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407" r:id="rId3"/>
    <p:sldId id="383" r:id="rId4"/>
    <p:sldId id="384" r:id="rId5"/>
    <p:sldId id="422" r:id="rId6"/>
    <p:sldId id="386" r:id="rId7"/>
    <p:sldId id="421" r:id="rId8"/>
    <p:sldId id="431" r:id="rId9"/>
    <p:sldId id="389" r:id="rId10"/>
    <p:sldId id="412" r:id="rId11"/>
    <p:sldId id="429" r:id="rId12"/>
    <p:sldId id="426" r:id="rId13"/>
    <p:sldId id="427" r:id="rId14"/>
    <p:sldId id="428" r:id="rId15"/>
    <p:sldId id="414" r:id="rId16"/>
    <p:sldId id="430" r:id="rId17"/>
    <p:sldId id="425" r:id="rId18"/>
    <p:sldId id="417" r:id="rId19"/>
    <p:sldId id="418" r:id="rId20"/>
    <p:sldId id="419" r:id="rId21"/>
    <p:sldId id="403" r:id="rId22"/>
  </p:sldIdLst>
  <p:sldSz cx="12192000" cy="6858000"/>
  <p:notesSz cx="9296400" cy="6881813"/>
  <p:embeddedFontLst>
    <p:embeddedFont>
      <p:font typeface="Cabin" pitchFamily="2" charset="77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EB Garamond" pitchFamily="2" charset="0"/>
      <p:regular r:id="rId29"/>
      <p:bold r:id="rId30"/>
      <p:italic r:id="rId31"/>
      <p:boldItalic r:id="rId32"/>
    </p:embeddedFont>
    <p:embeddedFont>
      <p:font typeface="Noto Sans Symbols" pitchFamily="2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D2DEEF"/>
    <a:srgbClr val="EAEFF7"/>
    <a:srgbClr val="70AD4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57329"/>
  </p:normalViewPr>
  <p:slideViewPr>
    <p:cSldViewPr snapToGrid="0">
      <p:cViewPr varScale="1">
        <p:scale>
          <a:sx n="70" d="100"/>
          <a:sy n="70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34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09" y="0"/>
            <a:ext cx="4028440" cy="34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120" cy="270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36528"/>
            <a:ext cx="4028440" cy="34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120" cy="270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5808D446-3B6B-F2D9-4DA3-6128CD8F3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3C10B4B8-8D1F-701C-7B92-379D237CCA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6474B04D-6269-CB41-C966-A4855BF5BC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32CA8DBB-D1F0-30A7-20B3-AAAA905C8D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530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BAB48E17-810B-9A47-B70C-84E56C4E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29B5791A-4B3F-EDCA-4F1F-FFB59D8494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62925B08-4516-B686-2028-7BA54AF438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6D6B74F8-6969-E334-31CE-58B0622560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294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EAA305E5-908E-E747-49DC-1734F61EC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A6028B5F-7042-DD1E-C806-AED9A9D522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D500FFC4-F84C-194D-CB00-EABE59E241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49EA57F2-CA08-91E3-AEC3-68E0C6FD29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92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149309A7-6592-52F7-74A2-A28E77C89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1FF8F8B4-183A-9F39-875E-021E10E142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5C1441BF-6E05-7874-CAC4-C6222458A2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E023E3F4-282B-0E14-21A0-6BB51B01F4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282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18D42140-059C-5006-9A8F-6AEAA5C7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B12D8A2A-84ED-8A0A-0B14-F4FA85501E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213862CD-8C1D-F6CD-6578-B0F7AA943C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415488D9-BA30-091B-CC3F-79202CE8C1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148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FD7121A9-EC18-8A31-F96D-E82E793AE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068977E4-7438-58AB-45F0-0B2B6224AA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13FD6B01-E0E7-45B0-1F8E-196283A1F8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C334054E-1EE1-35DE-3154-D811F775DD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791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991BBE13-5DA1-61B8-2E9B-E48A7CF4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D2D39487-27CE-D665-1275-408E2C58D5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B80D0FFF-ECDB-D680-D2EA-A88C261F9B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3CE9F0D9-9F52-3509-01BD-7189DBE964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0938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8D797CD3-3CE0-4097-5CD7-550E7BA2F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8E73FEA8-29A5-6C60-AA95-E09C7FE861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E0D505CA-44BC-F578-A291-6DD05922E6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ECB7EEF1-ACA8-B567-DE97-00B5895FE0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280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1136F6F4-1E64-89A5-C5E4-42FB538F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D5177217-A46B-B165-ADC2-F22838C375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2DC4DF06-8DCE-FB60-E461-733737D4C7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934B0968-18C2-D198-B326-7B56D127F4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105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F7EB3E55-2AC5-084A-3897-F11D95B51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0F7C141E-3D4F-F155-077E-3939EEF754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E3F74CEB-E9B6-B8B8-CA55-7DD74EA1F8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A267F90B-8700-9979-2D56-0343CE5E1F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095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E502F5CB-DD79-3DC7-6A69-465D52FE2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E5C02B47-62CD-30C1-7966-105708EBFD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792F0D8D-31E2-B5EB-B8AC-DC52B9F7F5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3B11D3E0-A3FE-2056-2D35-436462A8AD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0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0B622BA4-0B48-346B-558D-AB19C1017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C4F7A54B-7D10-6517-459B-2A1B780EE4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3D4709B5-0BD3-E94A-F113-120B410BAB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2BE5D4E6-5921-2239-A01A-EE4E59CD74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196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7B6568F4-7086-3AB7-38A7-F27F0EE4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FECD0FEC-C568-737E-9516-4EBDB1DF37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E2C2CF82-00B5-02BC-9E4E-B4A3CD3EFF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E3B79927-AAB5-2D8C-378D-313A508484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13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D9A1D81F-3B48-890C-A9DA-DF87A3933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55467783-C1C0-936A-9B92-59BC1DB23D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852C20D0-EF7F-57A6-5988-CD27D5B237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45BFF3D7-7A4E-6A0E-7560-D9E3116465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97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99D8EFE8-036F-72E0-C0F9-50203A2FF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35412A6C-0F2D-3795-7DAC-425B7C8F6E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9E505934-1115-9042-6610-89D733D4E9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91E73888-EA34-8503-31DF-EF8D952D01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1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B1B04DB6-BC28-D814-08A9-802D0DF4C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5DA7339B-4F01-2881-A385-E859C208E9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9DBDE271-C721-808D-8A1E-6114935B2D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80CD3D5A-6221-BA47-1183-4CDC90EE03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5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8F19623D-2BD8-7646-8E55-3A1CD02DC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FFADF9BE-8B70-05F3-FDF2-40684E0982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3D071554-6382-198E-1DA3-AD4306722E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A89C997C-ECDC-F80E-9C00-6841BD2817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34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616B8965-F15F-3811-1BE8-18FA58DAD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95C0E97F-61E4-3BF4-F544-93E4FB84BE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31C1D344-DB2F-5290-1ACD-31D4ADA727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15605B1F-C722-4C2D-B3B2-F488A25C43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64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653B55D7-6BF0-2922-9B16-E491634B7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6B8A5AF7-4280-B5F2-8230-F7FFB963D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BC2FACFD-E503-07FE-4651-0B671EAE7F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2034EAEB-DE05-1501-5C59-B1E60812A0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97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DBB99356-9355-892D-6D60-61F5F5EA5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650053a_0_950:notes">
            <a:extLst>
              <a:ext uri="{FF2B5EF4-FFF2-40B4-BE49-F238E27FC236}">
                <a16:creationId xmlns:a16="http://schemas.microsoft.com/office/drawing/2014/main" id="{937DC747-ECC8-9495-DC8E-177362E2EE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b4650053a_0_950:notes">
            <a:extLst>
              <a:ext uri="{FF2B5EF4-FFF2-40B4-BE49-F238E27FC236}">
                <a16:creationId xmlns:a16="http://schemas.microsoft.com/office/drawing/2014/main" id="{70281A27-E704-07A2-5C38-1BC815133E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11872"/>
            <a:ext cx="74370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g2cb4650053a_0_950:notes">
            <a:extLst>
              <a:ext uri="{FF2B5EF4-FFF2-40B4-BE49-F238E27FC236}">
                <a16:creationId xmlns:a16="http://schemas.microsoft.com/office/drawing/2014/main" id="{DC856ED7-E9B1-97F4-6363-897D786EE6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536528"/>
            <a:ext cx="4028400" cy="3453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36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>
            <a:alpha val="40000"/>
          </a:schemeClr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38199" y="365759"/>
            <a:ext cx="10471707" cy="273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40059" y="4199111"/>
            <a:ext cx="10469848" cy="189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">
  <p:cSld name="Outlin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BFBFB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BFBFB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BFBFB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BFBFB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BFBFB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Black">
  <p:cSld name="Video Black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6356195"/>
            <a:ext cx="12192000" cy="501805"/>
            <a:chOff x="0" y="6356195"/>
            <a:chExt cx="12192000" cy="501805"/>
          </a:xfrm>
        </p:grpSpPr>
        <p:sp>
          <p:nvSpPr>
            <p:cNvPr id="11" name="Google Shape;11;p1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</p:spPr>
          <p:txBody>
            <a:bodyPr spcFirstLastPara="1" wrap="square" lIns="822950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0" u="none" strike="noStrike" cap="none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UNC-CS</a:t>
              </a:r>
              <a:endParaRPr sz="1800" i="0" u="none" strike="noStrike" cap="non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pic>
          <p:nvPicPr>
            <p:cNvPr id="12" name="Google Shape;12;p1" descr="http://cs.sites.unc.edu/files/2014/06/50th-wide-30.png"/>
            <p:cNvPicPr preferRelativeResize="0"/>
            <p:nvPr/>
          </p:nvPicPr>
          <p:blipFill rotWithShape="1">
            <a:blip r:embed="rId13">
              <a:alphaModFix/>
            </a:blip>
            <a:srcRect t="23000" b="22526"/>
            <a:stretch/>
          </p:blipFill>
          <p:spPr>
            <a:xfrm>
              <a:off x="0" y="6356195"/>
              <a:ext cx="770354" cy="50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1918469" y="6414218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10" Type="http://schemas.openxmlformats.org/officeDocument/2006/relationships/image" Target="../media/image171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21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74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5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0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3" Type="http://schemas.openxmlformats.org/officeDocument/2006/relationships/notesSlide" Target="../notesSlides/notesSlide9.xml"/><Relationship Id="rId12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image" Target="../media/image110.png"/><Relationship Id="rId5" Type="http://schemas.openxmlformats.org/officeDocument/2006/relationships/image" Target="../media/image4.png"/><Relationship Id="rId10" Type="http://schemas.openxmlformats.org/officeDocument/2006/relationships/image" Target="../media/image100.png"/><Relationship Id="rId4" Type="http://schemas.openxmlformats.org/officeDocument/2006/relationships/image" Target="../media/image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524000" y="4020465"/>
            <a:ext cx="9144000" cy="17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Zhongrui Chen</a:t>
            </a:r>
            <a:r>
              <a:rPr lang="en-US" baseline="30000" dirty="0"/>
              <a:t>1</a:t>
            </a:r>
            <a:r>
              <a:rPr lang="en-US" dirty="0"/>
              <a:t>, Adityo Anggraito</a:t>
            </a:r>
            <a:r>
              <a:rPr lang="en-US" baseline="30000" dirty="0"/>
              <a:t>3</a:t>
            </a:r>
            <a:r>
              <a:rPr lang="en-US" dirty="0"/>
              <a:t>, Diletta Olliaro</a:t>
            </a:r>
            <a:r>
              <a:rPr lang="en-US" baseline="30000" dirty="0"/>
              <a:t>3</a:t>
            </a:r>
            <a:r>
              <a:rPr lang="en-US" dirty="0"/>
              <a:t>, Andrea Marin</a:t>
            </a:r>
            <a:r>
              <a:rPr lang="en-US" baseline="30000" dirty="0"/>
              <a:t>3</a:t>
            </a:r>
            <a:r>
              <a:rPr lang="en-US" dirty="0"/>
              <a:t>,</a:t>
            </a:r>
          </a:p>
          <a:p>
            <a:pPr lvl="0">
              <a:spcBef>
                <a:spcPts val="0"/>
              </a:spcBef>
            </a:pPr>
            <a:r>
              <a:rPr lang="en-US" dirty="0"/>
              <a:t>Marco </a:t>
            </a:r>
            <a:r>
              <a:rPr lang="en-US" dirty="0" err="1"/>
              <a:t>Ajmone</a:t>
            </a:r>
            <a:r>
              <a:rPr lang="en-US" dirty="0"/>
              <a:t> Marsan</a:t>
            </a:r>
            <a:r>
              <a:rPr lang="en-US" baseline="30000" dirty="0"/>
              <a:t>4</a:t>
            </a:r>
            <a:r>
              <a:rPr lang="en-US" dirty="0"/>
              <a:t>, Benjamin Berg</a:t>
            </a:r>
            <a:r>
              <a:rPr lang="en-US" baseline="30000" dirty="0"/>
              <a:t>1</a:t>
            </a:r>
            <a:r>
              <a:rPr lang="en-US" dirty="0"/>
              <a:t>, Isaac Grosof</a:t>
            </a:r>
            <a:r>
              <a:rPr lang="en-US" baseline="30000" dirty="0"/>
              <a:t>2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sz="1600" b="0" i="0" u="none" strike="noStrike" cap="none" baseline="30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University of North Carolina at Chapel Hill, </a:t>
            </a:r>
            <a:r>
              <a:rPr lang="en-US" sz="1600" baseline="30000" dirty="0"/>
              <a:t>2</a:t>
            </a:r>
            <a:r>
              <a:rPr lang="en-US" sz="1600" dirty="0"/>
              <a:t>Northwestern University,</a:t>
            </a:r>
          </a:p>
          <a:p>
            <a:pPr lvl="0">
              <a:spcBef>
                <a:spcPts val="0"/>
              </a:spcBef>
            </a:pPr>
            <a:r>
              <a:rPr lang="en-US" sz="1600" baseline="30000" dirty="0"/>
              <a:t>3</a:t>
            </a:r>
            <a:r>
              <a:rPr lang="en-US" sz="1600" dirty="0"/>
              <a:t>Università Ca’ Foscari Venezia, </a:t>
            </a:r>
            <a:r>
              <a:rPr lang="en-US" sz="1600" baseline="30000" dirty="0"/>
              <a:t>4</a:t>
            </a:r>
            <a:r>
              <a:rPr lang="en-US" sz="1600" dirty="0"/>
              <a:t>IMDEA Networks Institute,</a:t>
            </a:r>
            <a:endParaRPr baseline="30000"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IFIP Performance 2025</a:t>
            </a:r>
            <a:endParaRPr sz="16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 dirty="0"/>
              <a:t>Jun 10, 2025</a:t>
            </a:r>
            <a:endParaRPr sz="16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3590693" y="6414218"/>
            <a:ext cx="60885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1</a:t>
            </a:fld>
            <a:endParaRPr sz="1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>
            <a:off x="685979" y="511514"/>
            <a:ext cx="10820041" cy="21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800" dirty="0"/>
              <a:t>Improving </a:t>
            </a:r>
            <a:r>
              <a:rPr lang="en-US" sz="4800" dirty="0" err="1"/>
              <a:t>Nonpreemptive</a:t>
            </a:r>
            <a:r>
              <a:rPr lang="en-US" sz="4800" dirty="0"/>
              <a:t> </a:t>
            </a:r>
            <a:r>
              <a:rPr lang="en-US" sz="4800" dirty="0" err="1"/>
              <a:t>Multiserver</a:t>
            </a:r>
            <a:r>
              <a:rPr lang="en-US" sz="4800" dirty="0"/>
              <a:t> Job Scheduling with Quickswap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2A1B87FE-409D-7991-5E26-E1A4ACFC2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9FE9F825-215C-0C50-A6DC-2A329B1303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900" dirty="0"/>
              <a:t>Mean Response Time Analysis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00F693F9-A2BA-5ACF-3EFE-8642E5887B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C19499-E42C-D023-07A0-F3DD6F381972}"/>
              </a:ext>
            </a:extLst>
          </p:cNvPr>
          <p:cNvSpPr txBox="1"/>
          <p:nvPr/>
        </p:nvSpPr>
        <p:spPr>
          <a:xfrm>
            <a:off x="7421608" y="10827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24;p16">
                <a:extLst>
                  <a:ext uri="{FF2B5EF4-FFF2-40B4-BE49-F238E27FC236}">
                    <a16:creationId xmlns:a16="http://schemas.microsoft.com/office/drawing/2014/main" id="{08CC7956-CE35-7FB7-C635-9BB15A18851C}"/>
                  </a:ext>
                </a:extLst>
              </p:cNvPr>
              <p:cNvSpPr txBox="1"/>
              <p:nvPr/>
            </p:nvSpPr>
            <p:spPr>
              <a:xfrm>
                <a:off x="981597" y="1696537"/>
                <a:ext cx="10228520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ea typeface="Cambria Math" panose="02040503050406030204" pitchFamily="18" charset="0"/>
                    <a:cs typeface="Cabin"/>
                    <a:sym typeface="Cabin"/>
                  </a:rPr>
                  <a:t>We can further condition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.</a:t>
                </a:r>
                <a:endParaRPr sz="2000" dirty="0"/>
              </a:p>
            </p:txBody>
          </p:sp>
        </mc:Choice>
        <mc:Fallback xmlns="">
          <p:sp>
            <p:nvSpPr>
              <p:cNvPr id="8" name="Google Shape;124;p16">
                <a:extLst>
                  <a:ext uri="{FF2B5EF4-FFF2-40B4-BE49-F238E27FC236}">
                    <a16:creationId xmlns:a16="http://schemas.microsoft.com/office/drawing/2014/main" id="{08CC7956-CE35-7FB7-C635-9BB15A18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97" y="1696537"/>
                <a:ext cx="10228520" cy="49241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24;p16">
                <a:extLst>
                  <a:ext uri="{FF2B5EF4-FFF2-40B4-BE49-F238E27FC236}">
                    <a16:creationId xmlns:a16="http://schemas.microsoft.com/office/drawing/2014/main" id="{EB4FD53E-5C6D-3589-80C1-C6BFF3B9C5F8}"/>
                  </a:ext>
                </a:extLst>
              </p:cNvPr>
              <p:cNvSpPr txBox="1"/>
              <p:nvPr/>
            </p:nvSpPr>
            <p:spPr>
              <a:xfrm>
                <a:off x="981597" y="954029"/>
                <a:ext cx="10228520" cy="800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𝐻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≔ </m:t>
                    </m:r>
                  </m:oMath>
                </a14:m>
                <a:r>
                  <a:rPr lang="en-US" sz="2000" dirty="0"/>
                  <a:t>mean response time of a heavy job</a:t>
                </a:r>
                <a:endParaRPr lang="en-US" sz="2000" b="0" i="1" dirty="0">
                  <a:solidFill>
                    <a:schemeClr val="dk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bin"/>
                  <a:sym typeface="Cabin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ar-AE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ar-AE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sz="2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r>
                              <a:rPr lang="ar-AE" sz="2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𝐿</m:t>
                            </m:r>
                          </m:sup>
                        </m:sSup>
                      </m:e>
                    </m:d>
                    <m:r>
                      <a:rPr lang="ar-AE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≔</m:t>
                    </m:r>
                  </m:oMath>
                </a14:m>
                <a:r>
                  <a:rPr lang="en-US" sz="2000" dirty="0"/>
                  <a:t> mean response time of a light job</a:t>
                </a:r>
                <a:endParaRPr lang="ar-AE" sz="2000" dirty="0"/>
              </a:p>
            </p:txBody>
          </p:sp>
        </mc:Choice>
        <mc:Fallback xmlns="">
          <p:sp>
            <p:nvSpPr>
              <p:cNvPr id="9" name="Google Shape;124;p16">
                <a:extLst>
                  <a:ext uri="{FF2B5EF4-FFF2-40B4-BE49-F238E27FC236}">
                    <a16:creationId xmlns:a16="http://schemas.microsoft.com/office/drawing/2014/main" id="{EB4FD53E-5C6D-3589-80C1-C6BFF3B9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97" y="954029"/>
                <a:ext cx="10228520" cy="800189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24;p16">
            <a:extLst>
              <a:ext uri="{FF2B5EF4-FFF2-40B4-BE49-F238E27FC236}">
                <a16:creationId xmlns:a16="http://schemas.microsoft.com/office/drawing/2014/main" id="{C4E9D7C4-CED6-A00A-C20F-975ADF9D8EAC}"/>
              </a:ext>
            </a:extLst>
          </p:cNvPr>
          <p:cNvSpPr txBox="1"/>
          <p:nvPr/>
        </p:nvSpPr>
        <p:spPr>
          <a:xfrm>
            <a:off x="981597" y="2144517"/>
            <a:ext cx="102285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ea typeface="Cambria Math" panose="02040503050406030204" pitchFamily="18" charset="0"/>
                <a:cs typeface="Cabin"/>
                <a:sym typeface="Cabin"/>
              </a:rPr>
              <a:t>Case 1: Job arrives when server is serving the same class of jobs</a:t>
            </a:r>
            <a:endParaRPr sz="2000" dirty="0"/>
          </a:p>
        </p:txBody>
      </p:sp>
      <p:pic>
        <p:nvPicPr>
          <p:cNvPr id="16" name="Google Shape;123;p16">
            <a:extLst>
              <a:ext uri="{FF2B5EF4-FFF2-40B4-BE49-F238E27FC236}">
                <a16:creationId xmlns:a16="http://schemas.microsoft.com/office/drawing/2014/main" id="{1F46A21C-6BF1-F7AF-6BF1-5125EC0E52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210" t="5128" r="54225" b="25939"/>
          <a:stretch/>
        </p:blipFill>
        <p:spPr>
          <a:xfrm>
            <a:off x="4591902" y="3626972"/>
            <a:ext cx="735127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626411-9FC3-67A9-4A56-34A4D40C0B1D}"/>
              </a:ext>
            </a:extLst>
          </p:cNvPr>
          <p:cNvGrpSpPr/>
          <p:nvPr/>
        </p:nvGrpSpPr>
        <p:grpSpPr>
          <a:xfrm>
            <a:off x="1228404" y="3417740"/>
            <a:ext cx="8704177" cy="2475865"/>
            <a:chOff x="1228404" y="3417740"/>
            <a:chExt cx="8704177" cy="2475865"/>
          </a:xfrm>
        </p:grpSpPr>
        <p:pic>
          <p:nvPicPr>
            <p:cNvPr id="2" name="Google Shape;123;p16">
              <a:extLst>
                <a:ext uri="{FF2B5EF4-FFF2-40B4-BE49-F238E27FC236}">
                  <a16:creationId xmlns:a16="http://schemas.microsoft.com/office/drawing/2014/main" id="{F4C025FD-E6CC-5F92-E586-91020744329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4210" t="5128" r="54225" b="25939"/>
            <a:stretch/>
          </p:blipFill>
          <p:spPr>
            <a:xfrm>
              <a:off x="6449378" y="3634102"/>
              <a:ext cx="735127" cy="20574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oogle Shape;149;p18">
              <a:extLst>
                <a:ext uri="{FF2B5EF4-FFF2-40B4-BE49-F238E27FC236}">
                  <a16:creationId xmlns:a16="http://schemas.microsoft.com/office/drawing/2014/main" id="{FA973C64-53D8-F4A2-424B-3D452787D3F3}"/>
                </a:ext>
              </a:extLst>
            </p:cNvPr>
            <p:cNvGrpSpPr/>
            <p:nvPr/>
          </p:nvGrpSpPr>
          <p:grpSpPr>
            <a:xfrm>
              <a:off x="1228404" y="3417740"/>
              <a:ext cx="6188696" cy="2475865"/>
              <a:chOff x="9297725" y="1151284"/>
              <a:chExt cx="1400692" cy="243977"/>
            </a:xfrm>
          </p:grpSpPr>
          <p:cxnSp>
            <p:nvCxnSpPr>
              <p:cNvPr id="5" name="Google Shape;150;p18">
                <a:extLst>
                  <a:ext uri="{FF2B5EF4-FFF2-40B4-BE49-F238E27FC236}">
                    <a16:creationId xmlns:a16="http://schemas.microsoft.com/office/drawing/2014/main" id="{2E42CA2F-6989-6174-C593-B221C79076C3}"/>
                  </a:ext>
                </a:extLst>
              </p:cNvPr>
              <p:cNvCxnSpPr/>
              <p:nvPr/>
            </p:nvCxnSpPr>
            <p:spPr>
              <a:xfrm>
                <a:off x="9301017" y="1151284"/>
                <a:ext cx="139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" name="Google Shape;151;p18">
                <a:extLst>
                  <a:ext uri="{FF2B5EF4-FFF2-40B4-BE49-F238E27FC236}">
                    <a16:creationId xmlns:a16="http://schemas.microsoft.com/office/drawing/2014/main" id="{254EB07E-B7EA-B378-3B25-CBD54DBE43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125" y="1151284"/>
                <a:ext cx="0" cy="24397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" name="Google Shape;152;p18">
                <a:extLst>
                  <a:ext uri="{FF2B5EF4-FFF2-40B4-BE49-F238E27FC236}">
                    <a16:creationId xmlns:a16="http://schemas.microsoft.com/office/drawing/2014/main" id="{844E20CD-FB5D-6CE0-5E8A-85EB0BAC2851}"/>
                  </a:ext>
                </a:extLst>
              </p:cNvPr>
              <p:cNvCxnSpPr/>
              <p:nvPr/>
            </p:nvCxnSpPr>
            <p:spPr>
              <a:xfrm rot="10800000">
                <a:off x="9297725" y="1395261"/>
                <a:ext cx="1400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12" name="Google Shape;153;p18">
              <a:extLst>
                <a:ext uri="{FF2B5EF4-FFF2-40B4-BE49-F238E27FC236}">
                  <a16:creationId xmlns:a16="http://schemas.microsoft.com/office/drawing/2014/main" id="{73165E26-3DA5-270E-2E6E-642594EF86A5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84036" y="3425187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53;p18">
              <a:extLst>
                <a:ext uri="{FF2B5EF4-FFF2-40B4-BE49-F238E27FC236}">
                  <a16:creationId xmlns:a16="http://schemas.microsoft.com/office/drawing/2014/main" id="{D9628DB4-80B4-B698-1E9F-FF8D70DF1E46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84036" y="4297792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53;p18">
              <a:extLst>
                <a:ext uri="{FF2B5EF4-FFF2-40B4-BE49-F238E27FC236}">
                  <a16:creationId xmlns:a16="http://schemas.microsoft.com/office/drawing/2014/main" id="{5CECA746-4BC1-8820-910C-5E6A951B4746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84036" y="5170397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23;p16">
              <a:extLst>
                <a:ext uri="{FF2B5EF4-FFF2-40B4-BE49-F238E27FC236}">
                  <a16:creationId xmlns:a16="http://schemas.microsoft.com/office/drawing/2014/main" id="{FC0254BA-22E7-8AE9-7693-ADA52571E02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4210" t="5128" r="54225" b="25939"/>
            <a:stretch/>
          </p:blipFill>
          <p:spPr>
            <a:xfrm>
              <a:off x="9197454" y="3626972"/>
              <a:ext cx="735127" cy="205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17;p16">
              <a:extLst>
                <a:ext uri="{FF2B5EF4-FFF2-40B4-BE49-F238E27FC236}">
                  <a16:creationId xmlns:a16="http://schemas.microsoft.com/office/drawing/2014/main" id="{2BF17874-05FA-3198-0D06-5625ABE040CC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rcRect l="23279" r="22849"/>
            <a:stretch>
              <a:fillRect/>
            </a:stretch>
          </p:blipFill>
          <p:spPr>
            <a:xfrm>
              <a:off x="5558334" y="4312773"/>
              <a:ext cx="659739" cy="685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73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329DD6FA-02E3-2D62-C546-B427635F0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30ECD5DC-C729-396E-8064-FAE2062F67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900" dirty="0"/>
              <a:t>Mean Response Time Analysis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6AF14988-D002-B89C-CFF9-0720F79F29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C8C0FC-D64A-A96C-CF03-83A10AD73A03}"/>
              </a:ext>
            </a:extLst>
          </p:cNvPr>
          <p:cNvSpPr txBox="1"/>
          <p:nvPr/>
        </p:nvSpPr>
        <p:spPr>
          <a:xfrm>
            <a:off x="7421608" y="10827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24;p16">
                <a:extLst>
                  <a:ext uri="{FF2B5EF4-FFF2-40B4-BE49-F238E27FC236}">
                    <a16:creationId xmlns:a16="http://schemas.microsoft.com/office/drawing/2014/main" id="{32BBC81A-BB81-BE13-0782-E03DD017B557}"/>
                  </a:ext>
                </a:extLst>
              </p:cNvPr>
              <p:cNvSpPr txBox="1"/>
              <p:nvPr/>
            </p:nvSpPr>
            <p:spPr>
              <a:xfrm>
                <a:off x="981597" y="1696537"/>
                <a:ext cx="10228520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ea typeface="Cambria Math" panose="02040503050406030204" pitchFamily="18" charset="0"/>
                    <a:cs typeface="Cabin"/>
                    <a:sym typeface="Cabin"/>
                  </a:rPr>
                  <a:t>We can further condition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.</a:t>
                </a:r>
                <a:endParaRPr sz="2000" dirty="0"/>
              </a:p>
            </p:txBody>
          </p:sp>
        </mc:Choice>
        <mc:Fallback xmlns="">
          <p:sp>
            <p:nvSpPr>
              <p:cNvPr id="8" name="Google Shape;124;p16">
                <a:extLst>
                  <a:ext uri="{FF2B5EF4-FFF2-40B4-BE49-F238E27FC236}">
                    <a16:creationId xmlns:a16="http://schemas.microsoft.com/office/drawing/2014/main" id="{32BBC81A-BB81-BE13-0782-E03DD017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97" y="1696537"/>
                <a:ext cx="10228520" cy="49241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24;p16">
                <a:extLst>
                  <a:ext uri="{FF2B5EF4-FFF2-40B4-BE49-F238E27FC236}">
                    <a16:creationId xmlns:a16="http://schemas.microsoft.com/office/drawing/2014/main" id="{CFDF33CA-400A-54DA-333C-2AC69F841BA9}"/>
                  </a:ext>
                </a:extLst>
              </p:cNvPr>
              <p:cNvSpPr txBox="1"/>
              <p:nvPr/>
            </p:nvSpPr>
            <p:spPr>
              <a:xfrm>
                <a:off x="981597" y="954029"/>
                <a:ext cx="10228520" cy="800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𝐻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≔ </m:t>
                    </m:r>
                  </m:oMath>
                </a14:m>
                <a:r>
                  <a:rPr lang="en-US" sz="2000" dirty="0"/>
                  <a:t>mean response time of a heavy job</a:t>
                </a:r>
                <a:endParaRPr lang="en-US" sz="2000" b="0" i="1" dirty="0">
                  <a:solidFill>
                    <a:schemeClr val="dk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bin"/>
                  <a:sym typeface="Cabin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ar-AE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ar-AE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sz="2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r>
                              <a:rPr lang="ar-AE" sz="2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𝐿</m:t>
                            </m:r>
                          </m:sup>
                        </m:sSup>
                      </m:e>
                    </m:d>
                    <m:r>
                      <a:rPr lang="ar-AE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≔</m:t>
                    </m:r>
                  </m:oMath>
                </a14:m>
                <a:r>
                  <a:rPr lang="en-US" sz="2000" dirty="0"/>
                  <a:t> mean response time of a light job</a:t>
                </a:r>
                <a:endParaRPr lang="ar-AE" sz="2000" dirty="0"/>
              </a:p>
            </p:txBody>
          </p:sp>
        </mc:Choice>
        <mc:Fallback xmlns="">
          <p:sp>
            <p:nvSpPr>
              <p:cNvPr id="9" name="Google Shape;124;p16">
                <a:extLst>
                  <a:ext uri="{FF2B5EF4-FFF2-40B4-BE49-F238E27FC236}">
                    <a16:creationId xmlns:a16="http://schemas.microsoft.com/office/drawing/2014/main" id="{CFDF33CA-400A-54DA-333C-2AC69F841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97" y="954029"/>
                <a:ext cx="10228520" cy="800189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24;p16">
            <a:extLst>
              <a:ext uri="{FF2B5EF4-FFF2-40B4-BE49-F238E27FC236}">
                <a16:creationId xmlns:a16="http://schemas.microsoft.com/office/drawing/2014/main" id="{29BE27B8-21C3-DAEB-4BF1-F2461F97380C}"/>
              </a:ext>
            </a:extLst>
          </p:cNvPr>
          <p:cNvSpPr txBox="1"/>
          <p:nvPr/>
        </p:nvSpPr>
        <p:spPr>
          <a:xfrm>
            <a:off x="981597" y="2144517"/>
            <a:ext cx="102285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ea typeface="Cambria Math" panose="02040503050406030204" pitchFamily="18" charset="0"/>
                <a:cs typeface="Cabin"/>
                <a:sym typeface="Cabin"/>
              </a:rPr>
              <a:t>Case 1: Job arrives when server is serving the same class of jobs</a:t>
            </a:r>
            <a:endParaRPr sz="2000" dirty="0"/>
          </a:p>
        </p:txBody>
      </p:sp>
      <p:pic>
        <p:nvPicPr>
          <p:cNvPr id="16" name="Google Shape;123;p16">
            <a:extLst>
              <a:ext uri="{FF2B5EF4-FFF2-40B4-BE49-F238E27FC236}">
                <a16:creationId xmlns:a16="http://schemas.microsoft.com/office/drawing/2014/main" id="{C7080EB6-568C-17A4-44B1-CFD232D11DC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210" t="5128" r="54225" b="25939"/>
          <a:stretch/>
        </p:blipFill>
        <p:spPr>
          <a:xfrm>
            <a:off x="4591902" y="3626972"/>
            <a:ext cx="73512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4;p16">
            <a:extLst>
              <a:ext uri="{FF2B5EF4-FFF2-40B4-BE49-F238E27FC236}">
                <a16:creationId xmlns:a16="http://schemas.microsoft.com/office/drawing/2014/main" id="{7D2AE821-3B5F-720D-F18D-A91F5F6E73A4}"/>
              </a:ext>
            </a:extLst>
          </p:cNvPr>
          <p:cNvSpPr txBox="1"/>
          <p:nvPr/>
        </p:nvSpPr>
        <p:spPr>
          <a:xfrm>
            <a:off x="981597" y="2499738"/>
            <a:ext cx="102285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ea typeface="Cambria Math" panose="02040503050406030204" pitchFamily="18" charset="0"/>
                <a:cs typeface="Cabin"/>
                <a:sym typeface="Cabin"/>
              </a:rPr>
              <a:t>Case 2: Job arrives when server is serving the other class of jobs</a:t>
            </a:r>
            <a:endParaRPr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A6444D-DC7B-FFED-21D4-6BB9E388EB37}"/>
              </a:ext>
            </a:extLst>
          </p:cNvPr>
          <p:cNvGrpSpPr/>
          <p:nvPr/>
        </p:nvGrpSpPr>
        <p:grpSpPr>
          <a:xfrm>
            <a:off x="1228404" y="3417740"/>
            <a:ext cx="8522362" cy="2475865"/>
            <a:chOff x="1228404" y="3417740"/>
            <a:chExt cx="8522362" cy="2475865"/>
          </a:xfrm>
        </p:grpSpPr>
        <p:pic>
          <p:nvPicPr>
            <p:cNvPr id="2" name="Google Shape;123;p16">
              <a:extLst>
                <a:ext uri="{FF2B5EF4-FFF2-40B4-BE49-F238E27FC236}">
                  <a16:creationId xmlns:a16="http://schemas.microsoft.com/office/drawing/2014/main" id="{3FC05EC9-A5F1-AC9E-AAF0-99EAA12E74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4210" t="5128" r="54225" b="25939"/>
            <a:stretch/>
          </p:blipFill>
          <p:spPr>
            <a:xfrm>
              <a:off x="6449378" y="3634102"/>
              <a:ext cx="735127" cy="20574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oogle Shape;149;p18">
              <a:extLst>
                <a:ext uri="{FF2B5EF4-FFF2-40B4-BE49-F238E27FC236}">
                  <a16:creationId xmlns:a16="http://schemas.microsoft.com/office/drawing/2014/main" id="{A6389313-116E-128E-EC12-9EA0EF19A8C9}"/>
                </a:ext>
              </a:extLst>
            </p:cNvPr>
            <p:cNvGrpSpPr/>
            <p:nvPr/>
          </p:nvGrpSpPr>
          <p:grpSpPr>
            <a:xfrm>
              <a:off x="1228404" y="3417740"/>
              <a:ext cx="6188696" cy="2475865"/>
              <a:chOff x="9297725" y="1151284"/>
              <a:chExt cx="1400692" cy="243977"/>
            </a:xfrm>
          </p:grpSpPr>
          <p:cxnSp>
            <p:nvCxnSpPr>
              <p:cNvPr id="5" name="Google Shape;150;p18">
                <a:extLst>
                  <a:ext uri="{FF2B5EF4-FFF2-40B4-BE49-F238E27FC236}">
                    <a16:creationId xmlns:a16="http://schemas.microsoft.com/office/drawing/2014/main" id="{2D850676-B09B-86F4-A590-88835B04318B}"/>
                  </a:ext>
                </a:extLst>
              </p:cNvPr>
              <p:cNvCxnSpPr/>
              <p:nvPr/>
            </p:nvCxnSpPr>
            <p:spPr>
              <a:xfrm>
                <a:off x="9301017" y="1151284"/>
                <a:ext cx="139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" name="Google Shape;151;p18">
                <a:extLst>
                  <a:ext uri="{FF2B5EF4-FFF2-40B4-BE49-F238E27FC236}">
                    <a16:creationId xmlns:a16="http://schemas.microsoft.com/office/drawing/2014/main" id="{B68A431D-61A3-FB38-3148-E79C43F5B9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125" y="1151284"/>
                <a:ext cx="0" cy="24397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" name="Google Shape;152;p18">
                <a:extLst>
                  <a:ext uri="{FF2B5EF4-FFF2-40B4-BE49-F238E27FC236}">
                    <a16:creationId xmlns:a16="http://schemas.microsoft.com/office/drawing/2014/main" id="{9DCB066C-CA65-151A-6E33-077660DA0321}"/>
                  </a:ext>
                </a:extLst>
              </p:cNvPr>
              <p:cNvCxnSpPr/>
              <p:nvPr/>
            </p:nvCxnSpPr>
            <p:spPr>
              <a:xfrm rot="10800000">
                <a:off x="9297725" y="1395261"/>
                <a:ext cx="1400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12" name="Google Shape;153;p18">
              <a:extLst>
                <a:ext uri="{FF2B5EF4-FFF2-40B4-BE49-F238E27FC236}">
                  <a16:creationId xmlns:a16="http://schemas.microsoft.com/office/drawing/2014/main" id="{BC2DF848-13D1-4F1D-FC19-1342919ED655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84036" y="3425187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53;p18">
              <a:extLst>
                <a:ext uri="{FF2B5EF4-FFF2-40B4-BE49-F238E27FC236}">
                  <a16:creationId xmlns:a16="http://schemas.microsoft.com/office/drawing/2014/main" id="{6EDAC57D-AFF5-D373-246F-8D858D048713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84036" y="4297792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53;p18">
              <a:extLst>
                <a:ext uri="{FF2B5EF4-FFF2-40B4-BE49-F238E27FC236}">
                  <a16:creationId xmlns:a16="http://schemas.microsoft.com/office/drawing/2014/main" id="{2C70154D-C872-7C5F-7A82-820BC6CDFCB8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84036" y="5170397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17;p16">
              <a:extLst>
                <a:ext uri="{FF2B5EF4-FFF2-40B4-BE49-F238E27FC236}">
                  <a16:creationId xmlns:a16="http://schemas.microsoft.com/office/drawing/2014/main" id="{BA8EE162-371D-16D7-43B5-47940800AEB4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rcRect l="23279" r="22849"/>
            <a:stretch>
              <a:fillRect/>
            </a:stretch>
          </p:blipFill>
          <p:spPr>
            <a:xfrm>
              <a:off x="5558334" y="4312773"/>
              <a:ext cx="659739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7;p16">
              <a:extLst>
                <a:ext uri="{FF2B5EF4-FFF2-40B4-BE49-F238E27FC236}">
                  <a16:creationId xmlns:a16="http://schemas.microsoft.com/office/drawing/2014/main" id="{34094537-DD4D-2B9B-9506-C0A6DE15C27B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rcRect l="23279" r="22849"/>
            <a:stretch>
              <a:fillRect/>
            </a:stretch>
          </p:blipFill>
          <p:spPr>
            <a:xfrm>
              <a:off x="9091027" y="3425187"/>
              <a:ext cx="659739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17;p16">
              <a:extLst>
                <a:ext uri="{FF2B5EF4-FFF2-40B4-BE49-F238E27FC236}">
                  <a16:creationId xmlns:a16="http://schemas.microsoft.com/office/drawing/2014/main" id="{24F53DFC-C198-B741-76A6-7D4921326DFE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rcRect l="23279" r="22849"/>
            <a:stretch>
              <a:fillRect/>
            </a:stretch>
          </p:blipFill>
          <p:spPr>
            <a:xfrm>
              <a:off x="9091027" y="4297792"/>
              <a:ext cx="659739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17;p16">
              <a:extLst>
                <a:ext uri="{FF2B5EF4-FFF2-40B4-BE49-F238E27FC236}">
                  <a16:creationId xmlns:a16="http://schemas.microsoft.com/office/drawing/2014/main" id="{26C02B5A-89E9-579A-C6BB-B67AE53FF8BF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rcRect l="23279" r="22849"/>
            <a:stretch>
              <a:fillRect/>
            </a:stretch>
          </p:blipFill>
          <p:spPr>
            <a:xfrm>
              <a:off x="9091026" y="5169009"/>
              <a:ext cx="659739" cy="685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5210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3FE89004-0769-BE67-83B3-2D241A56D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E76C03FD-D542-FD7A-7AC1-0367EBA281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Case 1: Server is serving the same class of jobs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F5B19D66-24CB-E387-7A40-6364864B42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" name="Google Shape;123;p16">
            <a:extLst>
              <a:ext uri="{FF2B5EF4-FFF2-40B4-BE49-F238E27FC236}">
                <a16:creationId xmlns:a16="http://schemas.microsoft.com/office/drawing/2014/main" id="{0D6CB0AB-0286-C698-B42C-6685FE729D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10" t="5128" r="54225" b="25939"/>
          <a:stretch/>
        </p:blipFill>
        <p:spPr>
          <a:xfrm>
            <a:off x="6453886" y="1757863"/>
            <a:ext cx="735127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149;p18">
            <a:extLst>
              <a:ext uri="{FF2B5EF4-FFF2-40B4-BE49-F238E27FC236}">
                <a16:creationId xmlns:a16="http://schemas.microsoft.com/office/drawing/2014/main" id="{C9907888-E071-7127-124B-FC214A76C9A5}"/>
              </a:ext>
            </a:extLst>
          </p:cNvPr>
          <p:cNvGrpSpPr/>
          <p:nvPr/>
        </p:nvGrpSpPr>
        <p:grpSpPr>
          <a:xfrm>
            <a:off x="1232912" y="1541501"/>
            <a:ext cx="6188696" cy="2475865"/>
            <a:chOff x="9297725" y="1151284"/>
            <a:chExt cx="1400692" cy="243977"/>
          </a:xfrm>
        </p:grpSpPr>
        <p:cxnSp>
          <p:nvCxnSpPr>
            <p:cNvPr id="5" name="Google Shape;150;p18">
              <a:extLst>
                <a:ext uri="{FF2B5EF4-FFF2-40B4-BE49-F238E27FC236}">
                  <a16:creationId xmlns:a16="http://schemas.microsoft.com/office/drawing/2014/main" id="{DB5C6534-8185-7750-8369-CDD752DD294F}"/>
                </a:ext>
              </a:extLst>
            </p:cNvPr>
            <p:cNvCxnSpPr/>
            <p:nvPr/>
          </p:nvCxnSpPr>
          <p:spPr>
            <a:xfrm>
              <a:off x="9301017" y="1151284"/>
              <a:ext cx="139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51;p18">
              <a:extLst>
                <a:ext uri="{FF2B5EF4-FFF2-40B4-BE49-F238E27FC236}">
                  <a16:creationId xmlns:a16="http://schemas.microsoft.com/office/drawing/2014/main" id="{639D1800-84BC-6ACB-20FE-E83EF5637E62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52;p18">
              <a:extLst>
                <a:ext uri="{FF2B5EF4-FFF2-40B4-BE49-F238E27FC236}">
                  <a16:creationId xmlns:a16="http://schemas.microsoft.com/office/drawing/2014/main" id="{5BCAE7DE-9F07-148C-43F1-60EB5B83D020}"/>
                </a:ext>
              </a:extLst>
            </p:cNvPr>
            <p:cNvCxnSpPr/>
            <p:nvPr/>
          </p:nvCxnSpPr>
          <p:spPr>
            <a:xfrm rot="10800000">
              <a:off x="9297725" y="1395261"/>
              <a:ext cx="1400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" name="Google Shape;153;p18">
            <a:extLst>
              <a:ext uri="{FF2B5EF4-FFF2-40B4-BE49-F238E27FC236}">
                <a16:creationId xmlns:a16="http://schemas.microsoft.com/office/drawing/2014/main" id="{9A8B0F2A-84A4-FEE8-0B85-ECDD0F02DAF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8544" y="154894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3;p18">
            <a:extLst>
              <a:ext uri="{FF2B5EF4-FFF2-40B4-BE49-F238E27FC236}">
                <a16:creationId xmlns:a16="http://schemas.microsoft.com/office/drawing/2014/main" id="{6C51702C-5210-909B-6E53-DCE1EEA872C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8544" y="242155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3;p18">
            <a:extLst>
              <a:ext uri="{FF2B5EF4-FFF2-40B4-BE49-F238E27FC236}">
                <a16:creationId xmlns:a16="http://schemas.microsoft.com/office/drawing/2014/main" id="{E511448A-92B8-277B-4102-D39C264306B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8544" y="329415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3;p16">
            <a:extLst>
              <a:ext uri="{FF2B5EF4-FFF2-40B4-BE49-F238E27FC236}">
                <a16:creationId xmlns:a16="http://schemas.microsoft.com/office/drawing/2014/main" id="{F9615916-AFB3-B7AA-EDCD-C3A7181A8B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10" t="5128" r="54225" b="25939"/>
          <a:stretch/>
        </p:blipFill>
        <p:spPr>
          <a:xfrm>
            <a:off x="9201962" y="1750733"/>
            <a:ext cx="73512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16">
            <a:extLst>
              <a:ext uri="{FF2B5EF4-FFF2-40B4-BE49-F238E27FC236}">
                <a16:creationId xmlns:a16="http://schemas.microsoft.com/office/drawing/2014/main" id="{B49688B7-1273-C339-7BCD-781C3E5772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10" t="5128" r="54225" b="25939"/>
          <a:stretch/>
        </p:blipFill>
        <p:spPr>
          <a:xfrm>
            <a:off x="4596410" y="1750733"/>
            <a:ext cx="735127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1C4B0BE-B2D2-F59C-2D05-74DD4BE94FCE}"/>
              </a:ext>
            </a:extLst>
          </p:cNvPr>
          <p:cNvGrpSpPr/>
          <p:nvPr/>
        </p:nvGrpSpPr>
        <p:grpSpPr>
          <a:xfrm>
            <a:off x="304800" y="3808133"/>
            <a:ext cx="4987679" cy="1260653"/>
            <a:chOff x="304800" y="3808133"/>
            <a:chExt cx="4987679" cy="1260653"/>
          </a:xfrm>
        </p:grpSpPr>
        <p:sp>
          <p:nvSpPr>
            <p:cNvPr id="16" name="Google Shape;124;p16">
              <a:extLst>
                <a:ext uri="{FF2B5EF4-FFF2-40B4-BE49-F238E27FC236}">
                  <a16:creationId xmlns:a16="http://schemas.microsoft.com/office/drawing/2014/main" id="{017E7F03-81B6-3EAE-5231-8EC05B192A4B}"/>
                </a:ext>
              </a:extLst>
            </p:cNvPr>
            <p:cNvSpPr txBox="1"/>
            <p:nvPr/>
          </p:nvSpPr>
          <p:spPr>
            <a:xfrm>
              <a:off x="304800" y="4576374"/>
              <a:ext cx="4987679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dk1"/>
                  </a:solidFill>
                  <a:ea typeface="Cambria Math" panose="02040503050406030204" pitchFamily="18" charset="0"/>
                  <a:cs typeface="Cabin"/>
                  <a:sym typeface="Cabin"/>
                </a:rPr>
                <a:t>Response time for this arriving heavy job</a:t>
              </a:r>
              <a:endParaRPr sz="20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F6CE416-C194-EBF4-C5B3-76826E34C8C3}"/>
                </a:ext>
              </a:extLst>
            </p:cNvPr>
            <p:cNvCxnSpPr>
              <a:stCxn id="16" idx="0"/>
              <a:endCxn id="15" idx="2"/>
            </p:cNvCxnSpPr>
            <p:nvPr/>
          </p:nvCxnSpPr>
          <p:spPr>
            <a:xfrm flipV="1">
              <a:off x="2798640" y="3808133"/>
              <a:ext cx="2165334" cy="76824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Google Shape;117;p16">
            <a:extLst>
              <a:ext uri="{FF2B5EF4-FFF2-40B4-BE49-F238E27FC236}">
                <a16:creationId xmlns:a16="http://schemas.microsoft.com/office/drawing/2014/main" id="{6A45ED26-3520-1DDA-A542-360931F27AD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23279" r="22849"/>
          <a:stretch>
            <a:fillRect/>
          </a:stretch>
        </p:blipFill>
        <p:spPr>
          <a:xfrm>
            <a:off x="5562842" y="2436534"/>
            <a:ext cx="65973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24;p16">
            <a:extLst>
              <a:ext uri="{FF2B5EF4-FFF2-40B4-BE49-F238E27FC236}">
                <a16:creationId xmlns:a16="http://schemas.microsoft.com/office/drawing/2014/main" id="{AAF3A83C-2E4C-4621-C4A0-E2768D4F38DB}"/>
              </a:ext>
            </a:extLst>
          </p:cNvPr>
          <p:cNvSpPr txBox="1"/>
          <p:nvPr/>
        </p:nvSpPr>
        <p:spPr>
          <a:xfrm>
            <a:off x="4919079" y="4576374"/>
            <a:ext cx="644035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ea typeface="Cambria Math" panose="02040503050406030204" pitchFamily="18" charset="0"/>
                <a:cs typeface="Cabin"/>
                <a:sym typeface="Cabin"/>
              </a:rPr>
              <a:t>= Total work of heavy jobs it sees + service duration</a:t>
            </a:r>
            <a:endParaRPr sz="20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F222CB-49C2-CC9A-9872-20457662B280}"/>
              </a:ext>
            </a:extLst>
          </p:cNvPr>
          <p:cNvGrpSpPr/>
          <p:nvPr/>
        </p:nvGrpSpPr>
        <p:grpSpPr>
          <a:xfrm>
            <a:off x="1772171" y="4971881"/>
            <a:ext cx="8647657" cy="999363"/>
            <a:chOff x="1772171" y="4971881"/>
            <a:chExt cx="8647657" cy="9993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Google Shape;124;p16">
                  <a:extLst>
                    <a:ext uri="{FF2B5EF4-FFF2-40B4-BE49-F238E27FC236}">
                      <a16:creationId xmlns:a16="http://schemas.microsoft.com/office/drawing/2014/main" id="{4227BFA9-121D-0E06-76E2-920D33B324E9}"/>
                    </a:ext>
                  </a:extLst>
                </p:cNvPr>
                <p:cNvSpPr txBox="1"/>
                <p:nvPr/>
              </p:nvSpPr>
              <p:spPr>
                <a:xfrm>
                  <a:off x="1772171" y="5478832"/>
                  <a:ext cx="8647657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𝐻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: # heavy jobs starting this heavy phase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</mc:Choice>
          <mc:Fallback xmlns="">
            <p:sp>
              <p:nvSpPr>
                <p:cNvPr id="27" name="Google Shape;124;p16">
                  <a:extLst>
                    <a:ext uri="{FF2B5EF4-FFF2-40B4-BE49-F238E27FC236}">
                      <a16:creationId xmlns:a16="http://schemas.microsoft.com/office/drawing/2014/main" id="{4227BFA9-121D-0E06-76E2-920D33B32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2171" y="5478832"/>
                  <a:ext cx="8647657" cy="492412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3E43AB0-3CBB-9016-2F72-CACE07A126B1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 flipH="1">
              <a:off x="6096000" y="4971881"/>
              <a:ext cx="357886" cy="50695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56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E8FEE9C-88FD-771F-2E99-B564A9FE2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261A518D-80C4-F377-BE4F-DCB4BC24F3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Case 1: Server is serving the same class of jobs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3122D9D8-B98B-0952-1CA0-EDA6F9D895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pSp>
        <p:nvGrpSpPr>
          <p:cNvPr id="3" name="Google Shape;149;p18">
            <a:extLst>
              <a:ext uri="{FF2B5EF4-FFF2-40B4-BE49-F238E27FC236}">
                <a16:creationId xmlns:a16="http://schemas.microsoft.com/office/drawing/2014/main" id="{BF532F55-4EB4-24C8-23B7-253704912FD2}"/>
              </a:ext>
            </a:extLst>
          </p:cNvPr>
          <p:cNvGrpSpPr/>
          <p:nvPr/>
        </p:nvGrpSpPr>
        <p:grpSpPr>
          <a:xfrm>
            <a:off x="1232912" y="944343"/>
            <a:ext cx="6188696" cy="2475865"/>
            <a:chOff x="9297725" y="1151284"/>
            <a:chExt cx="1400692" cy="243977"/>
          </a:xfrm>
        </p:grpSpPr>
        <p:cxnSp>
          <p:nvCxnSpPr>
            <p:cNvPr id="5" name="Google Shape;150;p18">
              <a:extLst>
                <a:ext uri="{FF2B5EF4-FFF2-40B4-BE49-F238E27FC236}">
                  <a16:creationId xmlns:a16="http://schemas.microsoft.com/office/drawing/2014/main" id="{2646F314-D902-BEF6-2F9E-82EEF45AC318}"/>
                </a:ext>
              </a:extLst>
            </p:cNvPr>
            <p:cNvCxnSpPr/>
            <p:nvPr/>
          </p:nvCxnSpPr>
          <p:spPr>
            <a:xfrm>
              <a:off x="9301017" y="1151284"/>
              <a:ext cx="139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51;p18">
              <a:extLst>
                <a:ext uri="{FF2B5EF4-FFF2-40B4-BE49-F238E27FC236}">
                  <a16:creationId xmlns:a16="http://schemas.microsoft.com/office/drawing/2014/main" id="{D23A92A4-905B-E4F9-48DD-1F2F18B2239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52;p18">
              <a:extLst>
                <a:ext uri="{FF2B5EF4-FFF2-40B4-BE49-F238E27FC236}">
                  <a16:creationId xmlns:a16="http://schemas.microsoft.com/office/drawing/2014/main" id="{44BFA039-4D79-9C86-DCC4-F53F8C31DD76}"/>
                </a:ext>
              </a:extLst>
            </p:cNvPr>
            <p:cNvCxnSpPr/>
            <p:nvPr/>
          </p:nvCxnSpPr>
          <p:spPr>
            <a:xfrm rot="10800000">
              <a:off x="9297725" y="1395261"/>
              <a:ext cx="1400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" name="Google Shape;153;p18">
            <a:extLst>
              <a:ext uri="{FF2B5EF4-FFF2-40B4-BE49-F238E27FC236}">
                <a16:creationId xmlns:a16="http://schemas.microsoft.com/office/drawing/2014/main" id="{76FABF34-09AB-1E90-F43E-BDAE0C734B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95179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3;p18">
            <a:extLst>
              <a:ext uri="{FF2B5EF4-FFF2-40B4-BE49-F238E27FC236}">
                <a16:creationId xmlns:a16="http://schemas.microsoft.com/office/drawing/2014/main" id="{9C379986-397A-D430-1111-939483A2ABC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182439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3;p18">
            <a:extLst>
              <a:ext uri="{FF2B5EF4-FFF2-40B4-BE49-F238E27FC236}">
                <a16:creationId xmlns:a16="http://schemas.microsoft.com/office/drawing/2014/main" id="{2DEBD6BF-848F-F0D0-31DA-E146FF68270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26970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16">
            <a:extLst>
              <a:ext uri="{FF2B5EF4-FFF2-40B4-BE49-F238E27FC236}">
                <a16:creationId xmlns:a16="http://schemas.microsoft.com/office/drawing/2014/main" id="{7E15B75D-3B28-33D8-7877-6F319430CD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6458044" y="1153576"/>
            <a:ext cx="73512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7;p16">
            <a:extLst>
              <a:ext uri="{FF2B5EF4-FFF2-40B4-BE49-F238E27FC236}">
                <a16:creationId xmlns:a16="http://schemas.microsoft.com/office/drawing/2014/main" id="{B6F6210B-02CD-BCC7-F59E-39F22407D80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23279" r="22849"/>
          <a:stretch>
            <a:fillRect/>
          </a:stretch>
        </p:blipFill>
        <p:spPr>
          <a:xfrm>
            <a:off x="9182829" y="1824395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7;p16">
            <a:extLst>
              <a:ext uri="{FF2B5EF4-FFF2-40B4-BE49-F238E27FC236}">
                <a16:creationId xmlns:a16="http://schemas.microsoft.com/office/drawing/2014/main" id="{CCD557F2-E29D-02CB-49DC-21ABB2CA5DD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23279" r="22849"/>
          <a:stretch>
            <a:fillRect/>
          </a:stretch>
        </p:blipFill>
        <p:spPr>
          <a:xfrm>
            <a:off x="9182830" y="951790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3;p16">
            <a:extLst>
              <a:ext uri="{FF2B5EF4-FFF2-40B4-BE49-F238E27FC236}">
                <a16:creationId xmlns:a16="http://schemas.microsoft.com/office/drawing/2014/main" id="{8008BFFE-9353-7645-DD19-75D3864C6A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5514431" y="1153576"/>
            <a:ext cx="735127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B5D67-90A4-8D6E-1D55-5D1227D291AF}"/>
              </a:ext>
            </a:extLst>
          </p:cNvPr>
          <p:cNvGrpSpPr/>
          <p:nvPr/>
        </p:nvGrpSpPr>
        <p:grpSpPr>
          <a:xfrm>
            <a:off x="1232912" y="4367753"/>
            <a:ext cx="4730483" cy="1501133"/>
            <a:chOff x="4012840" y="979978"/>
            <a:chExt cx="4730483" cy="13646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4BA514B-8854-611C-30A1-AE93FD585009}"/>
                </a:ext>
              </a:extLst>
            </p:cNvPr>
            <p:cNvGrpSpPr/>
            <p:nvPr/>
          </p:nvGrpSpPr>
          <p:grpSpPr>
            <a:xfrm>
              <a:off x="4462027" y="1558691"/>
              <a:ext cx="3672895" cy="785953"/>
              <a:chOff x="795836" y="1845867"/>
              <a:chExt cx="2564398" cy="548751"/>
            </a:xfrm>
          </p:grpSpPr>
          <p:grpSp>
            <p:nvGrpSpPr>
              <p:cNvPr id="17" name="Google Shape;149;p18">
                <a:extLst>
                  <a:ext uri="{FF2B5EF4-FFF2-40B4-BE49-F238E27FC236}">
                    <a16:creationId xmlns:a16="http://schemas.microsoft.com/office/drawing/2014/main" id="{D199B550-C19F-3D7D-6DD0-3527CD52DD1F}"/>
                  </a:ext>
                </a:extLst>
              </p:cNvPr>
              <p:cNvGrpSpPr/>
              <p:nvPr/>
            </p:nvGrpSpPr>
            <p:grpSpPr>
              <a:xfrm>
                <a:off x="795836" y="1845867"/>
                <a:ext cx="2018430" cy="548751"/>
                <a:chOff x="10010758" y="1234745"/>
                <a:chExt cx="687659" cy="81398"/>
              </a:xfrm>
            </p:grpSpPr>
            <p:cxnSp>
              <p:nvCxnSpPr>
                <p:cNvPr id="21" name="Google Shape;150;p18">
                  <a:extLst>
                    <a:ext uri="{FF2B5EF4-FFF2-40B4-BE49-F238E27FC236}">
                      <a16:creationId xmlns:a16="http://schemas.microsoft.com/office/drawing/2014/main" id="{AF5E15FF-8D36-6F1D-45FF-87B8B9D3DA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10758" y="1234745"/>
                  <a:ext cx="687659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151;p18">
                  <a:extLst>
                    <a:ext uri="{FF2B5EF4-FFF2-40B4-BE49-F238E27FC236}">
                      <a16:creationId xmlns:a16="http://schemas.microsoft.com/office/drawing/2014/main" id="{159E21D5-D489-7668-8749-85A0C552AD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98125" y="1235830"/>
                  <a:ext cx="0" cy="8031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152;p18">
                  <a:extLst>
                    <a:ext uri="{FF2B5EF4-FFF2-40B4-BE49-F238E27FC236}">
                      <a16:creationId xmlns:a16="http://schemas.microsoft.com/office/drawing/2014/main" id="{138FC41D-2E88-ACB5-14C7-48D95309F1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10758" y="1313402"/>
                  <a:ext cx="687367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pic>
            <p:nvPicPr>
              <p:cNvPr id="20" name="Google Shape;153;p18">
                <a:extLst>
                  <a:ext uri="{FF2B5EF4-FFF2-40B4-BE49-F238E27FC236}">
                    <a16:creationId xmlns:a16="http://schemas.microsoft.com/office/drawing/2014/main" id="{014DAB38-C234-A343-0DF1-27529B70FC91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904635" y="1853192"/>
                <a:ext cx="455599" cy="4555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Google Shape;124;p16">
              <a:extLst>
                <a:ext uri="{FF2B5EF4-FFF2-40B4-BE49-F238E27FC236}">
                  <a16:creationId xmlns:a16="http://schemas.microsoft.com/office/drawing/2014/main" id="{3E3460B2-8D68-4E44-BEAD-DFD511629C99}"/>
                </a:ext>
              </a:extLst>
            </p:cNvPr>
            <p:cNvSpPr txBox="1"/>
            <p:nvPr/>
          </p:nvSpPr>
          <p:spPr>
            <a:xfrm>
              <a:off x="4012840" y="979978"/>
              <a:ext cx="4730483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Exceptional First Service (EFS) System</a:t>
              </a:r>
              <a:endParaRPr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29" name="Google Shape;124;p16">
            <a:extLst>
              <a:ext uri="{FF2B5EF4-FFF2-40B4-BE49-F238E27FC236}">
                <a16:creationId xmlns:a16="http://schemas.microsoft.com/office/drawing/2014/main" id="{0EE8C420-316D-CD2D-BBE4-3A6F49B48AAC}"/>
              </a:ext>
            </a:extLst>
          </p:cNvPr>
          <p:cNvSpPr txBox="1"/>
          <p:nvPr/>
        </p:nvSpPr>
        <p:spPr>
          <a:xfrm>
            <a:off x="6223119" y="4860045"/>
            <a:ext cx="4421598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1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Exceptional service: Job sees empty system</a:t>
            </a:r>
            <a:endParaRPr sz="18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" name="Google Shape;124;p16">
            <a:extLst>
              <a:ext uri="{FF2B5EF4-FFF2-40B4-BE49-F238E27FC236}">
                <a16:creationId xmlns:a16="http://schemas.microsoft.com/office/drawing/2014/main" id="{28613649-22C6-F5DF-F5CC-EE8B61E5245C}"/>
              </a:ext>
            </a:extLst>
          </p:cNvPr>
          <p:cNvSpPr txBox="1"/>
          <p:nvPr/>
        </p:nvSpPr>
        <p:spPr>
          <a:xfrm>
            <a:off x="6171624" y="5334928"/>
            <a:ext cx="2881698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1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Otherwise: Regular service</a:t>
            </a:r>
            <a:endParaRPr sz="18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" name="Google Shape;124;p16">
            <a:extLst>
              <a:ext uri="{FF2B5EF4-FFF2-40B4-BE49-F238E27FC236}">
                <a16:creationId xmlns:a16="http://schemas.microsoft.com/office/drawing/2014/main" id="{158D26D7-ADC7-051E-FE10-C45D63E4B65E}"/>
              </a:ext>
            </a:extLst>
          </p:cNvPr>
          <p:cNvSpPr txBox="1"/>
          <p:nvPr/>
        </p:nvSpPr>
        <p:spPr>
          <a:xfrm>
            <a:off x="317239" y="3550154"/>
            <a:ext cx="115087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2000" dirty="0">
                <a:solidFill>
                  <a:schemeClr val="dk1"/>
                </a:solidFill>
                <a:ea typeface="Cambria Math" panose="02040503050406030204" pitchFamily="18" charset="0"/>
                <a:cs typeface="Cabin"/>
                <a:sym typeface="Cabin"/>
              </a:rPr>
              <a:t>Response time for this arriving heavy job = Total work of heavy jobs it sees + service duration</a:t>
            </a:r>
            <a:endParaRPr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583C54-494E-537F-BCC4-CB79A9CAE2FF}"/>
              </a:ext>
            </a:extLst>
          </p:cNvPr>
          <p:cNvGrpSpPr/>
          <p:nvPr/>
        </p:nvGrpSpPr>
        <p:grpSpPr>
          <a:xfrm>
            <a:off x="338489" y="4975853"/>
            <a:ext cx="1841578" cy="933040"/>
            <a:chOff x="4254422" y="1301761"/>
            <a:chExt cx="1841578" cy="84821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31ADC51-B895-34BC-E47B-860D8F0A2C17}"/>
                </a:ext>
              </a:extLst>
            </p:cNvPr>
            <p:cNvGrpSpPr/>
            <p:nvPr/>
          </p:nvGrpSpPr>
          <p:grpSpPr>
            <a:xfrm>
              <a:off x="4318770" y="1301761"/>
              <a:ext cx="1777230" cy="461635"/>
              <a:chOff x="4868459" y="3110656"/>
              <a:chExt cx="1777230" cy="461635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0F84F63-957B-CB1D-FF7B-AB04CE674453}"/>
                  </a:ext>
                </a:extLst>
              </p:cNvPr>
              <p:cNvCxnSpPr/>
              <p:nvPr/>
            </p:nvCxnSpPr>
            <p:spPr>
              <a:xfrm>
                <a:off x="5289452" y="3530991"/>
                <a:ext cx="80654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Google Shape;148;p18">
                <a:extLst>
                  <a:ext uri="{FF2B5EF4-FFF2-40B4-BE49-F238E27FC236}">
                    <a16:creationId xmlns:a16="http://schemas.microsoft.com/office/drawing/2014/main" id="{D5393E6D-FCE2-5894-3C6D-764D2A49776F}"/>
                  </a:ext>
                </a:extLst>
              </p:cNvPr>
              <p:cNvSpPr txBox="1"/>
              <p:nvPr/>
            </p:nvSpPr>
            <p:spPr>
              <a:xfrm>
                <a:off x="4868459" y="3110656"/>
                <a:ext cx="1777230" cy="46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Poisson Process</a:t>
                </a:r>
                <a:endParaRPr sz="18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148;p18">
                  <a:extLst>
                    <a:ext uri="{FF2B5EF4-FFF2-40B4-BE49-F238E27FC236}">
                      <a16:creationId xmlns:a16="http://schemas.microsoft.com/office/drawing/2014/main" id="{EF7785C0-0B91-4042-DDAF-F8704784B79B}"/>
                    </a:ext>
                  </a:extLst>
                </p:cNvPr>
                <p:cNvSpPr txBox="1"/>
                <p:nvPr/>
              </p:nvSpPr>
              <p:spPr>
                <a:xfrm>
                  <a:off x="4254422" y="1688344"/>
                  <a:ext cx="1777230" cy="4616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bin"/>
                                <a:cs typeface="Cabin"/>
                                <a:sym typeface="Cabin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bin"/>
                                <a:cs typeface="Cabin"/>
                                <a:sym typeface="Cabin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bin"/>
                                <a:cs typeface="Cabin"/>
                                <a:sym typeface="Cabin"/>
                              </a:rPr>
                              <m:t>𝐻</m:t>
                            </m:r>
                          </m:sub>
                        </m:sSub>
                        <m:r>
                          <a:rPr lang="en-US" sz="18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jobs</m:t>
                        </m:r>
                        <m:r>
                          <a:rPr lang="en-US" sz="18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s</m:t>
                        </m:r>
                      </m:oMath>
                    </m:oMathPara>
                  </a14:m>
                  <a:endParaRPr sz="18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</mc:Choice>
          <mc:Fallback xmlns="">
            <p:sp>
              <p:nvSpPr>
                <p:cNvPr id="89" name="Google Shape;148;p18">
                  <a:extLst>
                    <a:ext uri="{FF2B5EF4-FFF2-40B4-BE49-F238E27FC236}">
                      <a16:creationId xmlns:a16="http://schemas.microsoft.com/office/drawing/2014/main" id="{DFBF07D4-5918-8D9F-3AAF-536496D85E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4422" y="1688344"/>
                  <a:ext cx="1777230" cy="461635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124;p16">
                <a:extLst>
                  <a:ext uri="{FF2B5EF4-FFF2-40B4-BE49-F238E27FC236}">
                    <a16:creationId xmlns:a16="http://schemas.microsoft.com/office/drawing/2014/main" id="{99DBCBEE-0731-98CB-9EBE-E605E8C17699}"/>
                  </a:ext>
                </a:extLst>
              </p:cNvPr>
              <p:cNvSpPr txBox="1"/>
              <p:nvPr/>
            </p:nvSpPr>
            <p:spPr>
              <a:xfrm>
                <a:off x="5375695" y="3943471"/>
                <a:ext cx="5151922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: # heavy jobs starting a heavy phase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40" name="Google Shape;124;p16">
                <a:extLst>
                  <a:ext uri="{FF2B5EF4-FFF2-40B4-BE49-F238E27FC236}">
                    <a16:creationId xmlns:a16="http://schemas.microsoft.com/office/drawing/2014/main" id="{99DBCBEE-0731-98CB-9EBE-E605E8C17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695" y="3943471"/>
                <a:ext cx="5151922" cy="49241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3BDBDF07-AC0C-5DE7-01BC-882046C20273}"/>
              </a:ext>
            </a:extLst>
          </p:cNvPr>
          <p:cNvSpPr/>
          <p:nvPr/>
        </p:nvSpPr>
        <p:spPr>
          <a:xfrm>
            <a:off x="5485653" y="5039962"/>
            <a:ext cx="502373" cy="552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124;p16">
                <a:extLst>
                  <a:ext uri="{FF2B5EF4-FFF2-40B4-BE49-F238E27FC236}">
                    <a16:creationId xmlns:a16="http://schemas.microsoft.com/office/drawing/2014/main" id="{3B4AD68B-E7FC-0081-A8BD-705644CD9644}"/>
                  </a:ext>
                </a:extLst>
              </p:cNvPr>
              <p:cNvSpPr txBox="1"/>
              <p:nvPr/>
            </p:nvSpPr>
            <p:spPr>
              <a:xfrm>
                <a:off x="10224796" y="4740719"/>
                <a:ext cx="1777230" cy="851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Cabin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Cabin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Cabin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  <m:t>𝐻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  <m:t>𝐻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sz="18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43" name="Google Shape;124;p16">
                <a:extLst>
                  <a:ext uri="{FF2B5EF4-FFF2-40B4-BE49-F238E27FC236}">
                    <a16:creationId xmlns:a16="http://schemas.microsoft.com/office/drawing/2014/main" id="{3B4AD68B-E7FC-0081-A8BD-705644CD9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796" y="4740719"/>
                <a:ext cx="1777230" cy="851853"/>
              </a:xfrm>
              <a:prstGeom prst="rect">
                <a:avLst/>
              </a:prstGeom>
              <a:blipFill>
                <a:blip r:embed="rId9"/>
                <a:stretch>
                  <a:fillRect l="-23239" t="-104412" b="-1470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Google Shape;123;p16">
            <a:extLst>
              <a:ext uri="{FF2B5EF4-FFF2-40B4-BE49-F238E27FC236}">
                <a16:creationId xmlns:a16="http://schemas.microsoft.com/office/drawing/2014/main" id="{7CBAE093-2791-369D-0ABC-3F7EB8437E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5513142" y="1153576"/>
            <a:ext cx="73512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1FB36BB-3418-3B84-6956-9E57E3E0BEDF}"/>
              </a:ext>
            </a:extLst>
          </p:cNvPr>
          <p:cNvSpPr/>
          <p:nvPr/>
        </p:nvSpPr>
        <p:spPr>
          <a:xfrm>
            <a:off x="3919599" y="5124789"/>
            <a:ext cx="502373" cy="552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Google Shape;124;p16">
                <a:extLst>
                  <a:ext uri="{FF2B5EF4-FFF2-40B4-BE49-F238E27FC236}">
                    <a16:creationId xmlns:a16="http://schemas.microsoft.com/office/drawing/2014/main" id="{72660F28-36BC-5305-33AD-1D750AC6CD20}"/>
                  </a:ext>
                </a:extLst>
              </p:cNvPr>
              <p:cNvSpPr txBox="1"/>
              <p:nvPr/>
            </p:nvSpPr>
            <p:spPr>
              <a:xfrm>
                <a:off x="8964876" y="5316267"/>
                <a:ext cx="502374" cy="507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6" name="Google Shape;124;p16">
                <a:extLst>
                  <a:ext uri="{FF2B5EF4-FFF2-40B4-BE49-F238E27FC236}">
                    <a16:creationId xmlns:a16="http://schemas.microsoft.com/office/drawing/2014/main" id="{72660F28-36BC-5305-33AD-1D750AC6C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876" y="5316267"/>
                <a:ext cx="502374" cy="5077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03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2539 2.96296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07735 2.96296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 animBg="1"/>
      <p:bldP spid="43" grpId="0"/>
      <p:bldP spid="45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C8B4BBD8-938A-2F38-D5C0-6BDDED8BD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124;p16">
                <a:extLst>
                  <a:ext uri="{FF2B5EF4-FFF2-40B4-BE49-F238E27FC236}">
                    <a16:creationId xmlns:a16="http://schemas.microsoft.com/office/drawing/2014/main" id="{9E1F7FAB-93FE-12C8-4E9F-8313D35DA3C8}"/>
                  </a:ext>
                </a:extLst>
              </p:cNvPr>
              <p:cNvSpPr txBox="1"/>
              <p:nvPr/>
            </p:nvSpPr>
            <p:spPr>
              <a:xfrm>
                <a:off x="3514724" y="3047767"/>
                <a:ext cx="5151922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: # light jobs starting a light phase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25" name="Google Shape;124;p16">
                <a:extLst>
                  <a:ext uri="{FF2B5EF4-FFF2-40B4-BE49-F238E27FC236}">
                    <a16:creationId xmlns:a16="http://schemas.microsoft.com/office/drawing/2014/main" id="{9E1F7FAB-93FE-12C8-4E9F-8313D35DA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4" y="3047767"/>
                <a:ext cx="5151922" cy="492412"/>
              </a:xfrm>
              <a:prstGeom prst="rect">
                <a:avLst/>
              </a:prstGeom>
              <a:blipFill>
                <a:blip r:embed="rId4"/>
                <a:stretch>
                  <a:fillRect b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124;p16">
                <a:extLst>
                  <a:ext uri="{FF2B5EF4-FFF2-40B4-BE49-F238E27FC236}">
                    <a16:creationId xmlns:a16="http://schemas.microsoft.com/office/drawing/2014/main" id="{C3808CA8-17C6-1589-4F3F-A9068323CC9A}"/>
                  </a:ext>
                </a:extLst>
              </p:cNvPr>
              <p:cNvSpPr txBox="1"/>
              <p:nvPr/>
            </p:nvSpPr>
            <p:spPr>
              <a:xfrm>
                <a:off x="3519982" y="2706177"/>
                <a:ext cx="5151922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: # heavy jobs starting a heavy phase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19" name="Google Shape;124;p16">
                <a:extLst>
                  <a:ext uri="{FF2B5EF4-FFF2-40B4-BE49-F238E27FC236}">
                    <a16:creationId xmlns:a16="http://schemas.microsoft.com/office/drawing/2014/main" id="{C3808CA8-17C6-1589-4F3F-A9068323C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982" y="2706177"/>
                <a:ext cx="5151922" cy="49241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C8D9DB57-A8C5-D5E3-7A60-51677CEF5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Case 1: Server is serving the same class of jobs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E045A76D-AB4A-1DD1-EBF6-5B9B6132A4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D5A5C3-F907-5F82-7EE7-BD687314E5DB}"/>
              </a:ext>
            </a:extLst>
          </p:cNvPr>
          <p:cNvGrpSpPr/>
          <p:nvPr/>
        </p:nvGrpSpPr>
        <p:grpSpPr>
          <a:xfrm>
            <a:off x="338489" y="4367753"/>
            <a:ext cx="11663537" cy="1541140"/>
            <a:chOff x="338489" y="4367753"/>
            <a:chExt cx="11663537" cy="15411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F3516C-917D-12D9-AE07-445BCB9A71A7}"/>
                </a:ext>
              </a:extLst>
            </p:cNvPr>
            <p:cNvGrpSpPr/>
            <p:nvPr/>
          </p:nvGrpSpPr>
          <p:grpSpPr>
            <a:xfrm>
              <a:off x="1232912" y="4367753"/>
              <a:ext cx="4730483" cy="1501133"/>
              <a:chOff x="4012840" y="979978"/>
              <a:chExt cx="4730483" cy="136466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ACD8BBA-C664-15FD-1981-EFA665661DA3}"/>
                  </a:ext>
                </a:extLst>
              </p:cNvPr>
              <p:cNvGrpSpPr/>
              <p:nvPr/>
            </p:nvGrpSpPr>
            <p:grpSpPr>
              <a:xfrm>
                <a:off x="4462027" y="1558691"/>
                <a:ext cx="3672895" cy="785953"/>
                <a:chOff x="795836" y="1845867"/>
                <a:chExt cx="2564398" cy="548751"/>
              </a:xfrm>
            </p:grpSpPr>
            <p:grpSp>
              <p:nvGrpSpPr>
                <p:cNvPr id="17" name="Google Shape;149;p18">
                  <a:extLst>
                    <a:ext uri="{FF2B5EF4-FFF2-40B4-BE49-F238E27FC236}">
                      <a16:creationId xmlns:a16="http://schemas.microsoft.com/office/drawing/2014/main" id="{B3B14BEB-48A5-504E-BB74-2D500A4276EE}"/>
                    </a:ext>
                  </a:extLst>
                </p:cNvPr>
                <p:cNvGrpSpPr/>
                <p:nvPr/>
              </p:nvGrpSpPr>
              <p:grpSpPr>
                <a:xfrm>
                  <a:off x="795836" y="1845867"/>
                  <a:ext cx="2018430" cy="548751"/>
                  <a:chOff x="10010758" y="1234745"/>
                  <a:chExt cx="687659" cy="81398"/>
                </a:xfrm>
              </p:grpSpPr>
              <p:cxnSp>
                <p:nvCxnSpPr>
                  <p:cNvPr id="21" name="Google Shape;150;p18">
                    <a:extLst>
                      <a:ext uri="{FF2B5EF4-FFF2-40B4-BE49-F238E27FC236}">
                        <a16:creationId xmlns:a16="http://schemas.microsoft.com/office/drawing/2014/main" id="{A190600B-A588-9F41-046A-E9B0FC78D8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10758" y="1234745"/>
                    <a:ext cx="687659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" name="Google Shape;151;p18">
                    <a:extLst>
                      <a:ext uri="{FF2B5EF4-FFF2-40B4-BE49-F238E27FC236}">
                        <a16:creationId xmlns:a16="http://schemas.microsoft.com/office/drawing/2014/main" id="{7FCEFC53-57F9-781A-191D-6A82E8E829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98125" y="1235830"/>
                    <a:ext cx="0" cy="80313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" name="Google Shape;152;p18">
                    <a:extLst>
                      <a:ext uri="{FF2B5EF4-FFF2-40B4-BE49-F238E27FC236}">
                        <a16:creationId xmlns:a16="http://schemas.microsoft.com/office/drawing/2014/main" id="{947B42D1-D77B-2273-C91E-8A9397EE31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0010758" y="1313402"/>
                    <a:ext cx="687367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pic>
              <p:nvPicPr>
                <p:cNvPr id="20" name="Google Shape;153;p18">
                  <a:extLst>
                    <a:ext uri="{FF2B5EF4-FFF2-40B4-BE49-F238E27FC236}">
                      <a16:creationId xmlns:a16="http://schemas.microsoft.com/office/drawing/2014/main" id="{1A4051FC-4E62-8CAC-8863-E833C56606A3}"/>
                    </a:ext>
                  </a:extLst>
                </p:cNvPr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2904635" y="1853192"/>
                  <a:ext cx="455599" cy="4555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3" name="Google Shape;124;p16">
                <a:extLst>
                  <a:ext uri="{FF2B5EF4-FFF2-40B4-BE49-F238E27FC236}">
                    <a16:creationId xmlns:a16="http://schemas.microsoft.com/office/drawing/2014/main" id="{3293FC43-4DB0-7C4D-9903-7410CEDA3E06}"/>
                  </a:ext>
                </a:extLst>
              </p:cNvPr>
              <p:cNvSpPr txBox="1"/>
              <p:nvPr/>
            </p:nvSpPr>
            <p:spPr>
              <a:xfrm>
                <a:off x="4012840" y="979978"/>
                <a:ext cx="4730483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Exceptional First Service (EFS) System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p:grpSp>
        <p:sp>
          <p:nvSpPr>
            <p:cNvPr id="29" name="Google Shape;124;p16">
              <a:extLst>
                <a:ext uri="{FF2B5EF4-FFF2-40B4-BE49-F238E27FC236}">
                  <a16:creationId xmlns:a16="http://schemas.microsoft.com/office/drawing/2014/main" id="{211A6908-24D5-6D6B-48A3-427C88C475F6}"/>
                </a:ext>
              </a:extLst>
            </p:cNvPr>
            <p:cNvSpPr txBox="1"/>
            <p:nvPr/>
          </p:nvSpPr>
          <p:spPr>
            <a:xfrm>
              <a:off x="6223119" y="4860045"/>
              <a:ext cx="4421598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18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Exceptional service: Job sees empty system</a:t>
              </a:r>
              <a:endParaRPr sz="1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" name="Google Shape;124;p16">
              <a:extLst>
                <a:ext uri="{FF2B5EF4-FFF2-40B4-BE49-F238E27FC236}">
                  <a16:creationId xmlns:a16="http://schemas.microsoft.com/office/drawing/2014/main" id="{8BC09666-42E6-9844-0662-160148420D7A}"/>
                </a:ext>
              </a:extLst>
            </p:cNvPr>
            <p:cNvSpPr txBox="1"/>
            <p:nvPr/>
          </p:nvSpPr>
          <p:spPr>
            <a:xfrm>
              <a:off x="6171624" y="5334928"/>
              <a:ext cx="2881698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18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Otherwise: Regular service</a:t>
              </a:r>
              <a:endParaRPr sz="1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68F93A-E475-C43F-1ABD-48B60B433314}"/>
                </a:ext>
              </a:extLst>
            </p:cNvPr>
            <p:cNvGrpSpPr/>
            <p:nvPr/>
          </p:nvGrpSpPr>
          <p:grpSpPr>
            <a:xfrm>
              <a:off x="338489" y="4975853"/>
              <a:ext cx="1841578" cy="933040"/>
              <a:chOff x="4254422" y="1301761"/>
              <a:chExt cx="1841578" cy="84821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E960848-722E-8061-6944-231442317758}"/>
                  </a:ext>
                </a:extLst>
              </p:cNvPr>
              <p:cNvGrpSpPr/>
              <p:nvPr/>
            </p:nvGrpSpPr>
            <p:grpSpPr>
              <a:xfrm>
                <a:off x="4318770" y="1301761"/>
                <a:ext cx="1777230" cy="461635"/>
                <a:chOff x="4868459" y="3110656"/>
                <a:chExt cx="1777230" cy="461635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D11B9326-AFCC-F03F-BBBC-636EA05761C9}"/>
                    </a:ext>
                  </a:extLst>
                </p:cNvPr>
                <p:cNvCxnSpPr/>
                <p:nvPr/>
              </p:nvCxnSpPr>
              <p:spPr>
                <a:xfrm>
                  <a:off x="5289452" y="3530991"/>
                  <a:ext cx="806548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Google Shape;148;p18">
                  <a:extLst>
                    <a:ext uri="{FF2B5EF4-FFF2-40B4-BE49-F238E27FC236}">
                      <a16:creationId xmlns:a16="http://schemas.microsoft.com/office/drawing/2014/main" id="{55EC920F-85AA-C31F-E2F0-0321645BD148}"/>
                    </a:ext>
                  </a:extLst>
                </p:cNvPr>
                <p:cNvSpPr txBox="1"/>
                <p:nvPr/>
              </p:nvSpPr>
              <p:spPr>
                <a:xfrm>
                  <a:off x="4868459" y="3110656"/>
                  <a:ext cx="1777230" cy="4616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Poisson Process</a:t>
                  </a:r>
                  <a:endParaRPr sz="18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Google Shape;148;p18">
                    <a:extLst>
                      <a:ext uri="{FF2B5EF4-FFF2-40B4-BE49-F238E27FC236}">
                        <a16:creationId xmlns:a16="http://schemas.microsoft.com/office/drawing/2014/main" id="{E2260F9A-03DD-5453-4CA6-634BD1DC85FC}"/>
                      </a:ext>
                    </a:extLst>
                  </p:cNvPr>
                  <p:cNvSpPr txBox="1"/>
                  <p:nvPr/>
                </p:nvSpPr>
                <p:spPr>
                  <a:xfrm>
                    <a:off x="4254422" y="1688344"/>
                    <a:ext cx="1777230" cy="4616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bin"/>
                                  <a:cs typeface="Cabin"/>
                                  <a:sym typeface="Cabin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bin"/>
                                  <a:cs typeface="Cabin"/>
                                  <a:sym typeface="Cabin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bin"/>
                                  <a:cs typeface="Cabin"/>
                                  <a:sym typeface="Cabin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1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jobs</m:t>
                          </m:r>
                          <m:r>
                            <a:rPr lang="en-US" sz="1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s</m:t>
                          </m:r>
                        </m:oMath>
                      </m:oMathPara>
                    </a14:m>
                    <a:endParaRPr sz="18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</mc:Choice>
            <mc:Fallback xmlns="">
              <p:sp>
                <p:nvSpPr>
                  <p:cNvPr id="89" name="Google Shape;148;p18">
                    <a:extLst>
                      <a:ext uri="{FF2B5EF4-FFF2-40B4-BE49-F238E27FC236}">
                        <a16:creationId xmlns:a16="http://schemas.microsoft.com/office/drawing/2014/main" id="{DFBF07D4-5918-8D9F-3AAF-536496D85E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4422" y="1688344"/>
                    <a:ext cx="1777230" cy="46163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70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CFF8AF-4298-7701-AC83-06442909F0CD}"/>
                </a:ext>
              </a:extLst>
            </p:cNvPr>
            <p:cNvSpPr/>
            <p:nvPr/>
          </p:nvSpPr>
          <p:spPr>
            <a:xfrm>
              <a:off x="5485653" y="5039962"/>
              <a:ext cx="502373" cy="55261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Google Shape;124;p16">
                  <a:extLst>
                    <a:ext uri="{FF2B5EF4-FFF2-40B4-BE49-F238E27FC236}">
                      <a16:creationId xmlns:a16="http://schemas.microsoft.com/office/drawing/2014/main" id="{5B191C72-5F65-232B-D96C-5BD9E7CE0CE9}"/>
                    </a:ext>
                  </a:extLst>
                </p:cNvPr>
                <p:cNvSpPr txBox="1"/>
                <p:nvPr/>
              </p:nvSpPr>
              <p:spPr>
                <a:xfrm>
                  <a:off x="10224796" y="4740719"/>
                  <a:ext cx="1777230" cy="8518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Cabin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Cabin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Cabin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Cabin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Cabin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Cabin"/>
                                  </a:rPr>
                                  <m:t>𝐻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Cabin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Cabin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Cabin"/>
                                  </a:rPr>
                                  <m:t>𝐻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sz="18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</mc:Choice>
          <mc:Fallback xmlns="">
            <p:sp>
              <p:nvSpPr>
                <p:cNvPr id="43" name="Google Shape;124;p16">
                  <a:extLst>
                    <a:ext uri="{FF2B5EF4-FFF2-40B4-BE49-F238E27FC236}">
                      <a16:creationId xmlns:a16="http://schemas.microsoft.com/office/drawing/2014/main" id="{5B191C72-5F65-232B-D96C-5BD9E7CE0C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4796" y="4740719"/>
                  <a:ext cx="1777230" cy="851853"/>
                </a:xfrm>
                <a:prstGeom prst="rect">
                  <a:avLst/>
                </a:prstGeom>
                <a:blipFill>
                  <a:blip r:embed="rId8"/>
                  <a:stretch>
                    <a:fillRect l="-23239" t="-104412" b="-1470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E0651E3-E2E7-9E84-8843-741FEE7E7429}"/>
                </a:ext>
              </a:extLst>
            </p:cNvPr>
            <p:cNvSpPr/>
            <p:nvPr/>
          </p:nvSpPr>
          <p:spPr>
            <a:xfrm>
              <a:off x="3919599" y="5124789"/>
              <a:ext cx="502373" cy="55261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Google Shape;124;p16">
                  <a:extLst>
                    <a:ext uri="{FF2B5EF4-FFF2-40B4-BE49-F238E27FC236}">
                      <a16:creationId xmlns:a16="http://schemas.microsoft.com/office/drawing/2014/main" id="{C53D2003-6561-5A6D-B054-54F15D1F74CD}"/>
                    </a:ext>
                  </a:extLst>
                </p:cNvPr>
                <p:cNvSpPr txBox="1"/>
                <p:nvPr/>
              </p:nvSpPr>
              <p:spPr>
                <a:xfrm>
                  <a:off x="8964876" y="5316267"/>
                  <a:ext cx="502374" cy="5077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bin"/>
                                <a:cs typeface="Cabin"/>
                                <a:sym typeface="Cabin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bin"/>
                                <a:cs typeface="Cabin"/>
                                <a:sym typeface="Cabin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bin"/>
                                <a:cs typeface="Cabin"/>
                                <a:sym typeface="Cabin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46" name="Google Shape;124;p16">
                  <a:extLst>
                    <a:ext uri="{FF2B5EF4-FFF2-40B4-BE49-F238E27FC236}">
                      <a16:creationId xmlns:a16="http://schemas.microsoft.com/office/drawing/2014/main" id="{C53D2003-6561-5A6D-B054-54F15D1F7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876" y="5316267"/>
                  <a:ext cx="502374" cy="5077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oogle Shape;780;p29">
            <a:extLst>
              <a:ext uri="{FF2B5EF4-FFF2-40B4-BE49-F238E27FC236}">
                <a16:creationId xmlns:a16="http://schemas.microsoft.com/office/drawing/2014/main" id="{E1F08A48-6F15-9214-1F02-8D44452E67B5}"/>
              </a:ext>
            </a:extLst>
          </p:cNvPr>
          <p:cNvGrpSpPr/>
          <p:nvPr/>
        </p:nvGrpSpPr>
        <p:grpSpPr>
          <a:xfrm>
            <a:off x="2025470" y="3863839"/>
            <a:ext cx="8141059" cy="1171020"/>
            <a:chOff x="5219050" y="3365350"/>
            <a:chExt cx="9012072" cy="2495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781;p29">
                  <a:extLst>
                    <a:ext uri="{FF2B5EF4-FFF2-40B4-BE49-F238E27FC236}">
                      <a16:creationId xmlns:a16="http://schemas.microsoft.com/office/drawing/2014/main" id="{9F93D9D6-2523-4814-9B0D-ECB8459F4AAF}"/>
                    </a:ext>
                  </a:extLst>
                </p:cNvPr>
                <p:cNvSpPr/>
                <p:nvPr/>
              </p:nvSpPr>
              <p:spPr>
                <a:xfrm>
                  <a:off x="5219174" y="3366326"/>
                  <a:ext cx="9011948" cy="249405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bin"/>
                    <a:sym typeface="Cabin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𝐻</m:t>
                                </m:r>
                              </m:sup>
                            </m:s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| 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𝑠𝑒𝑟𝑣𝑖𝑛𝑔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h𝑒𝑎𝑣𝑦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𝑗𝑜𝑏𝑠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𝐸𝐹𝑆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bin"/>
                                            <a:sym typeface="Cabi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bin"/>
                                            <a:sym typeface="Cabin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bin"/>
                                            <a:sym typeface="Cabin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,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𝔼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],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𝔼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[(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])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a typeface="Cambria Math" panose="02040503050406030204" pitchFamily="18" charset="0"/>
                    <a:cs typeface="Cabin"/>
                    <a:sym typeface="Cabin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| 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𝑠𝑒𝑟𝑣𝑖𝑛𝑔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𝑙𝑖𝑔h𝑡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𝑗𝑜𝑏𝑠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𝐸𝐹𝑆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bin"/>
                                            <a:sym typeface="Cabi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bin"/>
                                            <a:sym typeface="Cabin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bin"/>
                                            <a:sym typeface="Cabin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,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𝔼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],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𝔼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[(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])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bin"/>
                    <a:sym typeface="Cabin"/>
                  </a:endParaRPr>
                </a:p>
              </p:txBody>
            </p:sp>
          </mc:Choice>
          <mc:Fallback xmlns="">
            <p:sp>
              <p:nvSpPr>
                <p:cNvPr id="120" name="Google Shape;781;p29">
                  <a:extLst>
                    <a:ext uri="{FF2B5EF4-FFF2-40B4-BE49-F238E27FC236}">
                      <a16:creationId xmlns:a16="http://schemas.microsoft.com/office/drawing/2014/main" id="{38C3953C-77D6-58BE-36BA-E258D5AEEC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174" y="3366326"/>
                  <a:ext cx="9011948" cy="2494055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10"/>
                  <a:stretch>
                    <a:fillRect/>
                  </a:stretch>
                </a:blip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Google Shape;782;p29">
              <a:extLst>
                <a:ext uri="{FF2B5EF4-FFF2-40B4-BE49-F238E27FC236}">
                  <a16:creationId xmlns:a16="http://schemas.microsoft.com/office/drawing/2014/main" id="{3BEFE779-EA76-7885-BB09-231A9698BD6B}"/>
                </a:ext>
              </a:extLst>
            </p:cNvPr>
            <p:cNvSpPr/>
            <p:nvPr/>
          </p:nvSpPr>
          <p:spPr>
            <a:xfrm>
              <a:off x="5219050" y="3365350"/>
              <a:ext cx="9011947" cy="81561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 dirty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Theorem 1</a:t>
              </a:r>
              <a:endParaRPr sz="1800" i="1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52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00104 -0.496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4888A81-52A6-91AB-A495-0E42EBC3C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E665519F-02B9-178B-8BEB-A2ADB584D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190" y="-347654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Case 2: Server is serving some other class of jobs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F1E5A223-46F3-EB7A-02F9-21C69C381A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Google Shape;124;p16">
                <a:extLst>
                  <a:ext uri="{FF2B5EF4-FFF2-40B4-BE49-F238E27FC236}">
                    <a16:creationId xmlns:a16="http://schemas.microsoft.com/office/drawing/2014/main" id="{8E1E9081-051B-67BD-70D4-45890A74C7D3}"/>
                  </a:ext>
                </a:extLst>
              </p:cNvPr>
              <p:cNvSpPr txBox="1"/>
              <p:nvPr/>
            </p:nvSpPr>
            <p:spPr>
              <a:xfrm>
                <a:off x="924174" y="3995229"/>
                <a:ext cx="9817177" cy="11483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𝐻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 | </m:t>
                        </m:r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𝑠𝑒𝑟𝑣𝑖𝑛𝑔</m:t>
                        </m:r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𝑙𝑖𝑔h𝑡</m:t>
                        </m:r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𝑗𝑜𝑏𝑠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  <a:latin typeface="Cabin"/>
                    <a:ea typeface="Cabin"/>
                    <a:cs typeface="Cabin"/>
                    <a:sym typeface="Cabin"/>
                  </a:rPr>
                  <a:t>time before heavy phase starts</a:t>
                </a:r>
              </a:p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                                                         + </a:t>
                </a:r>
                <a:r>
                  <a:rPr lang="en-US" sz="2000" dirty="0">
                    <a:solidFill>
                      <a:schemeClr val="accent1"/>
                    </a:solidFill>
                    <a:latin typeface="Cabin"/>
                    <a:ea typeface="Cabin"/>
                    <a:cs typeface="Cabin"/>
                    <a:sym typeface="Cabin"/>
                  </a:rPr>
                  <a:t>heavy arrivals before itself</a:t>
                </a:r>
              </a:p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                                           + time to serve itself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59" name="Google Shape;124;p16">
                <a:extLst>
                  <a:ext uri="{FF2B5EF4-FFF2-40B4-BE49-F238E27FC236}">
                    <a16:creationId xmlns:a16="http://schemas.microsoft.com/office/drawing/2014/main" id="{8E1E9081-051B-67BD-70D4-45890A74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74" y="3995229"/>
                <a:ext cx="9817177" cy="1148361"/>
              </a:xfrm>
              <a:prstGeom prst="rect">
                <a:avLst/>
              </a:prstGeom>
              <a:blipFill>
                <a:blip r:embed="rId6"/>
                <a:stretch>
                  <a:fillRect b="-10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Google Shape;124;p16">
            <a:extLst>
              <a:ext uri="{FF2B5EF4-FFF2-40B4-BE49-F238E27FC236}">
                <a16:creationId xmlns:a16="http://schemas.microsoft.com/office/drawing/2014/main" id="{32545254-2EEC-9051-F352-4FE8DEDB91C8}"/>
              </a:ext>
            </a:extLst>
          </p:cNvPr>
          <p:cNvSpPr txBox="1"/>
          <p:nvPr/>
        </p:nvSpPr>
        <p:spPr>
          <a:xfrm>
            <a:off x="2889527" y="3282220"/>
            <a:ext cx="641210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heavy job arrives seeing the server serving light jobs.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" name="Google Shape;780;p29">
            <a:extLst>
              <a:ext uri="{FF2B5EF4-FFF2-40B4-BE49-F238E27FC236}">
                <a16:creationId xmlns:a16="http://schemas.microsoft.com/office/drawing/2014/main" id="{8114CED6-88B4-0232-5D85-DC1BE34237A4}"/>
              </a:ext>
            </a:extLst>
          </p:cNvPr>
          <p:cNvGrpSpPr/>
          <p:nvPr/>
        </p:nvGrpSpPr>
        <p:grpSpPr>
          <a:xfrm>
            <a:off x="2025107" y="5018737"/>
            <a:ext cx="8141059" cy="1198822"/>
            <a:chOff x="5219050" y="3365350"/>
            <a:chExt cx="9012072" cy="2495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Google Shape;781;p29">
                  <a:extLst>
                    <a:ext uri="{FF2B5EF4-FFF2-40B4-BE49-F238E27FC236}">
                      <a16:creationId xmlns:a16="http://schemas.microsoft.com/office/drawing/2014/main" id="{69FECEEB-A509-9D17-1E48-5A11527631B2}"/>
                    </a:ext>
                  </a:extLst>
                </p:cNvPr>
                <p:cNvSpPr/>
                <p:nvPr/>
              </p:nvSpPr>
              <p:spPr>
                <a:xfrm>
                  <a:off x="5219174" y="3366326"/>
                  <a:ext cx="9011948" cy="249405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bin"/>
                    <a:sym typeface="Cabin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𝐻</m:t>
                                </m:r>
                              </m:sup>
                            </m:s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| 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𝑠𝑒𝑟𝑣𝑖𝑛𝑔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𝑙𝑖𝑔h𝑡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𝑗𝑜𝑏𝑠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=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𝑓</m:t>
                        </m:r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bin"/>
                                            <a:sym typeface="Cabi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bin"/>
                                            <a:sym typeface="Cabin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bin"/>
                                            <a:sym typeface="Cabin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,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𝔼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],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𝔼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[(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])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a typeface="Cambria Math" panose="02040503050406030204" pitchFamily="18" charset="0"/>
                    <a:cs typeface="Cabin"/>
                    <a:sym typeface="Cabin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| 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𝑠𝑒𝑟𝑣𝑖𝑛𝑔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h𝑒𝑎𝑣𝑦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𝑗𝑜𝑏𝑠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=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𝑓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𝔼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],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𝔼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bin"/>
                                    <a:sym typeface="Cabin"/>
                                  </a:rPr>
                                  <m:t>[(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bin"/>
                                        <a:sym typeface="Cabin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bin"/>
                                <a:sym typeface="Cabin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])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  <a:ea typeface="Cambria Math" panose="02040503050406030204" pitchFamily="18" charset="0"/>
                    <a:cs typeface="Cabin"/>
                    <a:sym typeface="Cabin"/>
                  </a:endParaRPr>
                </a:p>
              </p:txBody>
            </p:sp>
          </mc:Choice>
          <mc:Fallback xmlns="">
            <p:sp>
              <p:nvSpPr>
                <p:cNvPr id="3" name="Google Shape;781;p29">
                  <a:extLst>
                    <a:ext uri="{FF2B5EF4-FFF2-40B4-BE49-F238E27FC236}">
                      <a16:creationId xmlns:a16="http://schemas.microsoft.com/office/drawing/2014/main" id="{69FECEEB-A509-9D17-1E48-5A11527631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174" y="3366326"/>
                  <a:ext cx="9011948" cy="2494055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782;p29">
              <a:extLst>
                <a:ext uri="{FF2B5EF4-FFF2-40B4-BE49-F238E27FC236}">
                  <a16:creationId xmlns:a16="http://schemas.microsoft.com/office/drawing/2014/main" id="{5EC0CC77-0DFF-3CCC-55B4-0A39A367A50D}"/>
                </a:ext>
              </a:extLst>
            </p:cNvPr>
            <p:cNvSpPr/>
            <p:nvPr/>
          </p:nvSpPr>
          <p:spPr>
            <a:xfrm>
              <a:off x="5219050" y="3365350"/>
              <a:ext cx="9011947" cy="6840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 dirty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Theorem 2</a:t>
              </a:r>
              <a:endParaRPr sz="1800" i="1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24;p16">
                <a:extLst>
                  <a:ext uri="{FF2B5EF4-FFF2-40B4-BE49-F238E27FC236}">
                    <a16:creationId xmlns:a16="http://schemas.microsoft.com/office/drawing/2014/main" id="{99867A78-A0DE-2094-C6F6-7966E63B0EBE}"/>
                  </a:ext>
                </a:extLst>
              </p:cNvPr>
              <p:cNvSpPr txBox="1"/>
              <p:nvPr/>
            </p:nvSpPr>
            <p:spPr>
              <a:xfrm>
                <a:off x="1953187" y="3618826"/>
                <a:ext cx="4225234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: length of light phase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5" name="Google Shape;124;p16">
                <a:extLst>
                  <a:ext uri="{FF2B5EF4-FFF2-40B4-BE49-F238E27FC236}">
                    <a16:creationId xmlns:a16="http://schemas.microsoft.com/office/drawing/2014/main" id="{99867A78-A0DE-2094-C6F6-7966E63B0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87" y="3618826"/>
                <a:ext cx="4225234" cy="492412"/>
              </a:xfrm>
              <a:prstGeom prst="rect">
                <a:avLst/>
              </a:prstGeom>
              <a:blipFill>
                <a:blip r:embed="rId9"/>
                <a:stretch>
                  <a:fillRect b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F1CD0C-EB56-B723-4882-B644FFCFD999}"/>
              </a:ext>
            </a:extLst>
          </p:cNvPr>
          <p:cNvSpPr txBox="1"/>
          <p:nvPr/>
        </p:nvSpPr>
        <p:spPr>
          <a:xfrm>
            <a:off x="7421608" y="40049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Google Shape;123;p16">
            <a:extLst>
              <a:ext uri="{FF2B5EF4-FFF2-40B4-BE49-F238E27FC236}">
                <a16:creationId xmlns:a16="http://schemas.microsoft.com/office/drawing/2014/main" id="{EA7CC806-3B30-A4EF-B3C6-9B9A47B74D8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4210" t="5128" r="54225" b="25939"/>
          <a:stretch/>
        </p:blipFill>
        <p:spPr>
          <a:xfrm>
            <a:off x="3160169" y="880575"/>
            <a:ext cx="73512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12E28-5514-BE23-219C-DB6F38C7B82C}"/>
              </a:ext>
            </a:extLst>
          </p:cNvPr>
          <p:cNvSpPr txBox="1"/>
          <p:nvPr/>
        </p:nvSpPr>
        <p:spPr>
          <a:xfrm>
            <a:off x="7421608" y="40049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" name="Google Shape;149;p18">
            <a:extLst>
              <a:ext uri="{FF2B5EF4-FFF2-40B4-BE49-F238E27FC236}">
                <a16:creationId xmlns:a16="http://schemas.microsoft.com/office/drawing/2014/main" id="{D9A85A4A-1137-92FC-9686-FDA1D382A43F}"/>
              </a:ext>
            </a:extLst>
          </p:cNvPr>
          <p:cNvGrpSpPr/>
          <p:nvPr/>
        </p:nvGrpSpPr>
        <p:grpSpPr>
          <a:xfrm>
            <a:off x="1232912" y="686018"/>
            <a:ext cx="6188696" cy="2475865"/>
            <a:chOff x="9297725" y="1151284"/>
            <a:chExt cx="1400692" cy="243977"/>
          </a:xfrm>
        </p:grpSpPr>
        <p:cxnSp>
          <p:nvCxnSpPr>
            <p:cNvPr id="10" name="Google Shape;150;p18">
              <a:extLst>
                <a:ext uri="{FF2B5EF4-FFF2-40B4-BE49-F238E27FC236}">
                  <a16:creationId xmlns:a16="http://schemas.microsoft.com/office/drawing/2014/main" id="{6F92F211-4481-6618-F4F5-A30E0FDB9181}"/>
                </a:ext>
              </a:extLst>
            </p:cNvPr>
            <p:cNvCxnSpPr/>
            <p:nvPr/>
          </p:nvCxnSpPr>
          <p:spPr>
            <a:xfrm>
              <a:off x="9301017" y="1151284"/>
              <a:ext cx="139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51;p18">
              <a:extLst>
                <a:ext uri="{FF2B5EF4-FFF2-40B4-BE49-F238E27FC236}">
                  <a16:creationId xmlns:a16="http://schemas.microsoft.com/office/drawing/2014/main" id="{7CECA498-F70A-587B-A344-98998D79B1D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8">
              <a:extLst>
                <a:ext uri="{FF2B5EF4-FFF2-40B4-BE49-F238E27FC236}">
                  <a16:creationId xmlns:a16="http://schemas.microsoft.com/office/drawing/2014/main" id="{A08E0B6A-6FE7-0E57-0B40-ED22B29603FC}"/>
                </a:ext>
              </a:extLst>
            </p:cNvPr>
            <p:cNvCxnSpPr/>
            <p:nvPr/>
          </p:nvCxnSpPr>
          <p:spPr>
            <a:xfrm rot="10800000">
              <a:off x="9297725" y="1395261"/>
              <a:ext cx="1400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3" name="Google Shape;153;p18">
            <a:extLst>
              <a:ext uri="{FF2B5EF4-FFF2-40B4-BE49-F238E27FC236}">
                <a16:creationId xmlns:a16="http://schemas.microsoft.com/office/drawing/2014/main" id="{EE03F127-751E-4279-1A7F-5FD4E1EB6B4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88544" y="69346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3;p18">
            <a:extLst>
              <a:ext uri="{FF2B5EF4-FFF2-40B4-BE49-F238E27FC236}">
                <a16:creationId xmlns:a16="http://schemas.microsoft.com/office/drawing/2014/main" id="{31A69FD8-6464-51FB-81CD-27007D89AB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88544" y="156607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3;p18">
            <a:extLst>
              <a:ext uri="{FF2B5EF4-FFF2-40B4-BE49-F238E27FC236}">
                <a16:creationId xmlns:a16="http://schemas.microsoft.com/office/drawing/2014/main" id="{2DA7D680-62E3-FBE2-A6DA-D7B3CBF70DD8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88544" y="2438675"/>
            <a:ext cx="685800" cy="68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8646E1B-833E-CBF8-9C57-99E254A7DFED}"/>
              </a:ext>
            </a:extLst>
          </p:cNvPr>
          <p:cNvGrpSpPr/>
          <p:nvPr/>
        </p:nvGrpSpPr>
        <p:grpSpPr>
          <a:xfrm>
            <a:off x="223893" y="1546483"/>
            <a:ext cx="1406594" cy="461635"/>
            <a:chOff x="5067835" y="3142867"/>
            <a:chExt cx="1406594" cy="46163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AABE000-256C-A6FA-10CC-F5854CD7F2B7}"/>
                </a:ext>
              </a:extLst>
            </p:cNvPr>
            <p:cNvCxnSpPr/>
            <p:nvPr/>
          </p:nvCxnSpPr>
          <p:spPr>
            <a:xfrm>
              <a:off x="5289452" y="3530991"/>
              <a:ext cx="80654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Google Shape;148;p18">
              <a:extLst>
                <a:ext uri="{FF2B5EF4-FFF2-40B4-BE49-F238E27FC236}">
                  <a16:creationId xmlns:a16="http://schemas.microsoft.com/office/drawing/2014/main" id="{018B81CC-2956-35E2-78F7-0C1C051425A7}"/>
                </a:ext>
              </a:extLst>
            </p:cNvPr>
            <p:cNvSpPr txBox="1"/>
            <p:nvPr/>
          </p:nvSpPr>
          <p:spPr>
            <a:xfrm>
              <a:off x="5067835" y="3142867"/>
              <a:ext cx="1406594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Job arrivals</a:t>
              </a:r>
              <a:endParaRPr sz="1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167AA7-7663-B136-E805-29E254F8290D}"/>
              </a:ext>
            </a:extLst>
          </p:cNvPr>
          <p:cNvGrpSpPr/>
          <p:nvPr/>
        </p:nvGrpSpPr>
        <p:grpSpPr>
          <a:xfrm>
            <a:off x="5788112" y="693465"/>
            <a:ext cx="4054457" cy="2438438"/>
            <a:chOff x="5788112" y="861414"/>
            <a:chExt cx="4054457" cy="2438438"/>
          </a:xfrm>
        </p:grpSpPr>
        <p:pic>
          <p:nvPicPr>
            <p:cNvPr id="20" name="Google Shape;117;p16">
              <a:extLst>
                <a:ext uri="{FF2B5EF4-FFF2-40B4-BE49-F238E27FC236}">
                  <a16:creationId xmlns:a16="http://schemas.microsoft.com/office/drawing/2014/main" id="{35232799-BBB8-BBF4-530C-C8CACBA5F658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rcRect l="23279" r="22849"/>
            <a:stretch>
              <a:fillRect/>
            </a:stretch>
          </p:blipFill>
          <p:spPr>
            <a:xfrm>
              <a:off x="9182830" y="861414"/>
              <a:ext cx="659739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17;p16">
              <a:extLst>
                <a:ext uri="{FF2B5EF4-FFF2-40B4-BE49-F238E27FC236}">
                  <a16:creationId xmlns:a16="http://schemas.microsoft.com/office/drawing/2014/main" id="{0895D69E-ED0F-5716-4DB1-1E18472D2E00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rcRect l="23279" r="22849"/>
            <a:stretch>
              <a:fillRect/>
            </a:stretch>
          </p:blipFill>
          <p:spPr>
            <a:xfrm>
              <a:off x="9182829" y="1763118"/>
              <a:ext cx="659739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17;p16">
              <a:extLst>
                <a:ext uri="{FF2B5EF4-FFF2-40B4-BE49-F238E27FC236}">
                  <a16:creationId xmlns:a16="http://schemas.microsoft.com/office/drawing/2014/main" id="{0352E205-F255-317E-0B03-5AE5C290D953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rcRect l="23279" r="22849"/>
            <a:stretch>
              <a:fillRect/>
            </a:stretch>
          </p:blipFill>
          <p:spPr>
            <a:xfrm>
              <a:off x="9182829" y="2614052"/>
              <a:ext cx="659739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17;p16">
              <a:extLst>
                <a:ext uri="{FF2B5EF4-FFF2-40B4-BE49-F238E27FC236}">
                  <a16:creationId xmlns:a16="http://schemas.microsoft.com/office/drawing/2014/main" id="{21D7FA1E-49CD-B1A3-D7EC-9FE4A00BBADE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rcRect l="23279" r="22849"/>
            <a:stretch>
              <a:fillRect/>
            </a:stretch>
          </p:blipFill>
          <p:spPr>
            <a:xfrm>
              <a:off x="6552094" y="1746103"/>
              <a:ext cx="659739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17;p16">
              <a:extLst>
                <a:ext uri="{FF2B5EF4-FFF2-40B4-BE49-F238E27FC236}">
                  <a16:creationId xmlns:a16="http://schemas.microsoft.com/office/drawing/2014/main" id="{629F152E-91EF-6F96-A1E0-299DB9A43565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rcRect l="23279" r="22849"/>
            <a:stretch>
              <a:fillRect/>
            </a:stretch>
          </p:blipFill>
          <p:spPr>
            <a:xfrm>
              <a:off x="5788112" y="1759656"/>
              <a:ext cx="659739" cy="685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Google Shape;123;p16">
            <a:extLst>
              <a:ext uri="{FF2B5EF4-FFF2-40B4-BE49-F238E27FC236}">
                <a16:creationId xmlns:a16="http://schemas.microsoft.com/office/drawing/2014/main" id="{294EB139-58E7-7343-DE57-18E18482C86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4210" t="5128" r="54225" b="25939"/>
          <a:stretch/>
        </p:blipFill>
        <p:spPr>
          <a:xfrm>
            <a:off x="4922680" y="880270"/>
            <a:ext cx="73512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3;p16">
            <a:extLst>
              <a:ext uri="{FF2B5EF4-FFF2-40B4-BE49-F238E27FC236}">
                <a16:creationId xmlns:a16="http://schemas.microsoft.com/office/drawing/2014/main" id="{EA2A8121-41DE-4C95-685F-FEC5966D252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4210" t="5128" r="54225" b="25939"/>
          <a:stretch/>
        </p:blipFill>
        <p:spPr>
          <a:xfrm>
            <a:off x="4054456" y="891042"/>
            <a:ext cx="735127" cy="2057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124;p16">
                <a:extLst>
                  <a:ext uri="{FF2B5EF4-FFF2-40B4-BE49-F238E27FC236}">
                    <a16:creationId xmlns:a16="http://schemas.microsoft.com/office/drawing/2014/main" id="{76D188DF-BA12-F45D-5D4F-30A6B90BE44C}"/>
                  </a:ext>
                </a:extLst>
              </p:cNvPr>
              <p:cNvSpPr txBox="1"/>
              <p:nvPr/>
            </p:nvSpPr>
            <p:spPr>
              <a:xfrm>
                <a:off x="6296153" y="3618826"/>
                <a:ext cx="4225234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: length of heavy phase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19" name="Google Shape;124;p16">
                <a:extLst>
                  <a:ext uri="{FF2B5EF4-FFF2-40B4-BE49-F238E27FC236}">
                    <a16:creationId xmlns:a16="http://schemas.microsoft.com/office/drawing/2014/main" id="{76D188DF-BA12-F45D-5D4F-30A6B90BE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153" y="3618826"/>
                <a:ext cx="4225234" cy="492412"/>
              </a:xfrm>
              <a:prstGeom prst="rect">
                <a:avLst/>
              </a:prstGeom>
              <a:blipFill>
                <a:blip r:embed="rId13"/>
                <a:stretch>
                  <a:fillRect b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393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p"/>
      <p:bldP spid="83" grpId="0"/>
      <p:bldP spid="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ED884298-24DD-FB1D-795D-B122994FB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33DE1430-21DD-15D9-1026-12973BC37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Solving for phase lengths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EC188CAC-7B67-4F40-2AE6-F367615BDB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124;p16">
                <a:extLst>
                  <a:ext uri="{FF2B5EF4-FFF2-40B4-BE49-F238E27FC236}">
                    <a16:creationId xmlns:a16="http://schemas.microsoft.com/office/drawing/2014/main" id="{AF37CD49-6866-97BB-77C7-65DB411BD1EA}"/>
                  </a:ext>
                </a:extLst>
              </p:cNvPr>
              <p:cNvSpPr txBox="1"/>
              <p:nvPr/>
            </p:nvSpPr>
            <p:spPr>
              <a:xfrm>
                <a:off x="838209" y="1183194"/>
                <a:ext cx="10515591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: first two moments of </a:t>
                </a:r>
                <a:r>
                  <a:rPr lang="en-US" sz="2000" b="1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phase length</a:t>
                </a:r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𝐻</m:t>
                        </m:r>
                      </m:sub>
                    </m:sSub>
                    <m:r>
                      <a:rPr lang="en-US" sz="20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) and the </a:t>
                </a:r>
                <a:r>
                  <a:rPr lang="en-US" sz="2000" b="1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# jobs starting each phase </a:t>
                </a:r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𝐻</m:t>
                        </m:r>
                      </m:sub>
                    </m:sSub>
                    <m:r>
                      <a:rPr lang="en-US" sz="20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).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55" name="Google Shape;124;p16">
                <a:extLst>
                  <a:ext uri="{FF2B5EF4-FFF2-40B4-BE49-F238E27FC236}">
                    <a16:creationId xmlns:a16="http://schemas.microsoft.com/office/drawing/2014/main" id="{C351DD2D-D827-6C83-E209-A46699CEF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9" y="1183194"/>
                <a:ext cx="10515591" cy="492412"/>
              </a:xfrm>
              <a:prstGeom prst="rect">
                <a:avLst/>
              </a:prstGeom>
              <a:blipFill>
                <a:blip r:embed="rId6"/>
                <a:stretch>
                  <a:fillRect b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24;p16">
                <a:extLst>
                  <a:ext uri="{FF2B5EF4-FFF2-40B4-BE49-F238E27FC236}">
                    <a16:creationId xmlns:a16="http://schemas.microsoft.com/office/drawing/2014/main" id="{F7EE55B1-EEB2-1CE1-19EC-1D3A9F915DF8}"/>
                  </a:ext>
                </a:extLst>
              </p:cNvPr>
              <p:cNvSpPr txBox="1"/>
              <p:nvPr/>
            </p:nvSpPr>
            <p:spPr>
              <a:xfrm>
                <a:off x="1703106" y="1869967"/>
                <a:ext cx="1394626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ea typeface="Cabin"/>
                    <a:cs typeface="Cabin"/>
                    <a:sym typeface="Cabin"/>
                  </a:rPr>
                  <a:t>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𝐻</m:t>
                        </m:r>
                      </m:sub>
                    </m:sSub>
                  </m:oMath>
                </a14:m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4" name="Google Shape;124;p16">
                <a:extLst>
                  <a:ext uri="{FF2B5EF4-FFF2-40B4-BE49-F238E27FC236}">
                    <a16:creationId xmlns:a16="http://schemas.microsoft.com/office/drawing/2014/main" id="{F7EE55B1-EEB2-1CE1-19EC-1D3A9F91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106" y="1869967"/>
                <a:ext cx="1394626" cy="492412"/>
              </a:xfrm>
              <a:prstGeom prst="rect">
                <a:avLst/>
              </a:prstGeom>
              <a:blipFill>
                <a:blip r:embed="rId7"/>
                <a:stretch>
                  <a:fillRect l="-1802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0213946-C6AF-E549-6374-75B071C565B7}"/>
              </a:ext>
            </a:extLst>
          </p:cNvPr>
          <p:cNvGrpSpPr/>
          <p:nvPr/>
        </p:nvGrpSpPr>
        <p:grpSpPr>
          <a:xfrm>
            <a:off x="3097732" y="1869967"/>
            <a:ext cx="2418683" cy="492412"/>
            <a:chOff x="3097732" y="1869967"/>
            <a:chExt cx="2418683" cy="492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Google Shape;124;p16">
                  <a:extLst>
                    <a:ext uri="{FF2B5EF4-FFF2-40B4-BE49-F238E27FC236}">
                      <a16:creationId xmlns:a16="http://schemas.microsoft.com/office/drawing/2014/main" id="{E70CEB40-9D80-133A-8DC1-B3F56DC9AE0F}"/>
                    </a:ext>
                  </a:extLst>
                </p:cNvPr>
                <p:cNvSpPr txBox="1"/>
                <p:nvPr/>
              </p:nvSpPr>
              <p:spPr>
                <a:xfrm>
                  <a:off x="4121789" y="1869967"/>
                  <a:ext cx="1394626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ea typeface="Cabin"/>
                      <a:cs typeface="Cabin"/>
                      <a:sym typeface="Cabin"/>
                    </a:rPr>
                    <a:t>Larger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𝐿</m:t>
                          </m:r>
                        </m:sub>
                      </m:sSub>
                    </m:oMath>
                  </a14:m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</mc:Choice>
          <mc:Fallback xmlns="">
            <p:sp>
              <p:nvSpPr>
                <p:cNvPr id="5" name="Google Shape;124;p16">
                  <a:extLst>
                    <a:ext uri="{FF2B5EF4-FFF2-40B4-BE49-F238E27FC236}">
                      <a16:creationId xmlns:a16="http://schemas.microsoft.com/office/drawing/2014/main" id="{E70CEB40-9D80-133A-8DC1-B3F56DC9A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1789" y="1869967"/>
                  <a:ext cx="1394626" cy="492412"/>
                </a:xfrm>
                <a:prstGeom prst="rect">
                  <a:avLst/>
                </a:prstGeom>
                <a:blipFill>
                  <a:blip r:embed="rId8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80AF967-C7F5-7C31-DF2A-E008E9C9B22D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>
              <a:off x="3097732" y="2116173"/>
              <a:ext cx="1024057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1888A9-1E35-8B56-FBA5-C213B94094E5}"/>
              </a:ext>
            </a:extLst>
          </p:cNvPr>
          <p:cNvGrpSpPr/>
          <p:nvPr/>
        </p:nvGrpSpPr>
        <p:grpSpPr>
          <a:xfrm>
            <a:off x="5516415" y="1869967"/>
            <a:ext cx="2418683" cy="492412"/>
            <a:chOff x="5516415" y="1869967"/>
            <a:chExt cx="2418683" cy="492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Google Shape;124;p16">
                  <a:extLst>
                    <a:ext uri="{FF2B5EF4-FFF2-40B4-BE49-F238E27FC236}">
                      <a16:creationId xmlns:a16="http://schemas.microsoft.com/office/drawing/2014/main" id="{DDDD65EF-6B07-9135-B2DA-DCCC01F60B39}"/>
                    </a:ext>
                  </a:extLst>
                </p:cNvPr>
                <p:cNvSpPr txBox="1"/>
                <p:nvPr/>
              </p:nvSpPr>
              <p:spPr>
                <a:xfrm>
                  <a:off x="6540472" y="1869967"/>
                  <a:ext cx="1394626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ea typeface="Cabin"/>
                      <a:cs typeface="Cabin"/>
                      <a:sym typeface="Cabin"/>
                    </a:rPr>
                    <a:t>Larger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𝐿</m:t>
                          </m:r>
                        </m:sub>
                      </m:sSub>
                    </m:oMath>
                  </a14:m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</mc:Choice>
          <mc:Fallback xmlns="">
            <p:sp>
              <p:nvSpPr>
                <p:cNvPr id="6" name="Google Shape;124;p16">
                  <a:extLst>
                    <a:ext uri="{FF2B5EF4-FFF2-40B4-BE49-F238E27FC236}">
                      <a16:creationId xmlns:a16="http://schemas.microsoft.com/office/drawing/2014/main" id="{DDDD65EF-6B07-9135-B2DA-DCCC01F60B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472" y="1869967"/>
                  <a:ext cx="1394626" cy="492412"/>
                </a:xfrm>
                <a:prstGeom prst="rect">
                  <a:avLst/>
                </a:prstGeom>
                <a:blipFill>
                  <a:blip r:embed="rId9"/>
                  <a:stretch>
                    <a:fillRect l="-1818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6D8DDF4-A22D-7131-D9DB-E0BCDB7D1C06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5516415" y="2116173"/>
              <a:ext cx="1024057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78CE01-BD25-90A6-F022-1C6A2356DA9A}"/>
              </a:ext>
            </a:extLst>
          </p:cNvPr>
          <p:cNvGrpSpPr/>
          <p:nvPr/>
        </p:nvGrpSpPr>
        <p:grpSpPr>
          <a:xfrm>
            <a:off x="7935098" y="1869967"/>
            <a:ext cx="2418682" cy="492412"/>
            <a:chOff x="7935098" y="1869967"/>
            <a:chExt cx="2418682" cy="492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Google Shape;124;p16">
                  <a:extLst>
                    <a:ext uri="{FF2B5EF4-FFF2-40B4-BE49-F238E27FC236}">
                      <a16:creationId xmlns:a16="http://schemas.microsoft.com/office/drawing/2014/main" id="{359E4E5C-7149-A162-FDF3-3C87752A2413}"/>
                    </a:ext>
                  </a:extLst>
                </p:cNvPr>
                <p:cNvSpPr txBox="1"/>
                <p:nvPr/>
              </p:nvSpPr>
              <p:spPr>
                <a:xfrm>
                  <a:off x="8959154" y="1869967"/>
                  <a:ext cx="1394626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ea typeface="Cabin"/>
                      <a:cs typeface="Cabin"/>
                      <a:sym typeface="Cabin"/>
                    </a:rPr>
                    <a:t>Larger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bin"/>
                              <a:cs typeface="Cabin"/>
                              <a:sym typeface="Cabin"/>
                            </a:rPr>
                            <m:t>𝐻</m:t>
                          </m:r>
                        </m:sub>
                      </m:sSub>
                    </m:oMath>
                  </a14:m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</mc:Choice>
          <mc:Fallback xmlns="">
            <p:sp>
              <p:nvSpPr>
                <p:cNvPr id="7" name="Google Shape;124;p16">
                  <a:extLst>
                    <a:ext uri="{FF2B5EF4-FFF2-40B4-BE49-F238E27FC236}">
                      <a16:creationId xmlns:a16="http://schemas.microsoft.com/office/drawing/2014/main" id="{359E4E5C-7149-A162-FDF3-3C87752A2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9154" y="1869967"/>
                  <a:ext cx="1394626" cy="492412"/>
                </a:xfrm>
                <a:prstGeom prst="rect">
                  <a:avLst/>
                </a:prstGeom>
                <a:blipFill>
                  <a:blip r:embed="rId10"/>
                  <a:stretch>
                    <a:fillRect l="-1802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4204171-DC2B-236C-72BB-29A2391D170C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7935098" y="2116173"/>
              <a:ext cx="1024056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AF4B1F0D-0415-B810-1DF3-974F1D4D041B}"/>
              </a:ext>
            </a:extLst>
          </p:cNvPr>
          <p:cNvCxnSpPr>
            <a:stCxn id="7" idx="2"/>
            <a:endCxn id="4" idx="2"/>
          </p:cNvCxnSpPr>
          <p:nvPr/>
        </p:nvCxnSpPr>
        <p:spPr>
          <a:xfrm rot="5400000">
            <a:off x="6028443" y="-1265645"/>
            <a:ext cx="12700" cy="7256048"/>
          </a:xfrm>
          <a:prstGeom prst="curvedConnector3">
            <a:avLst>
              <a:gd name="adj1" fmla="val 3098354"/>
            </a:avLst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oogle Shape;780;p29">
            <a:extLst>
              <a:ext uri="{FF2B5EF4-FFF2-40B4-BE49-F238E27FC236}">
                <a16:creationId xmlns:a16="http://schemas.microsoft.com/office/drawing/2014/main" id="{90E3A116-0BDE-5D4F-DAC8-DCCBB20CA649}"/>
              </a:ext>
            </a:extLst>
          </p:cNvPr>
          <p:cNvGrpSpPr/>
          <p:nvPr/>
        </p:nvGrpSpPr>
        <p:grpSpPr>
          <a:xfrm>
            <a:off x="2025470" y="3157654"/>
            <a:ext cx="8141059" cy="1198822"/>
            <a:chOff x="5219050" y="3365350"/>
            <a:chExt cx="9012072" cy="2495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Google Shape;781;p29">
                  <a:extLst>
                    <a:ext uri="{FF2B5EF4-FFF2-40B4-BE49-F238E27FC236}">
                      <a16:creationId xmlns:a16="http://schemas.microsoft.com/office/drawing/2014/main" id="{27DC5563-4721-DEBF-46A2-296AAA53D8D8}"/>
                    </a:ext>
                  </a:extLst>
                </p:cNvPr>
                <p:cNvSpPr/>
                <p:nvPr/>
              </p:nvSpPr>
              <p:spPr>
                <a:xfrm>
                  <a:off x="5219174" y="3366326"/>
                  <a:ext cx="9011948" cy="249405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lang="en-US" sz="2000" dirty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  <a:cs typeface="Cabin"/>
                    <a:sym typeface="Cabin"/>
                  </a:endParaRPr>
                </a:p>
                <a:p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  <a:ea typeface="Cambria Math" panose="02040503050406030204" pitchFamily="18" charset="0"/>
                      <a:cs typeface="Cabin"/>
                      <a:sym typeface="Cabin"/>
                    </a:rPr>
                    <a:t>We can set up a system of 4 equations for the Laplace transforms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Cabi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  <m:t>𝐻</m:t>
                              </m:r>
                            </m:sub>
                          </m:sSub>
                        </m:e>
                      </m:acc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bin"/>
                          <a:cs typeface="Cabin"/>
                          <a:sym typeface="Cabin"/>
                        </a:rPr>
                        <m:t>(</m:t>
                      </m:r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bin"/>
                          <a:cs typeface="Cabin"/>
                          <a:sym typeface="Cabin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bin"/>
                          <a:cs typeface="Cabin"/>
                          <a:sym typeface="Cabin"/>
                        </a:rPr>
                        <m:t>), </m:t>
                      </m:r>
                      <m:acc>
                        <m:accPr>
                          <m:chr m:val="̃"/>
                          <m:ctrlPr>
                            <a:rPr lang="en-US" sz="20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Cabi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Cabin"/>
                                </a:rPr>
                                <m:t>𝐿</m:t>
                              </m:r>
                            </m:sub>
                          </m:sSub>
                        </m:e>
                      </m:acc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Cabin"/>
                        </a:rPr>
                        <m:t>(</m:t>
                      </m:r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Cabin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Cabin"/>
                        </a:rPr>
                        <m:t>)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  <a:ea typeface="Cambria Math" panose="02040503050406030204" pitchFamily="18" charset="0"/>
                      <a:cs typeface="Cabin"/>
                      <a:sym typeface="Cabin"/>
                    </a:rPr>
                    <a:t>, and z-transforms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Cabi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bi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bin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bin"/>
                                </a:rPr>
                                <m:t>𝐻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Cabin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Cabin"/>
                            </a:rPr>
                            <m:t>𝑧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bin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Cabi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bi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bin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Cabin"/>
                                </a:rPr>
                                <m:t>𝐿</m:t>
                              </m:r>
                            </m:sub>
                          </m:sSub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bin"/>
                        </a:rPr>
                        <m:t>(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bin"/>
                        </a:rPr>
                        <m:t>𝑧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bin"/>
                        </a:rPr>
                        <m:t>)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ea typeface="Cambria Math" panose="02040503050406030204" pitchFamily="18" charset="0"/>
                      <a:cs typeface="Cabin"/>
                      <a:sym typeface="Cabin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3" name="Google Shape;781;p29">
                  <a:extLst>
                    <a:ext uri="{FF2B5EF4-FFF2-40B4-BE49-F238E27FC236}">
                      <a16:creationId xmlns:a16="http://schemas.microsoft.com/office/drawing/2014/main" id="{27DC5563-4721-DEBF-46A2-296AAA53D8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174" y="3366326"/>
                  <a:ext cx="9011948" cy="2494055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11"/>
                  <a:stretch>
                    <a:fillRect b="-1042"/>
                  </a:stretch>
                </a:blip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Google Shape;782;p29">
              <a:extLst>
                <a:ext uri="{FF2B5EF4-FFF2-40B4-BE49-F238E27FC236}">
                  <a16:creationId xmlns:a16="http://schemas.microsoft.com/office/drawing/2014/main" id="{9FDCC952-4A80-00E3-B3C3-FB25E0CEF41C}"/>
                </a:ext>
              </a:extLst>
            </p:cNvPr>
            <p:cNvSpPr/>
            <p:nvPr/>
          </p:nvSpPr>
          <p:spPr>
            <a:xfrm>
              <a:off x="5219050" y="3365350"/>
              <a:ext cx="9011947" cy="6840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 dirty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Theorem 3</a:t>
              </a:r>
              <a:endParaRPr sz="1800" i="1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124;p16">
                <a:extLst>
                  <a:ext uri="{FF2B5EF4-FFF2-40B4-BE49-F238E27FC236}">
                    <a16:creationId xmlns:a16="http://schemas.microsoft.com/office/drawing/2014/main" id="{CBD63A60-27D0-90E7-E866-DDC668D2CD22}"/>
                  </a:ext>
                </a:extLst>
              </p:cNvPr>
              <p:cNvSpPr txBox="1"/>
              <p:nvPr/>
            </p:nvSpPr>
            <p:spPr>
              <a:xfrm>
                <a:off x="1242529" y="4723851"/>
                <a:ext cx="9706102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To compute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, we only need to solve the first two derivatives of these transforms.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35" name="Google Shape;124;p16">
                <a:extLst>
                  <a:ext uri="{FF2B5EF4-FFF2-40B4-BE49-F238E27FC236}">
                    <a16:creationId xmlns:a16="http://schemas.microsoft.com/office/drawing/2014/main" id="{CBD63A60-27D0-90E7-E866-DDC668D2C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529" y="4723851"/>
                <a:ext cx="9706102" cy="492412"/>
              </a:xfrm>
              <a:prstGeom prst="rect">
                <a:avLst/>
              </a:prstGeom>
              <a:blipFill>
                <a:blip r:embed="rId12"/>
                <a:stretch>
                  <a:fillRect b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Google Shape;124;p16">
                <a:extLst>
                  <a:ext uri="{FF2B5EF4-FFF2-40B4-BE49-F238E27FC236}">
                    <a16:creationId xmlns:a16="http://schemas.microsoft.com/office/drawing/2014/main" id="{8DC8A800-E711-5545-D346-B9E1DDD8FE57}"/>
                  </a:ext>
                </a:extLst>
              </p:cNvPr>
              <p:cNvSpPr txBox="1"/>
              <p:nvPr/>
            </p:nvSpPr>
            <p:spPr>
              <a:xfrm>
                <a:off x="1242529" y="5153900"/>
                <a:ext cx="9706102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Calculator solving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 given parameters available on GitHub.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36" name="Google Shape;124;p16">
                <a:extLst>
                  <a:ext uri="{FF2B5EF4-FFF2-40B4-BE49-F238E27FC236}">
                    <a16:creationId xmlns:a16="http://schemas.microsoft.com/office/drawing/2014/main" id="{8DC8A800-E711-5545-D346-B9E1DDD8F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529" y="5153900"/>
                <a:ext cx="9706102" cy="492412"/>
              </a:xfrm>
              <a:prstGeom prst="rect">
                <a:avLst/>
              </a:prstGeom>
              <a:blipFill>
                <a:blip r:embed="rId13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419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3A508827-B5D2-4C24-727A-B71FD964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A7B0B688-46FE-23B9-D05A-973672819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Comparing MSF and MSFQ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61FA26FD-F732-DA67-E62F-F4F773B652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Google Shape;124;p16">
                <a:extLst>
                  <a:ext uri="{FF2B5EF4-FFF2-40B4-BE49-F238E27FC236}">
                    <a16:creationId xmlns:a16="http://schemas.microsoft.com/office/drawing/2014/main" id="{0068CFF1-6556-C928-7580-D8C9E64EBF0A}"/>
                  </a:ext>
                </a:extLst>
              </p:cNvPr>
              <p:cNvSpPr txBox="1"/>
              <p:nvPr/>
            </p:nvSpPr>
            <p:spPr>
              <a:xfrm>
                <a:off x="2397767" y="1081778"/>
                <a:ext cx="7138113" cy="800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Simulation: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𝐾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=32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 where 90% light jobs and 10% heavy jobs,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𝐻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. System load = 0.6.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84" name="Google Shape;124;p16">
                <a:extLst>
                  <a:ext uri="{FF2B5EF4-FFF2-40B4-BE49-F238E27FC236}">
                    <a16:creationId xmlns:a16="http://schemas.microsoft.com/office/drawing/2014/main" id="{0068CFF1-6556-C928-7580-D8C9E64E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767" y="1081778"/>
                <a:ext cx="7138113" cy="800189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Freeform 84">
            <a:extLst>
              <a:ext uri="{FF2B5EF4-FFF2-40B4-BE49-F238E27FC236}">
                <a16:creationId xmlns:a16="http://schemas.microsoft.com/office/drawing/2014/main" id="{37B7E686-BCEE-8F17-A7E6-338F674D8DBF}"/>
              </a:ext>
            </a:extLst>
          </p:cNvPr>
          <p:cNvSpPr/>
          <p:nvPr/>
        </p:nvSpPr>
        <p:spPr>
          <a:xfrm>
            <a:off x="3857105" y="2585261"/>
            <a:ext cx="3684233" cy="2196045"/>
          </a:xfrm>
          <a:custGeom>
            <a:avLst/>
            <a:gdLst>
              <a:gd name="connsiteX0" fmla="*/ 0 w 3674226"/>
              <a:gd name="connsiteY0" fmla="*/ 0 h 2363476"/>
              <a:gd name="connsiteX1" fmla="*/ 332510 w 3674226"/>
              <a:gd name="connsiteY1" fmla="*/ 1978429 h 2363476"/>
              <a:gd name="connsiteX2" fmla="*/ 947651 w 3674226"/>
              <a:gd name="connsiteY2" fmla="*/ 2360815 h 2363476"/>
              <a:gd name="connsiteX3" fmla="*/ 3674226 w 3674226"/>
              <a:gd name="connsiteY3" fmla="*/ 2144684 h 2363476"/>
              <a:gd name="connsiteX0" fmla="*/ 0 w 3674226"/>
              <a:gd name="connsiteY0" fmla="*/ 0 h 2411971"/>
              <a:gd name="connsiteX1" fmla="*/ 332510 w 3674226"/>
              <a:gd name="connsiteY1" fmla="*/ 1978429 h 2411971"/>
              <a:gd name="connsiteX2" fmla="*/ 1070116 w 3674226"/>
              <a:gd name="connsiteY2" fmla="*/ 2409800 h 2411971"/>
              <a:gd name="connsiteX3" fmla="*/ 3674226 w 3674226"/>
              <a:gd name="connsiteY3" fmla="*/ 2144684 h 2411971"/>
              <a:gd name="connsiteX0" fmla="*/ 0 w 3674226"/>
              <a:gd name="connsiteY0" fmla="*/ 0 h 2409800"/>
              <a:gd name="connsiteX1" fmla="*/ 332510 w 3674226"/>
              <a:gd name="connsiteY1" fmla="*/ 1978429 h 2409800"/>
              <a:gd name="connsiteX2" fmla="*/ 1070116 w 3674226"/>
              <a:gd name="connsiteY2" fmla="*/ 2409800 h 2409800"/>
              <a:gd name="connsiteX3" fmla="*/ 3674226 w 3674226"/>
              <a:gd name="connsiteY3" fmla="*/ 2144684 h 2409800"/>
              <a:gd name="connsiteX0" fmla="*/ 0 w 3674226"/>
              <a:gd name="connsiteY0" fmla="*/ 0 h 2409800"/>
              <a:gd name="connsiteX1" fmla="*/ 332510 w 3674226"/>
              <a:gd name="connsiteY1" fmla="*/ 1978429 h 2409800"/>
              <a:gd name="connsiteX2" fmla="*/ 1070116 w 3674226"/>
              <a:gd name="connsiteY2" fmla="*/ 2409800 h 2409800"/>
              <a:gd name="connsiteX3" fmla="*/ 3674226 w 3674226"/>
              <a:gd name="connsiteY3" fmla="*/ 2144684 h 2409800"/>
              <a:gd name="connsiteX0" fmla="*/ 0 w 3674226"/>
              <a:gd name="connsiteY0" fmla="*/ 0 h 2201876"/>
              <a:gd name="connsiteX1" fmla="*/ 332510 w 3674226"/>
              <a:gd name="connsiteY1" fmla="*/ 1978429 h 2201876"/>
              <a:gd name="connsiteX2" fmla="*/ 1046365 w 3674226"/>
              <a:gd name="connsiteY2" fmla="*/ 2196045 h 2201876"/>
              <a:gd name="connsiteX3" fmla="*/ 3674226 w 3674226"/>
              <a:gd name="connsiteY3" fmla="*/ 2144684 h 2201876"/>
              <a:gd name="connsiteX0" fmla="*/ 0 w 3674226"/>
              <a:gd name="connsiteY0" fmla="*/ 0 h 2196045"/>
              <a:gd name="connsiteX1" fmla="*/ 427512 w 3674226"/>
              <a:gd name="connsiteY1" fmla="*/ 1634045 h 2196045"/>
              <a:gd name="connsiteX2" fmla="*/ 1046365 w 3674226"/>
              <a:gd name="connsiteY2" fmla="*/ 2196045 h 2196045"/>
              <a:gd name="connsiteX3" fmla="*/ 3674226 w 3674226"/>
              <a:gd name="connsiteY3" fmla="*/ 2144684 h 2196045"/>
              <a:gd name="connsiteX0" fmla="*/ 0 w 3840480"/>
              <a:gd name="connsiteY0" fmla="*/ 0 h 2196045"/>
              <a:gd name="connsiteX1" fmla="*/ 427512 w 3840480"/>
              <a:gd name="connsiteY1" fmla="*/ 1634045 h 2196045"/>
              <a:gd name="connsiteX2" fmla="*/ 1046365 w 3840480"/>
              <a:gd name="connsiteY2" fmla="*/ 2196045 h 2196045"/>
              <a:gd name="connsiteX3" fmla="*/ 3840480 w 3840480"/>
              <a:gd name="connsiteY3" fmla="*/ 2037806 h 2196045"/>
              <a:gd name="connsiteX0" fmla="*/ 0 w 3840480"/>
              <a:gd name="connsiteY0" fmla="*/ 0 h 2196045"/>
              <a:gd name="connsiteX1" fmla="*/ 427512 w 3840480"/>
              <a:gd name="connsiteY1" fmla="*/ 1634045 h 2196045"/>
              <a:gd name="connsiteX2" fmla="*/ 1212620 w 3840480"/>
              <a:gd name="connsiteY2" fmla="*/ 2196045 h 2196045"/>
              <a:gd name="connsiteX3" fmla="*/ 3840480 w 3840480"/>
              <a:gd name="connsiteY3" fmla="*/ 2037806 h 2196045"/>
              <a:gd name="connsiteX0" fmla="*/ 0 w 3840480"/>
              <a:gd name="connsiteY0" fmla="*/ 0 h 2196045"/>
              <a:gd name="connsiteX1" fmla="*/ 427512 w 3840480"/>
              <a:gd name="connsiteY1" fmla="*/ 1634045 h 2196045"/>
              <a:gd name="connsiteX2" fmla="*/ 1212620 w 3840480"/>
              <a:gd name="connsiteY2" fmla="*/ 2196045 h 2196045"/>
              <a:gd name="connsiteX3" fmla="*/ 3840480 w 3840480"/>
              <a:gd name="connsiteY3" fmla="*/ 2037806 h 2196045"/>
              <a:gd name="connsiteX0" fmla="*/ 0 w 3840480"/>
              <a:gd name="connsiteY0" fmla="*/ 0 h 2196045"/>
              <a:gd name="connsiteX1" fmla="*/ 427512 w 3840480"/>
              <a:gd name="connsiteY1" fmla="*/ 1634045 h 2196045"/>
              <a:gd name="connsiteX2" fmla="*/ 1212620 w 3840480"/>
              <a:gd name="connsiteY2" fmla="*/ 2196045 h 2196045"/>
              <a:gd name="connsiteX3" fmla="*/ 3840480 w 3840480"/>
              <a:gd name="connsiteY3" fmla="*/ 2132808 h 2196045"/>
              <a:gd name="connsiteX0" fmla="*/ 0 w 3840480"/>
              <a:gd name="connsiteY0" fmla="*/ 0 h 2196045"/>
              <a:gd name="connsiteX1" fmla="*/ 427512 w 3840480"/>
              <a:gd name="connsiteY1" fmla="*/ 1634045 h 2196045"/>
              <a:gd name="connsiteX2" fmla="*/ 1212620 w 3840480"/>
              <a:gd name="connsiteY2" fmla="*/ 2196045 h 2196045"/>
              <a:gd name="connsiteX3" fmla="*/ 3840480 w 3840480"/>
              <a:gd name="connsiteY3" fmla="*/ 2132808 h 219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0" h="2196045">
                <a:moveTo>
                  <a:pt x="0" y="0"/>
                </a:moveTo>
                <a:cubicBezTo>
                  <a:pt x="87284" y="792480"/>
                  <a:pt x="225409" y="1268037"/>
                  <a:pt x="427512" y="1634045"/>
                </a:cubicBezTo>
                <a:cubicBezTo>
                  <a:pt x="629615" y="2000053"/>
                  <a:pt x="745474" y="2135679"/>
                  <a:pt x="1212620" y="2196045"/>
                </a:cubicBezTo>
                <a:cubicBezTo>
                  <a:pt x="3225785" y="2186645"/>
                  <a:pt x="3197234" y="2179914"/>
                  <a:pt x="3840480" y="2132808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1A1847F-1219-E2D0-1EC4-8EC5C9AD6602}"/>
              </a:ext>
            </a:extLst>
          </p:cNvPr>
          <p:cNvGrpSpPr/>
          <p:nvPr/>
        </p:nvGrpSpPr>
        <p:grpSpPr>
          <a:xfrm>
            <a:off x="2810130" y="2376990"/>
            <a:ext cx="5252214" cy="3738984"/>
            <a:chOff x="2810130" y="2376990"/>
            <a:chExt cx="5252214" cy="373898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0BE209B-A957-BB95-7EF5-93C86890AA64}"/>
                </a:ext>
              </a:extLst>
            </p:cNvPr>
            <p:cNvGrpSpPr/>
            <p:nvPr/>
          </p:nvGrpSpPr>
          <p:grpSpPr>
            <a:xfrm>
              <a:off x="3223434" y="2376990"/>
              <a:ext cx="4838910" cy="3431237"/>
              <a:chOff x="3223434" y="1919786"/>
              <a:chExt cx="4838910" cy="3431237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CB4319D8-CE35-E3AD-6EAA-E93C48A94890}"/>
                  </a:ext>
                </a:extLst>
              </p:cNvPr>
              <p:cNvGrpSpPr/>
              <p:nvPr/>
            </p:nvGrpSpPr>
            <p:grpSpPr>
              <a:xfrm>
                <a:off x="3223434" y="1919786"/>
                <a:ext cx="4838910" cy="3018428"/>
                <a:chOff x="3223434" y="1919786"/>
                <a:chExt cx="4838910" cy="3018428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3A50C443-9EB5-AE46-5DB5-27BA501E4FDF}"/>
                    </a:ext>
                  </a:extLst>
                </p:cNvPr>
                <p:cNvGrpSpPr/>
                <p:nvPr/>
              </p:nvGrpSpPr>
              <p:grpSpPr>
                <a:xfrm>
                  <a:off x="3745653" y="1919786"/>
                  <a:ext cx="4316691" cy="3018428"/>
                  <a:chOff x="3163762" y="1796143"/>
                  <a:chExt cx="4316691" cy="3018428"/>
                </a:xfrm>
              </p:grpSpPr>
              <p:cxnSp>
                <p:nvCxnSpPr>
                  <p:cNvPr id="61" name="Straight Arrow Connector 60">
                    <a:extLst>
                      <a:ext uri="{FF2B5EF4-FFF2-40B4-BE49-F238E27FC236}">
                        <a16:creationId xmlns:a16="http://schemas.microsoft.com/office/drawing/2014/main" id="{735BCFDB-30EC-49B6-F069-42A3379721F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65714" y="1796143"/>
                    <a:ext cx="0" cy="2922814"/>
                  </a:xfrm>
                  <a:prstGeom prst="straightConnector1">
                    <a:avLst/>
                  </a:prstGeom>
                  <a:ln w="25400">
                    <a:tailEnd type="triangle" w="lg" len="lg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B44AD495-38AC-FA0B-D34E-B3A26F4D13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60744" y="4713987"/>
                    <a:ext cx="4219709" cy="0"/>
                  </a:xfrm>
                  <a:prstGeom prst="straightConnector1">
                    <a:avLst/>
                  </a:prstGeom>
                  <a:ln w="25400">
                    <a:tailEnd type="triangle" w="lg" len="lg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910AE628-2265-37EF-665A-7A6A99510D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63762" y="2433587"/>
                    <a:ext cx="96982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D2B30268-B8A1-07FA-EC73-B2184F684A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63762" y="2890386"/>
                    <a:ext cx="96982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2FF8E150-7B61-8ED5-A38C-EF49C1E59A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63762" y="3347185"/>
                    <a:ext cx="96982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D0016FB-D404-2665-19A6-B7F6D4FA4E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63762" y="3803984"/>
                    <a:ext cx="96982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68EF7950-3151-8575-5B9A-4FC20D1021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63762" y="4260783"/>
                    <a:ext cx="96982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3FDEB77-5E60-3D58-8E98-E8D165EB48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10778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4305DB12-8519-B952-18E0-788DB57A34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00388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8087310F-7D99-C89B-C029-7C7D98FF0B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998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74152181-AC90-01AB-42F4-805FEF913F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79608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FD511770-812C-C3F5-F666-4B35957D24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69218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989D177F-A5B5-A423-763C-2647D2D0FF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8830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ED91F574-5393-0117-CE46-A6C4218B4A16}"/>
                    </a:ext>
                  </a:extLst>
                </p:cNvPr>
                <p:cNvGrpSpPr/>
                <p:nvPr/>
              </p:nvGrpSpPr>
              <p:grpSpPr>
                <a:xfrm>
                  <a:off x="3223434" y="2315706"/>
                  <a:ext cx="633671" cy="2332067"/>
                  <a:chOff x="3223434" y="2315706"/>
                  <a:chExt cx="633671" cy="2332067"/>
                </a:xfrm>
              </p:grpSpPr>
              <p:sp>
                <p:nvSpPr>
                  <p:cNvPr id="86" name="Google Shape;124;p16">
                    <a:extLst>
                      <a:ext uri="{FF2B5EF4-FFF2-40B4-BE49-F238E27FC236}">
                        <a16:creationId xmlns:a16="http://schemas.microsoft.com/office/drawing/2014/main" id="{F9EAEDE5-B8EF-ABED-C2C9-C54504D7A1CE}"/>
                      </a:ext>
                    </a:extLst>
                  </p:cNvPr>
                  <p:cNvSpPr txBox="1"/>
                  <p:nvPr/>
                </p:nvSpPr>
                <p:spPr>
                  <a:xfrm>
                    <a:off x="3223434" y="2315706"/>
                    <a:ext cx="633671" cy="4924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20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50</a:t>
                    </a:r>
                    <a:endParaRPr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87" name="Google Shape;124;p16">
                    <a:extLst>
                      <a:ext uri="{FF2B5EF4-FFF2-40B4-BE49-F238E27FC236}">
                        <a16:creationId xmlns:a16="http://schemas.microsoft.com/office/drawing/2014/main" id="{25CAF238-E68B-0FEE-17A2-49C9758AE7E0}"/>
                      </a:ext>
                    </a:extLst>
                  </p:cNvPr>
                  <p:cNvSpPr txBox="1"/>
                  <p:nvPr/>
                </p:nvSpPr>
                <p:spPr>
                  <a:xfrm>
                    <a:off x="3223434" y="2775620"/>
                    <a:ext cx="633671" cy="4924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20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40</a:t>
                    </a:r>
                    <a:endParaRPr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88" name="Google Shape;124;p16">
                    <a:extLst>
                      <a:ext uri="{FF2B5EF4-FFF2-40B4-BE49-F238E27FC236}">
                        <a16:creationId xmlns:a16="http://schemas.microsoft.com/office/drawing/2014/main" id="{B0D87EBC-1F40-C181-CCAA-D2B16E775294}"/>
                      </a:ext>
                    </a:extLst>
                  </p:cNvPr>
                  <p:cNvSpPr txBox="1"/>
                  <p:nvPr/>
                </p:nvSpPr>
                <p:spPr>
                  <a:xfrm>
                    <a:off x="3223434" y="3235534"/>
                    <a:ext cx="633671" cy="4924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20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30</a:t>
                    </a:r>
                    <a:endParaRPr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89" name="Google Shape;124;p16">
                    <a:extLst>
                      <a:ext uri="{FF2B5EF4-FFF2-40B4-BE49-F238E27FC236}">
                        <a16:creationId xmlns:a16="http://schemas.microsoft.com/office/drawing/2014/main" id="{D8EA9972-D0B3-3FFB-5A34-4EA39AFF2150}"/>
                      </a:ext>
                    </a:extLst>
                  </p:cNvPr>
                  <p:cNvSpPr txBox="1"/>
                  <p:nvPr/>
                </p:nvSpPr>
                <p:spPr>
                  <a:xfrm>
                    <a:off x="3223434" y="3695448"/>
                    <a:ext cx="633671" cy="4924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20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20</a:t>
                    </a:r>
                    <a:endParaRPr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90" name="Google Shape;124;p16">
                    <a:extLst>
                      <a:ext uri="{FF2B5EF4-FFF2-40B4-BE49-F238E27FC236}">
                        <a16:creationId xmlns:a16="http://schemas.microsoft.com/office/drawing/2014/main" id="{6B37CAC8-5BD4-24C6-5323-C31B59006286}"/>
                      </a:ext>
                    </a:extLst>
                  </p:cNvPr>
                  <p:cNvSpPr txBox="1"/>
                  <p:nvPr/>
                </p:nvSpPr>
                <p:spPr>
                  <a:xfrm>
                    <a:off x="3223434" y="4155361"/>
                    <a:ext cx="633671" cy="4924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20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10</a:t>
                    </a:r>
                    <a:endParaRPr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87FF67DF-61EB-99D3-C99E-5FD7DD563E9F}"/>
                  </a:ext>
                </a:extLst>
              </p:cNvPr>
              <p:cNvGrpSpPr/>
              <p:nvPr/>
            </p:nvGrpSpPr>
            <p:grpSpPr>
              <a:xfrm>
                <a:off x="4069321" y="4858611"/>
                <a:ext cx="3648515" cy="492412"/>
                <a:chOff x="4069321" y="4858611"/>
                <a:chExt cx="3648515" cy="492412"/>
              </a:xfrm>
            </p:grpSpPr>
            <p:sp>
              <p:nvSpPr>
                <p:cNvPr id="93" name="Google Shape;124;p16">
                  <a:extLst>
                    <a:ext uri="{FF2B5EF4-FFF2-40B4-BE49-F238E27FC236}">
                      <a16:creationId xmlns:a16="http://schemas.microsoft.com/office/drawing/2014/main" id="{101BC6BE-C83F-557B-9238-AD1F40E23B65}"/>
                    </a:ext>
                  </a:extLst>
                </p:cNvPr>
                <p:cNvSpPr txBox="1"/>
                <p:nvPr/>
              </p:nvSpPr>
              <p:spPr>
                <a:xfrm>
                  <a:off x="4672290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10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  <p:sp>
              <p:nvSpPr>
                <p:cNvPr id="94" name="Google Shape;124;p16">
                  <a:extLst>
                    <a:ext uri="{FF2B5EF4-FFF2-40B4-BE49-F238E27FC236}">
                      <a16:creationId xmlns:a16="http://schemas.microsoft.com/office/drawing/2014/main" id="{5CE9E257-F8CB-9CB9-B2B1-0B24229E95CE}"/>
                    </a:ext>
                  </a:extLst>
                </p:cNvPr>
                <p:cNvSpPr txBox="1"/>
                <p:nvPr/>
              </p:nvSpPr>
              <p:spPr>
                <a:xfrm>
                  <a:off x="4069321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5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  <p:sp>
              <p:nvSpPr>
                <p:cNvPr id="95" name="Google Shape;124;p16">
                  <a:extLst>
                    <a:ext uri="{FF2B5EF4-FFF2-40B4-BE49-F238E27FC236}">
                      <a16:creationId xmlns:a16="http://schemas.microsoft.com/office/drawing/2014/main" id="{0E2FF9E9-1D1C-EF8A-1EE7-F4B6AA9B629C}"/>
                    </a:ext>
                  </a:extLst>
                </p:cNvPr>
                <p:cNvSpPr txBox="1"/>
                <p:nvPr/>
              </p:nvSpPr>
              <p:spPr>
                <a:xfrm>
                  <a:off x="5275259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15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  <p:sp>
              <p:nvSpPr>
                <p:cNvPr id="96" name="Google Shape;124;p16">
                  <a:extLst>
                    <a:ext uri="{FF2B5EF4-FFF2-40B4-BE49-F238E27FC236}">
                      <a16:creationId xmlns:a16="http://schemas.microsoft.com/office/drawing/2014/main" id="{4450F0E2-5F8F-0A7B-910C-B94EA590AF8A}"/>
                    </a:ext>
                  </a:extLst>
                </p:cNvPr>
                <p:cNvSpPr txBox="1"/>
                <p:nvPr/>
              </p:nvSpPr>
              <p:spPr>
                <a:xfrm>
                  <a:off x="5878228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20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  <p:sp>
              <p:nvSpPr>
                <p:cNvPr id="97" name="Google Shape;124;p16">
                  <a:extLst>
                    <a:ext uri="{FF2B5EF4-FFF2-40B4-BE49-F238E27FC236}">
                      <a16:creationId xmlns:a16="http://schemas.microsoft.com/office/drawing/2014/main" id="{BDC5D45E-6C50-5F1C-0880-DFBBAC3DBDCC}"/>
                    </a:ext>
                  </a:extLst>
                </p:cNvPr>
                <p:cNvSpPr txBox="1"/>
                <p:nvPr/>
              </p:nvSpPr>
              <p:spPr>
                <a:xfrm>
                  <a:off x="6481197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25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  <p:sp>
              <p:nvSpPr>
                <p:cNvPr id="98" name="Google Shape;124;p16">
                  <a:extLst>
                    <a:ext uri="{FF2B5EF4-FFF2-40B4-BE49-F238E27FC236}">
                      <a16:creationId xmlns:a16="http://schemas.microsoft.com/office/drawing/2014/main" id="{5A4A4DDD-CF47-A146-61B4-67A45C800EFE}"/>
                    </a:ext>
                  </a:extLst>
                </p:cNvPr>
                <p:cNvSpPr txBox="1"/>
                <p:nvPr/>
              </p:nvSpPr>
              <p:spPr>
                <a:xfrm>
                  <a:off x="7084165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30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</p:grpSp>
        </p:grpSp>
        <p:sp>
          <p:nvSpPr>
            <p:cNvPr id="101" name="Google Shape;124;p16">
              <a:extLst>
                <a:ext uri="{FF2B5EF4-FFF2-40B4-BE49-F238E27FC236}">
                  <a16:creationId xmlns:a16="http://schemas.microsoft.com/office/drawing/2014/main" id="{D114B625-7CAE-F82D-DE2D-C7CA7DD99D2B}"/>
                </a:ext>
              </a:extLst>
            </p:cNvPr>
            <p:cNvSpPr txBox="1"/>
            <p:nvPr/>
          </p:nvSpPr>
          <p:spPr>
            <a:xfrm rot="16200000">
              <a:off x="1715553" y="3564154"/>
              <a:ext cx="2681566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Mean response time</a:t>
              </a:r>
              <a:endParaRPr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Google Shape;124;p16">
                  <a:extLst>
                    <a:ext uri="{FF2B5EF4-FFF2-40B4-BE49-F238E27FC236}">
                      <a16:creationId xmlns:a16="http://schemas.microsoft.com/office/drawing/2014/main" id="{DA73F4AC-6EF6-DBC7-C2CF-BF57A4EC3D95}"/>
                    </a:ext>
                  </a:extLst>
                </p:cNvPr>
                <p:cNvSpPr txBox="1"/>
                <p:nvPr/>
              </p:nvSpPr>
              <p:spPr>
                <a:xfrm>
                  <a:off x="4659155" y="5623562"/>
                  <a:ext cx="2681566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MSFQ Threshold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bin"/>
                          <a:cs typeface="Cabin"/>
                          <a:sym typeface="Cabin"/>
                        </a:rPr>
                        <m:t>ℓ</m:t>
                      </m:r>
                    </m:oMath>
                  </a14:m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</mc:Choice>
          <mc:Fallback xmlns="">
            <p:sp>
              <p:nvSpPr>
                <p:cNvPr id="102" name="Google Shape;124;p16">
                  <a:extLst>
                    <a:ext uri="{FF2B5EF4-FFF2-40B4-BE49-F238E27FC236}">
                      <a16:creationId xmlns:a16="http://schemas.microsoft.com/office/drawing/2014/main" id="{B8655C64-081C-FE47-6C0D-0CBC8284E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9155" y="5623562"/>
                  <a:ext cx="2681566" cy="492412"/>
                </a:xfrm>
                <a:prstGeom prst="rect">
                  <a:avLst/>
                </a:prstGeom>
                <a:blipFill>
                  <a:blip r:embed="rId7"/>
                  <a:stretch>
                    <a:fillRect b="-128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76D472-F29D-C285-AF19-4933E47A5B24}"/>
              </a:ext>
            </a:extLst>
          </p:cNvPr>
          <p:cNvGrpSpPr/>
          <p:nvPr/>
        </p:nvGrpSpPr>
        <p:grpSpPr>
          <a:xfrm>
            <a:off x="3857105" y="2130784"/>
            <a:ext cx="2582275" cy="492412"/>
            <a:chOff x="3857105" y="2130784"/>
            <a:chExt cx="2582275" cy="49241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EFE0F24-604E-9723-8CE1-172A665412D3}"/>
                </a:ext>
              </a:extLst>
            </p:cNvPr>
            <p:cNvCxnSpPr>
              <a:endCxn id="85" idx="0"/>
            </p:cNvCxnSpPr>
            <p:nvPr/>
          </p:nvCxnSpPr>
          <p:spPr>
            <a:xfrm flipH="1">
              <a:off x="3857105" y="2376990"/>
              <a:ext cx="1714784" cy="20827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Google Shape;124;p16">
              <a:extLst>
                <a:ext uri="{FF2B5EF4-FFF2-40B4-BE49-F238E27FC236}">
                  <a16:creationId xmlns:a16="http://schemas.microsoft.com/office/drawing/2014/main" id="{E3C89808-B1BD-8A23-A52F-40590458BE16}"/>
                </a:ext>
              </a:extLst>
            </p:cNvPr>
            <p:cNvSpPr txBox="1"/>
            <p:nvPr/>
          </p:nvSpPr>
          <p:spPr>
            <a:xfrm>
              <a:off x="5494266" y="2130784"/>
              <a:ext cx="945114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MSF</a:t>
              </a:r>
              <a:endParaRPr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FEF928-E71B-0E19-7025-1CFFD6B12FD1}"/>
              </a:ext>
            </a:extLst>
          </p:cNvPr>
          <p:cNvGrpSpPr/>
          <p:nvPr/>
        </p:nvGrpSpPr>
        <p:grpSpPr>
          <a:xfrm>
            <a:off x="5020390" y="3780328"/>
            <a:ext cx="4067626" cy="1000978"/>
            <a:chOff x="4007134" y="2130784"/>
            <a:chExt cx="4067626" cy="100097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B660375-5A72-B775-EFFC-FCB436D0AECB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 flipH="1">
              <a:off x="4007134" y="2376990"/>
              <a:ext cx="1564755" cy="75477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Google Shape;124;p16">
              <a:extLst>
                <a:ext uri="{FF2B5EF4-FFF2-40B4-BE49-F238E27FC236}">
                  <a16:creationId xmlns:a16="http://schemas.microsoft.com/office/drawing/2014/main" id="{1136D723-037C-BA57-80D5-894B5B58D2C6}"/>
                </a:ext>
              </a:extLst>
            </p:cNvPr>
            <p:cNvSpPr txBox="1"/>
            <p:nvPr/>
          </p:nvSpPr>
          <p:spPr>
            <a:xfrm>
              <a:off x="5494266" y="2130784"/>
              <a:ext cx="2580494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Best MSFQ Threshold</a:t>
              </a:r>
              <a:endParaRPr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45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DBEC81C3-0461-1473-89AD-C4545DED7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AF9FAB99-E8E8-FE6B-08B1-F0BBDC79E5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Generalizations 1: Static Quickswap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2BEAF84A-C23B-1D44-B482-D23E6C6BEA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63" name="Google Shape;153;p18">
            <a:extLst>
              <a:ext uri="{FF2B5EF4-FFF2-40B4-BE49-F238E27FC236}">
                <a16:creationId xmlns:a16="http://schemas.microsoft.com/office/drawing/2014/main" id="{CACA33E7-2A7F-F14E-FBC2-12CC74B5C79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3048" y="1178531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53;p18">
            <a:extLst>
              <a:ext uri="{FF2B5EF4-FFF2-40B4-BE49-F238E27FC236}">
                <a16:creationId xmlns:a16="http://schemas.microsoft.com/office/drawing/2014/main" id="{18014564-AD0C-9627-5293-44FFE84BB37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3048" y="239282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53;p18">
            <a:extLst>
              <a:ext uri="{FF2B5EF4-FFF2-40B4-BE49-F238E27FC236}">
                <a16:creationId xmlns:a16="http://schemas.microsoft.com/office/drawing/2014/main" id="{0CA06354-58AD-B300-917F-7B5AB0D7A2E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3048" y="3547294"/>
            <a:ext cx="685800" cy="68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149;p18">
            <a:extLst>
              <a:ext uri="{FF2B5EF4-FFF2-40B4-BE49-F238E27FC236}">
                <a16:creationId xmlns:a16="http://schemas.microsoft.com/office/drawing/2014/main" id="{F31ACE3D-9633-064F-6EE7-B848F574370C}"/>
              </a:ext>
            </a:extLst>
          </p:cNvPr>
          <p:cNvGrpSpPr/>
          <p:nvPr/>
        </p:nvGrpSpPr>
        <p:grpSpPr>
          <a:xfrm>
            <a:off x="794452" y="1497793"/>
            <a:ext cx="6188696" cy="2475865"/>
            <a:chOff x="9297725" y="1151284"/>
            <a:chExt cx="1400692" cy="243977"/>
          </a:xfrm>
        </p:grpSpPr>
        <p:cxnSp>
          <p:nvCxnSpPr>
            <p:cNvPr id="84" name="Google Shape;150;p18">
              <a:extLst>
                <a:ext uri="{FF2B5EF4-FFF2-40B4-BE49-F238E27FC236}">
                  <a16:creationId xmlns:a16="http://schemas.microsoft.com/office/drawing/2014/main" id="{2037D4F6-8C85-3E8E-30E1-9D4B63761458}"/>
                </a:ext>
              </a:extLst>
            </p:cNvPr>
            <p:cNvCxnSpPr/>
            <p:nvPr/>
          </p:nvCxnSpPr>
          <p:spPr>
            <a:xfrm>
              <a:off x="9301017" y="1151284"/>
              <a:ext cx="139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151;p18">
              <a:extLst>
                <a:ext uri="{FF2B5EF4-FFF2-40B4-BE49-F238E27FC236}">
                  <a16:creationId xmlns:a16="http://schemas.microsoft.com/office/drawing/2014/main" id="{72A28943-AABF-3FC2-3D74-CA32ACA1B45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152;p18">
              <a:extLst>
                <a:ext uri="{FF2B5EF4-FFF2-40B4-BE49-F238E27FC236}">
                  <a16:creationId xmlns:a16="http://schemas.microsoft.com/office/drawing/2014/main" id="{CEB4D86C-A63A-51EE-780C-8C8416695176}"/>
                </a:ext>
              </a:extLst>
            </p:cNvPr>
            <p:cNvCxnSpPr/>
            <p:nvPr/>
          </p:nvCxnSpPr>
          <p:spPr>
            <a:xfrm rot="10800000">
              <a:off x="9297725" y="1395261"/>
              <a:ext cx="1400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7" name="Google Shape;123;p16">
            <a:extLst>
              <a:ext uri="{FF2B5EF4-FFF2-40B4-BE49-F238E27FC236}">
                <a16:creationId xmlns:a16="http://schemas.microsoft.com/office/drawing/2014/main" id="{FDAF54EA-A40C-B020-B662-57C0A703A9F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5873479" y="1707026"/>
            <a:ext cx="73512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120;p16">
            <a:extLst>
              <a:ext uri="{FF2B5EF4-FFF2-40B4-BE49-F238E27FC236}">
                <a16:creationId xmlns:a16="http://schemas.microsoft.com/office/drawing/2014/main" id="{AF1CEC65-0D65-43BC-A6D8-DF5691D0863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7" r="7862"/>
          <a:stretch/>
        </p:blipFill>
        <p:spPr>
          <a:xfrm>
            <a:off x="4993692" y="2049926"/>
            <a:ext cx="65973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117;p16">
            <a:extLst>
              <a:ext uri="{FF2B5EF4-FFF2-40B4-BE49-F238E27FC236}">
                <a16:creationId xmlns:a16="http://schemas.microsoft.com/office/drawing/2014/main" id="{3B19913C-C6B0-0C32-36E9-D11B832359F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23279" r="22849"/>
          <a:stretch>
            <a:fillRect/>
          </a:stretch>
        </p:blipFill>
        <p:spPr>
          <a:xfrm>
            <a:off x="4155282" y="2392826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117;p16">
            <a:extLst>
              <a:ext uri="{FF2B5EF4-FFF2-40B4-BE49-F238E27FC236}">
                <a16:creationId xmlns:a16="http://schemas.microsoft.com/office/drawing/2014/main" id="{D29F79B0-ACCA-246C-F097-1AFF004D713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23279" r="22849"/>
          <a:stretch>
            <a:fillRect/>
          </a:stretch>
        </p:blipFill>
        <p:spPr>
          <a:xfrm>
            <a:off x="3376854" y="2392826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123;p16">
            <a:extLst>
              <a:ext uri="{FF2B5EF4-FFF2-40B4-BE49-F238E27FC236}">
                <a16:creationId xmlns:a16="http://schemas.microsoft.com/office/drawing/2014/main" id="{AA9A27FE-B699-6C8D-0C81-B6E361B91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1681916" y="1707026"/>
            <a:ext cx="73512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117;p16">
            <a:extLst>
              <a:ext uri="{FF2B5EF4-FFF2-40B4-BE49-F238E27FC236}">
                <a16:creationId xmlns:a16="http://schemas.microsoft.com/office/drawing/2014/main" id="{44DBC82A-2B0E-BE60-266B-1710EA12D8B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23279" r="22849"/>
          <a:stretch>
            <a:fillRect/>
          </a:stretch>
        </p:blipFill>
        <p:spPr>
          <a:xfrm>
            <a:off x="2605735" y="2398344"/>
            <a:ext cx="659739" cy="68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BE12323B-FEB3-218E-A68F-AC169D895934}"/>
              </a:ext>
            </a:extLst>
          </p:cNvPr>
          <p:cNvGrpSpPr/>
          <p:nvPr/>
        </p:nvGrpSpPr>
        <p:grpSpPr>
          <a:xfrm>
            <a:off x="2935605" y="1521431"/>
            <a:ext cx="4827443" cy="2368763"/>
            <a:chOff x="2114960" y="1546424"/>
            <a:chExt cx="4827443" cy="236876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3D174B2-5BAA-2A5B-10EC-CB6E1A0017D6}"/>
                </a:ext>
              </a:extLst>
            </p:cNvPr>
            <p:cNvCxnSpPr>
              <a:cxnSpLocks/>
              <a:stCxn id="63" idx="1"/>
              <a:endCxn id="93" idx="0"/>
            </p:cNvCxnSpPr>
            <p:nvPr/>
          </p:nvCxnSpPr>
          <p:spPr>
            <a:xfrm flipH="1">
              <a:off x="2114960" y="1546424"/>
              <a:ext cx="4827443" cy="876913"/>
            </a:xfrm>
            <a:prstGeom prst="line">
              <a:avLst/>
            </a:prstGeom>
            <a:ln w="508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653C9C-5F2D-B5F3-4565-E0524E8E217A}"/>
                </a:ext>
              </a:extLst>
            </p:cNvPr>
            <p:cNvCxnSpPr>
              <a:cxnSpLocks/>
              <a:stCxn id="37" idx="1"/>
              <a:endCxn id="90" idx="3"/>
            </p:cNvCxnSpPr>
            <p:nvPr/>
          </p:nvCxnSpPr>
          <p:spPr>
            <a:xfrm flipH="1">
              <a:off x="3215948" y="2760719"/>
              <a:ext cx="3726455" cy="0"/>
            </a:xfrm>
            <a:prstGeom prst="line">
              <a:avLst/>
            </a:prstGeom>
            <a:ln w="508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10DB99D-A013-9723-96D0-629240AFE05B}"/>
                </a:ext>
              </a:extLst>
            </p:cNvPr>
            <p:cNvCxnSpPr>
              <a:cxnSpLocks/>
              <a:stCxn id="38" idx="1"/>
              <a:endCxn id="89" idx="2"/>
            </p:cNvCxnSpPr>
            <p:nvPr/>
          </p:nvCxnSpPr>
          <p:spPr>
            <a:xfrm flipH="1" flipV="1">
              <a:off x="3664507" y="3103619"/>
              <a:ext cx="3277896" cy="811568"/>
            </a:xfrm>
            <a:prstGeom prst="line">
              <a:avLst/>
            </a:prstGeom>
            <a:ln w="508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FABB03C-D495-7865-2C25-13F585D90EE1}"/>
              </a:ext>
            </a:extLst>
          </p:cNvPr>
          <p:cNvGrpSpPr/>
          <p:nvPr/>
        </p:nvGrpSpPr>
        <p:grpSpPr>
          <a:xfrm>
            <a:off x="5323561" y="1521431"/>
            <a:ext cx="2439487" cy="2368763"/>
            <a:chOff x="2549436" y="2387579"/>
            <a:chExt cx="2439487" cy="2368763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828083-5E25-9DDB-2F13-A0C441E0AFC5}"/>
                </a:ext>
              </a:extLst>
            </p:cNvPr>
            <p:cNvCxnSpPr>
              <a:cxnSpLocks/>
              <a:stCxn id="63" idx="1"/>
              <a:endCxn id="88" idx="0"/>
            </p:cNvCxnSpPr>
            <p:nvPr/>
          </p:nvCxnSpPr>
          <p:spPr>
            <a:xfrm flipH="1">
              <a:off x="2549436" y="2387579"/>
              <a:ext cx="2439487" cy="528495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6BD2E86-2890-DCBA-DC6B-0439B1B591B3}"/>
                </a:ext>
              </a:extLst>
            </p:cNvPr>
            <p:cNvCxnSpPr>
              <a:cxnSpLocks/>
              <a:stCxn id="38" idx="1"/>
              <a:endCxn id="88" idx="2"/>
            </p:cNvCxnSpPr>
            <p:nvPr/>
          </p:nvCxnSpPr>
          <p:spPr>
            <a:xfrm flipH="1" flipV="1">
              <a:off x="2549436" y="4287674"/>
              <a:ext cx="2439487" cy="468668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D61EB1-566C-9D5D-404F-C7A82998409F}"/>
              </a:ext>
            </a:extLst>
          </p:cNvPr>
          <p:cNvGrpSpPr/>
          <p:nvPr/>
        </p:nvGrpSpPr>
        <p:grpSpPr>
          <a:xfrm>
            <a:off x="6608606" y="1521431"/>
            <a:ext cx="1154442" cy="2368763"/>
            <a:chOff x="5859334" y="2619378"/>
            <a:chExt cx="1154442" cy="236876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B2545E-25F7-D525-020B-C5DBAFDFDC30}"/>
                </a:ext>
              </a:extLst>
            </p:cNvPr>
            <p:cNvCxnSpPr>
              <a:cxnSpLocks/>
              <a:stCxn id="63" idx="1"/>
              <a:endCxn id="87" idx="3"/>
            </p:cNvCxnSpPr>
            <p:nvPr/>
          </p:nvCxnSpPr>
          <p:spPr>
            <a:xfrm flipH="1">
              <a:off x="5859334" y="2619378"/>
              <a:ext cx="1154442" cy="121429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803E6F-7F99-286F-0042-89D22538228B}"/>
                </a:ext>
              </a:extLst>
            </p:cNvPr>
            <p:cNvCxnSpPr>
              <a:cxnSpLocks/>
              <a:stCxn id="38" idx="1"/>
              <a:endCxn id="87" idx="3"/>
            </p:cNvCxnSpPr>
            <p:nvPr/>
          </p:nvCxnSpPr>
          <p:spPr>
            <a:xfrm flipH="1" flipV="1">
              <a:off x="5859334" y="3833673"/>
              <a:ext cx="1154442" cy="115446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EA7312-B867-615C-8210-77D9B8710CB4}"/>
                </a:ext>
              </a:extLst>
            </p:cNvPr>
            <p:cNvCxnSpPr>
              <a:cxnSpLocks/>
              <a:stCxn id="37" idx="1"/>
              <a:endCxn id="87" idx="3"/>
            </p:cNvCxnSpPr>
            <p:nvPr/>
          </p:nvCxnSpPr>
          <p:spPr>
            <a:xfrm flipH="1">
              <a:off x="5859334" y="3833673"/>
              <a:ext cx="1154442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B888E29-1540-F218-9CC0-E33CE3B8CF68}"/>
              </a:ext>
            </a:extLst>
          </p:cNvPr>
          <p:cNvGrpSpPr/>
          <p:nvPr/>
        </p:nvGrpSpPr>
        <p:grpSpPr>
          <a:xfrm>
            <a:off x="2049480" y="1521431"/>
            <a:ext cx="5713568" cy="2368763"/>
            <a:chOff x="1300208" y="2619378"/>
            <a:chExt cx="5713568" cy="2368763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D4B1A29-368D-9865-E672-F0393EAD9A12}"/>
                </a:ext>
              </a:extLst>
            </p:cNvPr>
            <p:cNvCxnSpPr>
              <a:cxnSpLocks/>
              <a:endCxn id="92" idx="0"/>
            </p:cNvCxnSpPr>
            <p:nvPr/>
          </p:nvCxnSpPr>
          <p:spPr>
            <a:xfrm flipH="1">
              <a:off x="1300208" y="2619378"/>
              <a:ext cx="5713568" cy="18559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9B49D3E-76E1-BF38-DF0E-3680E452D5E8}"/>
                </a:ext>
              </a:extLst>
            </p:cNvPr>
            <p:cNvCxnSpPr>
              <a:cxnSpLocks/>
              <a:endCxn id="92" idx="2"/>
            </p:cNvCxnSpPr>
            <p:nvPr/>
          </p:nvCxnSpPr>
          <p:spPr>
            <a:xfrm flipH="1" flipV="1">
              <a:off x="1300208" y="4862373"/>
              <a:ext cx="5713568" cy="12576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3F42653-ACB0-3BD1-A25E-1FB39CBB9F00}"/>
                </a:ext>
              </a:extLst>
            </p:cNvPr>
            <p:cNvCxnSpPr>
              <a:cxnSpLocks/>
              <a:endCxn id="92" idx="3"/>
            </p:cNvCxnSpPr>
            <p:nvPr/>
          </p:nvCxnSpPr>
          <p:spPr>
            <a:xfrm flipH="1">
              <a:off x="1667771" y="3833673"/>
              <a:ext cx="5346005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Google Shape;124;p16">
            <a:extLst>
              <a:ext uri="{FF2B5EF4-FFF2-40B4-BE49-F238E27FC236}">
                <a16:creationId xmlns:a16="http://schemas.microsoft.com/office/drawing/2014/main" id="{3BE1DD2C-D18E-7451-B011-30508C3D8477}"/>
              </a:ext>
            </a:extLst>
          </p:cNvPr>
          <p:cNvSpPr txBox="1"/>
          <p:nvPr/>
        </p:nvSpPr>
        <p:spPr>
          <a:xfrm>
            <a:off x="2093362" y="4412213"/>
            <a:ext cx="693847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Runs one job class until # falls below threshold.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Quickswap: drain this job class.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Serve the next job class.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1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B7186041-36DF-89C4-4D67-80EAD4D45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BC1AC4F6-2FDA-D46C-17B8-BC15A6A5F7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Generalizations 2: Adaptive Quickswap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981101B9-B956-5C34-B7DE-92FF10BFF9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pSp>
        <p:nvGrpSpPr>
          <p:cNvPr id="8" name="Google Shape;149;p18">
            <a:extLst>
              <a:ext uri="{FF2B5EF4-FFF2-40B4-BE49-F238E27FC236}">
                <a16:creationId xmlns:a16="http://schemas.microsoft.com/office/drawing/2014/main" id="{F607010C-80EC-B494-7B54-FDC6A4353217}"/>
              </a:ext>
            </a:extLst>
          </p:cNvPr>
          <p:cNvGrpSpPr/>
          <p:nvPr/>
        </p:nvGrpSpPr>
        <p:grpSpPr>
          <a:xfrm>
            <a:off x="1306064" y="1416157"/>
            <a:ext cx="6188696" cy="2475865"/>
            <a:chOff x="9297725" y="1151284"/>
            <a:chExt cx="1400692" cy="243977"/>
          </a:xfrm>
        </p:grpSpPr>
        <p:cxnSp>
          <p:nvCxnSpPr>
            <p:cNvPr id="9" name="Google Shape;150;p18">
              <a:extLst>
                <a:ext uri="{FF2B5EF4-FFF2-40B4-BE49-F238E27FC236}">
                  <a16:creationId xmlns:a16="http://schemas.microsoft.com/office/drawing/2014/main" id="{90E37CD5-D057-7A30-6AB4-9A27AA6E25BF}"/>
                </a:ext>
              </a:extLst>
            </p:cNvPr>
            <p:cNvCxnSpPr/>
            <p:nvPr/>
          </p:nvCxnSpPr>
          <p:spPr>
            <a:xfrm>
              <a:off x="9301017" y="1151284"/>
              <a:ext cx="139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51;p18">
              <a:extLst>
                <a:ext uri="{FF2B5EF4-FFF2-40B4-BE49-F238E27FC236}">
                  <a16:creationId xmlns:a16="http://schemas.microsoft.com/office/drawing/2014/main" id="{04C8DDE2-07DC-8906-BA8A-F48F39BBDA0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52;p18">
              <a:extLst>
                <a:ext uri="{FF2B5EF4-FFF2-40B4-BE49-F238E27FC236}">
                  <a16:creationId xmlns:a16="http://schemas.microsoft.com/office/drawing/2014/main" id="{0B25C74B-4943-4959-4357-825F3B3D2A7F}"/>
                </a:ext>
              </a:extLst>
            </p:cNvPr>
            <p:cNvCxnSpPr/>
            <p:nvPr/>
          </p:nvCxnSpPr>
          <p:spPr>
            <a:xfrm rot="10800000">
              <a:off x="9297725" y="1395261"/>
              <a:ext cx="1400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" name="Google Shape;153;p18">
            <a:extLst>
              <a:ext uri="{FF2B5EF4-FFF2-40B4-BE49-F238E27FC236}">
                <a16:creationId xmlns:a16="http://schemas.microsoft.com/office/drawing/2014/main" id="{E38CD033-3A3C-BB73-B489-F65DB34588D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1696" y="47995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3;p18">
            <a:extLst>
              <a:ext uri="{FF2B5EF4-FFF2-40B4-BE49-F238E27FC236}">
                <a16:creationId xmlns:a16="http://schemas.microsoft.com/office/drawing/2014/main" id="{1D48578D-1131-4A1B-6644-BB92D8ABBE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1696" y="135255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3;p18">
            <a:extLst>
              <a:ext uri="{FF2B5EF4-FFF2-40B4-BE49-F238E27FC236}">
                <a16:creationId xmlns:a16="http://schemas.microsoft.com/office/drawing/2014/main" id="{F845E95F-325B-1630-2B72-BECA89AE8E3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1696" y="222516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3;p18">
            <a:extLst>
              <a:ext uri="{FF2B5EF4-FFF2-40B4-BE49-F238E27FC236}">
                <a16:creationId xmlns:a16="http://schemas.microsoft.com/office/drawing/2014/main" id="{1BB80FDC-0FD4-5A4E-6E4E-D053C19659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1696" y="309776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3;p18">
            <a:extLst>
              <a:ext uri="{FF2B5EF4-FFF2-40B4-BE49-F238E27FC236}">
                <a16:creationId xmlns:a16="http://schemas.microsoft.com/office/drawing/2014/main" id="{52710B1F-C84A-88A0-5F1E-8A9291EFB3C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1696" y="397037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3;p18">
            <a:extLst>
              <a:ext uri="{FF2B5EF4-FFF2-40B4-BE49-F238E27FC236}">
                <a16:creationId xmlns:a16="http://schemas.microsoft.com/office/drawing/2014/main" id="{61896CC3-7C8A-A5CD-769E-04C86EE4C02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1696" y="484297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23;p16">
            <a:extLst>
              <a:ext uri="{FF2B5EF4-FFF2-40B4-BE49-F238E27FC236}">
                <a16:creationId xmlns:a16="http://schemas.microsoft.com/office/drawing/2014/main" id="{FF3E0E6A-6408-C708-8ABA-0E241D67B85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6385091" y="1625390"/>
            <a:ext cx="73512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0;p16">
            <a:extLst>
              <a:ext uri="{FF2B5EF4-FFF2-40B4-BE49-F238E27FC236}">
                <a16:creationId xmlns:a16="http://schemas.microsoft.com/office/drawing/2014/main" id="{6D89F57D-2F06-1B27-8051-477A518FC28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7" r="7862"/>
          <a:stretch/>
        </p:blipFill>
        <p:spPr>
          <a:xfrm>
            <a:off x="5505304" y="1968290"/>
            <a:ext cx="65973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7;p16">
            <a:extLst>
              <a:ext uri="{FF2B5EF4-FFF2-40B4-BE49-F238E27FC236}">
                <a16:creationId xmlns:a16="http://schemas.microsoft.com/office/drawing/2014/main" id="{C3881C25-D79B-ACA9-6A74-72D26BA269A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23279" r="22849"/>
          <a:stretch>
            <a:fillRect/>
          </a:stretch>
        </p:blipFill>
        <p:spPr>
          <a:xfrm>
            <a:off x="4666894" y="2311190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7;p16">
            <a:extLst>
              <a:ext uri="{FF2B5EF4-FFF2-40B4-BE49-F238E27FC236}">
                <a16:creationId xmlns:a16="http://schemas.microsoft.com/office/drawing/2014/main" id="{780DA34D-3AD8-6401-0E89-187AD2BFDF0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23279" r="22849"/>
          <a:stretch>
            <a:fillRect/>
          </a:stretch>
        </p:blipFill>
        <p:spPr>
          <a:xfrm>
            <a:off x="3888466" y="2311190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0;p16">
            <a:extLst>
              <a:ext uri="{FF2B5EF4-FFF2-40B4-BE49-F238E27FC236}">
                <a16:creationId xmlns:a16="http://schemas.microsoft.com/office/drawing/2014/main" id="{7E3ED9EB-A040-84B7-BF30-9F6AD2CD7B6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7" r="7862"/>
          <a:stretch/>
        </p:blipFill>
        <p:spPr>
          <a:xfrm>
            <a:off x="3050057" y="1968290"/>
            <a:ext cx="65973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3;p16">
            <a:extLst>
              <a:ext uri="{FF2B5EF4-FFF2-40B4-BE49-F238E27FC236}">
                <a16:creationId xmlns:a16="http://schemas.microsoft.com/office/drawing/2014/main" id="{B4EAD524-BBC5-C51D-985A-C1F438BBAC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2193528" y="1625390"/>
            <a:ext cx="73512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24;p16">
            <a:extLst>
              <a:ext uri="{FF2B5EF4-FFF2-40B4-BE49-F238E27FC236}">
                <a16:creationId xmlns:a16="http://schemas.microsoft.com/office/drawing/2014/main" id="{6CEA0E15-11F6-E0DE-C9E3-15ACB46539CC}"/>
              </a:ext>
            </a:extLst>
          </p:cNvPr>
          <p:cNvSpPr txBox="1"/>
          <p:nvPr/>
        </p:nvSpPr>
        <p:spPr>
          <a:xfrm>
            <a:off x="756144" y="4288994"/>
            <a:ext cx="7045427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Admit jobs using MSF.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If jobs complete, admit jobs of the same class.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Run out of jobs? Drain all jobs in service.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Repeat.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0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23541 -0.1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7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30299 0.1773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886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37474 0.3759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44219 0.3759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50756 -0.2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78" y="-100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57786 0.1129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93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A2163159-6AFD-7429-1272-3F9804C76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104F145A-FBD4-4FE0-9774-99FAE9465B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Data Centers Process </a:t>
            </a:r>
            <a:r>
              <a:rPr lang="en-US" sz="2900" i="1" dirty="0" err="1"/>
              <a:t>Multiserver</a:t>
            </a:r>
            <a:r>
              <a:rPr lang="en-US" sz="2900" i="1" dirty="0"/>
              <a:t> Jobs</a:t>
            </a:r>
            <a:endParaRPr sz="2900" i="1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FED81D46-293E-F229-CFDB-C885907377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116" name="Google Shape;116;p16">
            <a:extLst>
              <a:ext uri="{FF2B5EF4-FFF2-40B4-BE49-F238E27FC236}">
                <a16:creationId xmlns:a16="http://schemas.microsoft.com/office/drawing/2014/main" id="{9F2A5292-45EC-F89E-FE17-05684A68123F}"/>
              </a:ext>
            </a:extLst>
          </p:cNvPr>
          <p:cNvGrpSpPr/>
          <p:nvPr/>
        </p:nvGrpSpPr>
        <p:grpSpPr>
          <a:xfrm>
            <a:off x="3623875" y="1147018"/>
            <a:ext cx="1666032" cy="1408436"/>
            <a:chOff x="1409700" y="3936300"/>
            <a:chExt cx="2857500" cy="2415684"/>
          </a:xfrm>
        </p:grpSpPr>
        <p:pic>
          <p:nvPicPr>
            <p:cNvPr id="117" name="Google Shape;117;p16">
              <a:extLst>
                <a:ext uri="{FF2B5EF4-FFF2-40B4-BE49-F238E27FC236}">
                  <a16:creationId xmlns:a16="http://schemas.microsoft.com/office/drawing/2014/main" id="{643A203A-5B7A-C5E7-ADC8-FD8105262B6B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9700" y="3936300"/>
              <a:ext cx="2857500" cy="16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6">
              <a:extLst>
                <a:ext uri="{FF2B5EF4-FFF2-40B4-BE49-F238E27FC236}">
                  <a16:creationId xmlns:a16="http://schemas.microsoft.com/office/drawing/2014/main" id="{DD565EF9-1A5D-259E-C931-7E6500A38D14}"/>
                </a:ext>
              </a:extLst>
            </p:cNvPr>
            <p:cNvSpPr txBox="1"/>
            <p:nvPr/>
          </p:nvSpPr>
          <p:spPr>
            <a:xfrm>
              <a:off x="1857189" y="5612998"/>
              <a:ext cx="1962521" cy="738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Serverless</a:t>
              </a:r>
              <a:endParaRPr sz="1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119" name="Google Shape;119;p16">
            <a:extLst>
              <a:ext uri="{FF2B5EF4-FFF2-40B4-BE49-F238E27FC236}">
                <a16:creationId xmlns:a16="http://schemas.microsoft.com/office/drawing/2014/main" id="{BABE3169-409F-92CA-4D93-979131A6E088}"/>
              </a:ext>
            </a:extLst>
          </p:cNvPr>
          <p:cNvGrpSpPr/>
          <p:nvPr/>
        </p:nvGrpSpPr>
        <p:grpSpPr>
          <a:xfrm>
            <a:off x="5103810" y="1157499"/>
            <a:ext cx="1926977" cy="1402777"/>
            <a:chOff x="4265432" y="3898350"/>
            <a:chExt cx="3687834" cy="2493624"/>
          </a:xfrm>
        </p:grpSpPr>
        <p:pic>
          <p:nvPicPr>
            <p:cNvPr id="120" name="Google Shape;120;p16">
              <a:extLst>
                <a:ext uri="{FF2B5EF4-FFF2-40B4-BE49-F238E27FC236}">
                  <a16:creationId xmlns:a16="http://schemas.microsoft.com/office/drawing/2014/main" id="{B9A99A82-2144-4BA5-3389-D387039FD66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9197" r="7862"/>
            <a:stretch/>
          </p:blipFill>
          <p:spPr>
            <a:xfrm>
              <a:off x="5280700" y="3898350"/>
              <a:ext cx="1657300" cy="16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6">
              <a:extLst>
                <a:ext uri="{FF2B5EF4-FFF2-40B4-BE49-F238E27FC236}">
                  <a16:creationId xmlns:a16="http://schemas.microsoft.com/office/drawing/2014/main" id="{4062A01A-7F82-0C7F-8FA4-C98977739A12}"/>
                </a:ext>
              </a:extLst>
            </p:cNvPr>
            <p:cNvSpPr txBox="1"/>
            <p:nvPr/>
          </p:nvSpPr>
          <p:spPr>
            <a:xfrm>
              <a:off x="4265432" y="5626068"/>
              <a:ext cx="3687834" cy="765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Containers</a:t>
              </a:r>
            </a:p>
          </p:txBody>
        </p:sp>
      </p:grpSp>
      <p:grpSp>
        <p:nvGrpSpPr>
          <p:cNvPr id="122" name="Google Shape;122;p16">
            <a:extLst>
              <a:ext uri="{FF2B5EF4-FFF2-40B4-BE49-F238E27FC236}">
                <a16:creationId xmlns:a16="http://schemas.microsoft.com/office/drawing/2014/main" id="{E608E770-CF4D-9CDD-7B5F-1E9E4D1F89AF}"/>
              </a:ext>
            </a:extLst>
          </p:cNvPr>
          <p:cNvGrpSpPr/>
          <p:nvPr/>
        </p:nvGrpSpPr>
        <p:grpSpPr>
          <a:xfrm>
            <a:off x="6829192" y="1172776"/>
            <a:ext cx="1926977" cy="1413568"/>
            <a:chOff x="7963914" y="3898350"/>
            <a:chExt cx="3328819" cy="2441915"/>
          </a:xfrm>
        </p:grpSpPr>
        <p:pic>
          <p:nvPicPr>
            <p:cNvPr id="123" name="Google Shape;123;p16">
              <a:extLst>
                <a:ext uri="{FF2B5EF4-FFF2-40B4-BE49-F238E27FC236}">
                  <a16:creationId xmlns:a16="http://schemas.microsoft.com/office/drawing/2014/main" id="{BE886250-2708-61C7-3D3E-AAC53F7C1D6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4210" t="5128" r="54225" b="25939"/>
            <a:stretch/>
          </p:blipFill>
          <p:spPr>
            <a:xfrm>
              <a:off x="8721100" y="3898350"/>
              <a:ext cx="1814448" cy="169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6">
              <a:extLst>
                <a:ext uri="{FF2B5EF4-FFF2-40B4-BE49-F238E27FC236}">
                  <a16:creationId xmlns:a16="http://schemas.microsoft.com/office/drawing/2014/main" id="{C7699565-2535-B72F-AD54-7897E70EB163}"/>
                </a:ext>
              </a:extLst>
            </p:cNvPr>
            <p:cNvSpPr txBox="1"/>
            <p:nvPr/>
          </p:nvSpPr>
          <p:spPr>
            <a:xfrm>
              <a:off x="7963914" y="5595967"/>
              <a:ext cx="3328819" cy="744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Data Analytics</a:t>
              </a:r>
              <a:endParaRPr sz="1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3A60885-BD39-6F31-6E48-C116903224C2}"/>
              </a:ext>
            </a:extLst>
          </p:cNvPr>
          <p:cNvSpPr txBox="1"/>
          <p:nvPr/>
        </p:nvSpPr>
        <p:spPr>
          <a:xfrm>
            <a:off x="7421608" y="153296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Google Shape;124;p16">
            <a:extLst>
              <a:ext uri="{FF2B5EF4-FFF2-40B4-BE49-F238E27FC236}">
                <a16:creationId xmlns:a16="http://schemas.microsoft.com/office/drawing/2014/main" id="{373DEB41-8ED0-2A93-1069-684F3CB1EC5A}"/>
              </a:ext>
            </a:extLst>
          </p:cNvPr>
          <p:cNvSpPr txBox="1"/>
          <p:nvPr/>
        </p:nvSpPr>
        <p:spPr>
          <a:xfrm>
            <a:off x="2222768" y="3818998"/>
            <a:ext cx="774646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i="1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Multiserver</a:t>
            </a:r>
            <a:r>
              <a:rPr lang="en-US" sz="20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Jobs: </a:t>
            </a: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Jobs that run on multiple servers simultaneously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" name="Google Shape;153;p18">
            <a:extLst>
              <a:ext uri="{FF2B5EF4-FFF2-40B4-BE49-F238E27FC236}">
                <a16:creationId xmlns:a16="http://schemas.microsoft.com/office/drawing/2014/main" id="{6CA19348-AA37-99DE-1CED-EBDE1C925FA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6676" y="467693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53;p18">
            <a:extLst>
              <a:ext uri="{FF2B5EF4-FFF2-40B4-BE49-F238E27FC236}">
                <a16:creationId xmlns:a16="http://schemas.microsoft.com/office/drawing/2014/main" id="{1FDE4D6C-0D76-4171-26E9-C1B612FFFE5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8463" y="467693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53;p18">
            <a:extLst>
              <a:ext uri="{FF2B5EF4-FFF2-40B4-BE49-F238E27FC236}">
                <a16:creationId xmlns:a16="http://schemas.microsoft.com/office/drawing/2014/main" id="{E94D1081-8F18-EBAD-4E88-C5FD09863DA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0250" y="467693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53;p18">
            <a:extLst>
              <a:ext uri="{FF2B5EF4-FFF2-40B4-BE49-F238E27FC236}">
                <a16:creationId xmlns:a16="http://schemas.microsoft.com/office/drawing/2014/main" id="{BE80B762-34B7-1C2B-3B09-9DC15C12C04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2037" y="467693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53;p18">
            <a:extLst>
              <a:ext uri="{FF2B5EF4-FFF2-40B4-BE49-F238E27FC236}">
                <a16:creationId xmlns:a16="http://schemas.microsoft.com/office/drawing/2014/main" id="{316EB3E4-9D3D-C49E-FE5E-E8EF684E9E0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3824" y="467693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53;p18">
            <a:extLst>
              <a:ext uri="{FF2B5EF4-FFF2-40B4-BE49-F238E27FC236}">
                <a16:creationId xmlns:a16="http://schemas.microsoft.com/office/drawing/2014/main" id="{8AD43EF2-E8AD-1028-6375-9B623344CBD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25609" y="4676936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24;p16">
            <a:extLst>
              <a:ext uri="{FF2B5EF4-FFF2-40B4-BE49-F238E27FC236}">
                <a16:creationId xmlns:a16="http://schemas.microsoft.com/office/drawing/2014/main" id="{D2C45AE0-EC48-0A9C-E7C4-CB6DC1E5E98F}"/>
              </a:ext>
            </a:extLst>
          </p:cNvPr>
          <p:cNvSpPr txBox="1"/>
          <p:nvPr/>
        </p:nvSpPr>
        <p:spPr>
          <a:xfrm>
            <a:off x="2274053" y="4720533"/>
            <a:ext cx="774646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Question: how to schedule these workloads?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Google Shape;124;p16">
            <a:extLst>
              <a:ext uri="{FF2B5EF4-FFF2-40B4-BE49-F238E27FC236}">
                <a16:creationId xmlns:a16="http://schemas.microsoft.com/office/drawing/2014/main" id="{0D2190DB-7A32-5B63-B30A-DDE7922F0DA3}"/>
              </a:ext>
            </a:extLst>
          </p:cNvPr>
          <p:cNvSpPr txBox="1"/>
          <p:nvPr/>
        </p:nvSpPr>
        <p:spPr>
          <a:xfrm>
            <a:off x="1781867" y="4244423"/>
            <a:ext cx="857086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Server needs: </a:t>
            </a: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job’s hard requirement for the number of servers needed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11342 -0.282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3659 -0.25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126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7865 -0.256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7356 -0.270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354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0234 -0.270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35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06796 -0.2708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FEFF8838-A7AB-377A-0C6E-1E3B3FE9D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60A6CD76-88E5-6081-9EC4-D0D06ED2CF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Evaluation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5F248ABA-72C0-0D54-E327-6A8269991B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4" name="Google Shape;124;p16">
            <a:extLst>
              <a:ext uri="{FF2B5EF4-FFF2-40B4-BE49-F238E27FC236}">
                <a16:creationId xmlns:a16="http://schemas.microsoft.com/office/drawing/2014/main" id="{9990C238-8B7A-E097-7A9F-EB61B0EF3CE6}"/>
              </a:ext>
            </a:extLst>
          </p:cNvPr>
          <p:cNvSpPr txBox="1"/>
          <p:nvPr/>
        </p:nvSpPr>
        <p:spPr>
          <a:xfrm>
            <a:off x="2397767" y="677043"/>
            <a:ext cx="710944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Google Borg Cluster Scheduling trace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24;p16">
                <a:extLst>
                  <a:ext uri="{FF2B5EF4-FFF2-40B4-BE49-F238E27FC236}">
                    <a16:creationId xmlns:a16="http://schemas.microsoft.com/office/drawing/2014/main" id="{C37787E8-D042-37CC-A0F7-541AE982B16E}"/>
                  </a:ext>
                </a:extLst>
              </p:cNvPr>
              <p:cNvSpPr txBox="1"/>
              <p:nvPr/>
            </p:nvSpPr>
            <p:spPr>
              <a:xfrm>
                <a:off x="2397767" y="1169455"/>
                <a:ext cx="7109443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𝐾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=2048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 servers, 26 jobs classes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4" name="Google Shape;124;p16">
                <a:extLst>
                  <a:ext uri="{FF2B5EF4-FFF2-40B4-BE49-F238E27FC236}">
                    <a16:creationId xmlns:a16="http://schemas.microsoft.com/office/drawing/2014/main" id="{C37787E8-D042-37CC-A0F7-541AE982B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767" y="1169455"/>
                <a:ext cx="7109443" cy="49241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24;p16">
            <a:extLst>
              <a:ext uri="{FF2B5EF4-FFF2-40B4-BE49-F238E27FC236}">
                <a16:creationId xmlns:a16="http://schemas.microsoft.com/office/drawing/2014/main" id="{17D9B99F-EF1A-F106-A7A8-64142F162C1E}"/>
              </a:ext>
            </a:extLst>
          </p:cNvPr>
          <p:cNvSpPr txBox="1"/>
          <p:nvPr/>
        </p:nvSpPr>
        <p:spPr>
          <a:xfrm>
            <a:off x="1680737" y="1661867"/>
            <a:ext cx="344589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Overall Mean Response Time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" name="Google Shape;124;p16">
            <a:extLst>
              <a:ext uri="{FF2B5EF4-FFF2-40B4-BE49-F238E27FC236}">
                <a16:creationId xmlns:a16="http://schemas.microsoft.com/office/drawing/2014/main" id="{5AD29476-50D7-C9A8-13C9-FC6EA776A65A}"/>
              </a:ext>
            </a:extLst>
          </p:cNvPr>
          <p:cNvSpPr txBox="1"/>
          <p:nvPr/>
        </p:nvSpPr>
        <p:spPr>
          <a:xfrm>
            <a:off x="6749611" y="1661867"/>
            <a:ext cx="392088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Weighted Mean Response Time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Google Shape;124;p16">
            <a:extLst>
              <a:ext uri="{FF2B5EF4-FFF2-40B4-BE49-F238E27FC236}">
                <a16:creationId xmlns:a16="http://schemas.microsoft.com/office/drawing/2014/main" id="{6DF303BC-3A0D-0EFA-2C3E-D182881E9A16}"/>
              </a:ext>
            </a:extLst>
          </p:cNvPr>
          <p:cNvSpPr txBox="1"/>
          <p:nvPr/>
        </p:nvSpPr>
        <p:spPr>
          <a:xfrm>
            <a:off x="1680736" y="2090062"/>
            <a:ext cx="344589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Every job is of equal weight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" name="Google Shape;124;p16">
            <a:extLst>
              <a:ext uri="{FF2B5EF4-FFF2-40B4-BE49-F238E27FC236}">
                <a16:creationId xmlns:a16="http://schemas.microsoft.com/office/drawing/2014/main" id="{D8EE67E9-FF18-8D28-3E4B-E5305EF1A444}"/>
              </a:ext>
            </a:extLst>
          </p:cNvPr>
          <p:cNvSpPr txBox="1"/>
          <p:nvPr/>
        </p:nvSpPr>
        <p:spPr>
          <a:xfrm>
            <a:off x="6507876" y="2090062"/>
            <a:ext cx="436809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Jobs are weighted by their server needs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3B9D75-352E-3D82-0663-E7A0CCE4D9B7}"/>
              </a:ext>
            </a:extLst>
          </p:cNvPr>
          <p:cNvGrpSpPr/>
          <p:nvPr/>
        </p:nvGrpSpPr>
        <p:grpSpPr>
          <a:xfrm>
            <a:off x="2436820" y="2539453"/>
            <a:ext cx="5843884" cy="3850795"/>
            <a:chOff x="2218460" y="2265179"/>
            <a:chExt cx="5843884" cy="38507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CDD95D-742C-DFC4-8A1E-F7DD8754FA3E}"/>
                </a:ext>
              </a:extLst>
            </p:cNvPr>
            <p:cNvGrpSpPr/>
            <p:nvPr/>
          </p:nvGrpSpPr>
          <p:grpSpPr>
            <a:xfrm>
              <a:off x="2632796" y="2376990"/>
              <a:ext cx="5429548" cy="3431237"/>
              <a:chOff x="2632796" y="1919786"/>
              <a:chExt cx="5429548" cy="343123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CD8C271-24A9-0C67-889D-7915C4166EE1}"/>
                  </a:ext>
                </a:extLst>
              </p:cNvPr>
              <p:cNvGrpSpPr/>
              <p:nvPr/>
            </p:nvGrpSpPr>
            <p:grpSpPr>
              <a:xfrm>
                <a:off x="2632796" y="1919786"/>
                <a:ext cx="5429548" cy="3018428"/>
                <a:chOff x="2632796" y="1919786"/>
                <a:chExt cx="5429548" cy="3018428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4062732-7FFA-A6AF-FC91-D3BA3078D376}"/>
                    </a:ext>
                  </a:extLst>
                </p:cNvPr>
                <p:cNvGrpSpPr/>
                <p:nvPr/>
              </p:nvGrpSpPr>
              <p:grpSpPr>
                <a:xfrm>
                  <a:off x="3745653" y="1919786"/>
                  <a:ext cx="4316691" cy="3018428"/>
                  <a:chOff x="3163762" y="1796143"/>
                  <a:chExt cx="4316691" cy="3018428"/>
                </a:xfrm>
              </p:grpSpPr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9F612D8C-61B9-5732-1692-598003779DA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65714" y="1796143"/>
                    <a:ext cx="0" cy="2922814"/>
                  </a:xfrm>
                  <a:prstGeom prst="straightConnector1">
                    <a:avLst/>
                  </a:prstGeom>
                  <a:ln w="25400">
                    <a:tailEnd type="triangle" w="lg" len="lg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A53B3E8D-19AE-CFCC-5ADC-D43641967E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60744" y="4713987"/>
                    <a:ext cx="4219709" cy="0"/>
                  </a:xfrm>
                  <a:prstGeom prst="straightConnector1">
                    <a:avLst/>
                  </a:prstGeom>
                  <a:ln w="25400">
                    <a:tailEnd type="triangle" w="lg" len="lg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EAD8AB3B-ABA5-DC91-23C1-4C283A1CE1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63762" y="2433587"/>
                    <a:ext cx="96982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5736B36E-6502-A02F-6163-4B439A4CF1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63762" y="2890386"/>
                    <a:ext cx="96982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FB8EE798-4F86-01AC-E5D1-B869F1DD5E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63762" y="3347185"/>
                    <a:ext cx="96982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00BB8024-2279-2DAA-1D3F-10231C20B3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63762" y="3803984"/>
                    <a:ext cx="96982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DBD01169-F436-81A8-E14F-C97AB3FA2F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63762" y="4260783"/>
                    <a:ext cx="96982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02014725-5E32-B637-8610-4BDC23D2CD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10778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4088D8E4-FC9D-F1D7-9624-8E93744385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00388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0AACCADE-74EE-01AD-4D53-4359E8B6D7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998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6A5977FD-95D7-886F-EA87-DE87C260AD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79608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E1F9308C-05B3-A816-15CB-241FD828A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69218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7762CAE1-0402-7ECE-0A09-14E751E6CE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8830" y="4713987"/>
                    <a:ext cx="0" cy="100584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78E45FAD-2AC1-9245-F82B-599FC0E9C141}"/>
                    </a:ext>
                  </a:extLst>
                </p:cNvPr>
                <p:cNvGrpSpPr/>
                <p:nvPr/>
              </p:nvGrpSpPr>
              <p:grpSpPr>
                <a:xfrm>
                  <a:off x="2632796" y="2315706"/>
                  <a:ext cx="1224310" cy="2332067"/>
                  <a:chOff x="2632796" y="2315706"/>
                  <a:chExt cx="1224310" cy="2332067"/>
                </a:xfrm>
              </p:grpSpPr>
              <p:sp>
                <p:nvSpPr>
                  <p:cNvPr id="23" name="Google Shape;124;p16">
                    <a:extLst>
                      <a:ext uri="{FF2B5EF4-FFF2-40B4-BE49-F238E27FC236}">
                        <a16:creationId xmlns:a16="http://schemas.microsoft.com/office/drawing/2014/main" id="{C89AEC46-3B67-417A-0E1B-DF74BDA39390}"/>
                      </a:ext>
                    </a:extLst>
                  </p:cNvPr>
                  <p:cNvSpPr txBox="1"/>
                  <p:nvPr/>
                </p:nvSpPr>
                <p:spPr>
                  <a:xfrm>
                    <a:off x="2632796" y="2315706"/>
                    <a:ext cx="1170520" cy="4924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20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100000</a:t>
                    </a:r>
                    <a:endParaRPr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24" name="Google Shape;124;p16">
                    <a:extLst>
                      <a:ext uri="{FF2B5EF4-FFF2-40B4-BE49-F238E27FC236}">
                        <a16:creationId xmlns:a16="http://schemas.microsoft.com/office/drawing/2014/main" id="{22093FF1-F5A5-94B8-AA36-828631660421}"/>
                      </a:ext>
                    </a:extLst>
                  </p:cNvPr>
                  <p:cNvSpPr txBox="1"/>
                  <p:nvPr/>
                </p:nvSpPr>
                <p:spPr>
                  <a:xfrm>
                    <a:off x="2686586" y="2775620"/>
                    <a:ext cx="1170520" cy="4924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20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80000</a:t>
                    </a:r>
                    <a:endParaRPr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25" name="Google Shape;124;p16">
                    <a:extLst>
                      <a:ext uri="{FF2B5EF4-FFF2-40B4-BE49-F238E27FC236}">
                        <a16:creationId xmlns:a16="http://schemas.microsoft.com/office/drawing/2014/main" id="{DD8186A3-F96F-69C3-68C1-71DEE374C034}"/>
                      </a:ext>
                    </a:extLst>
                  </p:cNvPr>
                  <p:cNvSpPr txBox="1"/>
                  <p:nvPr/>
                </p:nvSpPr>
                <p:spPr>
                  <a:xfrm>
                    <a:off x="2686586" y="3235534"/>
                    <a:ext cx="1170520" cy="4924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20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60000</a:t>
                    </a:r>
                    <a:endParaRPr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26" name="Google Shape;124;p16">
                    <a:extLst>
                      <a:ext uri="{FF2B5EF4-FFF2-40B4-BE49-F238E27FC236}">
                        <a16:creationId xmlns:a16="http://schemas.microsoft.com/office/drawing/2014/main" id="{2FF2E473-254F-822D-EFD8-324D717839B2}"/>
                      </a:ext>
                    </a:extLst>
                  </p:cNvPr>
                  <p:cNvSpPr txBox="1"/>
                  <p:nvPr/>
                </p:nvSpPr>
                <p:spPr>
                  <a:xfrm>
                    <a:off x="2686586" y="3695448"/>
                    <a:ext cx="1170520" cy="4924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20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40000</a:t>
                    </a:r>
                    <a:endParaRPr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27" name="Google Shape;124;p16">
                    <a:extLst>
                      <a:ext uri="{FF2B5EF4-FFF2-40B4-BE49-F238E27FC236}">
                        <a16:creationId xmlns:a16="http://schemas.microsoft.com/office/drawing/2014/main" id="{AD2616CC-9F3D-242E-0B45-F29BA336A38B}"/>
                      </a:ext>
                    </a:extLst>
                  </p:cNvPr>
                  <p:cNvSpPr txBox="1"/>
                  <p:nvPr/>
                </p:nvSpPr>
                <p:spPr>
                  <a:xfrm>
                    <a:off x="2686586" y="4155361"/>
                    <a:ext cx="1170520" cy="4924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20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20000</a:t>
                    </a:r>
                    <a:endParaRPr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13FFAFF-BE03-DBDB-34AA-FD7FB74BAAFB}"/>
                  </a:ext>
                </a:extLst>
              </p:cNvPr>
              <p:cNvGrpSpPr/>
              <p:nvPr/>
            </p:nvGrpSpPr>
            <p:grpSpPr>
              <a:xfrm>
                <a:off x="4069321" y="4858611"/>
                <a:ext cx="3648515" cy="492412"/>
                <a:chOff x="4069321" y="4858611"/>
                <a:chExt cx="3648515" cy="492412"/>
              </a:xfrm>
            </p:grpSpPr>
            <p:sp>
              <p:nvSpPr>
                <p:cNvPr id="15" name="Google Shape;124;p16">
                  <a:extLst>
                    <a:ext uri="{FF2B5EF4-FFF2-40B4-BE49-F238E27FC236}">
                      <a16:creationId xmlns:a16="http://schemas.microsoft.com/office/drawing/2014/main" id="{FB9D4BD0-B810-2C90-0334-410B259F824A}"/>
                    </a:ext>
                  </a:extLst>
                </p:cNvPr>
                <p:cNvSpPr txBox="1"/>
                <p:nvPr/>
              </p:nvSpPr>
              <p:spPr>
                <a:xfrm>
                  <a:off x="4672290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2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  <p:sp>
              <p:nvSpPr>
                <p:cNvPr id="16" name="Google Shape;124;p16">
                  <a:extLst>
                    <a:ext uri="{FF2B5EF4-FFF2-40B4-BE49-F238E27FC236}">
                      <a16:creationId xmlns:a16="http://schemas.microsoft.com/office/drawing/2014/main" id="{8AE09928-FF4F-BD17-E765-9C1D9266EC8B}"/>
                    </a:ext>
                  </a:extLst>
                </p:cNvPr>
                <p:cNvSpPr txBox="1"/>
                <p:nvPr/>
              </p:nvSpPr>
              <p:spPr>
                <a:xfrm>
                  <a:off x="4069321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1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  <p:sp>
              <p:nvSpPr>
                <p:cNvPr id="17" name="Google Shape;124;p16">
                  <a:extLst>
                    <a:ext uri="{FF2B5EF4-FFF2-40B4-BE49-F238E27FC236}">
                      <a16:creationId xmlns:a16="http://schemas.microsoft.com/office/drawing/2014/main" id="{4AD569AB-FE22-7B73-F196-6F3BCEECB54C}"/>
                    </a:ext>
                  </a:extLst>
                </p:cNvPr>
                <p:cNvSpPr txBox="1"/>
                <p:nvPr/>
              </p:nvSpPr>
              <p:spPr>
                <a:xfrm>
                  <a:off x="5275259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3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  <p:sp>
              <p:nvSpPr>
                <p:cNvPr id="18" name="Google Shape;124;p16">
                  <a:extLst>
                    <a:ext uri="{FF2B5EF4-FFF2-40B4-BE49-F238E27FC236}">
                      <a16:creationId xmlns:a16="http://schemas.microsoft.com/office/drawing/2014/main" id="{6FD2C4A1-0718-3AF9-1280-AFF98939F3E0}"/>
                    </a:ext>
                  </a:extLst>
                </p:cNvPr>
                <p:cNvSpPr txBox="1"/>
                <p:nvPr/>
              </p:nvSpPr>
              <p:spPr>
                <a:xfrm>
                  <a:off x="5878228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4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  <p:sp>
              <p:nvSpPr>
                <p:cNvPr id="19" name="Google Shape;124;p16">
                  <a:extLst>
                    <a:ext uri="{FF2B5EF4-FFF2-40B4-BE49-F238E27FC236}">
                      <a16:creationId xmlns:a16="http://schemas.microsoft.com/office/drawing/2014/main" id="{F22D98CC-E141-35F1-5B42-6F96406313F6}"/>
                    </a:ext>
                  </a:extLst>
                </p:cNvPr>
                <p:cNvSpPr txBox="1"/>
                <p:nvPr/>
              </p:nvSpPr>
              <p:spPr>
                <a:xfrm>
                  <a:off x="6481197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5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  <p:sp>
              <p:nvSpPr>
                <p:cNvPr id="20" name="Google Shape;124;p16">
                  <a:extLst>
                    <a:ext uri="{FF2B5EF4-FFF2-40B4-BE49-F238E27FC236}">
                      <a16:creationId xmlns:a16="http://schemas.microsoft.com/office/drawing/2014/main" id="{E74A49F8-C387-7214-6180-EDADE8938827}"/>
                    </a:ext>
                  </a:extLst>
                </p:cNvPr>
                <p:cNvSpPr txBox="1"/>
                <p:nvPr/>
              </p:nvSpPr>
              <p:spPr>
                <a:xfrm>
                  <a:off x="7084165" y="4858611"/>
                  <a:ext cx="63367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 algn="ctr"/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6</a:t>
                  </a:r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</p:grpSp>
        </p:grpSp>
        <p:sp>
          <p:nvSpPr>
            <p:cNvPr id="11" name="Google Shape;124;p16">
              <a:extLst>
                <a:ext uri="{FF2B5EF4-FFF2-40B4-BE49-F238E27FC236}">
                  <a16:creationId xmlns:a16="http://schemas.microsoft.com/office/drawing/2014/main" id="{047C7377-6247-B5CF-A12A-EE0B551C8B47}"/>
                </a:ext>
              </a:extLst>
            </p:cNvPr>
            <p:cNvSpPr txBox="1"/>
            <p:nvPr/>
          </p:nvSpPr>
          <p:spPr>
            <a:xfrm rot="16200000">
              <a:off x="700736" y="3782903"/>
              <a:ext cx="3527859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Weighted Mean response time</a:t>
              </a:r>
              <a:endParaRPr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2" name="Google Shape;124;p16">
              <a:extLst>
                <a:ext uri="{FF2B5EF4-FFF2-40B4-BE49-F238E27FC236}">
                  <a16:creationId xmlns:a16="http://schemas.microsoft.com/office/drawing/2014/main" id="{72804BC3-8DB6-0B01-AEF5-09C8D72B658F}"/>
                </a:ext>
              </a:extLst>
            </p:cNvPr>
            <p:cNvSpPr txBox="1"/>
            <p:nvPr/>
          </p:nvSpPr>
          <p:spPr>
            <a:xfrm>
              <a:off x="4659155" y="5623562"/>
              <a:ext cx="2681566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Arrival rate</a:t>
              </a:r>
              <a:endParaRPr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41" name="Freeform 40">
            <a:extLst>
              <a:ext uri="{FF2B5EF4-FFF2-40B4-BE49-F238E27FC236}">
                <a16:creationId xmlns:a16="http://schemas.microsoft.com/office/drawing/2014/main" id="{0A68E3FF-B71E-D722-BC8D-A6CB0868A33F}"/>
              </a:ext>
            </a:extLst>
          </p:cNvPr>
          <p:cNvSpPr/>
          <p:nvPr/>
        </p:nvSpPr>
        <p:spPr>
          <a:xfrm>
            <a:off x="4140200" y="2743199"/>
            <a:ext cx="2463800" cy="2731889"/>
          </a:xfrm>
          <a:custGeom>
            <a:avLst/>
            <a:gdLst>
              <a:gd name="connsiteX0" fmla="*/ 0 w 2463800"/>
              <a:gd name="connsiteY0" fmla="*/ 2730500 h 2761267"/>
              <a:gd name="connsiteX1" fmla="*/ 736600 w 2463800"/>
              <a:gd name="connsiteY1" fmla="*/ 2679700 h 2761267"/>
              <a:gd name="connsiteX2" fmla="*/ 1689100 w 2463800"/>
              <a:gd name="connsiteY2" fmla="*/ 2032000 h 2761267"/>
              <a:gd name="connsiteX3" fmla="*/ 2260600 w 2463800"/>
              <a:gd name="connsiteY3" fmla="*/ 647700 h 2761267"/>
              <a:gd name="connsiteX4" fmla="*/ 2463800 w 2463800"/>
              <a:gd name="connsiteY4" fmla="*/ 0 h 2761267"/>
              <a:gd name="connsiteX0" fmla="*/ 0 w 2463800"/>
              <a:gd name="connsiteY0" fmla="*/ 2730500 h 2740082"/>
              <a:gd name="connsiteX1" fmla="*/ 355600 w 2463800"/>
              <a:gd name="connsiteY1" fmla="*/ 2717800 h 2740082"/>
              <a:gd name="connsiteX2" fmla="*/ 736600 w 2463800"/>
              <a:gd name="connsiteY2" fmla="*/ 2679700 h 2740082"/>
              <a:gd name="connsiteX3" fmla="*/ 1689100 w 2463800"/>
              <a:gd name="connsiteY3" fmla="*/ 2032000 h 2740082"/>
              <a:gd name="connsiteX4" fmla="*/ 2260600 w 2463800"/>
              <a:gd name="connsiteY4" fmla="*/ 647700 h 2740082"/>
              <a:gd name="connsiteX5" fmla="*/ 2463800 w 2463800"/>
              <a:gd name="connsiteY5" fmla="*/ 0 h 2740082"/>
              <a:gd name="connsiteX0" fmla="*/ 0 w 2463800"/>
              <a:gd name="connsiteY0" fmla="*/ 2730500 h 2737618"/>
              <a:gd name="connsiteX1" fmla="*/ 355600 w 2463800"/>
              <a:gd name="connsiteY1" fmla="*/ 2717800 h 2737618"/>
              <a:gd name="connsiteX2" fmla="*/ 736600 w 2463800"/>
              <a:gd name="connsiteY2" fmla="*/ 2679700 h 2737618"/>
              <a:gd name="connsiteX3" fmla="*/ 1689100 w 2463800"/>
              <a:gd name="connsiteY3" fmla="*/ 2032000 h 2737618"/>
              <a:gd name="connsiteX4" fmla="*/ 2260600 w 2463800"/>
              <a:gd name="connsiteY4" fmla="*/ 647700 h 2737618"/>
              <a:gd name="connsiteX5" fmla="*/ 2463800 w 2463800"/>
              <a:gd name="connsiteY5" fmla="*/ 0 h 2737618"/>
              <a:gd name="connsiteX0" fmla="*/ 0 w 2463800"/>
              <a:gd name="connsiteY0" fmla="*/ 2730500 h 2731889"/>
              <a:gd name="connsiteX1" fmla="*/ 355600 w 2463800"/>
              <a:gd name="connsiteY1" fmla="*/ 2717800 h 2731889"/>
              <a:gd name="connsiteX2" fmla="*/ 1109133 w 2463800"/>
              <a:gd name="connsiteY2" fmla="*/ 2535766 h 2731889"/>
              <a:gd name="connsiteX3" fmla="*/ 1689100 w 2463800"/>
              <a:gd name="connsiteY3" fmla="*/ 2032000 h 2731889"/>
              <a:gd name="connsiteX4" fmla="*/ 2260600 w 2463800"/>
              <a:gd name="connsiteY4" fmla="*/ 647700 h 2731889"/>
              <a:gd name="connsiteX5" fmla="*/ 2463800 w 2463800"/>
              <a:gd name="connsiteY5" fmla="*/ 0 h 27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0" h="2731889">
                <a:moveTo>
                  <a:pt x="0" y="2730500"/>
                </a:moveTo>
                <a:cubicBezTo>
                  <a:pt x="60678" y="2735439"/>
                  <a:pt x="232833" y="2726267"/>
                  <a:pt x="355600" y="2717800"/>
                </a:cubicBezTo>
                <a:cubicBezTo>
                  <a:pt x="588433" y="2700866"/>
                  <a:pt x="886883" y="2650066"/>
                  <a:pt x="1109133" y="2535766"/>
                </a:cubicBezTo>
                <a:cubicBezTo>
                  <a:pt x="1331383" y="2421466"/>
                  <a:pt x="1497189" y="2346678"/>
                  <a:pt x="1689100" y="2032000"/>
                </a:cubicBezTo>
                <a:cubicBezTo>
                  <a:pt x="1881011" y="1717322"/>
                  <a:pt x="2131483" y="986367"/>
                  <a:pt x="2260600" y="647700"/>
                </a:cubicBezTo>
                <a:cubicBezTo>
                  <a:pt x="2389717" y="309033"/>
                  <a:pt x="2426758" y="154516"/>
                  <a:pt x="2463800" y="0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BD8E33A6-F6C5-093B-2283-7EFFB44EF6A8}"/>
              </a:ext>
            </a:extLst>
          </p:cNvPr>
          <p:cNvSpPr/>
          <p:nvPr/>
        </p:nvSpPr>
        <p:spPr>
          <a:xfrm>
            <a:off x="4182533" y="2734731"/>
            <a:ext cx="3234912" cy="2748893"/>
          </a:xfrm>
          <a:custGeom>
            <a:avLst/>
            <a:gdLst>
              <a:gd name="connsiteX0" fmla="*/ 0 w 3234912"/>
              <a:gd name="connsiteY0" fmla="*/ 2743200 h 2758474"/>
              <a:gd name="connsiteX1" fmla="*/ 804334 w 3234912"/>
              <a:gd name="connsiteY1" fmla="*/ 2692400 h 2758474"/>
              <a:gd name="connsiteX2" fmla="*/ 1896534 w 3234912"/>
              <a:gd name="connsiteY2" fmla="*/ 2218267 h 2758474"/>
              <a:gd name="connsiteX3" fmla="*/ 2700867 w 3234912"/>
              <a:gd name="connsiteY3" fmla="*/ 1405467 h 2758474"/>
              <a:gd name="connsiteX4" fmla="*/ 3149600 w 3234912"/>
              <a:gd name="connsiteY4" fmla="*/ 338667 h 2758474"/>
              <a:gd name="connsiteX5" fmla="*/ 3234267 w 3234912"/>
              <a:gd name="connsiteY5" fmla="*/ 0 h 2758474"/>
              <a:gd name="connsiteX0" fmla="*/ 0 w 3234912"/>
              <a:gd name="connsiteY0" fmla="*/ 2743200 h 2750029"/>
              <a:gd name="connsiteX1" fmla="*/ 1066801 w 3234912"/>
              <a:gd name="connsiteY1" fmla="*/ 2658533 h 2750029"/>
              <a:gd name="connsiteX2" fmla="*/ 1896534 w 3234912"/>
              <a:gd name="connsiteY2" fmla="*/ 2218267 h 2750029"/>
              <a:gd name="connsiteX3" fmla="*/ 2700867 w 3234912"/>
              <a:gd name="connsiteY3" fmla="*/ 1405467 h 2750029"/>
              <a:gd name="connsiteX4" fmla="*/ 3149600 w 3234912"/>
              <a:gd name="connsiteY4" fmla="*/ 338667 h 2750029"/>
              <a:gd name="connsiteX5" fmla="*/ 3234267 w 3234912"/>
              <a:gd name="connsiteY5" fmla="*/ 0 h 2750029"/>
              <a:gd name="connsiteX0" fmla="*/ 0 w 3234912"/>
              <a:gd name="connsiteY0" fmla="*/ 2743200 h 2749038"/>
              <a:gd name="connsiteX1" fmla="*/ 1066801 w 3234912"/>
              <a:gd name="connsiteY1" fmla="*/ 2658533 h 2749038"/>
              <a:gd name="connsiteX2" fmla="*/ 1896534 w 3234912"/>
              <a:gd name="connsiteY2" fmla="*/ 2218267 h 2749038"/>
              <a:gd name="connsiteX3" fmla="*/ 2700867 w 3234912"/>
              <a:gd name="connsiteY3" fmla="*/ 1405467 h 2749038"/>
              <a:gd name="connsiteX4" fmla="*/ 3149600 w 3234912"/>
              <a:gd name="connsiteY4" fmla="*/ 338667 h 2749038"/>
              <a:gd name="connsiteX5" fmla="*/ 3234267 w 3234912"/>
              <a:gd name="connsiteY5" fmla="*/ 0 h 2749038"/>
              <a:gd name="connsiteX0" fmla="*/ 0 w 3234912"/>
              <a:gd name="connsiteY0" fmla="*/ 2743200 h 2748893"/>
              <a:gd name="connsiteX1" fmla="*/ 1066801 w 3234912"/>
              <a:gd name="connsiteY1" fmla="*/ 2658533 h 2748893"/>
              <a:gd name="connsiteX2" fmla="*/ 1964267 w 3234912"/>
              <a:gd name="connsiteY2" fmla="*/ 2277534 h 2748893"/>
              <a:gd name="connsiteX3" fmla="*/ 2700867 w 3234912"/>
              <a:gd name="connsiteY3" fmla="*/ 1405467 h 2748893"/>
              <a:gd name="connsiteX4" fmla="*/ 3149600 w 3234912"/>
              <a:gd name="connsiteY4" fmla="*/ 338667 h 2748893"/>
              <a:gd name="connsiteX5" fmla="*/ 3234267 w 3234912"/>
              <a:gd name="connsiteY5" fmla="*/ 0 h 274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4912" h="2748893">
                <a:moveTo>
                  <a:pt x="0" y="2743200"/>
                </a:moveTo>
                <a:cubicBezTo>
                  <a:pt x="244122" y="2761544"/>
                  <a:pt x="739423" y="2736144"/>
                  <a:pt x="1066801" y="2658533"/>
                </a:cubicBezTo>
                <a:cubicBezTo>
                  <a:pt x="1394179" y="2580922"/>
                  <a:pt x="1691923" y="2486378"/>
                  <a:pt x="1964267" y="2277534"/>
                </a:cubicBezTo>
                <a:cubicBezTo>
                  <a:pt x="2236611" y="2068690"/>
                  <a:pt x="2503312" y="1728611"/>
                  <a:pt x="2700867" y="1405467"/>
                </a:cubicBezTo>
                <a:cubicBezTo>
                  <a:pt x="2898422" y="1082323"/>
                  <a:pt x="3060700" y="572911"/>
                  <a:pt x="3149600" y="338667"/>
                </a:cubicBezTo>
                <a:cubicBezTo>
                  <a:pt x="3238500" y="104422"/>
                  <a:pt x="3236383" y="52211"/>
                  <a:pt x="3234267" y="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832BC3CB-5905-9CC8-F5E8-2E1CE7ADABC5}"/>
              </a:ext>
            </a:extLst>
          </p:cNvPr>
          <p:cNvSpPr/>
          <p:nvPr/>
        </p:nvSpPr>
        <p:spPr>
          <a:xfrm>
            <a:off x="4326467" y="3479800"/>
            <a:ext cx="3420533" cy="2016886"/>
          </a:xfrm>
          <a:custGeom>
            <a:avLst/>
            <a:gdLst>
              <a:gd name="connsiteX0" fmla="*/ 0 w 3420533"/>
              <a:gd name="connsiteY0" fmla="*/ 2006600 h 2037155"/>
              <a:gd name="connsiteX1" fmla="*/ 668866 w 3420533"/>
              <a:gd name="connsiteY1" fmla="*/ 1989667 h 2037155"/>
              <a:gd name="connsiteX2" fmla="*/ 2472266 w 3420533"/>
              <a:gd name="connsiteY2" fmla="*/ 1557867 h 2037155"/>
              <a:gd name="connsiteX3" fmla="*/ 3420533 w 3420533"/>
              <a:gd name="connsiteY3" fmla="*/ 0 h 2037155"/>
              <a:gd name="connsiteX0" fmla="*/ 0 w 3420533"/>
              <a:gd name="connsiteY0" fmla="*/ 2006600 h 2029004"/>
              <a:gd name="connsiteX1" fmla="*/ 838200 w 3420533"/>
              <a:gd name="connsiteY1" fmla="*/ 1972734 h 2029004"/>
              <a:gd name="connsiteX2" fmla="*/ 2472266 w 3420533"/>
              <a:gd name="connsiteY2" fmla="*/ 1557867 h 2029004"/>
              <a:gd name="connsiteX3" fmla="*/ 3420533 w 3420533"/>
              <a:gd name="connsiteY3" fmla="*/ 0 h 2029004"/>
              <a:gd name="connsiteX0" fmla="*/ 0 w 3420533"/>
              <a:gd name="connsiteY0" fmla="*/ 2006600 h 2016886"/>
              <a:gd name="connsiteX1" fmla="*/ 838200 w 3420533"/>
              <a:gd name="connsiteY1" fmla="*/ 1972734 h 2016886"/>
              <a:gd name="connsiteX2" fmla="*/ 2472266 w 3420533"/>
              <a:gd name="connsiteY2" fmla="*/ 1557867 h 2016886"/>
              <a:gd name="connsiteX3" fmla="*/ 3420533 w 3420533"/>
              <a:gd name="connsiteY3" fmla="*/ 0 h 201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533" h="2016886">
                <a:moveTo>
                  <a:pt x="0" y="2006600"/>
                </a:moveTo>
                <a:cubicBezTo>
                  <a:pt x="128411" y="2035528"/>
                  <a:pt x="409223" y="1996723"/>
                  <a:pt x="838200" y="1972734"/>
                </a:cubicBezTo>
                <a:cubicBezTo>
                  <a:pt x="1267177" y="1948745"/>
                  <a:pt x="2013655" y="1889478"/>
                  <a:pt x="2472266" y="1557867"/>
                </a:cubicBezTo>
                <a:cubicBezTo>
                  <a:pt x="2930877" y="1226256"/>
                  <a:pt x="3213100" y="382411"/>
                  <a:pt x="3420533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Google Shape;124;p16">
            <a:extLst>
              <a:ext uri="{FF2B5EF4-FFF2-40B4-BE49-F238E27FC236}">
                <a16:creationId xmlns:a16="http://schemas.microsoft.com/office/drawing/2014/main" id="{1A30AAD9-19AA-49F4-292A-201E0511F87C}"/>
              </a:ext>
            </a:extLst>
          </p:cNvPr>
          <p:cNvSpPr txBox="1"/>
          <p:nvPr/>
        </p:nvSpPr>
        <p:spPr>
          <a:xfrm>
            <a:off x="8374888" y="2921170"/>
            <a:ext cx="105115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MSF</a:t>
            </a:r>
            <a:endParaRPr sz="2000" b="1" dirty="0">
              <a:solidFill>
                <a:schemeClr val="accent2">
                  <a:lumMod val="50000"/>
                </a:schemeClr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" name="Google Shape;124;p16">
            <a:extLst>
              <a:ext uri="{FF2B5EF4-FFF2-40B4-BE49-F238E27FC236}">
                <a16:creationId xmlns:a16="http://schemas.microsoft.com/office/drawing/2014/main" id="{641FBB16-E13B-C3C9-88AC-480D3BEC53DF}"/>
              </a:ext>
            </a:extLst>
          </p:cNvPr>
          <p:cNvSpPr txBox="1"/>
          <p:nvPr/>
        </p:nvSpPr>
        <p:spPr>
          <a:xfrm>
            <a:off x="8374888" y="3299237"/>
            <a:ext cx="261428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000" b="1" dirty="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Static Quickswap</a:t>
            </a:r>
            <a:endParaRPr sz="2000" b="1" dirty="0">
              <a:solidFill>
                <a:srgbClr val="92D05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6" name="Google Shape;124;p16">
            <a:extLst>
              <a:ext uri="{FF2B5EF4-FFF2-40B4-BE49-F238E27FC236}">
                <a16:creationId xmlns:a16="http://schemas.microsoft.com/office/drawing/2014/main" id="{89E4C008-5491-25EF-D973-59BECF2387F8}"/>
              </a:ext>
            </a:extLst>
          </p:cNvPr>
          <p:cNvSpPr txBox="1"/>
          <p:nvPr/>
        </p:nvSpPr>
        <p:spPr>
          <a:xfrm>
            <a:off x="8374888" y="3677304"/>
            <a:ext cx="261428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000" b="1" dirty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Adaptive Quickswap</a:t>
            </a:r>
            <a:endParaRPr sz="2000" b="1" dirty="0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4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21445 -7.40741E-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20885 0.00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41" grpId="0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FA34F24B-1DCE-F110-1C26-38DECF0C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879D8AA9-B794-D8CF-B3B5-4EEE14647F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Conclusion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ACC1BA9F-2684-4E4B-7B3F-DF9433E048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8144DF-9865-AC82-0867-3B05BFFE2B4F}"/>
              </a:ext>
            </a:extLst>
          </p:cNvPr>
          <p:cNvGrpSpPr/>
          <p:nvPr/>
        </p:nvGrpSpPr>
        <p:grpSpPr>
          <a:xfrm>
            <a:off x="1115067" y="1371901"/>
            <a:ext cx="2560808" cy="1325700"/>
            <a:chOff x="795836" y="1283219"/>
            <a:chExt cx="3177186" cy="1644792"/>
          </a:xfrm>
        </p:grpSpPr>
        <p:grpSp>
          <p:nvGrpSpPr>
            <p:cNvPr id="4" name="Google Shape;149;p18">
              <a:extLst>
                <a:ext uri="{FF2B5EF4-FFF2-40B4-BE49-F238E27FC236}">
                  <a16:creationId xmlns:a16="http://schemas.microsoft.com/office/drawing/2014/main" id="{9CEF9A31-81EF-096E-39FE-35F1C05CBD0B}"/>
                </a:ext>
              </a:extLst>
            </p:cNvPr>
            <p:cNvGrpSpPr/>
            <p:nvPr/>
          </p:nvGrpSpPr>
          <p:grpSpPr>
            <a:xfrm>
              <a:off x="795836" y="1283219"/>
              <a:ext cx="2018430" cy="1644792"/>
              <a:chOff x="10010758" y="1151284"/>
              <a:chExt cx="687659" cy="243977"/>
            </a:xfrm>
          </p:grpSpPr>
          <p:cxnSp>
            <p:nvCxnSpPr>
              <p:cNvPr id="13" name="Google Shape;150;p18">
                <a:extLst>
                  <a:ext uri="{FF2B5EF4-FFF2-40B4-BE49-F238E27FC236}">
                    <a16:creationId xmlns:a16="http://schemas.microsoft.com/office/drawing/2014/main" id="{548BBE5A-1875-3C94-BD21-E5129E585F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0758" y="1151284"/>
                <a:ext cx="68765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51;p18">
                <a:extLst>
                  <a:ext uri="{FF2B5EF4-FFF2-40B4-BE49-F238E27FC236}">
                    <a16:creationId xmlns:a16="http://schemas.microsoft.com/office/drawing/2014/main" id="{8D8ED563-BBF7-5D0E-D190-DA34FC21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125" y="1151284"/>
                <a:ext cx="0" cy="24397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2;p18">
                <a:extLst>
                  <a:ext uri="{FF2B5EF4-FFF2-40B4-BE49-F238E27FC236}">
                    <a16:creationId xmlns:a16="http://schemas.microsoft.com/office/drawing/2014/main" id="{DAA23425-ABE4-4B57-0528-74DD1E1762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10758" y="1395261"/>
                <a:ext cx="687367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5" name="Google Shape;123;p16">
              <a:extLst>
                <a:ext uri="{FF2B5EF4-FFF2-40B4-BE49-F238E27FC236}">
                  <a16:creationId xmlns:a16="http://schemas.microsoft.com/office/drawing/2014/main" id="{E9B045CE-4ED6-A9CB-EFF4-CC8E688086C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4210" t="5128" r="54225" b="25939"/>
            <a:stretch/>
          </p:blipFill>
          <p:spPr>
            <a:xfrm>
              <a:off x="2174693" y="1397595"/>
              <a:ext cx="488367" cy="1366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17;p16">
              <a:extLst>
                <a:ext uri="{FF2B5EF4-FFF2-40B4-BE49-F238E27FC236}">
                  <a16:creationId xmlns:a16="http://schemas.microsoft.com/office/drawing/2014/main" id="{2E9C22C9-B096-7698-94FE-129929299E9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rcRect l="23279" r="22849"/>
            <a:stretch>
              <a:fillRect/>
            </a:stretch>
          </p:blipFill>
          <p:spPr>
            <a:xfrm>
              <a:off x="1609020" y="1871060"/>
              <a:ext cx="438285" cy="455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17;p16">
              <a:extLst>
                <a:ext uri="{FF2B5EF4-FFF2-40B4-BE49-F238E27FC236}">
                  <a16:creationId xmlns:a16="http://schemas.microsoft.com/office/drawing/2014/main" id="{E6B40F6E-7791-900A-493C-D33AF4C82F5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rcRect l="23279" r="22849"/>
            <a:stretch>
              <a:fillRect/>
            </a:stretch>
          </p:blipFill>
          <p:spPr>
            <a:xfrm>
              <a:off x="1091887" y="1871060"/>
              <a:ext cx="438285" cy="45559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EC3731-B8A4-3138-5EDC-757C31A44C6F}"/>
                </a:ext>
              </a:extLst>
            </p:cNvPr>
            <p:cNvGrpSpPr/>
            <p:nvPr/>
          </p:nvGrpSpPr>
          <p:grpSpPr>
            <a:xfrm>
              <a:off x="2888253" y="1283219"/>
              <a:ext cx="455598" cy="1614993"/>
              <a:chOff x="8288544" y="1375773"/>
              <a:chExt cx="685800" cy="2431010"/>
            </a:xfrm>
          </p:grpSpPr>
          <p:pic>
            <p:nvPicPr>
              <p:cNvPr id="10" name="Google Shape;153;p18">
                <a:extLst>
                  <a:ext uri="{FF2B5EF4-FFF2-40B4-BE49-F238E27FC236}">
                    <a16:creationId xmlns:a16="http://schemas.microsoft.com/office/drawing/2014/main" id="{6A59BB4D-4BC7-B9EE-438A-A3C799C46F02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8288544" y="1375773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153;p18">
                <a:extLst>
                  <a:ext uri="{FF2B5EF4-FFF2-40B4-BE49-F238E27FC236}">
                    <a16:creationId xmlns:a16="http://schemas.microsoft.com/office/drawing/2014/main" id="{7ADA2A38-3ACE-B5C3-88AE-31B80D1FE678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8288544" y="2248378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153;p18">
                <a:extLst>
                  <a:ext uri="{FF2B5EF4-FFF2-40B4-BE49-F238E27FC236}">
                    <a16:creationId xmlns:a16="http://schemas.microsoft.com/office/drawing/2014/main" id="{D96800D5-9002-3BAE-8F8F-585F0D4DA488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8288544" y="3120983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Google Shape;123;p16">
              <a:extLst>
                <a:ext uri="{FF2B5EF4-FFF2-40B4-BE49-F238E27FC236}">
                  <a16:creationId xmlns:a16="http://schemas.microsoft.com/office/drawing/2014/main" id="{E1269FD5-F3F7-D466-A690-853C2033EE4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4210" t="5128" r="54225" b="25939"/>
            <a:stretch/>
          </p:blipFill>
          <p:spPr>
            <a:xfrm>
              <a:off x="3484655" y="1422218"/>
              <a:ext cx="488367" cy="1366793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124;p16">
                <a:extLst>
                  <a:ext uri="{FF2B5EF4-FFF2-40B4-BE49-F238E27FC236}">
                    <a16:creationId xmlns:a16="http://schemas.microsoft.com/office/drawing/2014/main" id="{EED1BC5D-306E-2DC2-3412-A56D3CF9DDE6}"/>
                  </a:ext>
                </a:extLst>
              </p:cNvPr>
              <p:cNvSpPr txBox="1"/>
              <p:nvPr/>
            </p:nvSpPr>
            <p:spPr>
              <a:xfrm>
                <a:off x="8053988" y="1703013"/>
                <a:ext cx="3823175" cy="615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MSFQ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ℓ</m:t>
                    </m:r>
                  </m:oMath>
                </a14:m>
                <a:r>
                  <a:rPr lang="en-US" sz="2800" b="1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)</a:t>
                </a:r>
                <a:endParaRPr sz="2800" b="1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45" name="Google Shape;124;p16">
                <a:extLst>
                  <a:ext uri="{FF2B5EF4-FFF2-40B4-BE49-F238E27FC236}">
                    <a16:creationId xmlns:a16="http://schemas.microsoft.com/office/drawing/2014/main" id="{EED1BC5D-306E-2DC2-3412-A56D3CF9D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8" y="1703013"/>
                <a:ext cx="3823175" cy="615523"/>
              </a:xfrm>
              <a:prstGeom prst="rect">
                <a:avLst/>
              </a:prstGeom>
              <a:blipFill>
                <a:blip r:embed="rId7"/>
                <a:stretch>
                  <a:fillRect t="-2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7EB8C647-6539-D373-BBED-51A388FF8FD4}"/>
              </a:ext>
            </a:extLst>
          </p:cNvPr>
          <p:cNvGrpSpPr/>
          <p:nvPr/>
        </p:nvGrpSpPr>
        <p:grpSpPr>
          <a:xfrm>
            <a:off x="4038774" y="3279964"/>
            <a:ext cx="3490296" cy="2579379"/>
            <a:chOff x="2852531" y="2376990"/>
            <a:chExt cx="5209813" cy="3850128"/>
          </a:xfrm>
        </p:grpSpPr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C45CDB6-41D0-1372-FDC1-00C769D36A79}"/>
                </a:ext>
              </a:extLst>
            </p:cNvPr>
            <p:cNvSpPr/>
            <p:nvPr/>
          </p:nvSpPr>
          <p:spPr>
            <a:xfrm>
              <a:off x="3857105" y="2585261"/>
              <a:ext cx="3684233" cy="2196045"/>
            </a:xfrm>
            <a:custGeom>
              <a:avLst/>
              <a:gdLst>
                <a:gd name="connsiteX0" fmla="*/ 0 w 3674226"/>
                <a:gd name="connsiteY0" fmla="*/ 0 h 2363476"/>
                <a:gd name="connsiteX1" fmla="*/ 332510 w 3674226"/>
                <a:gd name="connsiteY1" fmla="*/ 1978429 h 2363476"/>
                <a:gd name="connsiteX2" fmla="*/ 947651 w 3674226"/>
                <a:gd name="connsiteY2" fmla="*/ 2360815 h 2363476"/>
                <a:gd name="connsiteX3" fmla="*/ 3674226 w 3674226"/>
                <a:gd name="connsiteY3" fmla="*/ 2144684 h 2363476"/>
                <a:gd name="connsiteX0" fmla="*/ 0 w 3674226"/>
                <a:gd name="connsiteY0" fmla="*/ 0 h 2411971"/>
                <a:gd name="connsiteX1" fmla="*/ 332510 w 3674226"/>
                <a:gd name="connsiteY1" fmla="*/ 1978429 h 2411971"/>
                <a:gd name="connsiteX2" fmla="*/ 1070116 w 3674226"/>
                <a:gd name="connsiteY2" fmla="*/ 2409800 h 2411971"/>
                <a:gd name="connsiteX3" fmla="*/ 3674226 w 3674226"/>
                <a:gd name="connsiteY3" fmla="*/ 2144684 h 2411971"/>
                <a:gd name="connsiteX0" fmla="*/ 0 w 3674226"/>
                <a:gd name="connsiteY0" fmla="*/ 0 h 2409800"/>
                <a:gd name="connsiteX1" fmla="*/ 332510 w 3674226"/>
                <a:gd name="connsiteY1" fmla="*/ 1978429 h 2409800"/>
                <a:gd name="connsiteX2" fmla="*/ 1070116 w 3674226"/>
                <a:gd name="connsiteY2" fmla="*/ 2409800 h 2409800"/>
                <a:gd name="connsiteX3" fmla="*/ 3674226 w 3674226"/>
                <a:gd name="connsiteY3" fmla="*/ 2144684 h 2409800"/>
                <a:gd name="connsiteX0" fmla="*/ 0 w 3674226"/>
                <a:gd name="connsiteY0" fmla="*/ 0 h 2409800"/>
                <a:gd name="connsiteX1" fmla="*/ 332510 w 3674226"/>
                <a:gd name="connsiteY1" fmla="*/ 1978429 h 2409800"/>
                <a:gd name="connsiteX2" fmla="*/ 1070116 w 3674226"/>
                <a:gd name="connsiteY2" fmla="*/ 2409800 h 2409800"/>
                <a:gd name="connsiteX3" fmla="*/ 3674226 w 3674226"/>
                <a:gd name="connsiteY3" fmla="*/ 2144684 h 2409800"/>
                <a:gd name="connsiteX0" fmla="*/ 0 w 3674226"/>
                <a:gd name="connsiteY0" fmla="*/ 0 h 2201876"/>
                <a:gd name="connsiteX1" fmla="*/ 332510 w 3674226"/>
                <a:gd name="connsiteY1" fmla="*/ 1978429 h 2201876"/>
                <a:gd name="connsiteX2" fmla="*/ 1046365 w 3674226"/>
                <a:gd name="connsiteY2" fmla="*/ 2196045 h 2201876"/>
                <a:gd name="connsiteX3" fmla="*/ 3674226 w 3674226"/>
                <a:gd name="connsiteY3" fmla="*/ 2144684 h 2201876"/>
                <a:gd name="connsiteX0" fmla="*/ 0 w 3674226"/>
                <a:gd name="connsiteY0" fmla="*/ 0 h 2196045"/>
                <a:gd name="connsiteX1" fmla="*/ 427512 w 3674226"/>
                <a:gd name="connsiteY1" fmla="*/ 1634045 h 2196045"/>
                <a:gd name="connsiteX2" fmla="*/ 1046365 w 3674226"/>
                <a:gd name="connsiteY2" fmla="*/ 2196045 h 2196045"/>
                <a:gd name="connsiteX3" fmla="*/ 3674226 w 3674226"/>
                <a:gd name="connsiteY3" fmla="*/ 2144684 h 2196045"/>
                <a:gd name="connsiteX0" fmla="*/ 0 w 3840480"/>
                <a:gd name="connsiteY0" fmla="*/ 0 h 2196045"/>
                <a:gd name="connsiteX1" fmla="*/ 427512 w 3840480"/>
                <a:gd name="connsiteY1" fmla="*/ 1634045 h 2196045"/>
                <a:gd name="connsiteX2" fmla="*/ 1046365 w 3840480"/>
                <a:gd name="connsiteY2" fmla="*/ 2196045 h 2196045"/>
                <a:gd name="connsiteX3" fmla="*/ 3840480 w 3840480"/>
                <a:gd name="connsiteY3" fmla="*/ 2037806 h 2196045"/>
                <a:gd name="connsiteX0" fmla="*/ 0 w 3840480"/>
                <a:gd name="connsiteY0" fmla="*/ 0 h 2196045"/>
                <a:gd name="connsiteX1" fmla="*/ 427512 w 3840480"/>
                <a:gd name="connsiteY1" fmla="*/ 1634045 h 2196045"/>
                <a:gd name="connsiteX2" fmla="*/ 1212620 w 3840480"/>
                <a:gd name="connsiteY2" fmla="*/ 2196045 h 2196045"/>
                <a:gd name="connsiteX3" fmla="*/ 3840480 w 3840480"/>
                <a:gd name="connsiteY3" fmla="*/ 2037806 h 2196045"/>
                <a:gd name="connsiteX0" fmla="*/ 0 w 3840480"/>
                <a:gd name="connsiteY0" fmla="*/ 0 h 2196045"/>
                <a:gd name="connsiteX1" fmla="*/ 427512 w 3840480"/>
                <a:gd name="connsiteY1" fmla="*/ 1634045 h 2196045"/>
                <a:gd name="connsiteX2" fmla="*/ 1212620 w 3840480"/>
                <a:gd name="connsiteY2" fmla="*/ 2196045 h 2196045"/>
                <a:gd name="connsiteX3" fmla="*/ 3840480 w 3840480"/>
                <a:gd name="connsiteY3" fmla="*/ 2037806 h 2196045"/>
                <a:gd name="connsiteX0" fmla="*/ 0 w 3840480"/>
                <a:gd name="connsiteY0" fmla="*/ 0 h 2196045"/>
                <a:gd name="connsiteX1" fmla="*/ 427512 w 3840480"/>
                <a:gd name="connsiteY1" fmla="*/ 1634045 h 2196045"/>
                <a:gd name="connsiteX2" fmla="*/ 1212620 w 3840480"/>
                <a:gd name="connsiteY2" fmla="*/ 2196045 h 2196045"/>
                <a:gd name="connsiteX3" fmla="*/ 3840480 w 3840480"/>
                <a:gd name="connsiteY3" fmla="*/ 2132808 h 2196045"/>
                <a:gd name="connsiteX0" fmla="*/ 0 w 3840480"/>
                <a:gd name="connsiteY0" fmla="*/ 0 h 2196045"/>
                <a:gd name="connsiteX1" fmla="*/ 427512 w 3840480"/>
                <a:gd name="connsiteY1" fmla="*/ 1634045 h 2196045"/>
                <a:gd name="connsiteX2" fmla="*/ 1212620 w 3840480"/>
                <a:gd name="connsiteY2" fmla="*/ 2196045 h 2196045"/>
                <a:gd name="connsiteX3" fmla="*/ 3840480 w 3840480"/>
                <a:gd name="connsiteY3" fmla="*/ 2132808 h 219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480" h="2196045">
                  <a:moveTo>
                    <a:pt x="0" y="0"/>
                  </a:moveTo>
                  <a:cubicBezTo>
                    <a:pt x="87284" y="792480"/>
                    <a:pt x="225409" y="1268037"/>
                    <a:pt x="427512" y="1634045"/>
                  </a:cubicBezTo>
                  <a:cubicBezTo>
                    <a:pt x="629615" y="2000053"/>
                    <a:pt x="745474" y="2135679"/>
                    <a:pt x="1212620" y="2196045"/>
                  </a:cubicBezTo>
                  <a:cubicBezTo>
                    <a:pt x="3225785" y="2186645"/>
                    <a:pt x="3197234" y="2179914"/>
                    <a:pt x="3840480" y="2132808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18D52CC-4583-C1FE-0310-4E60A43A3668}"/>
                </a:ext>
              </a:extLst>
            </p:cNvPr>
            <p:cNvGrpSpPr/>
            <p:nvPr/>
          </p:nvGrpSpPr>
          <p:grpSpPr>
            <a:xfrm>
              <a:off x="2852531" y="2376990"/>
              <a:ext cx="5209813" cy="3850128"/>
              <a:chOff x="2852531" y="2376990"/>
              <a:chExt cx="5209813" cy="3850128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E3952F2B-855F-1801-45B5-2214E4FD3C3F}"/>
                  </a:ext>
                </a:extLst>
              </p:cNvPr>
              <p:cNvGrpSpPr/>
              <p:nvPr/>
            </p:nvGrpSpPr>
            <p:grpSpPr>
              <a:xfrm>
                <a:off x="3223434" y="2376990"/>
                <a:ext cx="4838910" cy="3490066"/>
                <a:chOff x="3223434" y="1919786"/>
                <a:chExt cx="4838910" cy="349006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507BC85-23D6-6088-0358-B8712C755B61}"/>
                    </a:ext>
                  </a:extLst>
                </p:cNvPr>
                <p:cNvGrpSpPr/>
                <p:nvPr/>
              </p:nvGrpSpPr>
              <p:grpSpPr>
                <a:xfrm>
                  <a:off x="3223434" y="1919786"/>
                  <a:ext cx="4838910" cy="3018428"/>
                  <a:chOff x="3223434" y="1919786"/>
                  <a:chExt cx="4838910" cy="3018428"/>
                </a:xfrm>
              </p:grpSpPr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70C38916-FC66-DE5F-0809-E00C0F1653FE}"/>
                      </a:ext>
                    </a:extLst>
                  </p:cNvPr>
                  <p:cNvGrpSpPr/>
                  <p:nvPr/>
                </p:nvGrpSpPr>
                <p:grpSpPr>
                  <a:xfrm>
                    <a:off x="3745653" y="1919786"/>
                    <a:ext cx="4316691" cy="3018428"/>
                    <a:chOff x="3163762" y="1796143"/>
                    <a:chExt cx="4316691" cy="3018428"/>
                  </a:xfrm>
                </p:grpSpPr>
                <p:cxnSp>
                  <p:nvCxnSpPr>
                    <p:cNvPr id="79" name="Straight Arrow Connector 78">
                      <a:extLst>
                        <a:ext uri="{FF2B5EF4-FFF2-40B4-BE49-F238E27FC236}">
                          <a16:creationId xmlns:a16="http://schemas.microsoft.com/office/drawing/2014/main" id="{7CBBBE75-C041-F090-15B0-2217F53C8C5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265714" y="1796143"/>
                      <a:ext cx="0" cy="2922814"/>
                    </a:xfrm>
                    <a:prstGeom prst="straightConnector1">
                      <a:avLst/>
                    </a:prstGeom>
                    <a:ln w="25400">
                      <a:tailEnd type="triangle" w="lg" len="lg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Arrow Connector 79">
                      <a:extLst>
                        <a:ext uri="{FF2B5EF4-FFF2-40B4-BE49-F238E27FC236}">
                          <a16:creationId xmlns:a16="http://schemas.microsoft.com/office/drawing/2014/main" id="{A72DCE02-8770-2DBB-5627-B1D78360D6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60744" y="4713987"/>
                      <a:ext cx="4219709" cy="0"/>
                    </a:xfrm>
                    <a:prstGeom prst="straightConnector1">
                      <a:avLst/>
                    </a:prstGeom>
                    <a:ln w="25400">
                      <a:tailEnd type="triangle" w="lg" len="lg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64115D61-8A63-44DB-64AF-03D0A1438B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63762" y="2433587"/>
                      <a:ext cx="96982" cy="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91F3F469-F329-D98C-08A0-1405335BDA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63762" y="2890386"/>
                      <a:ext cx="96982" cy="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CA7D147E-094B-789F-03C7-7CAFCFED93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63762" y="3347185"/>
                      <a:ext cx="96982" cy="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AAED9AF3-56AB-B83D-ACFD-3782829214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63762" y="3803984"/>
                      <a:ext cx="96982" cy="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BB4ECB6E-85D9-C4C9-C820-0A2062118C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63762" y="4260783"/>
                      <a:ext cx="96982" cy="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4290F6AB-E3C1-C108-230B-DC08F24230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810778" y="4713987"/>
                      <a:ext cx="0" cy="100584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08B268ED-AD9E-538E-1AE4-E8F6AA9D52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00388" y="4713987"/>
                      <a:ext cx="0" cy="100584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E88A4A06-61FA-490C-E322-82E2C9A182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89998" y="4713987"/>
                      <a:ext cx="0" cy="100584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>
                      <a:extLst>
                        <a:ext uri="{FF2B5EF4-FFF2-40B4-BE49-F238E27FC236}">
                          <a16:creationId xmlns:a16="http://schemas.microsoft.com/office/drawing/2014/main" id="{2CB3B413-2A3D-03CF-42DF-DCFCFE8762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79608" y="4713987"/>
                      <a:ext cx="0" cy="100584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70F90457-0BDF-5D79-1824-0581238494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69218" y="4713987"/>
                      <a:ext cx="0" cy="100584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ECC3003C-E47E-8A7D-9F92-BF221E4053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58830" y="4713987"/>
                      <a:ext cx="0" cy="100584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40932B8A-174F-2BA3-971D-2258BA73A8DF}"/>
                      </a:ext>
                    </a:extLst>
                  </p:cNvPr>
                  <p:cNvGrpSpPr/>
                  <p:nvPr/>
                </p:nvGrpSpPr>
                <p:grpSpPr>
                  <a:xfrm>
                    <a:off x="3223434" y="2315706"/>
                    <a:ext cx="633671" cy="2390895"/>
                    <a:chOff x="3223434" y="2315706"/>
                    <a:chExt cx="633671" cy="2390895"/>
                  </a:xfrm>
                </p:grpSpPr>
                <p:sp>
                  <p:nvSpPr>
                    <p:cNvPr id="74" name="Google Shape;124;p16">
                      <a:extLst>
                        <a:ext uri="{FF2B5EF4-FFF2-40B4-BE49-F238E27FC236}">
                          <a16:creationId xmlns:a16="http://schemas.microsoft.com/office/drawing/2014/main" id="{139BC225-E154-61A4-C6AD-B0FC7E8022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23434" y="2315706"/>
                      <a:ext cx="633671" cy="5512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91425" rIns="91425" bIns="91425" anchor="t" anchorCtr="0">
                      <a:spAutoFit/>
                    </a:bodyPr>
                    <a:lstStyle/>
                    <a:p>
                      <a:pPr lvl="0" algn="ctr"/>
                      <a:r>
                        <a:rPr lang="en-US" sz="12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50</a:t>
                      </a:r>
                      <a:endParaRPr sz="12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p:txBody>
                </p:sp>
                <p:sp>
                  <p:nvSpPr>
                    <p:cNvPr id="75" name="Google Shape;124;p16">
                      <a:extLst>
                        <a:ext uri="{FF2B5EF4-FFF2-40B4-BE49-F238E27FC236}">
                          <a16:creationId xmlns:a16="http://schemas.microsoft.com/office/drawing/2014/main" id="{A6FC50CC-EFF3-49F1-D02E-B124E68AAD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23434" y="2775620"/>
                      <a:ext cx="633671" cy="5512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91425" rIns="91425" bIns="91425" anchor="t" anchorCtr="0">
                      <a:spAutoFit/>
                    </a:bodyPr>
                    <a:lstStyle/>
                    <a:p>
                      <a:pPr lvl="0" algn="ctr"/>
                      <a:r>
                        <a:rPr lang="en-US" sz="12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40</a:t>
                      </a:r>
                      <a:endParaRPr sz="12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p:txBody>
                </p:sp>
                <p:sp>
                  <p:nvSpPr>
                    <p:cNvPr id="76" name="Google Shape;124;p16">
                      <a:extLst>
                        <a:ext uri="{FF2B5EF4-FFF2-40B4-BE49-F238E27FC236}">
                          <a16:creationId xmlns:a16="http://schemas.microsoft.com/office/drawing/2014/main" id="{356F96EF-8912-85CB-D85F-A39E239F90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23434" y="3235535"/>
                      <a:ext cx="633671" cy="5512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91425" rIns="91425" bIns="91425" anchor="t" anchorCtr="0">
                      <a:spAutoFit/>
                    </a:bodyPr>
                    <a:lstStyle/>
                    <a:p>
                      <a:pPr lvl="0" algn="ctr"/>
                      <a:r>
                        <a:rPr lang="en-US" sz="12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  <a:endParaRPr sz="12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p:txBody>
                </p:sp>
                <p:sp>
                  <p:nvSpPr>
                    <p:cNvPr id="77" name="Google Shape;124;p16">
                      <a:extLst>
                        <a:ext uri="{FF2B5EF4-FFF2-40B4-BE49-F238E27FC236}">
                          <a16:creationId xmlns:a16="http://schemas.microsoft.com/office/drawing/2014/main" id="{18A0DB2E-BE30-A646-31BA-D9C201EFAE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23434" y="3695448"/>
                      <a:ext cx="633671" cy="5512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91425" rIns="91425" bIns="91425" anchor="t" anchorCtr="0">
                      <a:spAutoFit/>
                    </a:bodyPr>
                    <a:lstStyle/>
                    <a:p>
                      <a:pPr lvl="0" algn="ctr"/>
                      <a:r>
                        <a:rPr lang="en-US" sz="12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 sz="12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p:txBody>
                </p:sp>
                <p:sp>
                  <p:nvSpPr>
                    <p:cNvPr id="78" name="Google Shape;124;p16">
                      <a:extLst>
                        <a:ext uri="{FF2B5EF4-FFF2-40B4-BE49-F238E27FC236}">
                          <a16:creationId xmlns:a16="http://schemas.microsoft.com/office/drawing/2014/main" id="{E08F43F9-34B1-8960-21BC-CD6D01A6E3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23434" y="4155360"/>
                      <a:ext cx="633671" cy="5512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91425" rIns="91425" bIns="91425" anchor="t" anchorCtr="0">
                      <a:spAutoFit/>
                    </a:bodyPr>
                    <a:lstStyle/>
                    <a:p>
                      <a:pPr lvl="0" algn="ctr"/>
                      <a:r>
                        <a:rPr lang="en-US" sz="1200" dirty="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sz="12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p:txBody>
                </p:sp>
              </p:grp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866F650A-1197-4DAC-8680-0348407B9B0D}"/>
                    </a:ext>
                  </a:extLst>
                </p:cNvPr>
                <p:cNvGrpSpPr/>
                <p:nvPr/>
              </p:nvGrpSpPr>
              <p:grpSpPr>
                <a:xfrm>
                  <a:off x="4069321" y="4858611"/>
                  <a:ext cx="3648515" cy="551241"/>
                  <a:chOff x="4069321" y="4858611"/>
                  <a:chExt cx="3648515" cy="551241"/>
                </a:xfrm>
              </p:grpSpPr>
              <p:sp>
                <p:nvSpPr>
                  <p:cNvPr id="66" name="Google Shape;124;p16">
                    <a:extLst>
                      <a:ext uri="{FF2B5EF4-FFF2-40B4-BE49-F238E27FC236}">
                        <a16:creationId xmlns:a16="http://schemas.microsoft.com/office/drawing/2014/main" id="{7271EA81-AA32-0518-A723-1BC0F2A95417}"/>
                      </a:ext>
                    </a:extLst>
                  </p:cNvPr>
                  <p:cNvSpPr txBox="1"/>
                  <p:nvPr/>
                </p:nvSpPr>
                <p:spPr>
                  <a:xfrm>
                    <a:off x="4672290" y="4858611"/>
                    <a:ext cx="633671" cy="5512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12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10</a:t>
                    </a:r>
                    <a:endParaRPr sz="12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67" name="Google Shape;124;p16">
                    <a:extLst>
                      <a:ext uri="{FF2B5EF4-FFF2-40B4-BE49-F238E27FC236}">
                        <a16:creationId xmlns:a16="http://schemas.microsoft.com/office/drawing/2014/main" id="{4175441D-7825-46DB-0221-7A9C3C8D2187}"/>
                      </a:ext>
                    </a:extLst>
                  </p:cNvPr>
                  <p:cNvSpPr txBox="1"/>
                  <p:nvPr/>
                </p:nvSpPr>
                <p:spPr>
                  <a:xfrm>
                    <a:off x="4069321" y="4858611"/>
                    <a:ext cx="633671" cy="5512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12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5</a:t>
                    </a:r>
                    <a:endParaRPr sz="12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68" name="Google Shape;124;p16">
                    <a:extLst>
                      <a:ext uri="{FF2B5EF4-FFF2-40B4-BE49-F238E27FC236}">
                        <a16:creationId xmlns:a16="http://schemas.microsoft.com/office/drawing/2014/main" id="{F86AE2B7-5358-BAF0-ED3C-F6C61960DA7A}"/>
                      </a:ext>
                    </a:extLst>
                  </p:cNvPr>
                  <p:cNvSpPr txBox="1"/>
                  <p:nvPr/>
                </p:nvSpPr>
                <p:spPr>
                  <a:xfrm>
                    <a:off x="5275259" y="4858611"/>
                    <a:ext cx="633671" cy="5512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12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15</a:t>
                    </a:r>
                    <a:endParaRPr sz="12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69" name="Google Shape;124;p16">
                    <a:extLst>
                      <a:ext uri="{FF2B5EF4-FFF2-40B4-BE49-F238E27FC236}">
                        <a16:creationId xmlns:a16="http://schemas.microsoft.com/office/drawing/2014/main" id="{A331D699-C7BC-0D7D-B05A-290A3272272F}"/>
                      </a:ext>
                    </a:extLst>
                  </p:cNvPr>
                  <p:cNvSpPr txBox="1"/>
                  <p:nvPr/>
                </p:nvSpPr>
                <p:spPr>
                  <a:xfrm>
                    <a:off x="5878228" y="4858611"/>
                    <a:ext cx="633671" cy="5512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12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20</a:t>
                    </a:r>
                    <a:endParaRPr sz="12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70" name="Google Shape;124;p16">
                    <a:extLst>
                      <a:ext uri="{FF2B5EF4-FFF2-40B4-BE49-F238E27FC236}">
                        <a16:creationId xmlns:a16="http://schemas.microsoft.com/office/drawing/2014/main" id="{E8031963-BF44-A6A0-A338-5941B97F0913}"/>
                      </a:ext>
                    </a:extLst>
                  </p:cNvPr>
                  <p:cNvSpPr txBox="1"/>
                  <p:nvPr/>
                </p:nvSpPr>
                <p:spPr>
                  <a:xfrm>
                    <a:off x="6481197" y="4858611"/>
                    <a:ext cx="633671" cy="5512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12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25</a:t>
                    </a:r>
                    <a:endParaRPr sz="12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  <p:sp>
                <p:nvSpPr>
                  <p:cNvPr id="71" name="Google Shape;124;p16">
                    <a:extLst>
                      <a:ext uri="{FF2B5EF4-FFF2-40B4-BE49-F238E27FC236}">
                        <a16:creationId xmlns:a16="http://schemas.microsoft.com/office/drawing/2014/main" id="{570382ED-DA27-510C-720D-B4CF661AAFA3}"/>
                      </a:ext>
                    </a:extLst>
                  </p:cNvPr>
                  <p:cNvSpPr txBox="1"/>
                  <p:nvPr/>
                </p:nvSpPr>
                <p:spPr>
                  <a:xfrm>
                    <a:off x="7084165" y="4858611"/>
                    <a:ext cx="633671" cy="5512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sz="1200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30</a:t>
                    </a:r>
                    <a:endParaRPr sz="12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</p:grpSp>
          </p:grpSp>
          <p:sp>
            <p:nvSpPr>
              <p:cNvPr id="62" name="Google Shape;124;p16">
                <a:extLst>
                  <a:ext uri="{FF2B5EF4-FFF2-40B4-BE49-F238E27FC236}">
                    <a16:creationId xmlns:a16="http://schemas.microsoft.com/office/drawing/2014/main" id="{2D254852-1430-5CED-A503-6577F68ED0AE}"/>
                  </a:ext>
                </a:extLst>
              </p:cNvPr>
              <p:cNvSpPr txBox="1"/>
              <p:nvPr/>
            </p:nvSpPr>
            <p:spPr>
              <a:xfrm rot="16200000">
                <a:off x="1810338" y="3511769"/>
                <a:ext cx="2681567" cy="597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Mean response time</a:t>
                </a:r>
                <a:endParaRPr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Google Shape;124;p16">
                    <a:extLst>
                      <a:ext uri="{FF2B5EF4-FFF2-40B4-BE49-F238E27FC236}">
                        <a16:creationId xmlns:a16="http://schemas.microsoft.com/office/drawing/2014/main" id="{E4718316-2BD8-FDC4-36A1-C3044355B2A0}"/>
                      </a:ext>
                    </a:extLst>
                  </p:cNvPr>
                  <p:cNvSpPr txBox="1"/>
                  <p:nvPr/>
                </p:nvSpPr>
                <p:spPr>
                  <a:xfrm>
                    <a:off x="4452389" y="5629937"/>
                    <a:ext cx="2681566" cy="597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lvl="0" algn="ctr"/>
                    <a:r>
                      <a:rPr lang="en-US" dirty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rPr>
                      <a:t>MSFQ Threshold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ℓ</m:t>
                        </m:r>
                      </m:oMath>
                    </a14:m>
                    <a:endParaRPr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endParaRPr>
                  </a:p>
                </p:txBody>
              </p:sp>
            </mc:Choice>
            <mc:Fallback xmlns="">
              <p:sp>
                <p:nvSpPr>
                  <p:cNvPr id="63" name="Google Shape;124;p16">
                    <a:extLst>
                      <a:ext uri="{FF2B5EF4-FFF2-40B4-BE49-F238E27FC236}">
                        <a16:creationId xmlns:a16="http://schemas.microsoft.com/office/drawing/2014/main" id="{E4718316-2BD8-FDC4-36A1-C3044355B2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2389" y="5629937"/>
                    <a:ext cx="2681566" cy="59718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312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4" name="Google Shape;124;p16">
            <a:extLst>
              <a:ext uri="{FF2B5EF4-FFF2-40B4-BE49-F238E27FC236}">
                <a16:creationId xmlns:a16="http://schemas.microsoft.com/office/drawing/2014/main" id="{9B610494-6200-7755-BCE9-BFEE8670506B}"/>
              </a:ext>
            </a:extLst>
          </p:cNvPr>
          <p:cNvSpPr txBox="1"/>
          <p:nvPr/>
        </p:nvSpPr>
        <p:spPr>
          <a:xfrm>
            <a:off x="9245961" y="5478309"/>
            <a:ext cx="19861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Questions?</a:t>
            </a:r>
            <a:endParaRPr sz="28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98AF447-6BAB-A637-79F8-67934E63FE2A}"/>
              </a:ext>
            </a:extLst>
          </p:cNvPr>
          <p:cNvGrpSpPr/>
          <p:nvPr/>
        </p:nvGrpSpPr>
        <p:grpSpPr>
          <a:xfrm>
            <a:off x="8220695" y="2827272"/>
            <a:ext cx="3972855" cy="2058899"/>
            <a:chOff x="3964013" y="2289987"/>
            <a:chExt cx="6521487" cy="3379705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685679F-72E8-1176-093C-F45F2787D330}"/>
                </a:ext>
              </a:extLst>
            </p:cNvPr>
            <p:cNvGrpSpPr/>
            <p:nvPr/>
          </p:nvGrpSpPr>
          <p:grpSpPr>
            <a:xfrm>
              <a:off x="3964013" y="2651264"/>
              <a:ext cx="4316691" cy="3018428"/>
              <a:chOff x="3163762" y="1796143"/>
              <a:chExt cx="4316691" cy="3018428"/>
            </a:xfrm>
          </p:grpSpPr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F1F02B40-FD72-0A99-A8A0-E17870AB3B7D}"/>
                  </a:ext>
                </a:extLst>
              </p:cNvPr>
              <p:cNvCxnSpPr/>
              <p:nvPr/>
            </p:nvCxnSpPr>
            <p:spPr>
              <a:xfrm flipV="1">
                <a:off x="3265714" y="1796143"/>
                <a:ext cx="0" cy="2922814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50BBE0C7-2B19-1B13-AE31-B5E2C64F4D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0744" y="4713987"/>
                <a:ext cx="4219709" cy="0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38F3029-C9CD-5B7D-840C-E63161E685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3762" y="2433587"/>
                <a:ext cx="96982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65931AD-CFE1-4E92-1E13-DDD757173E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3762" y="2890386"/>
                <a:ext cx="96982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DD463A67-D921-4806-9758-1E28A3F616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3762" y="3347185"/>
                <a:ext cx="96982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55DA316-6FAA-0E63-EBB8-5BC1B83D2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3762" y="3803984"/>
                <a:ext cx="96982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1FC95A7-9E98-920C-AD85-4E79174AAB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3762" y="4260783"/>
                <a:ext cx="96982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346A3664-C52D-36E4-D3B8-76A4FCB6B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0778" y="4713987"/>
                <a:ext cx="0" cy="10058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D12E6F2-B53C-B08B-91F6-E6D4F2630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0388" y="4713987"/>
                <a:ext cx="0" cy="10058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3353D4CF-19DF-6D33-3ADE-A4393AC6BF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9998" y="4713987"/>
                <a:ext cx="0" cy="10058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FCB13C7-2548-BCE4-59F0-6E16E6BBAE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9608" y="4713987"/>
                <a:ext cx="0" cy="10058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4EF5060-F43E-CF22-A06C-65345C766B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9218" y="4713987"/>
                <a:ext cx="0" cy="10058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46AE600-DB92-AAE7-9AFE-11F79A0AEC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8830" y="4713987"/>
                <a:ext cx="0" cy="10058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00FB79EB-BCBC-9742-99B6-C26FB423EF53}"/>
                </a:ext>
              </a:extLst>
            </p:cNvPr>
            <p:cNvSpPr/>
            <p:nvPr/>
          </p:nvSpPr>
          <p:spPr>
            <a:xfrm>
              <a:off x="4140200" y="2743199"/>
              <a:ext cx="2463800" cy="2731889"/>
            </a:xfrm>
            <a:custGeom>
              <a:avLst/>
              <a:gdLst>
                <a:gd name="connsiteX0" fmla="*/ 0 w 2463800"/>
                <a:gd name="connsiteY0" fmla="*/ 2730500 h 2761267"/>
                <a:gd name="connsiteX1" fmla="*/ 736600 w 2463800"/>
                <a:gd name="connsiteY1" fmla="*/ 2679700 h 2761267"/>
                <a:gd name="connsiteX2" fmla="*/ 1689100 w 2463800"/>
                <a:gd name="connsiteY2" fmla="*/ 2032000 h 2761267"/>
                <a:gd name="connsiteX3" fmla="*/ 2260600 w 2463800"/>
                <a:gd name="connsiteY3" fmla="*/ 647700 h 2761267"/>
                <a:gd name="connsiteX4" fmla="*/ 2463800 w 2463800"/>
                <a:gd name="connsiteY4" fmla="*/ 0 h 2761267"/>
                <a:gd name="connsiteX0" fmla="*/ 0 w 2463800"/>
                <a:gd name="connsiteY0" fmla="*/ 2730500 h 2740082"/>
                <a:gd name="connsiteX1" fmla="*/ 355600 w 2463800"/>
                <a:gd name="connsiteY1" fmla="*/ 2717800 h 2740082"/>
                <a:gd name="connsiteX2" fmla="*/ 736600 w 2463800"/>
                <a:gd name="connsiteY2" fmla="*/ 2679700 h 2740082"/>
                <a:gd name="connsiteX3" fmla="*/ 1689100 w 2463800"/>
                <a:gd name="connsiteY3" fmla="*/ 2032000 h 2740082"/>
                <a:gd name="connsiteX4" fmla="*/ 2260600 w 2463800"/>
                <a:gd name="connsiteY4" fmla="*/ 647700 h 2740082"/>
                <a:gd name="connsiteX5" fmla="*/ 2463800 w 2463800"/>
                <a:gd name="connsiteY5" fmla="*/ 0 h 2740082"/>
                <a:gd name="connsiteX0" fmla="*/ 0 w 2463800"/>
                <a:gd name="connsiteY0" fmla="*/ 2730500 h 2737618"/>
                <a:gd name="connsiteX1" fmla="*/ 355600 w 2463800"/>
                <a:gd name="connsiteY1" fmla="*/ 2717800 h 2737618"/>
                <a:gd name="connsiteX2" fmla="*/ 736600 w 2463800"/>
                <a:gd name="connsiteY2" fmla="*/ 2679700 h 2737618"/>
                <a:gd name="connsiteX3" fmla="*/ 1689100 w 2463800"/>
                <a:gd name="connsiteY3" fmla="*/ 2032000 h 2737618"/>
                <a:gd name="connsiteX4" fmla="*/ 2260600 w 2463800"/>
                <a:gd name="connsiteY4" fmla="*/ 647700 h 2737618"/>
                <a:gd name="connsiteX5" fmla="*/ 2463800 w 2463800"/>
                <a:gd name="connsiteY5" fmla="*/ 0 h 2737618"/>
                <a:gd name="connsiteX0" fmla="*/ 0 w 2463800"/>
                <a:gd name="connsiteY0" fmla="*/ 2730500 h 2731889"/>
                <a:gd name="connsiteX1" fmla="*/ 355600 w 2463800"/>
                <a:gd name="connsiteY1" fmla="*/ 2717800 h 2731889"/>
                <a:gd name="connsiteX2" fmla="*/ 1109133 w 2463800"/>
                <a:gd name="connsiteY2" fmla="*/ 2535766 h 2731889"/>
                <a:gd name="connsiteX3" fmla="*/ 1689100 w 2463800"/>
                <a:gd name="connsiteY3" fmla="*/ 2032000 h 2731889"/>
                <a:gd name="connsiteX4" fmla="*/ 2260600 w 2463800"/>
                <a:gd name="connsiteY4" fmla="*/ 647700 h 2731889"/>
                <a:gd name="connsiteX5" fmla="*/ 2463800 w 2463800"/>
                <a:gd name="connsiteY5" fmla="*/ 0 h 273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3800" h="2731889">
                  <a:moveTo>
                    <a:pt x="0" y="2730500"/>
                  </a:moveTo>
                  <a:cubicBezTo>
                    <a:pt x="60678" y="2735439"/>
                    <a:pt x="232833" y="2726267"/>
                    <a:pt x="355600" y="2717800"/>
                  </a:cubicBezTo>
                  <a:cubicBezTo>
                    <a:pt x="588433" y="2700866"/>
                    <a:pt x="886883" y="2650066"/>
                    <a:pt x="1109133" y="2535766"/>
                  </a:cubicBezTo>
                  <a:cubicBezTo>
                    <a:pt x="1331383" y="2421466"/>
                    <a:pt x="1497189" y="2346678"/>
                    <a:pt x="1689100" y="2032000"/>
                  </a:cubicBezTo>
                  <a:cubicBezTo>
                    <a:pt x="1881011" y="1717322"/>
                    <a:pt x="2131483" y="986367"/>
                    <a:pt x="2260600" y="647700"/>
                  </a:cubicBezTo>
                  <a:cubicBezTo>
                    <a:pt x="2389717" y="309033"/>
                    <a:pt x="2426758" y="154516"/>
                    <a:pt x="2463800" y="0"/>
                  </a:cubicBezTo>
                </a:path>
              </a:pathLst>
            </a:cu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A4A9CB42-5E13-2645-4B4D-0AD6948D902C}"/>
                </a:ext>
              </a:extLst>
            </p:cNvPr>
            <p:cNvSpPr/>
            <p:nvPr/>
          </p:nvSpPr>
          <p:spPr>
            <a:xfrm>
              <a:off x="4182533" y="2734731"/>
              <a:ext cx="3234912" cy="2748893"/>
            </a:xfrm>
            <a:custGeom>
              <a:avLst/>
              <a:gdLst>
                <a:gd name="connsiteX0" fmla="*/ 0 w 3234912"/>
                <a:gd name="connsiteY0" fmla="*/ 2743200 h 2758474"/>
                <a:gd name="connsiteX1" fmla="*/ 804334 w 3234912"/>
                <a:gd name="connsiteY1" fmla="*/ 2692400 h 2758474"/>
                <a:gd name="connsiteX2" fmla="*/ 1896534 w 3234912"/>
                <a:gd name="connsiteY2" fmla="*/ 2218267 h 2758474"/>
                <a:gd name="connsiteX3" fmla="*/ 2700867 w 3234912"/>
                <a:gd name="connsiteY3" fmla="*/ 1405467 h 2758474"/>
                <a:gd name="connsiteX4" fmla="*/ 3149600 w 3234912"/>
                <a:gd name="connsiteY4" fmla="*/ 338667 h 2758474"/>
                <a:gd name="connsiteX5" fmla="*/ 3234267 w 3234912"/>
                <a:gd name="connsiteY5" fmla="*/ 0 h 2758474"/>
                <a:gd name="connsiteX0" fmla="*/ 0 w 3234912"/>
                <a:gd name="connsiteY0" fmla="*/ 2743200 h 2750029"/>
                <a:gd name="connsiteX1" fmla="*/ 1066801 w 3234912"/>
                <a:gd name="connsiteY1" fmla="*/ 2658533 h 2750029"/>
                <a:gd name="connsiteX2" fmla="*/ 1896534 w 3234912"/>
                <a:gd name="connsiteY2" fmla="*/ 2218267 h 2750029"/>
                <a:gd name="connsiteX3" fmla="*/ 2700867 w 3234912"/>
                <a:gd name="connsiteY3" fmla="*/ 1405467 h 2750029"/>
                <a:gd name="connsiteX4" fmla="*/ 3149600 w 3234912"/>
                <a:gd name="connsiteY4" fmla="*/ 338667 h 2750029"/>
                <a:gd name="connsiteX5" fmla="*/ 3234267 w 3234912"/>
                <a:gd name="connsiteY5" fmla="*/ 0 h 2750029"/>
                <a:gd name="connsiteX0" fmla="*/ 0 w 3234912"/>
                <a:gd name="connsiteY0" fmla="*/ 2743200 h 2749038"/>
                <a:gd name="connsiteX1" fmla="*/ 1066801 w 3234912"/>
                <a:gd name="connsiteY1" fmla="*/ 2658533 h 2749038"/>
                <a:gd name="connsiteX2" fmla="*/ 1896534 w 3234912"/>
                <a:gd name="connsiteY2" fmla="*/ 2218267 h 2749038"/>
                <a:gd name="connsiteX3" fmla="*/ 2700867 w 3234912"/>
                <a:gd name="connsiteY3" fmla="*/ 1405467 h 2749038"/>
                <a:gd name="connsiteX4" fmla="*/ 3149600 w 3234912"/>
                <a:gd name="connsiteY4" fmla="*/ 338667 h 2749038"/>
                <a:gd name="connsiteX5" fmla="*/ 3234267 w 3234912"/>
                <a:gd name="connsiteY5" fmla="*/ 0 h 2749038"/>
                <a:gd name="connsiteX0" fmla="*/ 0 w 3234912"/>
                <a:gd name="connsiteY0" fmla="*/ 2743200 h 2748893"/>
                <a:gd name="connsiteX1" fmla="*/ 1066801 w 3234912"/>
                <a:gd name="connsiteY1" fmla="*/ 2658533 h 2748893"/>
                <a:gd name="connsiteX2" fmla="*/ 1964267 w 3234912"/>
                <a:gd name="connsiteY2" fmla="*/ 2277534 h 2748893"/>
                <a:gd name="connsiteX3" fmla="*/ 2700867 w 3234912"/>
                <a:gd name="connsiteY3" fmla="*/ 1405467 h 2748893"/>
                <a:gd name="connsiteX4" fmla="*/ 3149600 w 3234912"/>
                <a:gd name="connsiteY4" fmla="*/ 338667 h 2748893"/>
                <a:gd name="connsiteX5" fmla="*/ 3234267 w 3234912"/>
                <a:gd name="connsiteY5" fmla="*/ 0 h 274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4912" h="2748893">
                  <a:moveTo>
                    <a:pt x="0" y="2743200"/>
                  </a:moveTo>
                  <a:cubicBezTo>
                    <a:pt x="244122" y="2761544"/>
                    <a:pt x="739423" y="2736144"/>
                    <a:pt x="1066801" y="2658533"/>
                  </a:cubicBezTo>
                  <a:cubicBezTo>
                    <a:pt x="1394179" y="2580922"/>
                    <a:pt x="1691923" y="2486378"/>
                    <a:pt x="1964267" y="2277534"/>
                  </a:cubicBezTo>
                  <a:cubicBezTo>
                    <a:pt x="2236611" y="2068690"/>
                    <a:pt x="2503312" y="1728611"/>
                    <a:pt x="2700867" y="1405467"/>
                  </a:cubicBezTo>
                  <a:cubicBezTo>
                    <a:pt x="2898422" y="1082323"/>
                    <a:pt x="3060700" y="572911"/>
                    <a:pt x="3149600" y="338667"/>
                  </a:cubicBezTo>
                  <a:cubicBezTo>
                    <a:pt x="3238500" y="104422"/>
                    <a:pt x="3236383" y="52211"/>
                    <a:pt x="3234267" y="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A2AFD852-AE0A-9D5A-0747-033E7D53452C}"/>
                </a:ext>
              </a:extLst>
            </p:cNvPr>
            <p:cNvSpPr/>
            <p:nvPr/>
          </p:nvSpPr>
          <p:spPr>
            <a:xfrm>
              <a:off x="4326467" y="3479800"/>
              <a:ext cx="3420533" cy="2016886"/>
            </a:xfrm>
            <a:custGeom>
              <a:avLst/>
              <a:gdLst>
                <a:gd name="connsiteX0" fmla="*/ 0 w 3420533"/>
                <a:gd name="connsiteY0" fmla="*/ 2006600 h 2037155"/>
                <a:gd name="connsiteX1" fmla="*/ 668866 w 3420533"/>
                <a:gd name="connsiteY1" fmla="*/ 1989667 h 2037155"/>
                <a:gd name="connsiteX2" fmla="*/ 2472266 w 3420533"/>
                <a:gd name="connsiteY2" fmla="*/ 1557867 h 2037155"/>
                <a:gd name="connsiteX3" fmla="*/ 3420533 w 3420533"/>
                <a:gd name="connsiteY3" fmla="*/ 0 h 2037155"/>
                <a:gd name="connsiteX0" fmla="*/ 0 w 3420533"/>
                <a:gd name="connsiteY0" fmla="*/ 2006600 h 2029004"/>
                <a:gd name="connsiteX1" fmla="*/ 838200 w 3420533"/>
                <a:gd name="connsiteY1" fmla="*/ 1972734 h 2029004"/>
                <a:gd name="connsiteX2" fmla="*/ 2472266 w 3420533"/>
                <a:gd name="connsiteY2" fmla="*/ 1557867 h 2029004"/>
                <a:gd name="connsiteX3" fmla="*/ 3420533 w 3420533"/>
                <a:gd name="connsiteY3" fmla="*/ 0 h 2029004"/>
                <a:gd name="connsiteX0" fmla="*/ 0 w 3420533"/>
                <a:gd name="connsiteY0" fmla="*/ 2006600 h 2016886"/>
                <a:gd name="connsiteX1" fmla="*/ 838200 w 3420533"/>
                <a:gd name="connsiteY1" fmla="*/ 1972734 h 2016886"/>
                <a:gd name="connsiteX2" fmla="*/ 2472266 w 3420533"/>
                <a:gd name="connsiteY2" fmla="*/ 1557867 h 2016886"/>
                <a:gd name="connsiteX3" fmla="*/ 3420533 w 3420533"/>
                <a:gd name="connsiteY3" fmla="*/ 0 h 20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533" h="2016886">
                  <a:moveTo>
                    <a:pt x="0" y="2006600"/>
                  </a:moveTo>
                  <a:cubicBezTo>
                    <a:pt x="128411" y="2035528"/>
                    <a:pt x="409223" y="1996723"/>
                    <a:pt x="838200" y="1972734"/>
                  </a:cubicBezTo>
                  <a:cubicBezTo>
                    <a:pt x="1267177" y="1948745"/>
                    <a:pt x="2013655" y="1889478"/>
                    <a:pt x="2472266" y="1557867"/>
                  </a:cubicBezTo>
                  <a:cubicBezTo>
                    <a:pt x="2930877" y="1226256"/>
                    <a:pt x="3213100" y="382411"/>
                    <a:pt x="3420533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Google Shape;124;p16">
              <a:extLst>
                <a:ext uri="{FF2B5EF4-FFF2-40B4-BE49-F238E27FC236}">
                  <a16:creationId xmlns:a16="http://schemas.microsoft.com/office/drawing/2014/main" id="{AE8ADE5F-9587-19DA-8C59-E6696301E088}"/>
                </a:ext>
              </a:extLst>
            </p:cNvPr>
            <p:cNvSpPr txBox="1"/>
            <p:nvPr/>
          </p:nvSpPr>
          <p:spPr>
            <a:xfrm>
              <a:off x="7871219" y="2289987"/>
              <a:ext cx="1231020" cy="8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Cabin"/>
                  <a:ea typeface="Cabin"/>
                  <a:cs typeface="Cabin"/>
                  <a:sym typeface="Cabin"/>
                </a:rPr>
                <a:t>MSF</a:t>
              </a:r>
              <a:endParaRPr sz="2000" b="1" dirty="0">
                <a:solidFill>
                  <a:schemeClr val="accent2">
                    <a:lumMod val="50000"/>
                  </a:schemeClr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32" name="Google Shape;124;p16">
              <a:extLst>
                <a:ext uri="{FF2B5EF4-FFF2-40B4-BE49-F238E27FC236}">
                  <a16:creationId xmlns:a16="http://schemas.microsoft.com/office/drawing/2014/main" id="{C28EB007-DC08-71F9-A504-0147660B2B6B}"/>
                </a:ext>
              </a:extLst>
            </p:cNvPr>
            <p:cNvSpPr txBox="1"/>
            <p:nvPr/>
          </p:nvSpPr>
          <p:spPr>
            <a:xfrm>
              <a:off x="7871219" y="2881423"/>
              <a:ext cx="2614281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en-US" sz="2000" b="1" dirty="0">
                  <a:solidFill>
                    <a:srgbClr val="92D050"/>
                  </a:solidFill>
                  <a:latin typeface="Cabin"/>
                  <a:ea typeface="Cabin"/>
                  <a:cs typeface="Cabin"/>
                  <a:sym typeface="Cabin"/>
                </a:rPr>
                <a:t>Static Quickswap</a:t>
              </a:r>
              <a:endParaRPr sz="2000" b="1" dirty="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33" name="Google Shape;124;p16">
              <a:extLst>
                <a:ext uri="{FF2B5EF4-FFF2-40B4-BE49-F238E27FC236}">
                  <a16:creationId xmlns:a16="http://schemas.microsoft.com/office/drawing/2014/main" id="{56E934EA-6E89-DAF8-CF91-3C99EF6D5A51}"/>
                </a:ext>
              </a:extLst>
            </p:cNvPr>
            <p:cNvSpPr txBox="1"/>
            <p:nvPr/>
          </p:nvSpPr>
          <p:spPr>
            <a:xfrm>
              <a:off x="7871219" y="3864183"/>
              <a:ext cx="2614281" cy="1313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en-US" sz="2000" b="1" dirty="0">
                  <a:solidFill>
                    <a:schemeClr val="accent2"/>
                  </a:solidFill>
                  <a:latin typeface="Cabin"/>
                  <a:ea typeface="Cabin"/>
                  <a:cs typeface="Cabin"/>
                  <a:sym typeface="Cabin"/>
                </a:rPr>
                <a:t>Adaptive Quickswap</a:t>
              </a:r>
              <a:endParaRPr sz="2000" b="1" dirty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Google Shape;124;p16">
                <a:extLst>
                  <a:ext uri="{FF2B5EF4-FFF2-40B4-BE49-F238E27FC236}">
                    <a16:creationId xmlns:a16="http://schemas.microsoft.com/office/drawing/2014/main" id="{40B0CBBE-6E4B-8303-38CF-CD854769B35C}"/>
                  </a:ext>
                </a:extLst>
              </p:cNvPr>
              <p:cNvSpPr txBox="1"/>
              <p:nvPr/>
            </p:nvSpPr>
            <p:spPr>
              <a:xfrm>
                <a:off x="1753592" y="3744717"/>
                <a:ext cx="1156535" cy="1015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bin"/>
                          <a:sym typeface="Cabin"/>
                        </a:rPr>
                        <m:t>𝔼</m:t>
                      </m:r>
                      <m:r>
                        <a:rPr lang="en-US" sz="5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bin"/>
                          <a:sym typeface="Cabin"/>
                        </a:rPr>
                        <m:t>[</m:t>
                      </m:r>
                      <m:r>
                        <a:rPr lang="en-US" sz="5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bin"/>
                          <a:sym typeface="Cabin"/>
                        </a:rPr>
                        <m:t>𝑇</m:t>
                      </m:r>
                      <m:r>
                        <a:rPr lang="en-US" sz="5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bin"/>
                          <a:sym typeface="Cabin"/>
                        </a:rPr>
                        <m:t>]</m:t>
                      </m:r>
                    </m:oMath>
                  </m:oMathPara>
                </a14:m>
                <a:endParaRPr lang="en-US" sz="54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135" name="Google Shape;124;p16">
                <a:extLst>
                  <a:ext uri="{FF2B5EF4-FFF2-40B4-BE49-F238E27FC236}">
                    <a16:creationId xmlns:a16="http://schemas.microsoft.com/office/drawing/2014/main" id="{40B0CBBE-6E4B-8303-38CF-CD854769B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92" y="3744717"/>
                <a:ext cx="1156535" cy="1015632"/>
              </a:xfrm>
              <a:prstGeom prst="rect">
                <a:avLst/>
              </a:prstGeom>
              <a:blipFill>
                <a:blip r:embed="rId16"/>
                <a:stretch>
                  <a:fillRect l="-35165" r="-29670" b="-197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9742A042-50BB-9E60-5E88-BE7999FB0F8D}"/>
              </a:ext>
            </a:extLst>
          </p:cNvPr>
          <p:cNvGrpSpPr/>
          <p:nvPr/>
        </p:nvGrpSpPr>
        <p:grpSpPr>
          <a:xfrm>
            <a:off x="3520290" y="1361212"/>
            <a:ext cx="5953775" cy="503102"/>
            <a:chOff x="3520290" y="1361212"/>
            <a:chExt cx="5953775" cy="503102"/>
          </a:xfrm>
        </p:grpSpPr>
        <p:sp>
          <p:nvSpPr>
            <p:cNvPr id="46" name="Google Shape;124;p16">
              <a:extLst>
                <a:ext uri="{FF2B5EF4-FFF2-40B4-BE49-F238E27FC236}">
                  <a16:creationId xmlns:a16="http://schemas.microsoft.com/office/drawing/2014/main" id="{A970769C-7532-CF27-414C-A358A8EE9B16}"/>
                </a:ext>
              </a:extLst>
            </p:cNvPr>
            <p:cNvSpPr txBox="1"/>
            <p:nvPr/>
          </p:nvSpPr>
          <p:spPr>
            <a:xfrm>
              <a:off x="3520290" y="1361212"/>
              <a:ext cx="3287180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Longer heavy phase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CD46DDF-82D6-D621-8C37-7469EB8B338C}"/>
                </a:ext>
              </a:extLst>
            </p:cNvPr>
            <p:cNvGrpSpPr/>
            <p:nvPr/>
          </p:nvGrpSpPr>
          <p:grpSpPr>
            <a:xfrm>
              <a:off x="5163879" y="1361212"/>
              <a:ext cx="4310186" cy="503101"/>
              <a:chOff x="5804320" y="1384230"/>
              <a:chExt cx="4310186" cy="503101"/>
            </a:xfrm>
          </p:grpSpPr>
          <p:sp>
            <p:nvSpPr>
              <p:cNvPr id="49" name="Google Shape;124;p16">
                <a:extLst>
                  <a:ext uri="{FF2B5EF4-FFF2-40B4-BE49-F238E27FC236}">
                    <a16:creationId xmlns:a16="http://schemas.microsoft.com/office/drawing/2014/main" id="{5614D564-2A7D-38B7-8327-4A0A7B482243}"/>
                  </a:ext>
                </a:extLst>
              </p:cNvPr>
              <p:cNvSpPr txBox="1"/>
              <p:nvPr/>
            </p:nvSpPr>
            <p:spPr>
              <a:xfrm>
                <a:off x="6623786" y="1394919"/>
                <a:ext cx="3490720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Longer light phase</a:t>
                </a:r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BB00F98B-6204-28D9-BF69-BBE89A6BAD00}"/>
                  </a:ext>
                </a:extLst>
              </p:cNvPr>
              <p:cNvCxnSpPr>
                <a:cxnSpLocks/>
                <a:stCxn id="46" idx="0"/>
                <a:endCxn id="49" idx="0"/>
              </p:cNvCxnSpPr>
              <p:nvPr/>
            </p:nvCxnSpPr>
            <p:spPr>
              <a:xfrm rot="16200000" flipH="1">
                <a:off x="7081388" y="107162"/>
                <a:ext cx="10689" cy="2564825"/>
              </a:xfrm>
              <a:prstGeom prst="curvedConnector3">
                <a:avLst>
                  <a:gd name="adj1" fmla="val -2138647"/>
                </a:avLst>
              </a:prstGeom>
              <a:ln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Curved Connector 50">
              <a:extLst>
                <a:ext uri="{FF2B5EF4-FFF2-40B4-BE49-F238E27FC236}">
                  <a16:creationId xmlns:a16="http://schemas.microsoft.com/office/drawing/2014/main" id="{925369C1-3E6B-A66E-58B5-B88698F106FE}"/>
                </a:ext>
              </a:extLst>
            </p:cNvPr>
            <p:cNvCxnSpPr>
              <a:cxnSpLocks/>
              <a:stCxn id="49" idx="2"/>
              <a:endCxn id="46" idx="2"/>
            </p:cNvCxnSpPr>
            <p:nvPr/>
          </p:nvCxnSpPr>
          <p:spPr>
            <a:xfrm rot="5400000" flipH="1">
              <a:off x="6440948" y="576557"/>
              <a:ext cx="10689" cy="2564825"/>
            </a:xfrm>
            <a:prstGeom prst="curvedConnector3">
              <a:avLst>
                <a:gd name="adj1" fmla="val -2138647"/>
              </a:avLst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94" grpId="0"/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B7E5ADEF-2F47-8B01-5CC7-3CC567E3D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208514D5-2044-B826-9D01-512ED91CA7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 err="1"/>
              <a:t>Multiserver</a:t>
            </a:r>
            <a:r>
              <a:rPr lang="en-US" sz="2900" dirty="0"/>
              <a:t> Scheduling in Data Centers is Hard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53CFA903-C8BD-3B1C-3F78-68DF002507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B5B34-CF69-92C5-ACFE-13A92F162EA6}"/>
              </a:ext>
            </a:extLst>
          </p:cNvPr>
          <p:cNvSpPr txBox="1"/>
          <p:nvPr/>
        </p:nvSpPr>
        <p:spPr>
          <a:xfrm>
            <a:off x="7421608" y="153296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oogle Shape;149;p18">
            <a:extLst>
              <a:ext uri="{FF2B5EF4-FFF2-40B4-BE49-F238E27FC236}">
                <a16:creationId xmlns:a16="http://schemas.microsoft.com/office/drawing/2014/main" id="{204F5807-B791-C37B-A23B-8D37713DB112}"/>
              </a:ext>
            </a:extLst>
          </p:cNvPr>
          <p:cNvGrpSpPr/>
          <p:nvPr/>
        </p:nvGrpSpPr>
        <p:grpSpPr>
          <a:xfrm>
            <a:off x="1232912" y="1818493"/>
            <a:ext cx="6188696" cy="2475865"/>
            <a:chOff x="9297725" y="1151284"/>
            <a:chExt cx="1400692" cy="243977"/>
          </a:xfrm>
        </p:grpSpPr>
        <p:cxnSp>
          <p:nvCxnSpPr>
            <p:cNvPr id="4" name="Google Shape;150;p18">
              <a:extLst>
                <a:ext uri="{FF2B5EF4-FFF2-40B4-BE49-F238E27FC236}">
                  <a16:creationId xmlns:a16="http://schemas.microsoft.com/office/drawing/2014/main" id="{7A351F6F-874F-456F-DAA4-D2A14E3E6D7D}"/>
                </a:ext>
              </a:extLst>
            </p:cNvPr>
            <p:cNvCxnSpPr/>
            <p:nvPr/>
          </p:nvCxnSpPr>
          <p:spPr>
            <a:xfrm>
              <a:off x="9301017" y="1151284"/>
              <a:ext cx="139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" name="Google Shape;151;p18">
              <a:extLst>
                <a:ext uri="{FF2B5EF4-FFF2-40B4-BE49-F238E27FC236}">
                  <a16:creationId xmlns:a16="http://schemas.microsoft.com/office/drawing/2014/main" id="{0C8F41E1-A665-95E5-9FB3-CC5EAD0C73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52;p18">
              <a:extLst>
                <a:ext uri="{FF2B5EF4-FFF2-40B4-BE49-F238E27FC236}">
                  <a16:creationId xmlns:a16="http://schemas.microsoft.com/office/drawing/2014/main" id="{51AB1978-AE90-DA26-A45C-24A000CC9C9D}"/>
                </a:ext>
              </a:extLst>
            </p:cNvPr>
            <p:cNvCxnSpPr/>
            <p:nvPr/>
          </p:nvCxnSpPr>
          <p:spPr>
            <a:xfrm rot="10800000">
              <a:off x="9297725" y="1395261"/>
              <a:ext cx="1400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" name="Google Shape;153;p18">
            <a:extLst>
              <a:ext uri="{FF2B5EF4-FFF2-40B4-BE49-F238E27FC236}">
                <a16:creationId xmlns:a16="http://schemas.microsoft.com/office/drawing/2014/main" id="{13B0098C-ACFC-8543-84CB-E6A2BDC8D31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88228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3;p18">
            <a:extLst>
              <a:ext uri="{FF2B5EF4-FFF2-40B4-BE49-F238E27FC236}">
                <a16:creationId xmlns:a16="http://schemas.microsoft.com/office/drawing/2014/main" id="{8583B6AA-AFD3-30FD-6628-8C683E6E9F5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175489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3;p18">
            <a:extLst>
              <a:ext uri="{FF2B5EF4-FFF2-40B4-BE49-F238E27FC236}">
                <a16:creationId xmlns:a16="http://schemas.microsoft.com/office/drawing/2014/main" id="{7552E587-8C55-D070-BAB7-BFEB87C0AA1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262749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3;p18">
            <a:extLst>
              <a:ext uri="{FF2B5EF4-FFF2-40B4-BE49-F238E27FC236}">
                <a16:creationId xmlns:a16="http://schemas.microsoft.com/office/drawing/2014/main" id="{54A5EC46-8D59-C409-E37C-C1D1308104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350010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3;p18">
            <a:extLst>
              <a:ext uri="{FF2B5EF4-FFF2-40B4-BE49-F238E27FC236}">
                <a16:creationId xmlns:a16="http://schemas.microsoft.com/office/drawing/2014/main" id="{B8ED40C7-2E30-D329-0D8E-2A088F7A86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437270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3;p18">
            <a:extLst>
              <a:ext uri="{FF2B5EF4-FFF2-40B4-BE49-F238E27FC236}">
                <a16:creationId xmlns:a16="http://schemas.microsoft.com/office/drawing/2014/main" id="{C21C083C-F2B3-C92F-B8F3-BDB3E02609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524531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3;p16">
            <a:extLst>
              <a:ext uri="{FF2B5EF4-FFF2-40B4-BE49-F238E27FC236}">
                <a16:creationId xmlns:a16="http://schemas.microsoft.com/office/drawing/2014/main" id="{52B19DAB-33EA-C8EA-56F9-FBEE4AF03E2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6442387" y="2732182"/>
            <a:ext cx="735127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0;p16">
            <a:extLst>
              <a:ext uri="{FF2B5EF4-FFF2-40B4-BE49-F238E27FC236}">
                <a16:creationId xmlns:a16="http://schemas.microsoft.com/office/drawing/2014/main" id="{2968D41C-EC7F-1D81-904D-77BDB0622A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7" r="7862"/>
          <a:stretch/>
        </p:blipFill>
        <p:spPr>
          <a:xfrm>
            <a:off x="5562600" y="2732182"/>
            <a:ext cx="659738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7;p16">
            <a:extLst>
              <a:ext uri="{FF2B5EF4-FFF2-40B4-BE49-F238E27FC236}">
                <a16:creationId xmlns:a16="http://schemas.microsoft.com/office/drawing/2014/main" id="{35F34CEE-BB60-E90F-98A0-B056C3A6356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23279" r="22849"/>
          <a:stretch>
            <a:fillRect/>
          </a:stretch>
        </p:blipFill>
        <p:spPr>
          <a:xfrm>
            <a:off x="4724190" y="2732182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0;p16">
            <a:extLst>
              <a:ext uri="{FF2B5EF4-FFF2-40B4-BE49-F238E27FC236}">
                <a16:creationId xmlns:a16="http://schemas.microsoft.com/office/drawing/2014/main" id="{81EF4AB4-6574-A44B-8C89-51A29294B59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7" r="7862"/>
          <a:stretch/>
        </p:blipFill>
        <p:spPr>
          <a:xfrm>
            <a:off x="3107353" y="2732181"/>
            <a:ext cx="659738" cy="6858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24;p16">
            <a:extLst>
              <a:ext uri="{FF2B5EF4-FFF2-40B4-BE49-F238E27FC236}">
                <a16:creationId xmlns:a16="http://schemas.microsoft.com/office/drawing/2014/main" id="{40A1591A-DCBA-F96A-D428-AB71ED126C6A}"/>
              </a:ext>
            </a:extLst>
          </p:cNvPr>
          <p:cNvSpPr txBox="1"/>
          <p:nvPr/>
        </p:nvSpPr>
        <p:spPr>
          <a:xfrm>
            <a:off x="762619" y="5022538"/>
            <a:ext cx="641489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(ii) Stateful jobs: </a:t>
            </a:r>
            <a:r>
              <a:rPr lang="en-US" sz="20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non-preemptible</a:t>
            </a:r>
          </a:p>
        </p:txBody>
      </p:sp>
      <p:sp>
        <p:nvSpPr>
          <p:cNvPr id="31" name="Google Shape;124;p16">
            <a:extLst>
              <a:ext uri="{FF2B5EF4-FFF2-40B4-BE49-F238E27FC236}">
                <a16:creationId xmlns:a16="http://schemas.microsoft.com/office/drawing/2014/main" id="{123287E3-C333-F4F2-13A7-925126098A92}"/>
              </a:ext>
            </a:extLst>
          </p:cNvPr>
          <p:cNvSpPr txBox="1"/>
          <p:nvPr/>
        </p:nvSpPr>
        <p:spPr>
          <a:xfrm>
            <a:off x="491142" y="4631983"/>
            <a:ext cx="724188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</a:t>
            </a:r>
            <a:r>
              <a:rPr lang="en-US" sz="2000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 High server utilization: solving a </a:t>
            </a:r>
            <a:r>
              <a:rPr lang="en-US" sz="2000" b="1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binpacking</a:t>
            </a: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problem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" name="Google Shape;124;p16">
            <a:extLst>
              <a:ext uri="{FF2B5EF4-FFF2-40B4-BE49-F238E27FC236}">
                <a16:creationId xmlns:a16="http://schemas.microsoft.com/office/drawing/2014/main" id="{3DEF392D-B83C-2610-A562-672DCB1EA2AA}"/>
              </a:ext>
            </a:extLst>
          </p:cNvPr>
          <p:cNvSpPr txBox="1"/>
          <p:nvPr/>
        </p:nvSpPr>
        <p:spPr>
          <a:xfrm>
            <a:off x="9060305" y="3133743"/>
            <a:ext cx="321538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Service duration</a:t>
            </a:r>
            <a:r>
              <a:rPr lang="en-US" sz="1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3 seconds</a:t>
            </a:r>
            <a:endParaRPr sz="16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" name="Google Shape;120;p16">
            <a:extLst>
              <a:ext uri="{FF2B5EF4-FFF2-40B4-BE49-F238E27FC236}">
                <a16:creationId xmlns:a16="http://schemas.microsoft.com/office/drawing/2014/main" id="{1AEC32CF-DD81-4F44-72A0-168804CE193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7" r="7862"/>
          <a:stretch/>
        </p:blipFill>
        <p:spPr>
          <a:xfrm>
            <a:off x="3950304" y="2737969"/>
            <a:ext cx="659738" cy="68580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7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2592 -0.14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-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3.7037E-7 L 0.30274 0.174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87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6615 0.381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50638 -0.0652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D02B1B66-CD6B-B989-69BB-EDBC39D0F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8DC06AB5-7533-A5E5-D6D2-3A1F43DD53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543" y="-295820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Scheduling Policy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E66F47B8-ECD6-35C5-5F79-00EDE8961A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828733-780F-5780-B6BD-76691A31DEE5}"/>
              </a:ext>
            </a:extLst>
          </p:cNvPr>
          <p:cNvSpPr txBox="1"/>
          <p:nvPr/>
        </p:nvSpPr>
        <p:spPr>
          <a:xfrm>
            <a:off x="7421608" y="10827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oogle Shape;149;p18">
            <a:extLst>
              <a:ext uri="{FF2B5EF4-FFF2-40B4-BE49-F238E27FC236}">
                <a16:creationId xmlns:a16="http://schemas.microsoft.com/office/drawing/2014/main" id="{089B9F42-9DA4-DF2D-3044-9D2B9DF4DC1A}"/>
              </a:ext>
            </a:extLst>
          </p:cNvPr>
          <p:cNvGrpSpPr/>
          <p:nvPr/>
        </p:nvGrpSpPr>
        <p:grpSpPr>
          <a:xfrm>
            <a:off x="1232912" y="1368326"/>
            <a:ext cx="6188696" cy="2475865"/>
            <a:chOff x="9297725" y="1151284"/>
            <a:chExt cx="1400692" cy="243977"/>
          </a:xfrm>
        </p:grpSpPr>
        <p:cxnSp>
          <p:nvCxnSpPr>
            <p:cNvPr id="4" name="Google Shape;150;p18">
              <a:extLst>
                <a:ext uri="{FF2B5EF4-FFF2-40B4-BE49-F238E27FC236}">
                  <a16:creationId xmlns:a16="http://schemas.microsoft.com/office/drawing/2014/main" id="{D1894617-5304-AAE0-A281-2CC22BBEAE44}"/>
                </a:ext>
              </a:extLst>
            </p:cNvPr>
            <p:cNvCxnSpPr/>
            <p:nvPr/>
          </p:nvCxnSpPr>
          <p:spPr>
            <a:xfrm>
              <a:off x="9301017" y="1151284"/>
              <a:ext cx="139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" name="Google Shape;151;p18">
              <a:extLst>
                <a:ext uri="{FF2B5EF4-FFF2-40B4-BE49-F238E27FC236}">
                  <a16:creationId xmlns:a16="http://schemas.microsoft.com/office/drawing/2014/main" id="{214DA3BE-6C3A-AA90-A67D-C0E3DFC2C8E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52;p18">
              <a:extLst>
                <a:ext uri="{FF2B5EF4-FFF2-40B4-BE49-F238E27FC236}">
                  <a16:creationId xmlns:a16="http://schemas.microsoft.com/office/drawing/2014/main" id="{C052F90D-24E7-9BF8-1DD8-EFB33601506D}"/>
                </a:ext>
              </a:extLst>
            </p:cNvPr>
            <p:cNvCxnSpPr/>
            <p:nvPr/>
          </p:nvCxnSpPr>
          <p:spPr>
            <a:xfrm rot="10800000">
              <a:off x="9297725" y="1395261"/>
              <a:ext cx="1400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" name="Google Shape;153;p18">
            <a:extLst>
              <a:ext uri="{FF2B5EF4-FFF2-40B4-BE49-F238E27FC236}">
                <a16:creationId xmlns:a16="http://schemas.microsoft.com/office/drawing/2014/main" id="{BC2C474B-E270-C422-2387-B6FE356B237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88228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3;p18">
            <a:extLst>
              <a:ext uri="{FF2B5EF4-FFF2-40B4-BE49-F238E27FC236}">
                <a16:creationId xmlns:a16="http://schemas.microsoft.com/office/drawing/2014/main" id="{3122A38E-5F6C-7580-6874-D3E98A70ACE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175489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3;p18">
            <a:extLst>
              <a:ext uri="{FF2B5EF4-FFF2-40B4-BE49-F238E27FC236}">
                <a16:creationId xmlns:a16="http://schemas.microsoft.com/office/drawing/2014/main" id="{49107D8E-1C1A-A97F-667E-5B66963C792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262749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3;p18">
            <a:extLst>
              <a:ext uri="{FF2B5EF4-FFF2-40B4-BE49-F238E27FC236}">
                <a16:creationId xmlns:a16="http://schemas.microsoft.com/office/drawing/2014/main" id="{4A460D89-65FA-1DDA-BB8D-9F3449A4A9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350010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3;p18">
            <a:extLst>
              <a:ext uri="{FF2B5EF4-FFF2-40B4-BE49-F238E27FC236}">
                <a16:creationId xmlns:a16="http://schemas.microsoft.com/office/drawing/2014/main" id="{EEB29CAA-1ECB-DE41-A086-F9A70466821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437270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3;p18">
            <a:extLst>
              <a:ext uri="{FF2B5EF4-FFF2-40B4-BE49-F238E27FC236}">
                <a16:creationId xmlns:a16="http://schemas.microsoft.com/office/drawing/2014/main" id="{D46C8CBF-3916-F63F-0900-F93182080B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524531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3;p16">
            <a:extLst>
              <a:ext uri="{FF2B5EF4-FFF2-40B4-BE49-F238E27FC236}">
                <a16:creationId xmlns:a16="http://schemas.microsoft.com/office/drawing/2014/main" id="{062431F3-521B-51E6-85FE-66EFA09882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6442387" y="2282015"/>
            <a:ext cx="735127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0;p16">
            <a:extLst>
              <a:ext uri="{FF2B5EF4-FFF2-40B4-BE49-F238E27FC236}">
                <a16:creationId xmlns:a16="http://schemas.microsoft.com/office/drawing/2014/main" id="{68654066-A51A-49DB-2258-84C2439D1D4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7" r="7862"/>
          <a:stretch/>
        </p:blipFill>
        <p:spPr>
          <a:xfrm>
            <a:off x="5562600" y="2282015"/>
            <a:ext cx="659738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7;p16">
            <a:extLst>
              <a:ext uri="{FF2B5EF4-FFF2-40B4-BE49-F238E27FC236}">
                <a16:creationId xmlns:a16="http://schemas.microsoft.com/office/drawing/2014/main" id="{80055451-5978-27AD-6498-3AC155FF3BB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23279" r="22849"/>
          <a:stretch>
            <a:fillRect/>
          </a:stretch>
        </p:blipFill>
        <p:spPr>
          <a:xfrm>
            <a:off x="4724190" y="2282015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17;p16">
            <a:extLst>
              <a:ext uri="{FF2B5EF4-FFF2-40B4-BE49-F238E27FC236}">
                <a16:creationId xmlns:a16="http://schemas.microsoft.com/office/drawing/2014/main" id="{8ABCBB20-C02C-9A16-0656-D0272D48256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23279" r="22849"/>
          <a:stretch>
            <a:fillRect/>
          </a:stretch>
        </p:blipFill>
        <p:spPr>
          <a:xfrm>
            <a:off x="3945762" y="2282015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0;p16">
            <a:extLst>
              <a:ext uri="{FF2B5EF4-FFF2-40B4-BE49-F238E27FC236}">
                <a16:creationId xmlns:a16="http://schemas.microsoft.com/office/drawing/2014/main" id="{DFB10E64-2E64-FE4F-608B-E239B8A0D2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7" r="7862"/>
          <a:stretch/>
        </p:blipFill>
        <p:spPr>
          <a:xfrm>
            <a:off x="3107353" y="2282014"/>
            <a:ext cx="659738" cy="68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3;p16">
            <a:extLst>
              <a:ext uri="{FF2B5EF4-FFF2-40B4-BE49-F238E27FC236}">
                <a16:creationId xmlns:a16="http://schemas.microsoft.com/office/drawing/2014/main" id="{6AAA4AC0-BE54-D4B7-3B42-79495C6ED11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2250824" y="2282014"/>
            <a:ext cx="735127" cy="685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16">
            <a:extLst>
              <a:ext uri="{FF2B5EF4-FFF2-40B4-BE49-F238E27FC236}">
                <a16:creationId xmlns:a16="http://schemas.microsoft.com/office/drawing/2014/main" id="{26965207-E83E-B94E-46C3-A2518E5429E0}"/>
              </a:ext>
            </a:extLst>
          </p:cNvPr>
          <p:cNvSpPr txBox="1"/>
          <p:nvPr/>
        </p:nvSpPr>
        <p:spPr>
          <a:xfrm>
            <a:off x="368721" y="4340695"/>
            <a:ext cx="774646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</a:t>
            </a:r>
            <a:r>
              <a:rPr lang="en-US" sz="20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scheduling policy </a:t>
            </a: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decides which jobs to run.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4F8DAE-E21B-DD2C-8B37-2437F7E570AA}"/>
              </a:ext>
            </a:extLst>
          </p:cNvPr>
          <p:cNvGrpSpPr/>
          <p:nvPr/>
        </p:nvGrpSpPr>
        <p:grpSpPr>
          <a:xfrm>
            <a:off x="223893" y="2228791"/>
            <a:ext cx="1406594" cy="461635"/>
            <a:chOff x="5067835" y="3142867"/>
            <a:chExt cx="1406594" cy="46163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4D7A52F-246E-DFC1-80F6-E21B1AB4B96A}"/>
                </a:ext>
              </a:extLst>
            </p:cNvPr>
            <p:cNvCxnSpPr/>
            <p:nvPr/>
          </p:nvCxnSpPr>
          <p:spPr>
            <a:xfrm>
              <a:off x="5289452" y="3530991"/>
              <a:ext cx="80654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Google Shape;148;p18">
              <a:extLst>
                <a:ext uri="{FF2B5EF4-FFF2-40B4-BE49-F238E27FC236}">
                  <a16:creationId xmlns:a16="http://schemas.microsoft.com/office/drawing/2014/main" id="{E11B9D32-42A6-DCD6-1574-E17BA93D274A}"/>
                </a:ext>
              </a:extLst>
            </p:cNvPr>
            <p:cNvSpPr txBox="1"/>
            <p:nvPr/>
          </p:nvSpPr>
          <p:spPr>
            <a:xfrm>
              <a:off x="5067835" y="3142867"/>
              <a:ext cx="1406594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Job arrivals</a:t>
              </a:r>
              <a:endParaRPr sz="1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24;p16">
                <a:extLst>
                  <a:ext uri="{FF2B5EF4-FFF2-40B4-BE49-F238E27FC236}">
                    <a16:creationId xmlns:a16="http://schemas.microsoft.com/office/drawing/2014/main" id="{4AB847D4-50DE-2D0D-1DAC-8EFFF947E53D}"/>
                  </a:ext>
                </a:extLst>
              </p:cNvPr>
              <p:cNvSpPr txBox="1"/>
              <p:nvPr/>
            </p:nvSpPr>
            <p:spPr>
              <a:xfrm>
                <a:off x="375248" y="5111632"/>
                <a:ext cx="7746463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Question: How to reduce mean response time,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bin"/>
                            <a:sym typeface="Cabin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?</a:t>
                </a:r>
                <a:endParaRPr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15" name="Google Shape;124;p16">
                <a:extLst>
                  <a:ext uri="{FF2B5EF4-FFF2-40B4-BE49-F238E27FC236}">
                    <a16:creationId xmlns:a16="http://schemas.microsoft.com/office/drawing/2014/main" id="{4AB847D4-50DE-2D0D-1DAC-8EFFF947E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8" y="5111632"/>
                <a:ext cx="7746463" cy="49241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D50FE75-9D97-26C2-5AF3-6BED1F297F50}"/>
              </a:ext>
            </a:extLst>
          </p:cNvPr>
          <p:cNvGrpSpPr/>
          <p:nvPr/>
        </p:nvGrpSpPr>
        <p:grpSpPr>
          <a:xfrm>
            <a:off x="1247456" y="238011"/>
            <a:ext cx="9231857" cy="849209"/>
            <a:chOff x="1247456" y="238011"/>
            <a:chExt cx="9231857" cy="849209"/>
          </a:xfrm>
        </p:grpSpPr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73070741-5A80-403F-54B7-8356DDA6EC72}"/>
                </a:ext>
              </a:extLst>
            </p:cNvPr>
            <p:cNvSpPr/>
            <p:nvPr/>
          </p:nvSpPr>
          <p:spPr>
            <a:xfrm rot="5400000">
              <a:off x="5648811" y="-3743282"/>
              <a:ext cx="429147" cy="9231857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Google Shape;124;p16">
                  <a:extLst>
                    <a:ext uri="{FF2B5EF4-FFF2-40B4-BE49-F238E27FC236}">
                      <a16:creationId xmlns:a16="http://schemas.microsoft.com/office/drawing/2014/main" id="{DF04834E-0411-3A9D-AB95-4C96F66165F6}"/>
                    </a:ext>
                  </a:extLst>
                </p:cNvPr>
                <p:cNvSpPr txBox="1"/>
                <p:nvPr/>
              </p:nvSpPr>
              <p:spPr>
                <a:xfrm>
                  <a:off x="1990152" y="238011"/>
                  <a:ext cx="7746463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bin"/>
                      <a:ea typeface="Cabin"/>
                      <a:cs typeface="Cabin"/>
                      <a:sym typeface="Cabin"/>
                    </a:rPr>
                    <a:t>Response time,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bin"/>
                          <a:cs typeface="Cabin"/>
                          <a:sym typeface="Cabin"/>
                        </a:rPr>
                        <m:t>𝑇</m:t>
                      </m:r>
                    </m:oMath>
                  </a14:m>
                  <a:endParaRPr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endParaRPr>
                </a:p>
              </p:txBody>
            </p:sp>
          </mc:Choice>
          <mc:Fallback xmlns="">
            <p:sp>
              <p:nvSpPr>
                <p:cNvPr id="21" name="Google Shape;124;p16">
                  <a:extLst>
                    <a:ext uri="{FF2B5EF4-FFF2-40B4-BE49-F238E27FC236}">
                      <a16:creationId xmlns:a16="http://schemas.microsoft.com/office/drawing/2014/main" id="{DF04834E-0411-3A9D-AB95-4C96F6616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0152" y="238011"/>
                  <a:ext cx="7746463" cy="492412"/>
                </a:xfrm>
                <a:prstGeom prst="rect">
                  <a:avLst/>
                </a:prstGeom>
                <a:blipFill>
                  <a:blip r:embed="rId11"/>
                  <a:stretch>
                    <a:fillRect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Google Shape;124;p16">
            <a:extLst>
              <a:ext uri="{FF2B5EF4-FFF2-40B4-BE49-F238E27FC236}">
                <a16:creationId xmlns:a16="http://schemas.microsoft.com/office/drawing/2014/main" id="{91F44D15-EAD6-DD0B-A5D2-3684B2BB05EF}"/>
              </a:ext>
            </a:extLst>
          </p:cNvPr>
          <p:cNvSpPr txBox="1"/>
          <p:nvPr/>
        </p:nvSpPr>
        <p:spPr>
          <a:xfrm>
            <a:off x="368720" y="5470553"/>
            <a:ext cx="774646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Intuition: Design a policy with high server utilization.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" name="Google Shape;124;p16">
            <a:extLst>
              <a:ext uri="{FF2B5EF4-FFF2-40B4-BE49-F238E27FC236}">
                <a16:creationId xmlns:a16="http://schemas.microsoft.com/office/drawing/2014/main" id="{1F063AC5-B49B-1CE3-98FE-967F61D3A598}"/>
              </a:ext>
            </a:extLst>
          </p:cNvPr>
          <p:cNvSpPr txBox="1"/>
          <p:nvPr/>
        </p:nvSpPr>
        <p:spPr>
          <a:xfrm>
            <a:off x="402399" y="4703858"/>
            <a:ext cx="774646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Schedule: </a:t>
            </a: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jobs whose server needs don’t exist # servers.</a:t>
            </a:r>
            <a:endParaRPr sz="20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65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78E8BC8B-90BF-38C2-526D-BFDE16697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C223BDF9-CF4C-2C99-37EF-1A3438181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Most Servers First (MSF)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47DC60A5-3227-2FB0-E285-95DA80DD0E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0" name="Google Shape;124;p16">
            <a:extLst>
              <a:ext uri="{FF2B5EF4-FFF2-40B4-BE49-F238E27FC236}">
                <a16:creationId xmlns:a16="http://schemas.microsoft.com/office/drawing/2014/main" id="{7A6E95BE-5944-E4B8-346E-1F69DE9F34E0}"/>
              </a:ext>
            </a:extLst>
          </p:cNvPr>
          <p:cNvSpPr txBox="1"/>
          <p:nvPr/>
        </p:nvSpPr>
        <p:spPr>
          <a:xfrm>
            <a:off x="0" y="4348032"/>
            <a:ext cx="79459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Consider the jobs in descending server need order.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0A00E-AFB6-CAED-27D6-A4CB1F0DAC15}"/>
              </a:ext>
            </a:extLst>
          </p:cNvPr>
          <p:cNvSpPr txBox="1"/>
          <p:nvPr/>
        </p:nvSpPr>
        <p:spPr>
          <a:xfrm>
            <a:off x="7421608" y="153296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7" name="Google Shape;149;p18">
            <a:extLst>
              <a:ext uri="{FF2B5EF4-FFF2-40B4-BE49-F238E27FC236}">
                <a16:creationId xmlns:a16="http://schemas.microsoft.com/office/drawing/2014/main" id="{BAD3EB6F-18A3-E038-1084-4879EE652D83}"/>
              </a:ext>
            </a:extLst>
          </p:cNvPr>
          <p:cNvGrpSpPr/>
          <p:nvPr/>
        </p:nvGrpSpPr>
        <p:grpSpPr>
          <a:xfrm>
            <a:off x="1232912" y="1818493"/>
            <a:ext cx="6188696" cy="2475865"/>
            <a:chOff x="9297725" y="1151284"/>
            <a:chExt cx="1400692" cy="243977"/>
          </a:xfrm>
        </p:grpSpPr>
        <p:cxnSp>
          <p:nvCxnSpPr>
            <p:cNvPr id="18" name="Google Shape;150;p18">
              <a:extLst>
                <a:ext uri="{FF2B5EF4-FFF2-40B4-BE49-F238E27FC236}">
                  <a16:creationId xmlns:a16="http://schemas.microsoft.com/office/drawing/2014/main" id="{04CAD6FC-994D-7112-C3E0-F78926968047}"/>
                </a:ext>
              </a:extLst>
            </p:cNvPr>
            <p:cNvCxnSpPr/>
            <p:nvPr/>
          </p:nvCxnSpPr>
          <p:spPr>
            <a:xfrm>
              <a:off x="9301017" y="1151284"/>
              <a:ext cx="139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51;p18">
              <a:extLst>
                <a:ext uri="{FF2B5EF4-FFF2-40B4-BE49-F238E27FC236}">
                  <a16:creationId xmlns:a16="http://schemas.microsoft.com/office/drawing/2014/main" id="{E4D6B63F-A02E-D675-A620-C5AA039B7433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152;p18">
              <a:extLst>
                <a:ext uri="{FF2B5EF4-FFF2-40B4-BE49-F238E27FC236}">
                  <a16:creationId xmlns:a16="http://schemas.microsoft.com/office/drawing/2014/main" id="{C11846E8-34D5-0B80-B805-63085AFFA880}"/>
                </a:ext>
              </a:extLst>
            </p:cNvPr>
            <p:cNvCxnSpPr/>
            <p:nvPr/>
          </p:nvCxnSpPr>
          <p:spPr>
            <a:xfrm rot="10800000">
              <a:off x="9297725" y="1395261"/>
              <a:ext cx="1400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2" name="Google Shape;153;p18">
            <a:extLst>
              <a:ext uri="{FF2B5EF4-FFF2-40B4-BE49-F238E27FC236}">
                <a16:creationId xmlns:a16="http://schemas.microsoft.com/office/drawing/2014/main" id="{B1BBE223-9507-5023-A1AF-746626BA240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88228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53;p18">
            <a:extLst>
              <a:ext uri="{FF2B5EF4-FFF2-40B4-BE49-F238E27FC236}">
                <a16:creationId xmlns:a16="http://schemas.microsoft.com/office/drawing/2014/main" id="{A1955DF6-A44B-34C6-048C-BA659231426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175489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53;p18">
            <a:extLst>
              <a:ext uri="{FF2B5EF4-FFF2-40B4-BE49-F238E27FC236}">
                <a16:creationId xmlns:a16="http://schemas.microsoft.com/office/drawing/2014/main" id="{835DB8FF-B614-8809-60F8-4F6FFCB5B2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262749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3;p18">
            <a:extLst>
              <a:ext uri="{FF2B5EF4-FFF2-40B4-BE49-F238E27FC236}">
                <a16:creationId xmlns:a16="http://schemas.microsoft.com/office/drawing/2014/main" id="{390A93EB-979E-2417-1C65-860430650D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350010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53;p18">
            <a:extLst>
              <a:ext uri="{FF2B5EF4-FFF2-40B4-BE49-F238E27FC236}">
                <a16:creationId xmlns:a16="http://schemas.microsoft.com/office/drawing/2014/main" id="{8FBEA2A8-7E2C-E839-C398-B652BCA3FAC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437270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53;p18">
            <a:extLst>
              <a:ext uri="{FF2B5EF4-FFF2-40B4-BE49-F238E27FC236}">
                <a16:creationId xmlns:a16="http://schemas.microsoft.com/office/drawing/2014/main" id="{0ABE2277-FEB0-266C-68FA-8555B37A0B6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524531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23;p16">
            <a:extLst>
              <a:ext uri="{FF2B5EF4-FFF2-40B4-BE49-F238E27FC236}">
                <a16:creationId xmlns:a16="http://schemas.microsoft.com/office/drawing/2014/main" id="{A1A28C2B-1F80-8CD2-EFA1-D12AB15A8C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6442387" y="2732182"/>
            <a:ext cx="735127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20;p16">
            <a:extLst>
              <a:ext uri="{FF2B5EF4-FFF2-40B4-BE49-F238E27FC236}">
                <a16:creationId xmlns:a16="http://schemas.microsoft.com/office/drawing/2014/main" id="{BD2ADF74-971D-5F9D-6632-F98998C1672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7" r="7862"/>
          <a:stretch/>
        </p:blipFill>
        <p:spPr>
          <a:xfrm>
            <a:off x="5562600" y="2732182"/>
            <a:ext cx="659738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7;p16">
            <a:extLst>
              <a:ext uri="{FF2B5EF4-FFF2-40B4-BE49-F238E27FC236}">
                <a16:creationId xmlns:a16="http://schemas.microsoft.com/office/drawing/2014/main" id="{D202067E-6986-F7D3-5C20-189D827CCD1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23279" r="22849"/>
          <a:stretch>
            <a:fillRect/>
          </a:stretch>
        </p:blipFill>
        <p:spPr>
          <a:xfrm>
            <a:off x="4724190" y="2732182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20;p16">
            <a:extLst>
              <a:ext uri="{FF2B5EF4-FFF2-40B4-BE49-F238E27FC236}">
                <a16:creationId xmlns:a16="http://schemas.microsoft.com/office/drawing/2014/main" id="{F893AF6F-192D-AD8A-703C-04FA97ED085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7" r="7862"/>
          <a:stretch/>
        </p:blipFill>
        <p:spPr>
          <a:xfrm>
            <a:off x="3107353" y="2732181"/>
            <a:ext cx="659738" cy="68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20;p16">
            <a:extLst>
              <a:ext uri="{FF2B5EF4-FFF2-40B4-BE49-F238E27FC236}">
                <a16:creationId xmlns:a16="http://schemas.microsoft.com/office/drawing/2014/main" id="{EDF6258E-50BC-B335-F035-F51A7561114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7" r="7862"/>
          <a:stretch/>
        </p:blipFill>
        <p:spPr>
          <a:xfrm>
            <a:off x="3950304" y="2737969"/>
            <a:ext cx="659738" cy="68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23;p16">
            <a:extLst>
              <a:ext uri="{FF2B5EF4-FFF2-40B4-BE49-F238E27FC236}">
                <a16:creationId xmlns:a16="http://schemas.microsoft.com/office/drawing/2014/main" id="{32E242CD-62D0-99E0-9499-085C581D84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6465142" y="2743199"/>
            <a:ext cx="735127" cy="6858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124;p16">
            <a:extLst>
              <a:ext uri="{FF2B5EF4-FFF2-40B4-BE49-F238E27FC236}">
                <a16:creationId xmlns:a16="http://schemas.microsoft.com/office/drawing/2014/main" id="{1370A907-E298-361D-C05F-ECD40826344B}"/>
              </a:ext>
            </a:extLst>
          </p:cNvPr>
          <p:cNvSpPr txBox="1"/>
          <p:nvPr/>
        </p:nvSpPr>
        <p:spPr>
          <a:xfrm>
            <a:off x="0" y="4727693"/>
            <a:ext cx="79459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MSF tends to stay in the schedule it finds, unless:</a:t>
            </a:r>
          </a:p>
        </p:txBody>
      </p:sp>
      <p:sp>
        <p:nvSpPr>
          <p:cNvPr id="44" name="Google Shape;124;p16">
            <a:extLst>
              <a:ext uri="{FF2B5EF4-FFF2-40B4-BE49-F238E27FC236}">
                <a16:creationId xmlns:a16="http://schemas.microsoft.com/office/drawing/2014/main" id="{CF99A713-D0A6-A1BC-17C1-01B3DDFD7E31}"/>
              </a:ext>
            </a:extLst>
          </p:cNvPr>
          <p:cNvSpPr txBox="1"/>
          <p:nvPr/>
        </p:nvSpPr>
        <p:spPr>
          <a:xfrm>
            <a:off x="0" y="5125393"/>
            <a:ext cx="79459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</a:t>
            </a:r>
            <a:r>
              <a:rPr lang="en-US" sz="2000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 Running out of jobs of the same server need</a:t>
            </a:r>
          </a:p>
        </p:txBody>
      </p:sp>
      <p:sp>
        <p:nvSpPr>
          <p:cNvPr id="45" name="Google Shape;124;p16">
            <a:extLst>
              <a:ext uri="{FF2B5EF4-FFF2-40B4-BE49-F238E27FC236}">
                <a16:creationId xmlns:a16="http://schemas.microsoft.com/office/drawing/2014/main" id="{348391A5-51B7-A2E9-21B1-057F0623E8BF}"/>
              </a:ext>
            </a:extLst>
          </p:cNvPr>
          <p:cNvSpPr txBox="1"/>
          <p:nvPr/>
        </p:nvSpPr>
        <p:spPr>
          <a:xfrm>
            <a:off x="-22656" y="5505054"/>
            <a:ext cx="79459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(ii) Better schedule available</a:t>
            </a:r>
          </a:p>
        </p:txBody>
      </p:sp>
      <p:pic>
        <p:nvPicPr>
          <p:cNvPr id="2" name="Google Shape;123;p16">
            <a:extLst>
              <a:ext uri="{FF2B5EF4-FFF2-40B4-BE49-F238E27FC236}">
                <a16:creationId xmlns:a16="http://schemas.microsoft.com/office/drawing/2014/main" id="{A9A823CD-8E61-3983-FD3C-CAE24741B6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6455232" y="2745305"/>
            <a:ext cx="735127" cy="68580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60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2592 -0.1467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3.7037E-7 L 0.30274 0.1745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6615 0.381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1784 -0.1481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43477 -0.0678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2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22565 -0.14028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4AF51CEE-AEA7-D35A-6130-EC7D15CE2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123;p16">
            <a:extLst>
              <a:ext uri="{FF2B5EF4-FFF2-40B4-BE49-F238E27FC236}">
                <a16:creationId xmlns:a16="http://schemas.microsoft.com/office/drawing/2014/main" id="{24C2C650-906C-F11C-25A8-53551A715B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10" t="5128" r="54225" b="25939"/>
          <a:stretch/>
        </p:blipFill>
        <p:spPr>
          <a:xfrm>
            <a:off x="6449466" y="2299758"/>
            <a:ext cx="735127" cy="68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D13979F4-1F2C-C1C7-A9A8-749D3EF1E9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MSF under a Simplified Setting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A5A9A246-8FBF-D590-27A7-B3B607118A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0197F-A198-AFFB-020B-D219E34E7C38}"/>
              </a:ext>
            </a:extLst>
          </p:cNvPr>
          <p:cNvSpPr txBox="1"/>
          <p:nvPr/>
        </p:nvSpPr>
        <p:spPr>
          <a:xfrm>
            <a:off x="7421608" y="10827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oogle Shape;149;p18">
            <a:extLst>
              <a:ext uri="{FF2B5EF4-FFF2-40B4-BE49-F238E27FC236}">
                <a16:creationId xmlns:a16="http://schemas.microsoft.com/office/drawing/2014/main" id="{BC4104A9-6971-7EAC-A227-8343885D6EF9}"/>
              </a:ext>
            </a:extLst>
          </p:cNvPr>
          <p:cNvGrpSpPr/>
          <p:nvPr/>
        </p:nvGrpSpPr>
        <p:grpSpPr>
          <a:xfrm>
            <a:off x="1232912" y="1368326"/>
            <a:ext cx="6188696" cy="2475865"/>
            <a:chOff x="9297725" y="1151284"/>
            <a:chExt cx="1400692" cy="243977"/>
          </a:xfrm>
        </p:grpSpPr>
        <p:cxnSp>
          <p:nvCxnSpPr>
            <p:cNvPr id="4" name="Google Shape;150;p18">
              <a:extLst>
                <a:ext uri="{FF2B5EF4-FFF2-40B4-BE49-F238E27FC236}">
                  <a16:creationId xmlns:a16="http://schemas.microsoft.com/office/drawing/2014/main" id="{F3E94DE9-FFCA-5BCC-9653-35CF0BA24FC9}"/>
                </a:ext>
              </a:extLst>
            </p:cNvPr>
            <p:cNvCxnSpPr/>
            <p:nvPr/>
          </p:nvCxnSpPr>
          <p:spPr>
            <a:xfrm>
              <a:off x="9301017" y="1151284"/>
              <a:ext cx="139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" name="Google Shape;151;p18">
              <a:extLst>
                <a:ext uri="{FF2B5EF4-FFF2-40B4-BE49-F238E27FC236}">
                  <a16:creationId xmlns:a16="http://schemas.microsoft.com/office/drawing/2014/main" id="{E489A07D-DA3E-3F97-B5A9-9FD1AB48C34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52;p18">
              <a:extLst>
                <a:ext uri="{FF2B5EF4-FFF2-40B4-BE49-F238E27FC236}">
                  <a16:creationId xmlns:a16="http://schemas.microsoft.com/office/drawing/2014/main" id="{42F085E0-6655-4D60-0056-ED026D5513C1}"/>
                </a:ext>
              </a:extLst>
            </p:cNvPr>
            <p:cNvCxnSpPr/>
            <p:nvPr/>
          </p:nvCxnSpPr>
          <p:spPr>
            <a:xfrm rot="10800000">
              <a:off x="9297725" y="1395261"/>
              <a:ext cx="1400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" name="Google Shape;153;p18">
            <a:extLst>
              <a:ext uri="{FF2B5EF4-FFF2-40B4-BE49-F238E27FC236}">
                <a16:creationId xmlns:a16="http://schemas.microsoft.com/office/drawing/2014/main" id="{C3AF8FA0-7B13-F975-ADE7-A40CEDE6D83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8544" y="137577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3;p18">
            <a:extLst>
              <a:ext uri="{FF2B5EF4-FFF2-40B4-BE49-F238E27FC236}">
                <a16:creationId xmlns:a16="http://schemas.microsoft.com/office/drawing/2014/main" id="{4CEB3D63-91A2-9F02-9EC9-49BE5A891C9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8544" y="224837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3;p18">
            <a:extLst>
              <a:ext uri="{FF2B5EF4-FFF2-40B4-BE49-F238E27FC236}">
                <a16:creationId xmlns:a16="http://schemas.microsoft.com/office/drawing/2014/main" id="{BE6DCADE-20A0-1F34-2592-07DA257D39E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8544" y="312098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3;p16">
            <a:extLst>
              <a:ext uri="{FF2B5EF4-FFF2-40B4-BE49-F238E27FC236}">
                <a16:creationId xmlns:a16="http://schemas.microsoft.com/office/drawing/2014/main" id="{0542CB81-82CC-0F67-1797-B0E0C9A72C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10" t="5128" r="54225" b="25939"/>
          <a:stretch/>
        </p:blipFill>
        <p:spPr>
          <a:xfrm>
            <a:off x="6442387" y="2282015"/>
            <a:ext cx="735127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7;p16">
            <a:extLst>
              <a:ext uri="{FF2B5EF4-FFF2-40B4-BE49-F238E27FC236}">
                <a16:creationId xmlns:a16="http://schemas.microsoft.com/office/drawing/2014/main" id="{66CF14CF-578C-BAAA-4A5B-968188AC5B1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23279" r="22849"/>
          <a:stretch>
            <a:fillRect/>
          </a:stretch>
        </p:blipFill>
        <p:spPr>
          <a:xfrm>
            <a:off x="5607383" y="2253188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17;p16">
            <a:extLst>
              <a:ext uri="{FF2B5EF4-FFF2-40B4-BE49-F238E27FC236}">
                <a16:creationId xmlns:a16="http://schemas.microsoft.com/office/drawing/2014/main" id="{5CD5B061-03F5-6979-C281-307123501A5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23279" r="22849"/>
          <a:stretch>
            <a:fillRect/>
          </a:stretch>
        </p:blipFill>
        <p:spPr>
          <a:xfrm>
            <a:off x="4828955" y="2253188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3;p16">
            <a:extLst>
              <a:ext uri="{FF2B5EF4-FFF2-40B4-BE49-F238E27FC236}">
                <a16:creationId xmlns:a16="http://schemas.microsoft.com/office/drawing/2014/main" id="{3A209AD9-4243-1395-D276-2796EB1B46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10" t="5128" r="54225" b="25939"/>
          <a:stretch/>
        </p:blipFill>
        <p:spPr>
          <a:xfrm>
            <a:off x="3918563" y="2263358"/>
            <a:ext cx="735127" cy="68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65C3125-7689-3112-4F5A-8BC04F81F2AD}"/>
              </a:ext>
            </a:extLst>
          </p:cNvPr>
          <p:cNvGrpSpPr/>
          <p:nvPr/>
        </p:nvGrpSpPr>
        <p:grpSpPr>
          <a:xfrm>
            <a:off x="223893" y="2228791"/>
            <a:ext cx="1406594" cy="461635"/>
            <a:chOff x="5067835" y="3142867"/>
            <a:chExt cx="1406594" cy="46163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FF2E1C-0272-D5C0-847F-01CF1F900CD9}"/>
                </a:ext>
              </a:extLst>
            </p:cNvPr>
            <p:cNvCxnSpPr/>
            <p:nvPr/>
          </p:nvCxnSpPr>
          <p:spPr>
            <a:xfrm>
              <a:off x="5289452" y="3530991"/>
              <a:ext cx="80654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Google Shape;148;p18">
              <a:extLst>
                <a:ext uri="{FF2B5EF4-FFF2-40B4-BE49-F238E27FC236}">
                  <a16:creationId xmlns:a16="http://schemas.microsoft.com/office/drawing/2014/main" id="{8EA64FB8-884D-F6E9-BB4C-8C3EDA70CC57}"/>
                </a:ext>
              </a:extLst>
            </p:cNvPr>
            <p:cNvSpPr txBox="1"/>
            <p:nvPr/>
          </p:nvSpPr>
          <p:spPr>
            <a:xfrm>
              <a:off x="5067835" y="3142867"/>
              <a:ext cx="1406594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Job arrivals</a:t>
              </a:r>
              <a:endParaRPr sz="1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pic>
        <p:nvPicPr>
          <p:cNvPr id="14" name="Google Shape;117;p16">
            <a:extLst>
              <a:ext uri="{FF2B5EF4-FFF2-40B4-BE49-F238E27FC236}">
                <a16:creationId xmlns:a16="http://schemas.microsoft.com/office/drawing/2014/main" id="{645B1402-7A23-CA00-D3F4-C147834E61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23279" r="22849"/>
          <a:stretch>
            <a:fillRect/>
          </a:stretch>
        </p:blipFill>
        <p:spPr>
          <a:xfrm>
            <a:off x="3137422" y="2274015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23;p16">
            <a:extLst>
              <a:ext uri="{FF2B5EF4-FFF2-40B4-BE49-F238E27FC236}">
                <a16:creationId xmlns:a16="http://schemas.microsoft.com/office/drawing/2014/main" id="{3A459C55-40C5-2803-59E7-B6F97A1CE5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10" t="5128" r="54225" b="25939"/>
          <a:stretch/>
        </p:blipFill>
        <p:spPr>
          <a:xfrm>
            <a:off x="6441269" y="2290886"/>
            <a:ext cx="735127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17;p16">
            <a:extLst>
              <a:ext uri="{FF2B5EF4-FFF2-40B4-BE49-F238E27FC236}">
                <a16:creationId xmlns:a16="http://schemas.microsoft.com/office/drawing/2014/main" id="{272CEA88-1181-B1DB-3471-A4EAA003410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23279" r="22849"/>
          <a:stretch>
            <a:fillRect/>
          </a:stretch>
        </p:blipFill>
        <p:spPr>
          <a:xfrm>
            <a:off x="5592937" y="2264944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17;p16">
            <a:extLst>
              <a:ext uri="{FF2B5EF4-FFF2-40B4-BE49-F238E27FC236}">
                <a16:creationId xmlns:a16="http://schemas.microsoft.com/office/drawing/2014/main" id="{5292CB75-CC26-6D12-B4D1-7095BA392FA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23279" r="22849"/>
          <a:stretch>
            <a:fillRect/>
          </a:stretch>
        </p:blipFill>
        <p:spPr>
          <a:xfrm>
            <a:off x="4799616" y="2250265"/>
            <a:ext cx="65973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16">
            <a:extLst>
              <a:ext uri="{FF2B5EF4-FFF2-40B4-BE49-F238E27FC236}">
                <a16:creationId xmlns:a16="http://schemas.microsoft.com/office/drawing/2014/main" id="{AE30C241-601A-785C-AC35-0BC5190448C8}"/>
              </a:ext>
            </a:extLst>
          </p:cNvPr>
          <p:cNvSpPr txBox="1"/>
          <p:nvPr/>
        </p:nvSpPr>
        <p:spPr>
          <a:xfrm>
            <a:off x="2279716" y="835131"/>
            <a:ext cx="79459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One-or-all setting</a:t>
            </a:r>
          </a:p>
        </p:txBody>
      </p:sp>
      <p:sp>
        <p:nvSpPr>
          <p:cNvPr id="15" name="Google Shape;124;p16">
            <a:extLst>
              <a:ext uri="{FF2B5EF4-FFF2-40B4-BE49-F238E27FC236}">
                <a16:creationId xmlns:a16="http://schemas.microsoft.com/office/drawing/2014/main" id="{517E18C0-6A68-2D3E-9F25-E0CD4451BD9E}"/>
              </a:ext>
            </a:extLst>
          </p:cNvPr>
          <p:cNvSpPr txBox="1"/>
          <p:nvPr/>
        </p:nvSpPr>
        <p:spPr>
          <a:xfrm>
            <a:off x="1480620" y="4505457"/>
            <a:ext cx="923076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MSF serves jobs in alternating phases: heavy jobs phase and light jobs phase.</a:t>
            </a:r>
          </a:p>
        </p:txBody>
      </p:sp>
      <p:sp>
        <p:nvSpPr>
          <p:cNvPr id="55" name="Google Shape;124;p16">
            <a:extLst>
              <a:ext uri="{FF2B5EF4-FFF2-40B4-BE49-F238E27FC236}">
                <a16:creationId xmlns:a16="http://schemas.microsoft.com/office/drawing/2014/main" id="{BE5C1BC4-B3B4-3D96-67F9-7D86DF82339F}"/>
              </a:ext>
            </a:extLst>
          </p:cNvPr>
          <p:cNvSpPr txBox="1"/>
          <p:nvPr/>
        </p:nvSpPr>
        <p:spPr>
          <a:xfrm>
            <a:off x="6199287" y="3847361"/>
            <a:ext cx="131468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Heavy jobs</a:t>
            </a:r>
            <a:endParaRPr sz="20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" name="Google Shape;124;p16">
            <a:extLst>
              <a:ext uri="{FF2B5EF4-FFF2-40B4-BE49-F238E27FC236}">
                <a16:creationId xmlns:a16="http://schemas.microsoft.com/office/drawing/2014/main" id="{7EEF6B87-E28F-E224-C884-608C3A4F6056}"/>
              </a:ext>
            </a:extLst>
          </p:cNvPr>
          <p:cNvSpPr txBox="1"/>
          <p:nvPr/>
        </p:nvSpPr>
        <p:spPr>
          <a:xfrm>
            <a:off x="4501481" y="3847361"/>
            <a:ext cx="131468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Light jobs</a:t>
            </a:r>
            <a:endParaRPr sz="20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9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22266 -0.0011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42969 -2.59259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22149 2.22222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9128 -0.127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-636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34935 0.0030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13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49193 0.131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96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28854 0.13311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3556 -0.12801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55" grpId="0"/>
      <p:bldP spid="55" grpId="1"/>
      <p:bldP spid="56" grpId="0"/>
      <p:bldP spid="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C69EA4CD-5266-0AE6-DA11-63BCFCB0B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8D370E43-01D3-8FC5-1DD7-01812AE23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The Pitfalls of Most Servers First (MSF)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DB4F60ED-8B68-B6F3-3038-9970CAE09F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55F361-C6FA-875E-24B7-44733BAC41A8}"/>
              </a:ext>
            </a:extLst>
          </p:cNvPr>
          <p:cNvSpPr txBox="1"/>
          <p:nvPr/>
        </p:nvSpPr>
        <p:spPr>
          <a:xfrm>
            <a:off x="7421608" y="10827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8" name="Google Shape;124;p16">
            <a:extLst>
              <a:ext uri="{FF2B5EF4-FFF2-40B4-BE49-F238E27FC236}">
                <a16:creationId xmlns:a16="http://schemas.microsoft.com/office/drawing/2014/main" id="{4FBFBD0E-A99E-5B30-3464-747EE07FC47B}"/>
              </a:ext>
            </a:extLst>
          </p:cNvPr>
          <p:cNvSpPr txBox="1"/>
          <p:nvPr/>
        </p:nvSpPr>
        <p:spPr>
          <a:xfrm>
            <a:off x="1154580" y="3921927"/>
            <a:ext cx="990632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MSF serves jobs in alternating phases: heavy jobs phase and light jobs phase.</a:t>
            </a:r>
          </a:p>
        </p:txBody>
      </p:sp>
      <p:sp>
        <p:nvSpPr>
          <p:cNvPr id="93" name="Google Shape;124;p16">
            <a:extLst>
              <a:ext uri="{FF2B5EF4-FFF2-40B4-BE49-F238E27FC236}">
                <a16:creationId xmlns:a16="http://schemas.microsoft.com/office/drawing/2014/main" id="{DAC57155-6726-976D-ECD8-7C02512121E3}"/>
              </a:ext>
            </a:extLst>
          </p:cNvPr>
          <p:cNvSpPr txBox="1"/>
          <p:nvPr/>
        </p:nvSpPr>
        <p:spPr>
          <a:xfrm>
            <a:off x="1118951" y="4774183"/>
            <a:ext cx="234772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Higher system load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724108C-68D9-2048-2A4A-C7AB47F54508}"/>
              </a:ext>
            </a:extLst>
          </p:cNvPr>
          <p:cNvGrpSpPr/>
          <p:nvPr/>
        </p:nvGrpSpPr>
        <p:grpSpPr>
          <a:xfrm>
            <a:off x="3466678" y="4778153"/>
            <a:ext cx="4189574" cy="492412"/>
            <a:chOff x="3466678" y="5024359"/>
            <a:chExt cx="4189574" cy="492412"/>
          </a:xfrm>
        </p:grpSpPr>
        <p:sp>
          <p:nvSpPr>
            <p:cNvPr id="94" name="Google Shape;124;p16">
              <a:extLst>
                <a:ext uri="{FF2B5EF4-FFF2-40B4-BE49-F238E27FC236}">
                  <a16:creationId xmlns:a16="http://schemas.microsoft.com/office/drawing/2014/main" id="{1920E509-EEC1-6DCB-6972-C595F64E31F2}"/>
                </a:ext>
              </a:extLst>
            </p:cNvPr>
            <p:cNvSpPr txBox="1"/>
            <p:nvPr/>
          </p:nvSpPr>
          <p:spPr>
            <a:xfrm>
              <a:off x="4369072" y="5024359"/>
              <a:ext cx="3287180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Longer heavy jobs phase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8321F13-D7D7-F4F7-C345-59154B427C2F}"/>
                </a:ext>
              </a:extLst>
            </p:cNvPr>
            <p:cNvCxnSpPr>
              <a:cxnSpLocks/>
              <a:stCxn id="93" idx="3"/>
              <a:endCxn id="94" idx="1"/>
            </p:cNvCxnSpPr>
            <p:nvPr/>
          </p:nvCxnSpPr>
          <p:spPr>
            <a:xfrm>
              <a:off x="3466678" y="5266595"/>
              <a:ext cx="902394" cy="397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5B61F78-3D5F-25B7-9647-FBEA086ED28A}"/>
              </a:ext>
            </a:extLst>
          </p:cNvPr>
          <p:cNvGrpSpPr/>
          <p:nvPr/>
        </p:nvGrpSpPr>
        <p:grpSpPr>
          <a:xfrm>
            <a:off x="6019011" y="4771804"/>
            <a:ext cx="5785062" cy="498761"/>
            <a:chOff x="6019011" y="4782124"/>
            <a:chExt cx="5785062" cy="498761"/>
          </a:xfrm>
        </p:grpSpPr>
        <p:sp>
          <p:nvSpPr>
            <p:cNvPr id="95" name="Google Shape;124;p16">
              <a:extLst>
                <a:ext uri="{FF2B5EF4-FFF2-40B4-BE49-F238E27FC236}">
                  <a16:creationId xmlns:a16="http://schemas.microsoft.com/office/drawing/2014/main" id="{70A72582-962E-ABE1-032D-B5D61F51E617}"/>
                </a:ext>
              </a:extLst>
            </p:cNvPr>
            <p:cNvSpPr txBox="1"/>
            <p:nvPr/>
          </p:nvSpPr>
          <p:spPr>
            <a:xfrm>
              <a:off x="8313353" y="4788473"/>
              <a:ext cx="3490720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Longer light jobs phase</a:t>
              </a:r>
            </a:p>
          </p:txBody>
        </p:sp>
        <p:cxnSp>
          <p:nvCxnSpPr>
            <p:cNvPr id="103" name="Curved Connector 102">
              <a:extLst>
                <a:ext uri="{FF2B5EF4-FFF2-40B4-BE49-F238E27FC236}">
                  <a16:creationId xmlns:a16="http://schemas.microsoft.com/office/drawing/2014/main" id="{AA4E416D-30B4-5AF3-801C-E7A595BCC550}"/>
                </a:ext>
              </a:extLst>
            </p:cNvPr>
            <p:cNvCxnSpPr>
              <a:cxnSpLocks/>
              <a:stCxn id="94" idx="0"/>
              <a:endCxn id="95" idx="0"/>
            </p:cNvCxnSpPr>
            <p:nvPr/>
          </p:nvCxnSpPr>
          <p:spPr>
            <a:xfrm rot="5400000" flipH="1" flipV="1">
              <a:off x="8035687" y="2765448"/>
              <a:ext cx="12700" cy="4046051"/>
            </a:xfrm>
            <a:prstGeom prst="curvedConnector3">
              <a:avLst>
                <a:gd name="adj1" fmla="val 1800000"/>
              </a:avLst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5" name="Curved Connector 104">
            <a:extLst>
              <a:ext uri="{FF2B5EF4-FFF2-40B4-BE49-F238E27FC236}">
                <a16:creationId xmlns:a16="http://schemas.microsoft.com/office/drawing/2014/main" id="{5474A586-98AD-33A9-21F0-9FBA0C47A561}"/>
              </a:ext>
            </a:extLst>
          </p:cNvPr>
          <p:cNvCxnSpPr>
            <a:cxnSpLocks/>
            <a:stCxn id="95" idx="2"/>
            <a:endCxn id="94" idx="2"/>
          </p:cNvCxnSpPr>
          <p:nvPr/>
        </p:nvCxnSpPr>
        <p:spPr>
          <a:xfrm rot="5400000">
            <a:off x="8035688" y="3247540"/>
            <a:ext cx="12700" cy="4046051"/>
          </a:xfrm>
          <a:prstGeom prst="curvedConnector3">
            <a:avLst>
              <a:gd name="adj1" fmla="val 1800000"/>
            </a:avLst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Google Shape;124;p16">
                <a:extLst>
                  <a:ext uri="{FF2B5EF4-FFF2-40B4-BE49-F238E27FC236}">
                    <a16:creationId xmlns:a16="http://schemas.microsoft.com/office/drawing/2014/main" id="{A7D42C3A-4E24-16C0-43C2-AED2B02D83EB}"/>
                  </a:ext>
                </a:extLst>
              </p:cNvPr>
              <p:cNvSpPr txBox="1"/>
              <p:nvPr/>
            </p:nvSpPr>
            <p:spPr>
              <a:xfrm>
                <a:off x="1118878" y="5617925"/>
                <a:ext cx="9906321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Large average number of jobs in the system =&gt; Large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𝔼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[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𝑇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bin"/>
                        <a:sym typeface="Cabin"/>
                      </a:rPr>
                      <m:t>]</m:t>
                    </m:r>
                  </m:oMath>
                </a14:m>
                <a:endParaRPr lang="en-US" sz="20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119" name="Google Shape;124;p16">
                <a:extLst>
                  <a:ext uri="{FF2B5EF4-FFF2-40B4-BE49-F238E27FC236}">
                    <a16:creationId xmlns:a16="http://schemas.microsoft.com/office/drawing/2014/main" id="{A7D42C3A-4E24-16C0-43C2-AED2B02D8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878" y="5617925"/>
                <a:ext cx="9906321" cy="492412"/>
              </a:xfrm>
              <a:prstGeom prst="rect">
                <a:avLst/>
              </a:prstGeom>
              <a:blipFill>
                <a:blip r:embed="rId6"/>
                <a:stretch>
                  <a:fillRect b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oogle Shape;123;p16">
            <a:extLst>
              <a:ext uri="{FF2B5EF4-FFF2-40B4-BE49-F238E27FC236}">
                <a16:creationId xmlns:a16="http://schemas.microsoft.com/office/drawing/2014/main" id="{165092E4-4BAA-CBF2-7DD9-735DBA21CAE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210" t="5128" r="54225" b="25939"/>
          <a:stretch/>
        </p:blipFill>
        <p:spPr>
          <a:xfrm>
            <a:off x="6453886" y="1584688"/>
            <a:ext cx="73512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FDE223-32D1-E69E-BB2F-BA8E93C66C0D}"/>
              </a:ext>
            </a:extLst>
          </p:cNvPr>
          <p:cNvSpPr txBox="1"/>
          <p:nvPr/>
        </p:nvSpPr>
        <p:spPr>
          <a:xfrm>
            <a:off x="7421608" y="10827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oogle Shape;149;p18">
            <a:extLst>
              <a:ext uri="{FF2B5EF4-FFF2-40B4-BE49-F238E27FC236}">
                <a16:creationId xmlns:a16="http://schemas.microsoft.com/office/drawing/2014/main" id="{8DFD01F9-AFFD-37C6-09E3-5EEB8A802DFB}"/>
              </a:ext>
            </a:extLst>
          </p:cNvPr>
          <p:cNvGrpSpPr/>
          <p:nvPr/>
        </p:nvGrpSpPr>
        <p:grpSpPr>
          <a:xfrm>
            <a:off x="1232912" y="1368326"/>
            <a:ext cx="6188696" cy="2475865"/>
            <a:chOff x="9297725" y="1151284"/>
            <a:chExt cx="1400692" cy="243977"/>
          </a:xfrm>
        </p:grpSpPr>
        <p:cxnSp>
          <p:nvCxnSpPr>
            <p:cNvPr id="5" name="Google Shape;150;p18">
              <a:extLst>
                <a:ext uri="{FF2B5EF4-FFF2-40B4-BE49-F238E27FC236}">
                  <a16:creationId xmlns:a16="http://schemas.microsoft.com/office/drawing/2014/main" id="{FB869416-0A98-48A9-509F-248AB0E34628}"/>
                </a:ext>
              </a:extLst>
            </p:cNvPr>
            <p:cNvCxnSpPr/>
            <p:nvPr/>
          </p:nvCxnSpPr>
          <p:spPr>
            <a:xfrm>
              <a:off x="9301017" y="1151284"/>
              <a:ext cx="139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51;p18">
              <a:extLst>
                <a:ext uri="{FF2B5EF4-FFF2-40B4-BE49-F238E27FC236}">
                  <a16:creationId xmlns:a16="http://schemas.microsoft.com/office/drawing/2014/main" id="{A197C19C-CC3D-2B42-751B-358FA13DB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52;p18">
              <a:extLst>
                <a:ext uri="{FF2B5EF4-FFF2-40B4-BE49-F238E27FC236}">
                  <a16:creationId xmlns:a16="http://schemas.microsoft.com/office/drawing/2014/main" id="{25B0035A-B4FD-42DC-8ED7-42360F51CA99}"/>
                </a:ext>
              </a:extLst>
            </p:cNvPr>
            <p:cNvCxnSpPr/>
            <p:nvPr/>
          </p:nvCxnSpPr>
          <p:spPr>
            <a:xfrm rot="10800000">
              <a:off x="9297725" y="1395261"/>
              <a:ext cx="1400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" name="Google Shape;153;p18">
            <a:extLst>
              <a:ext uri="{FF2B5EF4-FFF2-40B4-BE49-F238E27FC236}">
                <a16:creationId xmlns:a16="http://schemas.microsoft.com/office/drawing/2014/main" id="{6C6B74FB-0F04-7311-81C8-CC1BB89E239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88544" y="137577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3;p18">
            <a:extLst>
              <a:ext uri="{FF2B5EF4-FFF2-40B4-BE49-F238E27FC236}">
                <a16:creationId xmlns:a16="http://schemas.microsoft.com/office/drawing/2014/main" id="{8364538D-14FD-395E-CD59-28A808987FA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88544" y="224837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3;p18">
            <a:extLst>
              <a:ext uri="{FF2B5EF4-FFF2-40B4-BE49-F238E27FC236}">
                <a16:creationId xmlns:a16="http://schemas.microsoft.com/office/drawing/2014/main" id="{9D67E185-D74A-C660-F2D4-8672AB83493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88544" y="3120983"/>
            <a:ext cx="685800" cy="68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E44F1E1-A610-5ECE-CEAF-4CAFC247D4A2}"/>
              </a:ext>
            </a:extLst>
          </p:cNvPr>
          <p:cNvGrpSpPr/>
          <p:nvPr/>
        </p:nvGrpSpPr>
        <p:grpSpPr>
          <a:xfrm>
            <a:off x="223893" y="2228791"/>
            <a:ext cx="1406594" cy="461635"/>
            <a:chOff x="5067835" y="3142867"/>
            <a:chExt cx="1406594" cy="46163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7BC90CC-812C-AC11-55AC-B65146429E44}"/>
                </a:ext>
              </a:extLst>
            </p:cNvPr>
            <p:cNvCxnSpPr/>
            <p:nvPr/>
          </p:nvCxnSpPr>
          <p:spPr>
            <a:xfrm>
              <a:off x="5289452" y="3530991"/>
              <a:ext cx="80654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Google Shape;148;p18">
              <a:extLst>
                <a:ext uri="{FF2B5EF4-FFF2-40B4-BE49-F238E27FC236}">
                  <a16:creationId xmlns:a16="http://schemas.microsoft.com/office/drawing/2014/main" id="{21E2B0B4-4DC6-369E-8A6A-6ACE2C3AD311}"/>
                </a:ext>
              </a:extLst>
            </p:cNvPr>
            <p:cNvSpPr txBox="1"/>
            <p:nvPr/>
          </p:nvSpPr>
          <p:spPr>
            <a:xfrm>
              <a:off x="5067835" y="3142867"/>
              <a:ext cx="1406594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Job arrivals</a:t>
              </a:r>
              <a:endParaRPr sz="1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22" name="Google Shape;124;p16">
            <a:extLst>
              <a:ext uri="{FF2B5EF4-FFF2-40B4-BE49-F238E27FC236}">
                <a16:creationId xmlns:a16="http://schemas.microsoft.com/office/drawing/2014/main" id="{9DC0947A-E61D-266D-458C-450B0742425C}"/>
              </a:ext>
            </a:extLst>
          </p:cNvPr>
          <p:cNvSpPr txBox="1"/>
          <p:nvPr/>
        </p:nvSpPr>
        <p:spPr>
          <a:xfrm>
            <a:off x="2279716" y="835131"/>
            <a:ext cx="79459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One-or-all setting</a:t>
            </a:r>
          </a:p>
        </p:txBody>
      </p:sp>
      <p:pic>
        <p:nvPicPr>
          <p:cNvPr id="51" name="Google Shape;117;p16">
            <a:extLst>
              <a:ext uri="{FF2B5EF4-FFF2-40B4-BE49-F238E27FC236}">
                <a16:creationId xmlns:a16="http://schemas.microsoft.com/office/drawing/2014/main" id="{C460C242-3192-2CFB-9332-15D4E064B213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rcRect l="23279" r="22849"/>
          <a:stretch>
            <a:fillRect/>
          </a:stretch>
        </p:blipFill>
        <p:spPr>
          <a:xfrm>
            <a:off x="9182830" y="1375773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17;p16">
            <a:extLst>
              <a:ext uri="{FF2B5EF4-FFF2-40B4-BE49-F238E27FC236}">
                <a16:creationId xmlns:a16="http://schemas.microsoft.com/office/drawing/2014/main" id="{FB5D6BA3-04CF-D788-CFB8-82F2A2E911F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rcRect l="23279" r="22849"/>
          <a:stretch>
            <a:fillRect/>
          </a:stretch>
        </p:blipFill>
        <p:spPr>
          <a:xfrm>
            <a:off x="9182829" y="2277477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17;p16">
            <a:extLst>
              <a:ext uri="{FF2B5EF4-FFF2-40B4-BE49-F238E27FC236}">
                <a16:creationId xmlns:a16="http://schemas.microsoft.com/office/drawing/2014/main" id="{12A54B85-DC95-5E1D-0F69-C334260EADB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rcRect l="23279" r="22849"/>
          <a:stretch>
            <a:fillRect/>
          </a:stretch>
        </p:blipFill>
        <p:spPr>
          <a:xfrm>
            <a:off x="9182829" y="3128411"/>
            <a:ext cx="659739" cy="685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0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64FDC6D-A9C8-3E72-5EFC-9896DF9B7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A9A2816F-B5E2-9B73-924D-59FB4A5BD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-17970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900" dirty="0"/>
              <a:t>Our Idea: MSF Quickswap (MSFQ)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BD3662E6-DC55-8FAC-820E-A176CB2ECC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85D3D3-2DBF-076C-E236-8D160F95028B}"/>
              </a:ext>
            </a:extLst>
          </p:cNvPr>
          <p:cNvSpPr txBox="1"/>
          <p:nvPr/>
        </p:nvSpPr>
        <p:spPr>
          <a:xfrm>
            <a:off x="7421608" y="10827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Google Shape;124;p16">
                <a:extLst>
                  <a:ext uri="{FF2B5EF4-FFF2-40B4-BE49-F238E27FC236}">
                    <a16:creationId xmlns:a16="http://schemas.microsoft.com/office/drawing/2014/main" id="{2946CEBA-A512-D362-05AA-7C1BCE7DEBFF}"/>
                  </a:ext>
                </a:extLst>
              </p:cNvPr>
              <p:cNvSpPr txBox="1"/>
              <p:nvPr/>
            </p:nvSpPr>
            <p:spPr>
              <a:xfrm>
                <a:off x="1321872" y="3944844"/>
                <a:ext cx="9230760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Serve light jobs until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ℓ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latin typeface="Cabin"/>
                    <a:ea typeface="Cabin"/>
                    <a:cs typeface="Cabin"/>
                    <a:sym typeface="Cabin"/>
                  </a:rPr>
                  <a:t>, a predefined threshold, remain.</a:t>
                </a:r>
              </a:p>
            </p:txBody>
          </p:sp>
        </mc:Choice>
        <mc:Fallback xmlns="">
          <p:sp>
            <p:nvSpPr>
              <p:cNvPr id="86" name="Google Shape;124;p16">
                <a:extLst>
                  <a:ext uri="{FF2B5EF4-FFF2-40B4-BE49-F238E27FC236}">
                    <a16:creationId xmlns:a16="http://schemas.microsoft.com/office/drawing/2014/main" id="{D76C7438-4DBF-9337-F616-E1319F70C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72" y="3944844"/>
                <a:ext cx="9230760" cy="492412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24;p16">
            <a:extLst>
              <a:ext uri="{FF2B5EF4-FFF2-40B4-BE49-F238E27FC236}">
                <a16:creationId xmlns:a16="http://schemas.microsoft.com/office/drawing/2014/main" id="{AA8FA738-411C-05A9-A52F-B9E469BEBDD3}"/>
              </a:ext>
            </a:extLst>
          </p:cNvPr>
          <p:cNvSpPr txBox="1"/>
          <p:nvPr/>
        </p:nvSpPr>
        <p:spPr>
          <a:xfrm>
            <a:off x="1437240" y="4341762"/>
            <a:ext cx="923076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Drain light jobs in service and switch to the heavy jobs phase.</a:t>
            </a:r>
          </a:p>
        </p:txBody>
      </p:sp>
      <p:sp>
        <p:nvSpPr>
          <p:cNvPr id="4" name="Google Shape;124;p16">
            <a:extLst>
              <a:ext uri="{FF2B5EF4-FFF2-40B4-BE49-F238E27FC236}">
                <a16:creationId xmlns:a16="http://schemas.microsoft.com/office/drawing/2014/main" id="{5E2F040E-BC02-42DA-73A3-4B8ADDA0B7AD}"/>
              </a:ext>
            </a:extLst>
          </p:cNvPr>
          <p:cNvSpPr txBox="1"/>
          <p:nvPr/>
        </p:nvSpPr>
        <p:spPr>
          <a:xfrm>
            <a:off x="1492430" y="5012231"/>
            <a:ext cx="923076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Contribution 1: Develop and analyze MSF Quickswap (MSFQ)</a:t>
            </a:r>
          </a:p>
        </p:txBody>
      </p:sp>
      <p:sp>
        <p:nvSpPr>
          <p:cNvPr id="5" name="Google Shape;124;p16">
            <a:extLst>
              <a:ext uri="{FF2B5EF4-FFF2-40B4-BE49-F238E27FC236}">
                <a16:creationId xmlns:a16="http://schemas.microsoft.com/office/drawing/2014/main" id="{9C182BB3-8E92-22BD-415B-50572A9D1319}"/>
              </a:ext>
            </a:extLst>
          </p:cNvPr>
          <p:cNvSpPr txBox="1"/>
          <p:nvPr/>
        </p:nvSpPr>
        <p:spPr>
          <a:xfrm>
            <a:off x="1492430" y="5386672"/>
            <a:ext cx="923076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Contribution 2: Generalize MSFQ outside of the one-or-all setting</a:t>
            </a:r>
          </a:p>
        </p:txBody>
      </p:sp>
      <p:sp>
        <p:nvSpPr>
          <p:cNvPr id="7" name="Google Shape;124;p16">
            <a:extLst>
              <a:ext uri="{FF2B5EF4-FFF2-40B4-BE49-F238E27FC236}">
                <a16:creationId xmlns:a16="http://schemas.microsoft.com/office/drawing/2014/main" id="{B8AFD91F-660F-4060-C4F0-6C7F30847B36}"/>
              </a:ext>
            </a:extLst>
          </p:cNvPr>
          <p:cNvSpPr txBox="1"/>
          <p:nvPr/>
        </p:nvSpPr>
        <p:spPr>
          <a:xfrm>
            <a:off x="1480620" y="5795429"/>
            <a:ext cx="923076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Contribution 3: Evaluate the generalizations using real-world traces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0FBF4-BFA9-F82F-9308-9830928468FD}"/>
              </a:ext>
            </a:extLst>
          </p:cNvPr>
          <p:cNvSpPr txBox="1"/>
          <p:nvPr/>
        </p:nvSpPr>
        <p:spPr>
          <a:xfrm>
            <a:off x="7421608" y="10827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94025-1E7E-1F45-A83F-BF8EAA1794BE}"/>
              </a:ext>
            </a:extLst>
          </p:cNvPr>
          <p:cNvSpPr txBox="1"/>
          <p:nvPr/>
        </p:nvSpPr>
        <p:spPr>
          <a:xfrm>
            <a:off x="7421608" y="10827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oogle Shape;149;p18">
            <a:extLst>
              <a:ext uri="{FF2B5EF4-FFF2-40B4-BE49-F238E27FC236}">
                <a16:creationId xmlns:a16="http://schemas.microsoft.com/office/drawing/2014/main" id="{A6098B64-6D95-1406-B974-BF933C336980}"/>
              </a:ext>
            </a:extLst>
          </p:cNvPr>
          <p:cNvGrpSpPr/>
          <p:nvPr/>
        </p:nvGrpSpPr>
        <p:grpSpPr>
          <a:xfrm>
            <a:off x="1232912" y="1368326"/>
            <a:ext cx="6188696" cy="2475865"/>
            <a:chOff x="9297725" y="1151284"/>
            <a:chExt cx="1400692" cy="243977"/>
          </a:xfrm>
        </p:grpSpPr>
        <p:cxnSp>
          <p:nvCxnSpPr>
            <p:cNvPr id="11" name="Google Shape;150;p18">
              <a:extLst>
                <a:ext uri="{FF2B5EF4-FFF2-40B4-BE49-F238E27FC236}">
                  <a16:creationId xmlns:a16="http://schemas.microsoft.com/office/drawing/2014/main" id="{4A91A290-6F2B-04D4-1F8C-FD7650F3269D}"/>
                </a:ext>
              </a:extLst>
            </p:cNvPr>
            <p:cNvCxnSpPr/>
            <p:nvPr/>
          </p:nvCxnSpPr>
          <p:spPr>
            <a:xfrm>
              <a:off x="9301017" y="1151284"/>
              <a:ext cx="139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1;p18">
              <a:extLst>
                <a:ext uri="{FF2B5EF4-FFF2-40B4-BE49-F238E27FC236}">
                  <a16:creationId xmlns:a16="http://schemas.microsoft.com/office/drawing/2014/main" id="{AD14CA8E-7E6B-AE71-18EA-DBF1A4E35ACC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2;p18">
              <a:extLst>
                <a:ext uri="{FF2B5EF4-FFF2-40B4-BE49-F238E27FC236}">
                  <a16:creationId xmlns:a16="http://schemas.microsoft.com/office/drawing/2014/main" id="{1960D9AE-75AA-AB56-BD0A-9C39D3DEB287}"/>
                </a:ext>
              </a:extLst>
            </p:cNvPr>
            <p:cNvCxnSpPr/>
            <p:nvPr/>
          </p:nvCxnSpPr>
          <p:spPr>
            <a:xfrm rot="10800000">
              <a:off x="9297725" y="1395261"/>
              <a:ext cx="1400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Google Shape;153;p18">
            <a:extLst>
              <a:ext uri="{FF2B5EF4-FFF2-40B4-BE49-F238E27FC236}">
                <a16:creationId xmlns:a16="http://schemas.microsoft.com/office/drawing/2014/main" id="{B81C6EF2-15A6-5C54-8F8F-B7BA862CA8F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8544" y="137577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3;p18">
            <a:extLst>
              <a:ext uri="{FF2B5EF4-FFF2-40B4-BE49-F238E27FC236}">
                <a16:creationId xmlns:a16="http://schemas.microsoft.com/office/drawing/2014/main" id="{A6091D84-5B14-99EB-ED50-D74317EB7E3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8544" y="224837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3;p18">
            <a:extLst>
              <a:ext uri="{FF2B5EF4-FFF2-40B4-BE49-F238E27FC236}">
                <a16:creationId xmlns:a16="http://schemas.microsoft.com/office/drawing/2014/main" id="{6B1578BB-DE85-AD8E-BC97-2DB9B76110A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8544" y="312098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7;p16">
            <a:extLst>
              <a:ext uri="{FF2B5EF4-FFF2-40B4-BE49-F238E27FC236}">
                <a16:creationId xmlns:a16="http://schemas.microsoft.com/office/drawing/2014/main" id="{5B7095FB-D0D2-E1F6-A335-94AE8E2A66A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rcRect l="23279" r="22849"/>
          <a:stretch>
            <a:fillRect/>
          </a:stretch>
        </p:blipFill>
        <p:spPr>
          <a:xfrm>
            <a:off x="9182830" y="1400699"/>
            <a:ext cx="659739" cy="68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BDB1895-487C-E37A-DA6B-240C09D93E1B}"/>
              </a:ext>
            </a:extLst>
          </p:cNvPr>
          <p:cNvGrpSpPr/>
          <p:nvPr/>
        </p:nvGrpSpPr>
        <p:grpSpPr>
          <a:xfrm>
            <a:off x="223893" y="2228791"/>
            <a:ext cx="1406594" cy="461635"/>
            <a:chOff x="5067835" y="3142867"/>
            <a:chExt cx="1406594" cy="46163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1C2EFE-B09F-B382-1459-6E0116E811AC}"/>
                </a:ext>
              </a:extLst>
            </p:cNvPr>
            <p:cNvCxnSpPr/>
            <p:nvPr/>
          </p:nvCxnSpPr>
          <p:spPr>
            <a:xfrm>
              <a:off x="5289452" y="3530991"/>
              <a:ext cx="80654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Google Shape;148;p18">
              <a:extLst>
                <a:ext uri="{FF2B5EF4-FFF2-40B4-BE49-F238E27FC236}">
                  <a16:creationId xmlns:a16="http://schemas.microsoft.com/office/drawing/2014/main" id="{8F922315-8F13-DDF8-7797-6E59978F955D}"/>
                </a:ext>
              </a:extLst>
            </p:cNvPr>
            <p:cNvSpPr txBox="1"/>
            <p:nvPr/>
          </p:nvSpPr>
          <p:spPr>
            <a:xfrm>
              <a:off x="5067835" y="3142867"/>
              <a:ext cx="1406594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Job arrivals</a:t>
              </a:r>
              <a:endParaRPr sz="1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24" name="Google Shape;124;p16">
            <a:extLst>
              <a:ext uri="{FF2B5EF4-FFF2-40B4-BE49-F238E27FC236}">
                <a16:creationId xmlns:a16="http://schemas.microsoft.com/office/drawing/2014/main" id="{6B087582-75D4-1575-6F76-0A872764976E}"/>
              </a:ext>
            </a:extLst>
          </p:cNvPr>
          <p:cNvSpPr txBox="1"/>
          <p:nvPr/>
        </p:nvSpPr>
        <p:spPr>
          <a:xfrm>
            <a:off x="2036280" y="782512"/>
            <a:ext cx="79459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One-or-all setting</a:t>
            </a:r>
          </a:p>
        </p:txBody>
      </p:sp>
      <p:pic>
        <p:nvPicPr>
          <p:cNvPr id="2" name="Google Shape;123;p16">
            <a:extLst>
              <a:ext uri="{FF2B5EF4-FFF2-40B4-BE49-F238E27FC236}">
                <a16:creationId xmlns:a16="http://schemas.microsoft.com/office/drawing/2014/main" id="{7B0CCD30-8623-4312-2BE4-54DE78ED3C5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210" t="5128" r="54225" b="25939"/>
          <a:stretch/>
        </p:blipFill>
        <p:spPr>
          <a:xfrm>
            <a:off x="6476156" y="1578340"/>
            <a:ext cx="73512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7;p16">
            <a:extLst>
              <a:ext uri="{FF2B5EF4-FFF2-40B4-BE49-F238E27FC236}">
                <a16:creationId xmlns:a16="http://schemas.microsoft.com/office/drawing/2014/main" id="{40114EBC-B1EB-D8E6-EFF3-0EEE57DC57C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rcRect l="23279" r="22849"/>
          <a:stretch>
            <a:fillRect/>
          </a:stretch>
        </p:blipFill>
        <p:spPr>
          <a:xfrm>
            <a:off x="5607931" y="2247121"/>
            <a:ext cx="659739" cy="685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8568E23-DC60-0EA4-9181-ABBC3873E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>
            <a:extLst>
              <a:ext uri="{FF2B5EF4-FFF2-40B4-BE49-F238E27FC236}">
                <a16:creationId xmlns:a16="http://schemas.microsoft.com/office/drawing/2014/main" id="{4E453ECD-077C-97F0-D51C-8C12FACBF0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583" y="42626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Our model</a:t>
            </a:r>
            <a:endParaRPr sz="2900" dirty="0"/>
          </a:p>
        </p:txBody>
      </p:sp>
      <p:sp>
        <p:nvSpPr>
          <p:cNvPr id="113" name="Google Shape;113;p16">
            <a:extLst>
              <a:ext uri="{FF2B5EF4-FFF2-40B4-BE49-F238E27FC236}">
                <a16:creationId xmlns:a16="http://schemas.microsoft.com/office/drawing/2014/main" id="{6B9BEE1A-CED5-D249-98E0-8D4B7EC4A3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2200" y="641406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0F3E9-13F3-A7BF-50B3-76604D0F0C33}"/>
              </a:ext>
            </a:extLst>
          </p:cNvPr>
          <p:cNvSpPr txBox="1"/>
          <p:nvPr/>
        </p:nvSpPr>
        <p:spPr>
          <a:xfrm>
            <a:off x="7421608" y="182466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oogle Shape;149;p18">
            <a:extLst>
              <a:ext uri="{FF2B5EF4-FFF2-40B4-BE49-F238E27FC236}">
                <a16:creationId xmlns:a16="http://schemas.microsoft.com/office/drawing/2014/main" id="{BD5E73BF-B551-ACB2-90B9-E2E75D9BE929}"/>
              </a:ext>
            </a:extLst>
          </p:cNvPr>
          <p:cNvGrpSpPr/>
          <p:nvPr/>
        </p:nvGrpSpPr>
        <p:grpSpPr>
          <a:xfrm>
            <a:off x="4383317" y="2110196"/>
            <a:ext cx="3038293" cy="2475865"/>
            <a:chOff x="10010758" y="1151284"/>
            <a:chExt cx="687659" cy="243977"/>
          </a:xfrm>
        </p:grpSpPr>
        <p:cxnSp>
          <p:nvCxnSpPr>
            <p:cNvPr id="4" name="Google Shape;150;p18">
              <a:extLst>
                <a:ext uri="{FF2B5EF4-FFF2-40B4-BE49-F238E27FC236}">
                  <a16:creationId xmlns:a16="http://schemas.microsoft.com/office/drawing/2014/main" id="{448FD6B0-03A5-0508-0B93-ECCFB1B567C5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758" y="1151284"/>
              <a:ext cx="687659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" name="Google Shape;151;p18">
              <a:extLst>
                <a:ext uri="{FF2B5EF4-FFF2-40B4-BE49-F238E27FC236}">
                  <a16:creationId xmlns:a16="http://schemas.microsoft.com/office/drawing/2014/main" id="{8EA72299-C079-03ED-2871-0D02EB753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125" y="1151284"/>
              <a:ext cx="0" cy="24397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52;p18">
              <a:extLst>
                <a:ext uri="{FF2B5EF4-FFF2-40B4-BE49-F238E27FC236}">
                  <a16:creationId xmlns:a16="http://schemas.microsoft.com/office/drawing/2014/main" id="{CB8E45B0-0754-3695-E73E-D1F34DDF37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0758" y="1395261"/>
              <a:ext cx="687367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" name="Google Shape;153;p18">
            <a:extLst>
              <a:ext uri="{FF2B5EF4-FFF2-40B4-BE49-F238E27FC236}">
                <a16:creationId xmlns:a16="http://schemas.microsoft.com/office/drawing/2014/main" id="{5CA8C38E-F17E-A6DB-A209-4F10DCAE1F6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211764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3;p18">
            <a:extLst>
              <a:ext uri="{FF2B5EF4-FFF2-40B4-BE49-F238E27FC236}">
                <a16:creationId xmlns:a16="http://schemas.microsoft.com/office/drawing/2014/main" id="{A8333B79-EBFA-04EA-8FE7-A1EC4C3324C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299024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3;p18">
            <a:extLst>
              <a:ext uri="{FF2B5EF4-FFF2-40B4-BE49-F238E27FC236}">
                <a16:creationId xmlns:a16="http://schemas.microsoft.com/office/drawing/2014/main" id="{321EDCB5-8D22-BFC6-BCF6-2E53BD8E393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44" y="386285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3;p16">
            <a:extLst>
              <a:ext uri="{FF2B5EF4-FFF2-40B4-BE49-F238E27FC236}">
                <a16:creationId xmlns:a16="http://schemas.microsoft.com/office/drawing/2014/main" id="{6FAA7443-E371-BA89-633B-B0792C9CA0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6442387" y="3023885"/>
            <a:ext cx="735127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7;p16">
            <a:extLst>
              <a:ext uri="{FF2B5EF4-FFF2-40B4-BE49-F238E27FC236}">
                <a16:creationId xmlns:a16="http://schemas.microsoft.com/office/drawing/2014/main" id="{44952A10-6FC0-DCEC-47C5-D8689BC1853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23279" r="22849"/>
          <a:stretch>
            <a:fillRect/>
          </a:stretch>
        </p:blipFill>
        <p:spPr>
          <a:xfrm>
            <a:off x="5607383" y="2995058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17;p16">
            <a:extLst>
              <a:ext uri="{FF2B5EF4-FFF2-40B4-BE49-F238E27FC236}">
                <a16:creationId xmlns:a16="http://schemas.microsoft.com/office/drawing/2014/main" id="{1819F85A-F27F-5635-CDAC-705F0D2E2C6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23279" r="22849"/>
          <a:stretch>
            <a:fillRect/>
          </a:stretch>
        </p:blipFill>
        <p:spPr>
          <a:xfrm>
            <a:off x="4828955" y="2995058"/>
            <a:ext cx="6597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3;p16">
            <a:extLst>
              <a:ext uri="{FF2B5EF4-FFF2-40B4-BE49-F238E27FC236}">
                <a16:creationId xmlns:a16="http://schemas.microsoft.com/office/drawing/2014/main" id="{8B701949-227E-78C0-8CCA-D04365535E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210" t="5128" r="54225" b="25939"/>
          <a:stretch/>
        </p:blipFill>
        <p:spPr>
          <a:xfrm>
            <a:off x="1592792" y="3714153"/>
            <a:ext cx="735127" cy="685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56CA4B-96A9-CD14-5344-75B340DF5CDE}"/>
              </a:ext>
            </a:extLst>
          </p:cNvPr>
          <p:cNvCxnSpPr>
            <a:cxnSpLocks/>
          </p:cNvCxnSpPr>
          <p:nvPr/>
        </p:nvCxnSpPr>
        <p:spPr>
          <a:xfrm>
            <a:off x="2492025" y="2354828"/>
            <a:ext cx="1528432" cy="10119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oogle Shape;117;p16">
            <a:extLst>
              <a:ext uri="{FF2B5EF4-FFF2-40B4-BE49-F238E27FC236}">
                <a16:creationId xmlns:a16="http://schemas.microsoft.com/office/drawing/2014/main" id="{E30EBA2B-A80E-85AA-E807-A2267914590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23279" r="22849"/>
          <a:stretch>
            <a:fillRect/>
          </a:stretch>
        </p:blipFill>
        <p:spPr>
          <a:xfrm>
            <a:off x="1630487" y="1978556"/>
            <a:ext cx="65973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4;p16">
            <a:extLst>
              <a:ext uri="{FF2B5EF4-FFF2-40B4-BE49-F238E27FC236}">
                <a16:creationId xmlns:a16="http://schemas.microsoft.com/office/drawing/2014/main" id="{32ADB6D9-B403-AC07-67C6-08FDCF7F0040}"/>
              </a:ext>
            </a:extLst>
          </p:cNvPr>
          <p:cNvSpPr txBox="1"/>
          <p:nvPr/>
        </p:nvSpPr>
        <p:spPr>
          <a:xfrm>
            <a:off x="131072" y="2062391"/>
            <a:ext cx="131468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Light jobs</a:t>
            </a:r>
            <a:endParaRPr sz="20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0D67E6-0387-5D1B-64A9-CF45C31CBCFD}"/>
              </a:ext>
            </a:extLst>
          </p:cNvPr>
          <p:cNvCxnSpPr>
            <a:cxnSpLocks/>
          </p:cNvCxnSpPr>
          <p:nvPr/>
        </p:nvCxnSpPr>
        <p:spPr>
          <a:xfrm flipV="1">
            <a:off x="2562625" y="3485070"/>
            <a:ext cx="1457832" cy="7971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Google Shape;124;p16">
            <a:extLst>
              <a:ext uri="{FF2B5EF4-FFF2-40B4-BE49-F238E27FC236}">
                <a16:creationId xmlns:a16="http://schemas.microsoft.com/office/drawing/2014/main" id="{AA9067E0-98DF-69CE-21B7-CB25AE1F4DA7}"/>
              </a:ext>
            </a:extLst>
          </p:cNvPr>
          <p:cNvSpPr txBox="1"/>
          <p:nvPr/>
        </p:nvSpPr>
        <p:spPr>
          <a:xfrm>
            <a:off x="156703" y="3783281"/>
            <a:ext cx="131468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Heavy jobs</a:t>
            </a:r>
            <a:endParaRPr sz="20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124;p16">
                <a:extLst>
                  <a:ext uri="{FF2B5EF4-FFF2-40B4-BE49-F238E27FC236}">
                    <a16:creationId xmlns:a16="http://schemas.microsoft.com/office/drawing/2014/main" id="{52524AD5-5149-CD73-250C-82D21BFA181F}"/>
                  </a:ext>
                </a:extLst>
              </p:cNvPr>
              <p:cNvSpPr txBox="1"/>
              <p:nvPr/>
            </p:nvSpPr>
            <p:spPr>
              <a:xfrm>
                <a:off x="2925486" y="2214521"/>
                <a:ext cx="1457831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𝐿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  <a:ea typeface="Cabin"/>
                    <a:cs typeface="Cabin"/>
                    <a:sym typeface="Cabin"/>
                  </a:rPr>
                  <a:t>jobs/sec</a:t>
                </a:r>
              </a:p>
            </p:txBody>
          </p:sp>
        </mc:Choice>
        <mc:Fallback xmlns="">
          <p:sp>
            <p:nvSpPr>
              <p:cNvPr id="22" name="Google Shape;124;p16">
                <a:extLst>
                  <a:ext uri="{FF2B5EF4-FFF2-40B4-BE49-F238E27FC236}">
                    <a16:creationId xmlns:a16="http://schemas.microsoft.com/office/drawing/2014/main" id="{52524AD5-5149-CD73-250C-82D21BFA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486" y="2214521"/>
                <a:ext cx="1457831" cy="492412"/>
              </a:xfrm>
              <a:prstGeom prst="rect">
                <a:avLst/>
              </a:prstGeom>
              <a:blipFill>
                <a:blip r:embed="rId9"/>
                <a:stretch>
                  <a:fillRect r="-2586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124;p16">
                <a:extLst>
                  <a:ext uri="{FF2B5EF4-FFF2-40B4-BE49-F238E27FC236}">
                    <a16:creationId xmlns:a16="http://schemas.microsoft.com/office/drawing/2014/main" id="{89C7C3BE-E8A8-D741-7F62-23E72FAE6F31}"/>
                  </a:ext>
                </a:extLst>
              </p:cNvPr>
              <p:cNvSpPr txBox="1"/>
              <p:nvPr/>
            </p:nvSpPr>
            <p:spPr>
              <a:xfrm>
                <a:off x="2844795" y="3978793"/>
                <a:ext cx="1677493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𝐻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bin"/>
                    <a:cs typeface="Cabin"/>
                    <a:sym typeface="Cabin"/>
                  </a:rPr>
                  <a:t>jobs/sec</a:t>
                </a:r>
              </a:p>
            </p:txBody>
          </p:sp>
        </mc:Choice>
        <mc:Fallback xmlns="">
          <p:sp>
            <p:nvSpPr>
              <p:cNvPr id="23" name="Google Shape;124;p16">
                <a:extLst>
                  <a:ext uri="{FF2B5EF4-FFF2-40B4-BE49-F238E27FC236}">
                    <a16:creationId xmlns:a16="http://schemas.microsoft.com/office/drawing/2014/main" id="{89C7C3BE-E8A8-D741-7F62-23E72FAE6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795" y="3978793"/>
                <a:ext cx="1677493" cy="492412"/>
              </a:xfrm>
              <a:prstGeom prst="rect">
                <a:avLst/>
              </a:prstGeom>
              <a:blipFill>
                <a:blip r:embed="rId10"/>
                <a:stretch>
                  <a:fillRect b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BC742CF0-14DC-09DE-58E2-570B8527E3A6}"/>
              </a:ext>
            </a:extLst>
          </p:cNvPr>
          <p:cNvGrpSpPr/>
          <p:nvPr/>
        </p:nvGrpSpPr>
        <p:grpSpPr>
          <a:xfrm>
            <a:off x="9109140" y="2048733"/>
            <a:ext cx="1813797" cy="2584095"/>
            <a:chOff x="9109140" y="1306863"/>
            <a:chExt cx="1813797" cy="2584095"/>
          </a:xfrm>
        </p:grpSpPr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A55B0DE0-010C-B110-2CBF-F5DFBC8F2995}"/>
                </a:ext>
              </a:extLst>
            </p:cNvPr>
            <p:cNvSpPr/>
            <p:nvPr/>
          </p:nvSpPr>
          <p:spPr>
            <a:xfrm rot="10800000">
              <a:off x="9109140" y="1306863"/>
              <a:ext cx="429147" cy="2584095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Google Shape;124;p16">
                  <a:extLst>
                    <a:ext uri="{FF2B5EF4-FFF2-40B4-BE49-F238E27FC236}">
                      <a16:creationId xmlns:a16="http://schemas.microsoft.com/office/drawing/2014/main" id="{A1B4BFB0-487F-4ABF-6B95-FF85644F67AB}"/>
                    </a:ext>
                  </a:extLst>
                </p:cNvPr>
                <p:cNvSpPr txBox="1"/>
                <p:nvPr/>
              </p:nvSpPr>
              <p:spPr>
                <a:xfrm>
                  <a:off x="9465106" y="2348176"/>
                  <a:ext cx="1457831" cy="49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bin"/>
                          <a:cs typeface="Cabin"/>
                          <a:sym typeface="Cabin"/>
                        </a:rPr>
                        <m:t>𝐾</m:t>
                      </m:r>
                      <m:r>
                        <a:rPr 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bin"/>
                          <a:cs typeface="Cabin"/>
                          <a:sym typeface="Cabin"/>
                        </a:rPr>
                        <m:t> </m:t>
                      </m:r>
                    </m:oMath>
                  </a14:m>
                  <a:r>
                    <a:rPr lang="en-US" sz="2000" dirty="0">
                      <a:solidFill>
                        <a:schemeClr val="dk1"/>
                      </a:solidFill>
                      <a:ea typeface="Cabin"/>
                      <a:cs typeface="Cabin"/>
                      <a:sym typeface="Cabin"/>
                    </a:rPr>
                    <a:t>servers</a:t>
                  </a:r>
                </a:p>
              </p:txBody>
            </p:sp>
          </mc:Choice>
          <mc:Fallback xmlns="">
            <p:sp>
              <p:nvSpPr>
                <p:cNvPr id="30" name="Google Shape;124;p16">
                  <a:extLst>
                    <a:ext uri="{FF2B5EF4-FFF2-40B4-BE49-F238E27FC236}">
                      <a16:creationId xmlns:a16="http://schemas.microsoft.com/office/drawing/2014/main" id="{A1B4BFB0-487F-4ABF-6B95-FF85644F67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5106" y="2348176"/>
                  <a:ext cx="1457831" cy="492412"/>
                </a:xfrm>
                <a:prstGeom prst="rect">
                  <a:avLst/>
                </a:prstGeom>
                <a:blipFill>
                  <a:blip r:embed="rId11"/>
                  <a:stretch>
                    <a:fillRect r="-862"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Google Shape;124;p16">
            <a:extLst>
              <a:ext uri="{FF2B5EF4-FFF2-40B4-BE49-F238E27FC236}">
                <a16:creationId xmlns:a16="http://schemas.microsoft.com/office/drawing/2014/main" id="{208BAFB6-9B55-5335-C8C5-FC6803521A2C}"/>
              </a:ext>
            </a:extLst>
          </p:cNvPr>
          <p:cNvSpPr txBox="1"/>
          <p:nvPr/>
        </p:nvSpPr>
        <p:spPr>
          <a:xfrm>
            <a:off x="2846539" y="4644876"/>
            <a:ext cx="203024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Poisson Process</a:t>
            </a: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B3FB23-FCE7-731D-423E-E12920FB0BFE}"/>
                  </a:ext>
                </a:extLst>
              </p:cNvPr>
              <p:cNvSpPr txBox="1"/>
              <p:nvPr/>
            </p:nvSpPr>
            <p:spPr>
              <a:xfrm>
                <a:off x="2262986" y="1041976"/>
                <a:ext cx="237988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Service Duration</a:t>
                </a:r>
              </a:p>
              <a:p>
                <a:r>
                  <a:rPr lang="en-US" sz="2000" dirty="0" err="1"/>
                  <a:t>i.i.d.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L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∼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exp</m:t>
                    </m:r>
                    <m:r>
                      <a:rPr lang="en-US" sz="2000" b="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𝜇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𝐿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B3FB23-FCE7-731D-423E-E12920FB0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86" y="1041976"/>
                <a:ext cx="2379886" cy="707886"/>
              </a:xfrm>
              <a:prstGeom prst="rect">
                <a:avLst/>
              </a:prstGeom>
              <a:blipFill>
                <a:blip r:embed="rId12"/>
                <a:stretch>
                  <a:fillRect l="-2660" t="-53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B0DA33D-6B2D-E364-1C61-9E00B5987027}"/>
                  </a:ext>
                </a:extLst>
              </p:cNvPr>
              <p:cNvSpPr txBox="1"/>
              <p:nvPr/>
            </p:nvSpPr>
            <p:spPr>
              <a:xfrm>
                <a:off x="2460740" y="5342980"/>
                <a:ext cx="230995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000" dirty="0"/>
                  <a:t>Service Duration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000" dirty="0" err="1"/>
                  <a:t>i.i.d.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H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∼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exp</m:t>
                    </m:r>
                    <m:r>
                      <a:rPr lang="en-US" sz="2000" b="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𝜇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bin"/>
                            <a:cs typeface="Cabin"/>
                            <a:sym typeface="Cabin"/>
                          </a:rPr>
                          <m:t>𝐻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B0DA33D-6B2D-E364-1C61-9E00B5987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740" y="5342980"/>
                <a:ext cx="2309954" cy="707886"/>
              </a:xfrm>
              <a:prstGeom prst="rect">
                <a:avLst/>
              </a:prstGeom>
              <a:blipFill>
                <a:blip r:embed="rId13"/>
                <a:stretch>
                  <a:fillRect l="-2732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80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10" grpId="0"/>
      <p:bldP spid="24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3|1|2.9|6.2|7.3|3.1|6.3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3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6.7|10.6|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8.7|3.2|4.6|9.3|1.1|4.7|6.4|6.9|3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6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0.9|9.8|7.6|6.7|7.8|3.9|4.1|2.8|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6|3.9|13.1|1.5|1.5|4.1|15.5|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5.7|11.5|7.4|1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6.4|5.9|19.6|1.6|0.7|1.3|0.8|5.4|0.8|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8|4.7|5.7|6.3|4.8|4.7|5.4|1.2|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5|5.8|7.3|23.5|1.9|11.9|1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8.5|6.2|9.4|4|22.5|2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7|6.4|6.3|5.9|5.5|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1|7.1|0.7|4.5|11.6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2.4|1.4|9.3|2.7|2.4|5.2|3.5|2.7|9.7|4|4.2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7.4|3.4|2.8|0.9|0.6|1|0.7|0.7|1.1|0.8|2|0.8|1.5|0.7|0.8|2|0.8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4|7.6|4.9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22.2|6.6|18.4|11.3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.3|1.9|3.1|9.1|9.6|2.7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8|7.5|4.6|1.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58183</TotalTime>
  <Words>1116</Words>
  <Application>Microsoft Macintosh PowerPoint</Application>
  <PresentationFormat>Widescreen</PresentationFormat>
  <Paragraphs>239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Noto Sans Symbols</vt:lpstr>
      <vt:lpstr>EB Garamond</vt:lpstr>
      <vt:lpstr>Arial</vt:lpstr>
      <vt:lpstr>Cabin</vt:lpstr>
      <vt:lpstr>Calibri</vt:lpstr>
      <vt:lpstr>Cambria Math</vt:lpstr>
      <vt:lpstr>Office Theme</vt:lpstr>
      <vt:lpstr>Improving Nonpreemptive Multiserver Job Scheduling with Quickswap</vt:lpstr>
      <vt:lpstr>Data Centers Process Multiserver Jobs</vt:lpstr>
      <vt:lpstr>Multiserver Scheduling in Data Centers is Hard</vt:lpstr>
      <vt:lpstr>Scheduling Policy</vt:lpstr>
      <vt:lpstr>Most Servers First (MSF)</vt:lpstr>
      <vt:lpstr>MSF under a Simplified Setting</vt:lpstr>
      <vt:lpstr>The Pitfalls of Most Servers First (MSF)</vt:lpstr>
      <vt:lpstr>Our Idea: MSF Quickswap (MSFQ)</vt:lpstr>
      <vt:lpstr>Our model</vt:lpstr>
      <vt:lpstr>Mean Response Time Analysis</vt:lpstr>
      <vt:lpstr>Mean Response Time Analysis</vt:lpstr>
      <vt:lpstr>Case 1: Server is serving the same class of jobs</vt:lpstr>
      <vt:lpstr>Case 1: Server is serving the same class of jobs</vt:lpstr>
      <vt:lpstr>Case 1: Server is serving the same class of jobs</vt:lpstr>
      <vt:lpstr>Case 2: Server is serving some other class of jobs</vt:lpstr>
      <vt:lpstr>Solving for phase lengths</vt:lpstr>
      <vt:lpstr>Comparing MSF and MSFQ</vt:lpstr>
      <vt:lpstr>Generalizations 1: Static Quickswap</vt:lpstr>
      <vt:lpstr>Generalizations 2: Adaptive Quickswap</vt:lpstr>
      <vt:lpstr>Evaluation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Policies for Multiresource Job Scheduling</dc:title>
  <cp:lastModifiedBy>Chen, Zhongrui</cp:lastModifiedBy>
  <cp:revision>73</cp:revision>
  <dcterms:modified xsi:type="dcterms:W3CDTF">2025-11-17T20:09:37Z</dcterms:modified>
</cp:coreProperties>
</file>