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31"/>
  </p:notesMasterIdLst>
  <p:sldIdLst>
    <p:sldId id="256" r:id="rId2"/>
    <p:sldId id="257" r:id="rId3"/>
    <p:sldId id="259" r:id="rId4"/>
    <p:sldId id="320" r:id="rId5"/>
    <p:sldId id="331" r:id="rId6"/>
    <p:sldId id="338" r:id="rId7"/>
    <p:sldId id="314" r:id="rId8"/>
    <p:sldId id="310" r:id="rId9"/>
    <p:sldId id="268" r:id="rId10"/>
    <p:sldId id="271" r:id="rId11"/>
    <p:sldId id="340" r:id="rId12"/>
    <p:sldId id="353" r:id="rId13"/>
    <p:sldId id="327" r:id="rId14"/>
    <p:sldId id="317" r:id="rId15"/>
    <p:sldId id="357" r:id="rId16"/>
    <p:sldId id="354" r:id="rId17"/>
    <p:sldId id="332" r:id="rId18"/>
    <p:sldId id="333" r:id="rId19"/>
    <p:sldId id="337" r:id="rId20"/>
    <p:sldId id="349" r:id="rId21"/>
    <p:sldId id="355" r:id="rId22"/>
    <p:sldId id="339" r:id="rId23"/>
    <p:sldId id="348" r:id="rId24"/>
    <p:sldId id="347" r:id="rId25"/>
    <p:sldId id="358" r:id="rId26"/>
    <p:sldId id="350" r:id="rId27"/>
    <p:sldId id="345" r:id="rId28"/>
    <p:sldId id="346" r:id="rId29"/>
    <p:sldId id="276" r:id="rId30"/>
  </p:sldIdLst>
  <p:sldSz cx="12192000" cy="6858000"/>
  <p:notesSz cx="9296400" cy="6881813"/>
  <p:embeddedFontLst>
    <p:embeddedFont>
      <p:font typeface="Cabin" pitchFamily="2" charset="77"/>
      <p:regular r:id="rId32"/>
      <p:bold r:id="rId33"/>
      <p:italic r:id="rId34"/>
      <p:boldItalic r:id="rId35"/>
    </p:embeddedFont>
    <p:embeddedFont>
      <p:font typeface="Cambria Math" panose="02040503050406030204" pitchFamily="18" charset="0"/>
      <p:regular r:id="rId36"/>
    </p:embeddedFont>
    <p:embeddedFont>
      <p:font typeface="EB Garamond" pitchFamily="2" charset="0"/>
      <p:regular r:id="rId37"/>
      <p:bold r:id="rId38"/>
      <p:italic r:id="rId39"/>
      <p:boldItalic r:id="rId40"/>
    </p:embeddedFont>
    <p:embeddedFont>
      <p:font typeface="Noto Sans Symbols" pitchFamily="2" charset="0"/>
      <p:regular r:id="rId41"/>
      <p:bold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69"/>
    <p:restoredTop sz="65597"/>
  </p:normalViewPr>
  <p:slideViewPr>
    <p:cSldViewPr snapToGrid="0">
      <p:cViewPr>
        <p:scale>
          <a:sx n="93" d="100"/>
          <a:sy n="93" d="100"/>
        </p:scale>
        <p:origin x="36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0.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E7680E-AFA6-D34E-9461-EED2BB052BE7}" type="doc">
      <dgm:prSet loTypeId="urn:microsoft.com/office/officeart/2005/8/layout/vProcess5" loCatId="" qsTypeId="urn:microsoft.com/office/officeart/2005/8/quickstyle/simple2" qsCatId="simple" csTypeId="urn:microsoft.com/office/officeart/2005/8/colors/accent1_2" csCatId="accent1" phldr="1"/>
      <dgm:spPr/>
      <dgm:t>
        <a:bodyPr/>
        <a:lstStyle/>
        <a:p>
          <a:endParaRPr lang="en-US"/>
        </a:p>
      </dgm:t>
    </dgm:pt>
    <dgm:pt modelId="{3C056A0F-E550-8F41-94F7-E539C39127EB}">
      <dgm:prSet phldrT="[Text]"/>
      <dgm:spPr>
        <a:solidFill>
          <a:schemeClr val="accent3"/>
        </a:solidFill>
      </dgm:spPr>
      <dgm:t>
        <a:bodyPr/>
        <a:lstStyle/>
        <a:p>
          <a:r>
            <a:rPr lang="en-US" dirty="0"/>
            <a:t>Why is the class of MSR policies throughput-optimal?</a:t>
          </a:r>
        </a:p>
      </dgm:t>
    </dgm:pt>
    <dgm:pt modelId="{0E50C25E-1A66-324D-8F2B-B71C68A9BA9E}" type="parTrans" cxnId="{1800F07D-895D-514C-B5DC-2220B023100E}">
      <dgm:prSet/>
      <dgm:spPr/>
      <dgm:t>
        <a:bodyPr/>
        <a:lstStyle/>
        <a:p>
          <a:endParaRPr lang="en-US"/>
        </a:p>
      </dgm:t>
    </dgm:pt>
    <dgm:pt modelId="{73D18973-03E0-8E45-9898-5D057F775D09}" type="sibTrans" cxnId="{1800F07D-895D-514C-B5DC-2220B023100E}">
      <dgm:prSet/>
      <dgm:spPr/>
      <dgm:t>
        <a:bodyPr/>
        <a:lstStyle/>
        <a:p>
          <a:endParaRPr lang="en-US"/>
        </a:p>
      </dgm:t>
    </dgm:pt>
    <dgm:pt modelId="{FEC3129D-FB4D-2C44-AF0B-4239EF98C32C}">
      <dgm:prSet phldrT="[Text]"/>
      <dgm:spPr/>
      <dgm:t>
        <a:bodyPr/>
        <a:lstStyle/>
        <a:p>
          <a:r>
            <a:rPr lang="en-US" dirty="0"/>
            <a:t>How to analyze mean response time under an MSR policy?</a:t>
          </a:r>
        </a:p>
      </dgm:t>
    </dgm:pt>
    <dgm:pt modelId="{A63FB98B-5EB5-5845-9D24-EA95427D48FB}" type="parTrans" cxnId="{292965B1-1656-9046-9795-4388580F5A10}">
      <dgm:prSet/>
      <dgm:spPr/>
      <dgm:t>
        <a:bodyPr/>
        <a:lstStyle/>
        <a:p>
          <a:endParaRPr lang="en-US"/>
        </a:p>
      </dgm:t>
    </dgm:pt>
    <dgm:pt modelId="{538E8490-ED46-3F4D-9A88-F6C0253025A6}" type="sibTrans" cxnId="{292965B1-1656-9046-9795-4388580F5A10}">
      <dgm:prSet/>
      <dgm:spPr/>
      <dgm:t>
        <a:bodyPr/>
        <a:lstStyle/>
        <a:p>
          <a:endParaRPr lang="en-US"/>
        </a:p>
      </dgm:t>
    </dgm:pt>
    <dgm:pt modelId="{DA703D72-5700-1E4F-9D58-E30D7F4ECDAB}">
      <dgm:prSet phldrT="[Text]"/>
      <dgm:spPr/>
      <dgm:t>
        <a:bodyPr/>
        <a:lstStyle/>
        <a:p>
          <a:r>
            <a:rPr lang="en-US" dirty="0"/>
            <a:t>How can MSR policies support various preemption models?</a:t>
          </a:r>
        </a:p>
      </dgm:t>
    </dgm:pt>
    <dgm:pt modelId="{B967052D-7D52-2445-B166-3D212F327259}" type="parTrans" cxnId="{D5E5533A-CC07-004A-BD6A-0A74C2410BB4}">
      <dgm:prSet/>
      <dgm:spPr/>
      <dgm:t>
        <a:bodyPr/>
        <a:lstStyle/>
        <a:p>
          <a:endParaRPr lang="en-US"/>
        </a:p>
      </dgm:t>
    </dgm:pt>
    <dgm:pt modelId="{4F5621EA-FFA9-7E46-B0E6-C16DF16C8716}" type="sibTrans" cxnId="{D5E5533A-CC07-004A-BD6A-0A74C2410BB4}">
      <dgm:prSet/>
      <dgm:spPr/>
      <dgm:t>
        <a:bodyPr/>
        <a:lstStyle/>
        <a:p>
          <a:endParaRPr lang="en-US"/>
        </a:p>
      </dgm:t>
    </dgm:pt>
    <dgm:pt modelId="{931BCFC0-C9F5-1148-AB88-A35FA7CC83E6}">
      <dgm:prSet phldrT="[Text]"/>
      <dgm:spPr/>
      <dgm:t>
        <a:bodyPr/>
        <a:lstStyle/>
        <a:p>
          <a:r>
            <a:rPr lang="en-US" dirty="0"/>
            <a:t>How to use MSR policies in practice?</a:t>
          </a:r>
        </a:p>
      </dgm:t>
    </dgm:pt>
    <dgm:pt modelId="{81900091-DCB8-6B4F-8F64-5690E41D408F}" type="parTrans" cxnId="{457F5F26-27A8-5043-9F47-075E5B2CEDC9}">
      <dgm:prSet/>
      <dgm:spPr/>
      <dgm:t>
        <a:bodyPr/>
        <a:lstStyle/>
        <a:p>
          <a:endParaRPr lang="en-US"/>
        </a:p>
      </dgm:t>
    </dgm:pt>
    <dgm:pt modelId="{BFF136A7-3FB2-8C4C-96C8-2B32B615E785}" type="sibTrans" cxnId="{457F5F26-27A8-5043-9F47-075E5B2CEDC9}">
      <dgm:prSet/>
      <dgm:spPr/>
      <dgm:t>
        <a:bodyPr/>
        <a:lstStyle/>
        <a:p>
          <a:endParaRPr lang="en-US"/>
        </a:p>
      </dgm:t>
    </dgm:pt>
    <dgm:pt modelId="{442E2ADF-EFB1-F046-8DA6-6D9093C9467B}" type="pres">
      <dgm:prSet presAssocID="{E7E7680E-AFA6-D34E-9461-EED2BB052BE7}" presName="outerComposite" presStyleCnt="0">
        <dgm:presLayoutVars>
          <dgm:chMax val="5"/>
          <dgm:dir/>
          <dgm:resizeHandles val="exact"/>
        </dgm:presLayoutVars>
      </dgm:prSet>
      <dgm:spPr/>
    </dgm:pt>
    <dgm:pt modelId="{9943E039-5380-0C4E-8920-A1C4C21CA447}" type="pres">
      <dgm:prSet presAssocID="{E7E7680E-AFA6-D34E-9461-EED2BB052BE7}" presName="dummyMaxCanvas" presStyleCnt="0">
        <dgm:presLayoutVars/>
      </dgm:prSet>
      <dgm:spPr/>
    </dgm:pt>
    <dgm:pt modelId="{2E43AAC6-B4CE-C440-B963-FD6CF061666C}" type="pres">
      <dgm:prSet presAssocID="{E7E7680E-AFA6-D34E-9461-EED2BB052BE7}" presName="FourNodes_1" presStyleLbl="node1" presStyleIdx="0" presStyleCnt="4">
        <dgm:presLayoutVars>
          <dgm:bulletEnabled val="1"/>
        </dgm:presLayoutVars>
      </dgm:prSet>
      <dgm:spPr/>
    </dgm:pt>
    <dgm:pt modelId="{D95A1D59-D4F2-FB41-8652-A232420AF685}" type="pres">
      <dgm:prSet presAssocID="{E7E7680E-AFA6-D34E-9461-EED2BB052BE7}" presName="FourNodes_2" presStyleLbl="node1" presStyleIdx="1" presStyleCnt="4">
        <dgm:presLayoutVars>
          <dgm:bulletEnabled val="1"/>
        </dgm:presLayoutVars>
      </dgm:prSet>
      <dgm:spPr/>
    </dgm:pt>
    <dgm:pt modelId="{0B133B3E-C921-8643-B146-84BAB0FC9F5E}" type="pres">
      <dgm:prSet presAssocID="{E7E7680E-AFA6-D34E-9461-EED2BB052BE7}" presName="FourNodes_3" presStyleLbl="node1" presStyleIdx="2" presStyleCnt="4">
        <dgm:presLayoutVars>
          <dgm:bulletEnabled val="1"/>
        </dgm:presLayoutVars>
      </dgm:prSet>
      <dgm:spPr/>
    </dgm:pt>
    <dgm:pt modelId="{35483EAF-B440-1349-BD8F-D4341F461FFF}" type="pres">
      <dgm:prSet presAssocID="{E7E7680E-AFA6-D34E-9461-EED2BB052BE7}" presName="FourNodes_4" presStyleLbl="node1" presStyleIdx="3" presStyleCnt="4">
        <dgm:presLayoutVars>
          <dgm:bulletEnabled val="1"/>
        </dgm:presLayoutVars>
      </dgm:prSet>
      <dgm:spPr/>
    </dgm:pt>
    <dgm:pt modelId="{B4BBB898-75C6-C446-9DA8-85C6E56E0822}" type="pres">
      <dgm:prSet presAssocID="{E7E7680E-AFA6-D34E-9461-EED2BB052BE7}" presName="FourConn_1-2" presStyleLbl="fgAccFollowNode1" presStyleIdx="0" presStyleCnt="3">
        <dgm:presLayoutVars>
          <dgm:bulletEnabled val="1"/>
        </dgm:presLayoutVars>
      </dgm:prSet>
      <dgm:spPr/>
    </dgm:pt>
    <dgm:pt modelId="{9793A842-4D0D-C14F-A0DB-191BC78E9E79}" type="pres">
      <dgm:prSet presAssocID="{E7E7680E-AFA6-D34E-9461-EED2BB052BE7}" presName="FourConn_2-3" presStyleLbl="fgAccFollowNode1" presStyleIdx="1" presStyleCnt="3">
        <dgm:presLayoutVars>
          <dgm:bulletEnabled val="1"/>
        </dgm:presLayoutVars>
      </dgm:prSet>
      <dgm:spPr/>
    </dgm:pt>
    <dgm:pt modelId="{765CEF4B-26F3-094C-8ACC-35DCBB1B1FE2}" type="pres">
      <dgm:prSet presAssocID="{E7E7680E-AFA6-D34E-9461-EED2BB052BE7}" presName="FourConn_3-4" presStyleLbl="fgAccFollowNode1" presStyleIdx="2" presStyleCnt="3">
        <dgm:presLayoutVars>
          <dgm:bulletEnabled val="1"/>
        </dgm:presLayoutVars>
      </dgm:prSet>
      <dgm:spPr/>
    </dgm:pt>
    <dgm:pt modelId="{9F4152CA-0CF4-1446-A649-71F16C301B84}" type="pres">
      <dgm:prSet presAssocID="{E7E7680E-AFA6-D34E-9461-EED2BB052BE7}" presName="FourNodes_1_text" presStyleLbl="node1" presStyleIdx="3" presStyleCnt="4">
        <dgm:presLayoutVars>
          <dgm:bulletEnabled val="1"/>
        </dgm:presLayoutVars>
      </dgm:prSet>
      <dgm:spPr/>
    </dgm:pt>
    <dgm:pt modelId="{C3917D3B-D737-B94A-AD2F-684B835380CE}" type="pres">
      <dgm:prSet presAssocID="{E7E7680E-AFA6-D34E-9461-EED2BB052BE7}" presName="FourNodes_2_text" presStyleLbl="node1" presStyleIdx="3" presStyleCnt="4">
        <dgm:presLayoutVars>
          <dgm:bulletEnabled val="1"/>
        </dgm:presLayoutVars>
      </dgm:prSet>
      <dgm:spPr/>
    </dgm:pt>
    <dgm:pt modelId="{AA295D58-6A08-F248-B0C5-3BF7E6805033}" type="pres">
      <dgm:prSet presAssocID="{E7E7680E-AFA6-D34E-9461-EED2BB052BE7}" presName="FourNodes_3_text" presStyleLbl="node1" presStyleIdx="3" presStyleCnt="4">
        <dgm:presLayoutVars>
          <dgm:bulletEnabled val="1"/>
        </dgm:presLayoutVars>
      </dgm:prSet>
      <dgm:spPr/>
    </dgm:pt>
    <dgm:pt modelId="{E4C62173-C09F-0B41-8E96-3F886736653B}" type="pres">
      <dgm:prSet presAssocID="{E7E7680E-AFA6-D34E-9461-EED2BB052BE7}" presName="FourNodes_4_text" presStyleLbl="node1" presStyleIdx="3" presStyleCnt="4">
        <dgm:presLayoutVars>
          <dgm:bulletEnabled val="1"/>
        </dgm:presLayoutVars>
      </dgm:prSet>
      <dgm:spPr/>
    </dgm:pt>
  </dgm:ptLst>
  <dgm:cxnLst>
    <dgm:cxn modelId="{FB717808-F5A5-B049-A11B-B96BCCB11D75}" type="presOf" srcId="{FEC3129D-FB4D-2C44-AF0B-4239EF98C32C}" destId="{D95A1D59-D4F2-FB41-8652-A232420AF685}" srcOrd="0" destOrd="0" presId="urn:microsoft.com/office/officeart/2005/8/layout/vProcess5"/>
    <dgm:cxn modelId="{C333E51F-1476-4843-9841-1D50DEE3DB72}" type="presOf" srcId="{4F5621EA-FFA9-7E46-B0E6-C16DF16C8716}" destId="{765CEF4B-26F3-094C-8ACC-35DCBB1B1FE2}" srcOrd="0" destOrd="0" presId="urn:microsoft.com/office/officeart/2005/8/layout/vProcess5"/>
    <dgm:cxn modelId="{457F5F26-27A8-5043-9F47-075E5B2CEDC9}" srcId="{E7E7680E-AFA6-D34E-9461-EED2BB052BE7}" destId="{931BCFC0-C9F5-1148-AB88-A35FA7CC83E6}" srcOrd="3" destOrd="0" parTransId="{81900091-DCB8-6B4F-8F64-5690E41D408F}" sibTransId="{BFF136A7-3FB2-8C4C-96C8-2B32B615E785}"/>
    <dgm:cxn modelId="{6629C427-F793-A540-950A-5DD866BE19AD}" type="presOf" srcId="{3C056A0F-E550-8F41-94F7-E539C39127EB}" destId="{2E43AAC6-B4CE-C440-B963-FD6CF061666C}" srcOrd="0" destOrd="0" presId="urn:microsoft.com/office/officeart/2005/8/layout/vProcess5"/>
    <dgm:cxn modelId="{0674172F-AD1D-D049-A998-CCFCCB5DEB8D}" type="presOf" srcId="{931BCFC0-C9F5-1148-AB88-A35FA7CC83E6}" destId="{35483EAF-B440-1349-BD8F-D4341F461FFF}" srcOrd="0" destOrd="0" presId="urn:microsoft.com/office/officeart/2005/8/layout/vProcess5"/>
    <dgm:cxn modelId="{B266EA31-946B-684E-BB03-F925F69BF5E1}" type="presOf" srcId="{E7E7680E-AFA6-D34E-9461-EED2BB052BE7}" destId="{442E2ADF-EFB1-F046-8DA6-6D9093C9467B}" srcOrd="0" destOrd="0" presId="urn:microsoft.com/office/officeart/2005/8/layout/vProcess5"/>
    <dgm:cxn modelId="{6D2A4B32-521C-D647-83A6-876255E4132C}" type="presOf" srcId="{DA703D72-5700-1E4F-9D58-E30D7F4ECDAB}" destId="{0B133B3E-C921-8643-B146-84BAB0FC9F5E}" srcOrd="0" destOrd="0" presId="urn:microsoft.com/office/officeart/2005/8/layout/vProcess5"/>
    <dgm:cxn modelId="{D5E5533A-CC07-004A-BD6A-0A74C2410BB4}" srcId="{E7E7680E-AFA6-D34E-9461-EED2BB052BE7}" destId="{DA703D72-5700-1E4F-9D58-E30D7F4ECDAB}" srcOrd="2" destOrd="0" parTransId="{B967052D-7D52-2445-B166-3D212F327259}" sibTransId="{4F5621EA-FFA9-7E46-B0E6-C16DF16C8716}"/>
    <dgm:cxn modelId="{71B2B354-018C-624C-B10C-ECD649CEB4F1}" type="presOf" srcId="{931BCFC0-C9F5-1148-AB88-A35FA7CC83E6}" destId="{E4C62173-C09F-0B41-8E96-3F886736653B}" srcOrd="1" destOrd="0" presId="urn:microsoft.com/office/officeart/2005/8/layout/vProcess5"/>
    <dgm:cxn modelId="{1800F07D-895D-514C-B5DC-2220B023100E}" srcId="{E7E7680E-AFA6-D34E-9461-EED2BB052BE7}" destId="{3C056A0F-E550-8F41-94F7-E539C39127EB}" srcOrd="0" destOrd="0" parTransId="{0E50C25E-1A66-324D-8F2B-B71C68A9BA9E}" sibTransId="{73D18973-03E0-8E45-9898-5D057F775D09}"/>
    <dgm:cxn modelId="{95DD5388-E9AF-8148-82F6-3B81086DDDE0}" type="presOf" srcId="{FEC3129D-FB4D-2C44-AF0B-4239EF98C32C}" destId="{C3917D3B-D737-B94A-AD2F-684B835380CE}" srcOrd="1" destOrd="0" presId="urn:microsoft.com/office/officeart/2005/8/layout/vProcess5"/>
    <dgm:cxn modelId="{EC161B96-3F69-7640-9D7D-99A4180463F0}" type="presOf" srcId="{538E8490-ED46-3F4D-9A88-F6C0253025A6}" destId="{9793A842-4D0D-C14F-A0DB-191BC78E9E79}" srcOrd="0" destOrd="0" presId="urn:microsoft.com/office/officeart/2005/8/layout/vProcess5"/>
    <dgm:cxn modelId="{E4A2959C-7901-6D4D-88D7-996A521E7452}" type="presOf" srcId="{3C056A0F-E550-8F41-94F7-E539C39127EB}" destId="{9F4152CA-0CF4-1446-A649-71F16C301B84}" srcOrd="1" destOrd="0" presId="urn:microsoft.com/office/officeart/2005/8/layout/vProcess5"/>
    <dgm:cxn modelId="{0CB539AB-D899-2F4E-BF25-A3EEC6E9353A}" type="presOf" srcId="{73D18973-03E0-8E45-9898-5D057F775D09}" destId="{B4BBB898-75C6-C446-9DA8-85C6E56E0822}" srcOrd="0" destOrd="0" presId="urn:microsoft.com/office/officeart/2005/8/layout/vProcess5"/>
    <dgm:cxn modelId="{292965B1-1656-9046-9795-4388580F5A10}" srcId="{E7E7680E-AFA6-D34E-9461-EED2BB052BE7}" destId="{FEC3129D-FB4D-2C44-AF0B-4239EF98C32C}" srcOrd="1" destOrd="0" parTransId="{A63FB98B-5EB5-5845-9D24-EA95427D48FB}" sibTransId="{538E8490-ED46-3F4D-9A88-F6C0253025A6}"/>
    <dgm:cxn modelId="{F950A9D6-619C-E34B-BE1A-D67A7874C616}" type="presOf" srcId="{DA703D72-5700-1E4F-9D58-E30D7F4ECDAB}" destId="{AA295D58-6A08-F248-B0C5-3BF7E6805033}" srcOrd="1" destOrd="0" presId="urn:microsoft.com/office/officeart/2005/8/layout/vProcess5"/>
    <dgm:cxn modelId="{CFC4AA9B-442B-9942-A2D6-BFB41082F2A0}" type="presParOf" srcId="{442E2ADF-EFB1-F046-8DA6-6D9093C9467B}" destId="{9943E039-5380-0C4E-8920-A1C4C21CA447}" srcOrd="0" destOrd="0" presId="urn:microsoft.com/office/officeart/2005/8/layout/vProcess5"/>
    <dgm:cxn modelId="{F849DA53-18CB-F24D-AFD1-4F42A78D2750}" type="presParOf" srcId="{442E2ADF-EFB1-F046-8DA6-6D9093C9467B}" destId="{2E43AAC6-B4CE-C440-B963-FD6CF061666C}" srcOrd="1" destOrd="0" presId="urn:microsoft.com/office/officeart/2005/8/layout/vProcess5"/>
    <dgm:cxn modelId="{DD0D26B0-8CF2-A34D-9A24-E1378B5B35A7}" type="presParOf" srcId="{442E2ADF-EFB1-F046-8DA6-6D9093C9467B}" destId="{D95A1D59-D4F2-FB41-8652-A232420AF685}" srcOrd="2" destOrd="0" presId="urn:microsoft.com/office/officeart/2005/8/layout/vProcess5"/>
    <dgm:cxn modelId="{8142ABD2-61C2-1D49-8236-C9EA7B4931DF}" type="presParOf" srcId="{442E2ADF-EFB1-F046-8DA6-6D9093C9467B}" destId="{0B133B3E-C921-8643-B146-84BAB0FC9F5E}" srcOrd="3" destOrd="0" presId="urn:microsoft.com/office/officeart/2005/8/layout/vProcess5"/>
    <dgm:cxn modelId="{73798891-4D20-4E4D-94C7-4E4C68013DAD}" type="presParOf" srcId="{442E2ADF-EFB1-F046-8DA6-6D9093C9467B}" destId="{35483EAF-B440-1349-BD8F-D4341F461FFF}" srcOrd="4" destOrd="0" presId="urn:microsoft.com/office/officeart/2005/8/layout/vProcess5"/>
    <dgm:cxn modelId="{3D9C9C33-6551-D846-AD73-A76CD74D6B2A}" type="presParOf" srcId="{442E2ADF-EFB1-F046-8DA6-6D9093C9467B}" destId="{B4BBB898-75C6-C446-9DA8-85C6E56E0822}" srcOrd="5" destOrd="0" presId="urn:microsoft.com/office/officeart/2005/8/layout/vProcess5"/>
    <dgm:cxn modelId="{5500C6B6-E5BB-D04E-B24D-EF440C2ACE46}" type="presParOf" srcId="{442E2ADF-EFB1-F046-8DA6-6D9093C9467B}" destId="{9793A842-4D0D-C14F-A0DB-191BC78E9E79}" srcOrd="6" destOrd="0" presId="urn:microsoft.com/office/officeart/2005/8/layout/vProcess5"/>
    <dgm:cxn modelId="{E65CA7BB-9FD6-F845-BA18-50353FF27A84}" type="presParOf" srcId="{442E2ADF-EFB1-F046-8DA6-6D9093C9467B}" destId="{765CEF4B-26F3-094C-8ACC-35DCBB1B1FE2}" srcOrd="7" destOrd="0" presId="urn:microsoft.com/office/officeart/2005/8/layout/vProcess5"/>
    <dgm:cxn modelId="{960EC690-E3C3-9446-A4E9-9EB0EE335A97}" type="presParOf" srcId="{442E2ADF-EFB1-F046-8DA6-6D9093C9467B}" destId="{9F4152CA-0CF4-1446-A649-71F16C301B84}" srcOrd="8" destOrd="0" presId="urn:microsoft.com/office/officeart/2005/8/layout/vProcess5"/>
    <dgm:cxn modelId="{1BC68061-69CF-3849-85C9-5658E45EF64A}" type="presParOf" srcId="{442E2ADF-EFB1-F046-8DA6-6D9093C9467B}" destId="{C3917D3B-D737-B94A-AD2F-684B835380CE}" srcOrd="9" destOrd="0" presId="urn:microsoft.com/office/officeart/2005/8/layout/vProcess5"/>
    <dgm:cxn modelId="{FE71C3E9-7E29-2543-A782-5EE34CD28907}" type="presParOf" srcId="{442E2ADF-EFB1-F046-8DA6-6D9093C9467B}" destId="{AA295D58-6A08-F248-B0C5-3BF7E6805033}" srcOrd="10" destOrd="0" presId="urn:microsoft.com/office/officeart/2005/8/layout/vProcess5"/>
    <dgm:cxn modelId="{7580B03C-8F6D-CB48-B316-93A168F2A6BC}" type="presParOf" srcId="{442E2ADF-EFB1-F046-8DA6-6D9093C9467B}" destId="{E4C62173-C09F-0B41-8E96-3F886736653B}" srcOrd="11" destOrd="0" presId="urn:microsoft.com/office/officeart/2005/8/layout/v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E7680E-AFA6-D34E-9461-EED2BB052BE7}" type="doc">
      <dgm:prSet loTypeId="urn:microsoft.com/office/officeart/2005/8/layout/vProcess5" loCatId="" qsTypeId="urn:microsoft.com/office/officeart/2005/8/quickstyle/simple2" qsCatId="simple" csTypeId="urn:microsoft.com/office/officeart/2005/8/colors/accent1_2" csCatId="accent1" phldr="1"/>
      <dgm:spPr/>
      <dgm:t>
        <a:bodyPr/>
        <a:lstStyle/>
        <a:p>
          <a:endParaRPr lang="en-US"/>
        </a:p>
      </dgm:t>
    </dgm:pt>
    <dgm:pt modelId="{3C056A0F-E550-8F41-94F7-E539C39127EB}">
      <dgm:prSet phldrT="[Text]"/>
      <dgm:spPr/>
      <dgm:t>
        <a:bodyPr/>
        <a:lstStyle/>
        <a:p>
          <a:r>
            <a:rPr lang="en-US" dirty="0"/>
            <a:t>Why is the class of MSR policies throughput-optimal?</a:t>
          </a:r>
        </a:p>
      </dgm:t>
    </dgm:pt>
    <dgm:pt modelId="{0E50C25E-1A66-324D-8F2B-B71C68A9BA9E}" type="parTrans" cxnId="{1800F07D-895D-514C-B5DC-2220B023100E}">
      <dgm:prSet/>
      <dgm:spPr/>
      <dgm:t>
        <a:bodyPr/>
        <a:lstStyle/>
        <a:p>
          <a:endParaRPr lang="en-US"/>
        </a:p>
      </dgm:t>
    </dgm:pt>
    <dgm:pt modelId="{73D18973-03E0-8E45-9898-5D057F775D09}" type="sibTrans" cxnId="{1800F07D-895D-514C-B5DC-2220B023100E}">
      <dgm:prSet/>
      <dgm:spPr/>
      <dgm:t>
        <a:bodyPr/>
        <a:lstStyle/>
        <a:p>
          <a:endParaRPr lang="en-US"/>
        </a:p>
      </dgm:t>
    </dgm:pt>
    <dgm:pt modelId="{FEC3129D-FB4D-2C44-AF0B-4239EF98C32C}">
      <dgm:prSet phldrT="[Text]"/>
      <dgm:spPr>
        <a:solidFill>
          <a:schemeClr val="accent3"/>
        </a:solidFill>
      </dgm:spPr>
      <dgm:t>
        <a:bodyPr/>
        <a:lstStyle/>
        <a:p>
          <a:r>
            <a:rPr lang="en-US" dirty="0"/>
            <a:t>How to analyze mean response time under an MSR policy?</a:t>
          </a:r>
        </a:p>
      </dgm:t>
    </dgm:pt>
    <dgm:pt modelId="{A63FB98B-5EB5-5845-9D24-EA95427D48FB}" type="parTrans" cxnId="{292965B1-1656-9046-9795-4388580F5A10}">
      <dgm:prSet/>
      <dgm:spPr/>
      <dgm:t>
        <a:bodyPr/>
        <a:lstStyle/>
        <a:p>
          <a:endParaRPr lang="en-US"/>
        </a:p>
      </dgm:t>
    </dgm:pt>
    <dgm:pt modelId="{538E8490-ED46-3F4D-9A88-F6C0253025A6}" type="sibTrans" cxnId="{292965B1-1656-9046-9795-4388580F5A10}">
      <dgm:prSet/>
      <dgm:spPr/>
      <dgm:t>
        <a:bodyPr/>
        <a:lstStyle/>
        <a:p>
          <a:endParaRPr lang="en-US"/>
        </a:p>
      </dgm:t>
    </dgm:pt>
    <dgm:pt modelId="{DA703D72-5700-1E4F-9D58-E30D7F4ECDAB}">
      <dgm:prSet phldrT="[Text]"/>
      <dgm:spPr/>
      <dgm:t>
        <a:bodyPr/>
        <a:lstStyle/>
        <a:p>
          <a:r>
            <a:rPr lang="en-US" dirty="0"/>
            <a:t>How can MSR policies support various preemption models?</a:t>
          </a:r>
        </a:p>
      </dgm:t>
    </dgm:pt>
    <dgm:pt modelId="{B967052D-7D52-2445-B166-3D212F327259}" type="parTrans" cxnId="{D5E5533A-CC07-004A-BD6A-0A74C2410BB4}">
      <dgm:prSet/>
      <dgm:spPr/>
      <dgm:t>
        <a:bodyPr/>
        <a:lstStyle/>
        <a:p>
          <a:endParaRPr lang="en-US"/>
        </a:p>
      </dgm:t>
    </dgm:pt>
    <dgm:pt modelId="{4F5621EA-FFA9-7E46-B0E6-C16DF16C8716}" type="sibTrans" cxnId="{D5E5533A-CC07-004A-BD6A-0A74C2410BB4}">
      <dgm:prSet/>
      <dgm:spPr/>
      <dgm:t>
        <a:bodyPr/>
        <a:lstStyle/>
        <a:p>
          <a:endParaRPr lang="en-US"/>
        </a:p>
      </dgm:t>
    </dgm:pt>
    <dgm:pt modelId="{931BCFC0-C9F5-1148-AB88-A35FA7CC83E6}">
      <dgm:prSet phldrT="[Text]"/>
      <dgm:spPr/>
      <dgm:t>
        <a:bodyPr/>
        <a:lstStyle/>
        <a:p>
          <a:r>
            <a:rPr lang="en-US" dirty="0"/>
            <a:t>How to use MSR policies in practice?</a:t>
          </a:r>
        </a:p>
      </dgm:t>
    </dgm:pt>
    <dgm:pt modelId="{81900091-DCB8-6B4F-8F64-5690E41D408F}" type="parTrans" cxnId="{457F5F26-27A8-5043-9F47-075E5B2CEDC9}">
      <dgm:prSet/>
      <dgm:spPr/>
      <dgm:t>
        <a:bodyPr/>
        <a:lstStyle/>
        <a:p>
          <a:endParaRPr lang="en-US"/>
        </a:p>
      </dgm:t>
    </dgm:pt>
    <dgm:pt modelId="{BFF136A7-3FB2-8C4C-96C8-2B32B615E785}" type="sibTrans" cxnId="{457F5F26-27A8-5043-9F47-075E5B2CEDC9}">
      <dgm:prSet/>
      <dgm:spPr/>
      <dgm:t>
        <a:bodyPr/>
        <a:lstStyle/>
        <a:p>
          <a:endParaRPr lang="en-US"/>
        </a:p>
      </dgm:t>
    </dgm:pt>
    <dgm:pt modelId="{442E2ADF-EFB1-F046-8DA6-6D9093C9467B}" type="pres">
      <dgm:prSet presAssocID="{E7E7680E-AFA6-D34E-9461-EED2BB052BE7}" presName="outerComposite" presStyleCnt="0">
        <dgm:presLayoutVars>
          <dgm:chMax val="5"/>
          <dgm:dir/>
          <dgm:resizeHandles val="exact"/>
        </dgm:presLayoutVars>
      </dgm:prSet>
      <dgm:spPr/>
    </dgm:pt>
    <dgm:pt modelId="{9943E039-5380-0C4E-8920-A1C4C21CA447}" type="pres">
      <dgm:prSet presAssocID="{E7E7680E-AFA6-D34E-9461-EED2BB052BE7}" presName="dummyMaxCanvas" presStyleCnt="0">
        <dgm:presLayoutVars/>
      </dgm:prSet>
      <dgm:spPr/>
    </dgm:pt>
    <dgm:pt modelId="{2E43AAC6-B4CE-C440-B963-FD6CF061666C}" type="pres">
      <dgm:prSet presAssocID="{E7E7680E-AFA6-D34E-9461-EED2BB052BE7}" presName="FourNodes_1" presStyleLbl="node1" presStyleIdx="0" presStyleCnt="4">
        <dgm:presLayoutVars>
          <dgm:bulletEnabled val="1"/>
        </dgm:presLayoutVars>
      </dgm:prSet>
      <dgm:spPr/>
    </dgm:pt>
    <dgm:pt modelId="{D95A1D59-D4F2-FB41-8652-A232420AF685}" type="pres">
      <dgm:prSet presAssocID="{E7E7680E-AFA6-D34E-9461-EED2BB052BE7}" presName="FourNodes_2" presStyleLbl="node1" presStyleIdx="1" presStyleCnt="4">
        <dgm:presLayoutVars>
          <dgm:bulletEnabled val="1"/>
        </dgm:presLayoutVars>
      </dgm:prSet>
      <dgm:spPr/>
    </dgm:pt>
    <dgm:pt modelId="{0B133B3E-C921-8643-B146-84BAB0FC9F5E}" type="pres">
      <dgm:prSet presAssocID="{E7E7680E-AFA6-D34E-9461-EED2BB052BE7}" presName="FourNodes_3" presStyleLbl="node1" presStyleIdx="2" presStyleCnt="4">
        <dgm:presLayoutVars>
          <dgm:bulletEnabled val="1"/>
        </dgm:presLayoutVars>
      </dgm:prSet>
      <dgm:spPr/>
    </dgm:pt>
    <dgm:pt modelId="{35483EAF-B440-1349-BD8F-D4341F461FFF}" type="pres">
      <dgm:prSet presAssocID="{E7E7680E-AFA6-D34E-9461-EED2BB052BE7}" presName="FourNodes_4" presStyleLbl="node1" presStyleIdx="3" presStyleCnt="4">
        <dgm:presLayoutVars>
          <dgm:bulletEnabled val="1"/>
        </dgm:presLayoutVars>
      </dgm:prSet>
      <dgm:spPr/>
    </dgm:pt>
    <dgm:pt modelId="{B4BBB898-75C6-C446-9DA8-85C6E56E0822}" type="pres">
      <dgm:prSet presAssocID="{E7E7680E-AFA6-D34E-9461-EED2BB052BE7}" presName="FourConn_1-2" presStyleLbl="fgAccFollowNode1" presStyleIdx="0" presStyleCnt="3">
        <dgm:presLayoutVars>
          <dgm:bulletEnabled val="1"/>
        </dgm:presLayoutVars>
      </dgm:prSet>
      <dgm:spPr/>
    </dgm:pt>
    <dgm:pt modelId="{9793A842-4D0D-C14F-A0DB-191BC78E9E79}" type="pres">
      <dgm:prSet presAssocID="{E7E7680E-AFA6-D34E-9461-EED2BB052BE7}" presName="FourConn_2-3" presStyleLbl="fgAccFollowNode1" presStyleIdx="1" presStyleCnt="3">
        <dgm:presLayoutVars>
          <dgm:bulletEnabled val="1"/>
        </dgm:presLayoutVars>
      </dgm:prSet>
      <dgm:spPr/>
    </dgm:pt>
    <dgm:pt modelId="{765CEF4B-26F3-094C-8ACC-35DCBB1B1FE2}" type="pres">
      <dgm:prSet presAssocID="{E7E7680E-AFA6-D34E-9461-EED2BB052BE7}" presName="FourConn_3-4" presStyleLbl="fgAccFollowNode1" presStyleIdx="2" presStyleCnt="3">
        <dgm:presLayoutVars>
          <dgm:bulletEnabled val="1"/>
        </dgm:presLayoutVars>
      </dgm:prSet>
      <dgm:spPr/>
    </dgm:pt>
    <dgm:pt modelId="{9F4152CA-0CF4-1446-A649-71F16C301B84}" type="pres">
      <dgm:prSet presAssocID="{E7E7680E-AFA6-D34E-9461-EED2BB052BE7}" presName="FourNodes_1_text" presStyleLbl="node1" presStyleIdx="3" presStyleCnt="4">
        <dgm:presLayoutVars>
          <dgm:bulletEnabled val="1"/>
        </dgm:presLayoutVars>
      </dgm:prSet>
      <dgm:spPr/>
    </dgm:pt>
    <dgm:pt modelId="{C3917D3B-D737-B94A-AD2F-684B835380CE}" type="pres">
      <dgm:prSet presAssocID="{E7E7680E-AFA6-D34E-9461-EED2BB052BE7}" presName="FourNodes_2_text" presStyleLbl="node1" presStyleIdx="3" presStyleCnt="4">
        <dgm:presLayoutVars>
          <dgm:bulletEnabled val="1"/>
        </dgm:presLayoutVars>
      </dgm:prSet>
      <dgm:spPr/>
    </dgm:pt>
    <dgm:pt modelId="{AA295D58-6A08-F248-B0C5-3BF7E6805033}" type="pres">
      <dgm:prSet presAssocID="{E7E7680E-AFA6-D34E-9461-EED2BB052BE7}" presName="FourNodes_3_text" presStyleLbl="node1" presStyleIdx="3" presStyleCnt="4">
        <dgm:presLayoutVars>
          <dgm:bulletEnabled val="1"/>
        </dgm:presLayoutVars>
      </dgm:prSet>
      <dgm:spPr/>
    </dgm:pt>
    <dgm:pt modelId="{E4C62173-C09F-0B41-8E96-3F886736653B}" type="pres">
      <dgm:prSet presAssocID="{E7E7680E-AFA6-D34E-9461-EED2BB052BE7}" presName="FourNodes_4_text" presStyleLbl="node1" presStyleIdx="3" presStyleCnt="4">
        <dgm:presLayoutVars>
          <dgm:bulletEnabled val="1"/>
        </dgm:presLayoutVars>
      </dgm:prSet>
      <dgm:spPr/>
    </dgm:pt>
  </dgm:ptLst>
  <dgm:cxnLst>
    <dgm:cxn modelId="{FB717808-F5A5-B049-A11B-B96BCCB11D75}" type="presOf" srcId="{FEC3129D-FB4D-2C44-AF0B-4239EF98C32C}" destId="{D95A1D59-D4F2-FB41-8652-A232420AF685}" srcOrd="0" destOrd="0" presId="urn:microsoft.com/office/officeart/2005/8/layout/vProcess5"/>
    <dgm:cxn modelId="{C333E51F-1476-4843-9841-1D50DEE3DB72}" type="presOf" srcId="{4F5621EA-FFA9-7E46-B0E6-C16DF16C8716}" destId="{765CEF4B-26F3-094C-8ACC-35DCBB1B1FE2}" srcOrd="0" destOrd="0" presId="urn:microsoft.com/office/officeart/2005/8/layout/vProcess5"/>
    <dgm:cxn modelId="{457F5F26-27A8-5043-9F47-075E5B2CEDC9}" srcId="{E7E7680E-AFA6-D34E-9461-EED2BB052BE7}" destId="{931BCFC0-C9F5-1148-AB88-A35FA7CC83E6}" srcOrd="3" destOrd="0" parTransId="{81900091-DCB8-6B4F-8F64-5690E41D408F}" sibTransId="{BFF136A7-3FB2-8C4C-96C8-2B32B615E785}"/>
    <dgm:cxn modelId="{6629C427-F793-A540-950A-5DD866BE19AD}" type="presOf" srcId="{3C056A0F-E550-8F41-94F7-E539C39127EB}" destId="{2E43AAC6-B4CE-C440-B963-FD6CF061666C}" srcOrd="0" destOrd="0" presId="urn:microsoft.com/office/officeart/2005/8/layout/vProcess5"/>
    <dgm:cxn modelId="{0674172F-AD1D-D049-A998-CCFCCB5DEB8D}" type="presOf" srcId="{931BCFC0-C9F5-1148-AB88-A35FA7CC83E6}" destId="{35483EAF-B440-1349-BD8F-D4341F461FFF}" srcOrd="0" destOrd="0" presId="urn:microsoft.com/office/officeart/2005/8/layout/vProcess5"/>
    <dgm:cxn modelId="{B266EA31-946B-684E-BB03-F925F69BF5E1}" type="presOf" srcId="{E7E7680E-AFA6-D34E-9461-EED2BB052BE7}" destId="{442E2ADF-EFB1-F046-8DA6-6D9093C9467B}" srcOrd="0" destOrd="0" presId="urn:microsoft.com/office/officeart/2005/8/layout/vProcess5"/>
    <dgm:cxn modelId="{6D2A4B32-521C-D647-83A6-876255E4132C}" type="presOf" srcId="{DA703D72-5700-1E4F-9D58-E30D7F4ECDAB}" destId="{0B133B3E-C921-8643-B146-84BAB0FC9F5E}" srcOrd="0" destOrd="0" presId="urn:microsoft.com/office/officeart/2005/8/layout/vProcess5"/>
    <dgm:cxn modelId="{D5E5533A-CC07-004A-BD6A-0A74C2410BB4}" srcId="{E7E7680E-AFA6-D34E-9461-EED2BB052BE7}" destId="{DA703D72-5700-1E4F-9D58-E30D7F4ECDAB}" srcOrd="2" destOrd="0" parTransId="{B967052D-7D52-2445-B166-3D212F327259}" sibTransId="{4F5621EA-FFA9-7E46-B0E6-C16DF16C8716}"/>
    <dgm:cxn modelId="{71B2B354-018C-624C-B10C-ECD649CEB4F1}" type="presOf" srcId="{931BCFC0-C9F5-1148-AB88-A35FA7CC83E6}" destId="{E4C62173-C09F-0B41-8E96-3F886736653B}" srcOrd="1" destOrd="0" presId="urn:microsoft.com/office/officeart/2005/8/layout/vProcess5"/>
    <dgm:cxn modelId="{1800F07D-895D-514C-B5DC-2220B023100E}" srcId="{E7E7680E-AFA6-D34E-9461-EED2BB052BE7}" destId="{3C056A0F-E550-8F41-94F7-E539C39127EB}" srcOrd="0" destOrd="0" parTransId="{0E50C25E-1A66-324D-8F2B-B71C68A9BA9E}" sibTransId="{73D18973-03E0-8E45-9898-5D057F775D09}"/>
    <dgm:cxn modelId="{95DD5388-E9AF-8148-82F6-3B81086DDDE0}" type="presOf" srcId="{FEC3129D-FB4D-2C44-AF0B-4239EF98C32C}" destId="{C3917D3B-D737-B94A-AD2F-684B835380CE}" srcOrd="1" destOrd="0" presId="urn:microsoft.com/office/officeart/2005/8/layout/vProcess5"/>
    <dgm:cxn modelId="{EC161B96-3F69-7640-9D7D-99A4180463F0}" type="presOf" srcId="{538E8490-ED46-3F4D-9A88-F6C0253025A6}" destId="{9793A842-4D0D-C14F-A0DB-191BC78E9E79}" srcOrd="0" destOrd="0" presId="urn:microsoft.com/office/officeart/2005/8/layout/vProcess5"/>
    <dgm:cxn modelId="{E4A2959C-7901-6D4D-88D7-996A521E7452}" type="presOf" srcId="{3C056A0F-E550-8F41-94F7-E539C39127EB}" destId="{9F4152CA-0CF4-1446-A649-71F16C301B84}" srcOrd="1" destOrd="0" presId="urn:microsoft.com/office/officeart/2005/8/layout/vProcess5"/>
    <dgm:cxn modelId="{0CB539AB-D899-2F4E-BF25-A3EEC6E9353A}" type="presOf" srcId="{73D18973-03E0-8E45-9898-5D057F775D09}" destId="{B4BBB898-75C6-C446-9DA8-85C6E56E0822}" srcOrd="0" destOrd="0" presId="urn:microsoft.com/office/officeart/2005/8/layout/vProcess5"/>
    <dgm:cxn modelId="{292965B1-1656-9046-9795-4388580F5A10}" srcId="{E7E7680E-AFA6-D34E-9461-EED2BB052BE7}" destId="{FEC3129D-FB4D-2C44-AF0B-4239EF98C32C}" srcOrd="1" destOrd="0" parTransId="{A63FB98B-5EB5-5845-9D24-EA95427D48FB}" sibTransId="{538E8490-ED46-3F4D-9A88-F6C0253025A6}"/>
    <dgm:cxn modelId="{F950A9D6-619C-E34B-BE1A-D67A7874C616}" type="presOf" srcId="{DA703D72-5700-1E4F-9D58-E30D7F4ECDAB}" destId="{AA295D58-6A08-F248-B0C5-3BF7E6805033}" srcOrd="1" destOrd="0" presId="urn:microsoft.com/office/officeart/2005/8/layout/vProcess5"/>
    <dgm:cxn modelId="{CFC4AA9B-442B-9942-A2D6-BFB41082F2A0}" type="presParOf" srcId="{442E2ADF-EFB1-F046-8DA6-6D9093C9467B}" destId="{9943E039-5380-0C4E-8920-A1C4C21CA447}" srcOrd="0" destOrd="0" presId="urn:microsoft.com/office/officeart/2005/8/layout/vProcess5"/>
    <dgm:cxn modelId="{F849DA53-18CB-F24D-AFD1-4F42A78D2750}" type="presParOf" srcId="{442E2ADF-EFB1-F046-8DA6-6D9093C9467B}" destId="{2E43AAC6-B4CE-C440-B963-FD6CF061666C}" srcOrd="1" destOrd="0" presId="urn:microsoft.com/office/officeart/2005/8/layout/vProcess5"/>
    <dgm:cxn modelId="{DD0D26B0-8CF2-A34D-9A24-E1378B5B35A7}" type="presParOf" srcId="{442E2ADF-EFB1-F046-8DA6-6D9093C9467B}" destId="{D95A1D59-D4F2-FB41-8652-A232420AF685}" srcOrd="2" destOrd="0" presId="urn:microsoft.com/office/officeart/2005/8/layout/vProcess5"/>
    <dgm:cxn modelId="{8142ABD2-61C2-1D49-8236-C9EA7B4931DF}" type="presParOf" srcId="{442E2ADF-EFB1-F046-8DA6-6D9093C9467B}" destId="{0B133B3E-C921-8643-B146-84BAB0FC9F5E}" srcOrd="3" destOrd="0" presId="urn:microsoft.com/office/officeart/2005/8/layout/vProcess5"/>
    <dgm:cxn modelId="{73798891-4D20-4E4D-94C7-4E4C68013DAD}" type="presParOf" srcId="{442E2ADF-EFB1-F046-8DA6-6D9093C9467B}" destId="{35483EAF-B440-1349-BD8F-D4341F461FFF}" srcOrd="4" destOrd="0" presId="urn:microsoft.com/office/officeart/2005/8/layout/vProcess5"/>
    <dgm:cxn modelId="{3D9C9C33-6551-D846-AD73-A76CD74D6B2A}" type="presParOf" srcId="{442E2ADF-EFB1-F046-8DA6-6D9093C9467B}" destId="{B4BBB898-75C6-C446-9DA8-85C6E56E0822}" srcOrd="5" destOrd="0" presId="urn:microsoft.com/office/officeart/2005/8/layout/vProcess5"/>
    <dgm:cxn modelId="{5500C6B6-E5BB-D04E-B24D-EF440C2ACE46}" type="presParOf" srcId="{442E2ADF-EFB1-F046-8DA6-6D9093C9467B}" destId="{9793A842-4D0D-C14F-A0DB-191BC78E9E79}" srcOrd="6" destOrd="0" presId="urn:microsoft.com/office/officeart/2005/8/layout/vProcess5"/>
    <dgm:cxn modelId="{E65CA7BB-9FD6-F845-BA18-50353FF27A84}" type="presParOf" srcId="{442E2ADF-EFB1-F046-8DA6-6D9093C9467B}" destId="{765CEF4B-26F3-094C-8ACC-35DCBB1B1FE2}" srcOrd="7" destOrd="0" presId="urn:microsoft.com/office/officeart/2005/8/layout/vProcess5"/>
    <dgm:cxn modelId="{960EC690-E3C3-9446-A4E9-9EB0EE335A97}" type="presParOf" srcId="{442E2ADF-EFB1-F046-8DA6-6D9093C9467B}" destId="{9F4152CA-0CF4-1446-A649-71F16C301B84}" srcOrd="8" destOrd="0" presId="urn:microsoft.com/office/officeart/2005/8/layout/vProcess5"/>
    <dgm:cxn modelId="{1BC68061-69CF-3849-85C9-5658E45EF64A}" type="presParOf" srcId="{442E2ADF-EFB1-F046-8DA6-6D9093C9467B}" destId="{C3917D3B-D737-B94A-AD2F-684B835380CE}" srcOrd="9" destOrd="0" presId="urn:microsoft.com/office/officeart/2005/8/layout/vProcess5"/>
    <dgm:cxn modelId="{FE71C3E9-7E29-2543-A782-5EE34CD28907}" type="presParOf" srcId="{442E2ADF-EFB1-F046-8DA6-6D9093C9467B}" destId="{AA295D58-6A08-F248-B0C5-3BF7E6805033}" srcOrd="10" destOrd="0" presId="urn:microsoft.com/office/officeart/2005/8/layout/vProcess5"/>
    <dgm:cxn modelId="{7580B03C-8F6D-CB48-B316-93A168F2A6BC}" type="presParOf" srcId="{442E2ADF-EFB1-F046-8DA6-6D9093C9467B}" destId="{E4C62173-C09F-0B41-8E96-3F886736653B}" srcOrd="11" destOrd="0" presId="urn:microsoft.com/office/officeart/2005/8/layout/vProcess5"/>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E7680E-AFA6-D34E-9461-EED2BB052BE7}" type="doc">
      <dgm:prSet loTypeId="urn:microsoft.com/office/officeart/2005/8/layout/vProcess5" loCatId="" qsTypeId="urn:microsoft.com/office/officeart/2005/8/quickstyle/simple2" qsCatId="simple" csTypeId="urn:microsoft.com/office/officeart/2005/8/colors/accent1_2" csCatId="accent1" phldr="1"/>
      <dgm:spPr/>
      <dgm:t>
        <a:bodyPr/>
        <a:lstStyle/>
        <a:p>
          <a:endParaRPr lang="en-US"/>
        </a:p>
      </dgm:t>
    </dgm:pt>
    <dgm:pt modelId="{3C056A0F-E550-8F41-94F7-E539C39127EB}">
      <dgm:prSet phldrT="[Text]"/>
      <dgm:spPr/>
      <dgm:t>
        <a:bodyPr/>
        <a:lstStyle/>
        <a:p>
          <a:r>
            <a:rPr lang="en-US" dirty="0"/>
            <a:t>Why is the class of MSR policies throughput-optimal?</a:t>
          </a:r>
        </a:p>
      </dgm:t>
    </dgm:pt>
    <dgm:pt modelId="{0E50C25E-1A66-324D-8F2B-B71C68A9BA9E}" type="parTrans" cxnId="{1800F07D-895D-514C-B5DC-2220B023100E}">
      <dgm:prSet/>
      <dgm:spPr/>
      <dgm:t>
        <a:bodyPr/>
        <a:lstStyle/>
        <a:p>
          <a:endParaRPr lang="en-US"/>
        </a:p>
      </dgm:t>
    </dgm:pt>
    <dgm:pt modelId="{73D18973-03E0-8E45-9898-5D057F775D09}" type="sibTrans" cxnId="{1800F07D-895D-514C-B5DC-2220B023100E}">
      <dgm:prSet/>
      <dgm:spPr/>
      <dgm:t>
        <a:bodyPr/>
        <a:lstStyle/>
        <a:p>
          <a:endParaRPr lang="en-US"/>
        </a:p>
      </dgm:t>
    </dgm:pt>
    <dgm:pt modelId="{FEC3129D-FB4D-2C44-AF0B-4239EF98C32C}">
      <dgm:prSet phldrT="[Text]"/>
      <dgm:spPr/>
      <dgm:t>
        <a:bodyPr/>
        <a:lstStyle/>
        <a:p>
          <a:r>
            <a:rPr lang="en-US" dirty="0"/>
            <a:t>How to analyze mean response time under an MSR policy?</a:t>
          </a:r>
        </a:p>
      </dgm:t>
    </dgm:pt>
    <dgm:pt modelId="{A63FB98B-5EB5-5845-9D24-EA95427D48FB}" type="parTrans" cxnId="{292965B1-1656-9046-9795-4388580F5A10}">
      <dgm:prSet/>
      <dgm:spPr/>
      <dgm:t>
        <a:bodyPr/>
        <a:lstStyle/>
        <a:p>
          <a:endParaRPr lang="en-US"/>
        </a:p>
      </dgm:t>
    </dgm:pt>
    <dgm:pt modelId="{538E8490-ED46-3F4D-9A88-F6C0253025A6}" type="sibTrans" cxnId="{292965B1-1656-9046-9795-4388580F5A10}">
      <dgm:prSet/>
      <dgm:spPr/>
      <dgm:t>
        <a:bodyPr/>
        <a:lstStyle/>
        <a:p>
          <a:endParaRPr lang="en-US"/>
        </a:p>
      </dgm:t>
    </dgm:pt>
    <dgm:pt modelId="{DA703D72-5700-1E4F-9D58-E30D7F4ECDAB}">
      <dgm:prSet phldrT="[Text]"/>
      <dgm:spPr>
        <a:solidFill>
          <a:schemeClr val="accent3"/>
        </a:solidFill>
      </dgm:spPr>
      <dgm:t>
        <a:bodyPr/>
        <a:lstStyle/>
        <a:p>
          <a:r>
            <a:rPr lang="en-US" dirty="0"/>
            <a:t>How can MSR policies support various preemption models?</a:t>
          </a:r>
        </a:p>
      </dgm:t>
    </dgm:pt>
    <dgm:pt modelId="{B967052D-7D52-2445-B166-3D212F327259}" type="parTrans" cxnId="{D5E5533A-CC07-004A-BD6A-0A74C2410BB4}">
      <dgm:prSet/>
      <dgm:spPr/>
      <dgm:t>
        <a:bodyPr/>
        <a:lstStyle/>
        <a:p>
          <a:endParaRPr lang="en-US"/>
        </a:p>
      </dgm:t>
    </dgm:pt>
    <dgm:pt modelId="{4F5621EA-FFA9-7E46-B0E6-C16DF16C8716}" type="sibTrans" cxnId="{D5E5533A-CC07-004A-BD6A-0A74C2410BB4}">
      <dgm:prSet/>
      <dgm:spPr/>
      <dgm:t>
        <a:bodyPr/>
        <a:lstStyle/>
        <a:p>
          <a:endParaRPr lang="en-US"/>
        </a:p>
      </dgm:t>
    </dgm:pt>
    <dgm:pt modelId="{931BCFC0-C9F5-1148-AB88-A35FA7CC83E6}">
      <dgm:prSet phldrT="[Text]"/>
      <dgm:spPr/>
      <dgm:t>
        <a:bodyPr/>
        <a:lstStyle/>
        <a:p>
          <a:r>
            <a:rPr lang="en-US" dirty="0"/>
            <a:t>How to use MSR policies in practice?</a:t>
          </a:r>
        </a:p>
      </dgm:t>
    </dgm:pt>
    <dgm:pt modelId="{81900091-DCB8-6B4F-8F64-5690E41D408F}" type="parTrans" cxnId="{457F5F26-27A8-5043-9F47-075E5B2CEDC9}">
      <dgm:prSet/>
      <dgm:spPr/>
      <dgm:t>
        <a:bodyPr/>
        <a:lstStyle/>
        <a:p>
          <a:endParaRPr lang="en-US"/>
        </a:p>
      </dgm:t>
    </dgm:pt>
    <dgm:pt modelId="{BFF136A7-3FB2-8C4C-96C8-2B32B615E785}" type="sibTrans" cxnId="{457F5F26-27A8-5043-9F47-075E5B2CEDC9}">
      <dgm:prSet/>
      <dgm:spPr/>
      <dgm:t>
        <a:bodyPr/>
        <a:lstStyle/>
        <a:p>
          <a:endParaRPr lang="en-US"/>
        </a:p>
      </dgm:t>
    </dgm:pt>
    <dgm:pt modelId="{442E2ADF-EFB1-F046-8DA6-6D9093C9467B}" type="pres">
      <dgm:prSet presAssocID="{E7E7680E-AFA6-D34E-9461-EED2BB052BE7}" presName="outerComposite" presStyleCnt="0">
        <dgm:presLayoutVars>
          <dgm:chMax val="5"/>
          <dgm:dir/>
          <dgm:resizeHandles val="exact"/>
        </dgm:presLayoutVars>
      </dgm:prSet>
      <dgm:spPr/>
    </dgm:pt>
    <dgm:pt modelId="{9943E039-5380-0C4E-8920-A1C4C21CA447}" type="pres">
      <dgm:prSet presAssocID="{E7E7680E-AFA6-D34E-9461-EED2BB052BE7}" presName="dummyMaxCanvas" presStyleCnt="0">
        <dgm:presLayoutVars/>
      </dgm:prSet>
      <dgm:spPr/>
    </dgm:pt>
    <dgm:pt modelId="{2E43AAC6-B4CE-C440-B963-FD6CF061666C}" type="pres">
      <dgm:prSet presAssocID="{E7E7680E-AFA6-D34E-9461-EED2BB052BE7}" presName="FourNodes_1" presStyleLbl="node1" presStyleIdx="0" presStyleCnt="4">
        <dgm:presLayoutVars>
          <dgm:bulletEnabled val="1"/>
        </dgm:presLayoutVars>
      </dgm:prSet>
      <dgm:spPr/>
    </dgm:pt>
    <dgm:pt modelId="{D95A1D59-D4F2-FB41-8652-A232420AF685}" type="pres">
      <dgm:prSet presAssocID="{E7E7680E-AFA6-D34E-9461-EED2BB052BE7}" presName="FourNodes_2" presStyleLbl="node1" presStyleIdx="1" presStyleCnt="4">
        <dgm:presLayoutVars>
          <dgm:bulletEnabled val="1"/>
        </dgm:presLayoutVars>
      </dgm:prSet>
      <dgm:spPr/>
    </dgm:pt>
    <dgm:pt modelId="{0B133B3E-C921-8643-B146-84BAB0FC9F5E}" type="pres">
      <dgm:prSet presAssocID="{E7E7680E-AFA6-D34E-9461-EED2BB052BE7}" presName="FourNodes_3" presStyleLbl="node1" presStyleIdx="2" presStyleCnt="4">
        <dgm:presLayoutVars>
          <dgm:bulletEnabled val="1"/>
        </dgm:presLayoutVars>
      </dgm:prSet>
      <dgm:spPr/>
    </dgm:pt>
    <dgm:pt modelId="{35483EAF-B440-1349-BD8F-D4341F461FFF}" type="pres">
      <dgm:prSet presAssocID="{E7E7680E-AFA6-D34E-9461-EED2BB052BE7}" presName="FourNodes_4" presStyleLbl="node1" presStyleIdx="3" presStyleCnt="4">
        <dgm:presLayoutVars>
          <dgm:bulletEnabled val="1"/>
        </dgm:presLayoutVars>
      </dgm:prSet>
      <dgm:spPr/>
    </dgm:pt>
    <dgm:pt modelId="{B4BBB898-75C6-C446-9DA8-85C6E56E0822}" type="pres">
      <dgm:prSet presAssocID="{E7E7680E-AFA6-D34E-9461-EED2BB052BE7}" presName="FourConn_1-2" presStyleLbl="fgAccFollowNode1" presStyleIdx="0" presStyleCnt="3">
        <dgm:presLayoutVars>
          <dgm:bulletEnabled val="1"/>
        </dgm:presLayoutVars>
      </dgm:prSet>
      <dgm:spPr/>
    </dgm:pt>
    <dgm:pt modelId="{9793A842-4D0D-C14F-A0DB-191BC78E9E79}" type="pres">
      <dgm:prSet presAssocID="{E7E7680E-AFA6-D34E-9461-EED2BB052BE7}" presName="FourConn_2-3" presStyleLbl="fgAccFollowNode1" presStyleIdx="1" presStyleCnt="3">
        <dgm:presLayoutVars>
          <dgm:bulletEnabled val="1"/>
        </dgm:presLayoutVars>
      </dgm:prSet>
      <dgm:spPr/>
    </dgm:pt>
    <dgm:pt modelId="{765CEF4B-26F3-094C-8ACC-35DCBB1B1FE2}" type="pres">
      <dgm:prSet presAssocID="{E7E7680E-AFA6-D34E-9461-EED2BB052BE7}" presName="FourConn_3-4" presStyleLbl="fgAccFollowNode1" presStyleIdx="2" presStyleCnt="3">
        <dgm:presLayoutVars>
          <dgm:bulletEnabled val="1"/>
        </dgm:presLayoutVars>
      </dgm:prSet>
      <dgm:spPr/>
    </dgm:pt>
    <dgm:pt modelId="{9F4152CA-0CF4-1446-A649-71F16C301B84}" type="pres">
      <dgm:prSet presAssocID="{E7E7680E-AFA6-D34E-9461-EED2BB052BE7}" presName="FourNodes_1_text" presStyleLbl="node1" presStyleIdx="3" presStyleCnt="4">
        <dgm:presLayoutVars>
          <dgm:bulletEnabled val="1"/>
        </dgm:presLayoutVars>
      </dgm:prSet>
      <dgm:spPr/>
    </dgm:pt>
    <dgm:pt modelId="{C3917D3B-D737-B94A-AD2F-684B835380CE}" type="pres">
      <dgm:prSet presAssocID="{E7E7680E-AFA6-D34E-9461-EED2BB052BE7}" presName="FourNodes_2_text" presStyleLbl="node1" presStyleIdx="3" presStyleCnt="4">
        <dgm:presLayoutVars>
          <dgm:bulletEnabled val="1"/>
        </dgm:presLayoutVars>
      </dgm:prSet>
      <dgm:spPr/>
    </dgm:pt>
    <dgm:pt modelId="{AA295D58-6A08-F248-B0C5-3BF7E6805033}" type="pres">
      <dgm:prSet presAssocID="{E7E7680E-AFA6-D34E-9461-EED2BB052BE7}" presName="FourNodes_3_text" presStyleLbl="node1" presStyleIdx="3" presStyleCnt="4">
        <dgm:presLayoutVars>
          <dgm:bulletEnabled val="1"/>
        </dgm:presLayoutVars>
      </dgm:prSet>
      <dgm:spPr/>
    </dgm:pt>
    <dgm:pt modelId="{E4C62173-C09F-0B41-8E96-3F886736653B}" type="pres">
      <dgm:prSet presAssocID="{E7E7680E-AFA6-D34E-9461-EED2BB052BE7}" presName="FourNodes_4_text" presStyleLbl="node1" presStyleIdx="3" presStyleCnt="4">
        <dgm:presLayoutVars>
          <dgm:bulletEnabled val="1"/>
        </dgm:presLayoutVars>
      </dgm:prSet>
      <dgm:spPr/>
    </dgm:pt>
  </dgm:ptLst>
  <dgm:cxnLst>
    <dgm:cxn modelId="{FB717808-F5A5-B049-A11B-B96BCCB11D75}" type="presOf" srcId="{FEC3129D-FB4D-2C44-AF0B-4239EF98C32C}" destId="{D95A1D59-D4F2-FB41-8652-A232420AF685}" srcOrd="0" destOrd="0" presId="urn:microsoft.com/office/officeart/2005/8/layout/vProcess5"/>
    <dgm:cxn modelId="{C333E51F-1476-4843-9841-1D50DEE3DB72}" type="presOf" srcId="{4F5621EA-FFA9-7E46-B0E6-C16DF16C8716}" destId="{765CEF4B-26F3-094C-8ACC-35DCBB1B1FE2}" srcOrd="0" destOrd="0" presId="urn:microsoft.com/office/officeart/2005/8/layout/vProcess5"/>
    <dgm:cxn modelId="{457F5F26-27A8-5043-9F47-075E5B2CEDC9}" srcId="{E7E7680E-AFA6-D34E-9461-EED2BB052BE7}" destId="{931BCFC0-C9F5-1148-AB88-A35FA7CC83E6}" srcOrd="3" destOrd="0" parTransId="{81900091-DCB8-6B4F-8F64-5690E41D408F}" sibTransId="{BFF136A7-3FB2-8C4C-96C8-2B32B615E785}"/>
    <dgm:cxn modelId="{6629C427-F793-A540-950A-5DD866BE19AD}" type="presOf" srcId="{3C056A0F-E550-8F41-94F7-E539C39127EB}" destId="{2E43AAC6-B4CE-C440-B963-FD6CF061666C}" srcOrd="0" destOrd="0" presId="urn:microsoft.com/office/officeart/2005/8/layout/vProcess5"/>
    <dgm:cxn modelId="{0674172F-AD1D-D049-A998-CCFCCB5DEB8D}" type="presOf" srcId="{931BCFC0-C9F5-1148-AB88-A35FA7CC83E6}" destId="{35483EAF-B440-1349-BD8F-D4341F461FFF}" srcOrd="0" destOrd="0" presId="urn:microsoft.com/office/officeart/2005/8/layout/vProcess5"/>
    <dgm:cxn modelId="{B266EA31-946B-684E-BB03-F925F69BF5E1}" type="presOf" srcId="{E7E7680E-AFA6-D34E-9461-EED2BB052BE7}" destId="{442E2ADF-EFB1-F046-8DA6-6D9093C9467B}" srcOrd="0" destOrd="0" presId="urn:microsoft.com/office/officeart/2005/8/layout/vProcess5"/>
    <dgm:cxn modelId="{6D2A4B32-521C-D647-83A6-876255E4132C}" type="presOf" srcId="{DA703D72-5700-1E4F-9D58-E30D7F4ECDAB}" destId="{0B133B3E-C921-8643-B146-84BAB0FC9F5E}" srcOrd="0" destOrd="0" presId="urn:microsoft.com/office/officeart/2005/8/layout/vProcess5"/>
    <dgm:cxn modelId="{D5E5533A-CC07-004A-BD6A-0A74C2410BB4}" srcId="{E7E7680E-AFA6-D34E-9461-EED2BB052BE7}" destId="{DA703D72-5700-1E4F-9D58-E30D7F4ECDAB}" srcOrd="2" destOrd="0" parTransId="{B967052D-7D52-2445-B166-3D212F327259}" sibTransId="{4F5621EA-FFA9-7E46-B0E6-C16DF16C8716}"/>
    <dgm:cxn modelId="{71B2B354-018C-624C-B10C-ECD649CEB4F1}" type="presOf" srcId="{931BCFC0-C9F5-1148-AB88-A35FA7CC83E6}" destId="{E4C62173-C09F-0B41-8E96-3F886736653B}" srcOrd="1" destOrd="0" presId="urn:microsoft.com/office/officeart/2005/8/layout/vProcess5"/>
    <dgm:cxn modelId="{1800F07D-895D-514C-B5DC-2220B023100E}" srcId="{E7E7680E-AFA6-D34E-9461-EED2BB052BE7}" destId="{3C056A0F-E550-8F41-94F7-E539C39127EB}" srcOrd="0" destOrd="0" parTransId="{0E50C25E-1A66-324D-8F2B-B71C68A9BA9E}" sibTransId="{73D18973-03E0-8E45-9898-5D057F775D09}"/>
    <dgm:cxn modelId="{95DD5388-E9AF-8148-82F6-3B81086DDDE0}" type="presOf" srcId="{FEC3129D-FB4D-2C44-AF0B-4239EF98C32C}" destId="{C3917D3B-D737-B94A-AD2F-684B835380CE}" srcOrd="1" destOrd="0" presId="urn:microsoft.com/office/officeart/2005/8/layout/vProcess5"/>
    <dgm:cxn modelId="{EC161B96-3F69-7640-9D7D-99A4180463F0}" type="presOf" srcId="{538E8490-ED46-3F4D-9A88-F6C0253025A6}" destId="{9793A842-4D0D-C14F-A0DB-191BC78E9E79}" srcOrd="0" destOrd="0" presId="urn:microsoft.com/office/officeart/2005/8/layout/vProcess5"/>
    <dgm:cxn modelId="{E4A2959C-7901-6D4D-88D7-996A521E7452}" type="presOf" srcId="{3C056A0F-E550-8F41-94F7-E539C39127EB}" destId="{9F4152CA-0CF4-1446-A649-71F16C301B84}" srcOrd="1" destOrd="0" presId="urn:microsoft.com/office/officeart/2005/8/layout/vProcess5"/>
    <dgm:cxn modelId="{0CB539AB-D899-2F4E-BF25-A3EEC6E9353A}" type="presOf" srcId="{73D18973-03E0-8E45-9898-5D057F775D09}" destId="{B4BBB898-75C6-C446-9DA8-85C6E56E0822}" srcOrd="0" destOrd="0" presId="urn:microsoft.com/office/officeart/2005/8/layout/vProcess5"/>
    <dgm:cxn modelId="{292965B1-1656-9046-9795-4388580F5A10}" srcId="{E7E7680E-AFA6-D34E-9461-EED2BB052BE7}" destId="{FEC3129D-FB4D-2C44-AF0B-4239EF98C32C}" srcOrd="1" destOrd="0" parTransId="{A63FB98B-5EB5-5845-9D24-EA95427D48FB}" sibTransId="{538E8490-ED46-3F4D-9A88-F6C0253025A6}"/>
    <dgm:cxn modelId="{F950A9D6-619C-E34B-BE1A-D67A7874C616}" type="presOf" srcId="{DA703D72-5700-1E4F-9D58-E30D7F4ECDAB}" destId="{AA295D58-6A08-F248-B0C5-3BF7E6805033}" srcOrd="1" destOrd="0" presId="urn:microsoft.com/office/officeart/2005/8/layout/vProcess5"/>
    <dgm:cxn modelId="{CFC4AA9B-442B-9942-A2D6-BFB41082F2A0}" type="presParOf" srcId="{442E2ADF-EFB1-F046-8DA6-6D9093C9467B}" destId="{9943E039-5380-0C4E-8920-A1C4C21CA447}" srcOrd="0" destOrd="0" presId="urn:microsoft.com/office/officeart/2005/8/layout/vProcess5"/>
    <dgm:cxn modelId="{F849DA53-18CB-F24D-AFD1-4F42A78D2750}" type="presParOf" srcId="{442E2ADF-EFB1-F046-8DA6-6D9093C9467B}" destId="{2E43AAC6-B4CE-C440-B963-FD6CF061666C}" srcOrd="1" destOrd="0" presId="urn:microsoft.com/office/officeart/2005/8/layout/vProcess5"/>
    <dgm:cxn modelId="{DD0D26B0-8CF2-A34D-9A24-E1378B5B35A7}" type="presParOf" srcId="{442E2ADF-EFB1-F046-8DA6-6D9093C9467B}" destId="{D95A1D59-D4F2-FB41-8652-A232420AF685}" srcOrd="2" destOrd="0" presId="urn:microsoft.com/office/officeart/2005/8/layout/vProcess5"/>
    <dgm:cxn modelId="{8142ABD2-61C2-1D49-8236-C9EA7B4931DF}" type="presParOf" srcId="{442E2ADF-EFB1-F046-8DA6-6D9093C9467B}" destId="{0B133B3E-C921-8643-B146-84BAB0FC9F5E}" srcOrd="3" destOrd="0" presId="urn:microsoft.com/office/officeart/2005/8/layout/vProcess5"/>
    <dgm:cxn modelId="{73798891-4D20-4E4D-94C7-4E4C68013DAD}" type="presParOf" srcId="{442E2ADF-EFB1-F046-8DA6-6D9093C9467B}" destId="{35483EAF-B440-1349-BD8F-D4341F461FFF}" srcOrd="4" destOrd="0" presId="urn:microsoft.com/office/officeart/2005/8/layout/vProcess5"/>
    <dgm:cxn modelId="{3D9C9C33-6551-D846-AD73-A76CD74D6B2A}" type="presParOf" srcId="{442E2ADF-EFB1-F046-8DA6-6D9093C9467B}" destId="{B4BBB898-75C6-C446-9DA8-85C6E56E0822}" srcOrd="5" destOrd="0" presId="urn:microsoft.com/office/officeart/2005/8/layout/vProcess5"/>
    <dgm:cxn modelId="{5500C6B6-E5BB-D04E-B24D-EF440C2ACE46}" type="presParOf" srcId="{442E2ADF-EFB1-F046-8DA6-6D9093C9467B}" destId="{9793A842-4D0D-C14F-A0DB-191BC78E9E79}" srcOrd="6" destOrd="0" presId="urn:microsoft.com/office/officeart/2005/8/layout/vProcess5"/>
    <dgm:cxn modelId="{E65CA7BB-9FD6-F845-BA18-50353FF27A84}" type="presParOf" srcId="{442E2ADF-EFB1-F046-8DA6-6D9093C9467B}" destId="{765CEF4B-26F3-094C-8ACC-35DCBB1B1FE2}" srcOrd="7" destOrd="0" presId="urn:microsoft.com/office/officeart/2005/8/layout/vProcess5"/>
    <dgm:cxn modelId="{960EC690-E3C3-9446-A4E9-9EB0EE335A97}" type="presParOf" srcId="{442E2ADF-EFB1-F046-8DA6-6D9093C9467B}" destId="{9F4152CA-0CF4-1446-A649-71F16C301B84}" srcOrd="8" destOrd="0" presId="urn:microsoft.com/office/officeart/2005/8/layout/vProcess5"/>
    <dgm:cxn modelId="{1BC68061-69CF-3849-85C9-5658E45EF64A}" type="presParOf" srcId="{442E2ADF-EFB1-F046-8DA6-6D9093C9467B}" destId="{C3917D3B-D737-B94A-AD2F-684B835380CE}" srcOrd="9" destOrd="0" presId="urn:microsoft.com/office/officeart/2005/8/layout/vProcess5"/>
    <dgm:cxn modelId="{FE71C3E9-7E29-2543-A782-5EE34CD28907}" type="presParOf" srcId="{442E2ADF-EFB1-F046-8DA6-6D9093C9467B}" destId="{AA295D58-6A08-F248-B0C5-3BF7E6805033}" srcOrd="10" destOrd="0" presId="urn:microsoft.com/office/officeart/2005/8/layout/vProcess5"/>
    <dgm:cxn modelId="{7580B03C-8F6D-CB48-B316-93A168F2A6BC}" type="presParOf" srcId="{442E2ADF-EFB1-F046-8DA6-6D9093C9467B}" destId="{E4C62173-C09F-0B41-8E96-3F886736653B}" srcOrd="11" destOrd="0" presId="urn:microsoft.com/office/officeart/2005/8/layout/vProcess5"/>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E7680E-AFA6-D34E-9461-EED2BB052BE7}" type="doc">
      <dgm:prSet loTypeId="urn:microsoft.com/office/officeart/2005/8/layout/vProcess5" loCatId="" qsTypeId="urn:microsoft.com/office/officeart/2005/8/quickstyle/simple2" qsCatId="simple" csTypeId="urn:microsoft.com/office/officeart/2005/8/colors/accent1_2" csCatId="accent1" phldr="1"/>
      <dgm:spPr/>
      <dgm:t>
        <a:bodyPr/>
        <a:lstStyle/>
        <a:p>
          <a:endParaRPr lang="en-US"/>
        </a:p>
      </dgm:t>
    </dgm:pt>
    <dgm:pt modelId="{3C056A0F-E550-8F41-94F7-E539C39127EB}">
      <dgm:prSet phldrT="[Text]"/>
      <dgm:spPr/>
      <dgm:t>
        <a:bodyPr/>
        <a:lstStyle/>
        <a:p>
          <a:r>
            <a:rPr lang="en-US" dirty="0"/>
            <a:t>Why is the class of MSR policies throughput-optimal?</a:t>
          </a:r>
        </a:p>
      </dgm:t>
    </dgm:pt>
    <dgm:pt modelId="{0E50C25E-1A66-324D-8F2B-B71C68A9BA9E}" type="parTrans" cxnId="{1800F07D-895D-514C-B5DC-2220B023100E}">
      <dgm:prSet/>
      <dgm:spPr/>
      <dgm:t>
        <a:bodyPr/>
        <a:lstStyle/>
        <a:p>
          <a:endParaRPr lang="en-US"/>
        </a:p>
      </dgm:t>
    </dgm:pt>
    <dgm:pt modelId="{73D18973-03E0-8E45-9898-5D057F775D09}" type="sibTrans" cxnId="{1800F07D-895D-514C-B5DC-2220B023100E}">
      <dgm:prSet/>
      <dgm:spPr/>
      <dgm:t>
        <a:bodyPr/>
        <a:lstStyle/>
        <a:p>
          <a:endParaRPr lang="en-US"/>
        </a:p>
      </dgm:t>
    </dgm:pt>
    <dgm:pt modelId="{FEC3129D-FB4D-2C44-AF0B-4239EF98C32C}">
      <dgm:prSet phldrT="[Text]"/>
      <dgm:spPr/>
      <dgm:t>
        <a:bodyPr/>
        <a:lstStyle/>
        <a:p>
          <a:r>
            <a:rPr lang="en-US" dirty="0"/>
            <a:t>How to analyze mean response time under an MSR policy?</a:t>
          </a:r>
        </a:p>
      </dgm:t>
    </dgm:pt>
    <dgm:pt modelId="{A63FB98B-5EB5-5845-9D24-EA95427D48FB}" type="parTrans" cxnId="{292965B1-1656-9046-9795-4388580F5A10}">
      <dgm:prSet/>
      <dgm:spPr/>
      <dgm:t>
        <a:bodyPr/>
        <a:lstStyle/>
        <a:p>
          <a:endParaRPr lang="en-US"/>
        </a:p>
      </dgm:t>
    </dgm:pt>
    <dgm:pt modelId="{538E8490-ED46-3F4D-9A88-F6C0253025A6}" type="sibTrans" cxnId="{292965B1-1656-9046-9795-4388580F5A10}">
      <dgm:prSet/>
      <dgm:spPr/>
      <dgm:t>
        <a:bodyPr/>
        <a:lstStyle/>
        <a:p>
          <a:endParaRPr lang="en-US"/>
        </a:p>
      </dgm:t>
    </dgm:pt>
    <dgm:pt modelId="{DA703D72-5700-1E4F-9D58-E30D7F4ECDAB}">
      <dgm:prSet phldrT="[Text]"/>
      <dgm:spPr/>
      <dgm:t>
        <a:bodyPr/>
        <a:lstStyle/>
        <a:p>
          <a:r>
            <a:rPr lang="en-US" dirty="0"/>
            <a:t>How can MSR policies support various preemption models?</a:t>
          </a:r>
        </a:p>
      </dgm:t>
    </dgm:pt>
    <dgm:pt modelId="{B967052D-7D52-2445-B166-3D212F327259}" type="parTrans" cxnId="{D5E5533A-CC07-004A-BD6A-0A74C2410BB4}">
      <dgm:prSet/>
      <dgm:spPr/>
      <dgm:t>
        <a:bodyPr/>
        <a:lstStyle/>
        <a:p>
          <a:endParaRPr lang="en-US"/>
        </a:p>
      </dgm:t>
    </dgm:pt>
    <dgm:pt modelId="{4F5621EA-FFA9-7E46-B0E6-C16DF16C8716}" type="sibTrans" cxnId="{D5E5533A-CC07-004A-BD6A-0A74C2410BB4}">
      <dgm:prSet/>
      <dgm:spPr/>
      <dgm:t>
        <a:bodyPr/>
        <a:lstStyle/>
        <a:p>
          <a:endParaRPr lang="en-US"/>
        </a:p>
      </dgm:t>
    </dgm:pt>
    <dgm:pt modelId="{931BCFC0-C9F5-1148-AB88-A35FA7CC83E6}">
      <dgm:prSet phldrT="[Text]"/>
      <dgm:spPr>
        <a:solidFill>
          <a:schemeClr val="accent3"/>
        </a:solidFill>
      </dgm:spPr>
      <dgm:t>
        <a:bodyPr/>
        <a:lstStyle/>
        <a:p>
          <a:r>
            <a:rPr lang="en-US" dirty="0"/>
            <a:t>How to use MSR policies in practice?</a:t>
          </a:r>
        </a:p>
      </dgm:t>
    </dgm:pt>
    <dgm:pt modelId="{81900091-DCB8-6B4F-8F64-5690E41D408F}" type="parTrans" cxnId="{457F5F26-27A8-5043-9F47-075E5B2CEDC9}">
      <dgm:prSet/>
      <dgm:spPr/>
      <dgm:t>
        <a:bodyPr/>
        <a:lstStyle/>
        <a:p>
          <a:endParaRPr lang="en-US"/>
        </a:p>
      </dgm:t>
    </dgm:pt>
    <dgm:pt modelId="{BFF136A7-3FB2-8C4C-96C8-2B32B615E785}" type="sibTrans" cxnId="{457F5F26-27A8-5043-9F47-075E5B2CEDC9}">
      <dgm:prSet/>
      <dgm:spPr/>
      <dgm:t>
        <a:bodyPr/>
        <a:lstStyle/>
        <a:p>
          <a:endParaRPr lang="en-US"/>
        </a:p>
      </dgm:t>
    </dgm:pt>
    <dgm:pt modelId="{442E2ADF-EFB1-F046-8DA6-6D9093C9467B}" type="pres">
      <dgm:prSet presAssocID="{E7E7680E-AFA6-D34E-9461-EED2BB052BE7}" presName="outerComposite" presStyleCnt="0">
        <dgm:presLayoutVars>
          <dgm:chMax val="5"/>
          <dgm:dir/>
          <dgm:resizeHandles val="exact"/>
        </dgm:presLayoutVars>
      </dgm:prSet>
      <dgm:spPr/>
    </dgm:pt>
    <dgm:pt modelId="{9943E039-5380-0C4E-8920-A1C4C21CA447}" type="pres">
      <dgm:prSet presAssocID="{E7E7680E-AFA6-D34E-9461-EED2BB052BE7}" presName="dummyMaxCanvas" presStyleCnt="0">
        <dgm:presLayoutVars/>
      </dgm:prSet>
      <dgm:spPr/>
    </dgm:pt>
    <dgm:pt modelId="{2E43AAC6-B4CE-C440-B963-FD6CF061666C}" type="pres">
      <dgm:prSet presAssocID="{E7E7680E-AFA6-D34E-9461-EED2BB052BE7}" presName="FourNodes_1" presStyleLbl="node1" presStyleIdx="0" presStyleCnt="4">
        <dgm:presLayoutVars>
          <dgm:bulletEnabled val="1"/>
        </dgm:presLayoutVars>
      </dgm:prSet>
      <dgm:spPr/>
    </dgm:pt>
    <dgm:pt modelId="{D95A1D59-D4F2-FB41-8652-A232420AF685}" type="pres">
      <dgm:prSet presAssocID="{E7E7680E-AFA6-D34E-9461-EED2BB052BE7}" presName="FourNodes_2" presStyleLbl="node1" presStyleIdx="1" presStyleCnt="4">
        <dgm:presLayoutVars>
          <dgm:bulletEnabled val="1"/>
        </dgm:presLayoutVars>
      </dgm:prSet>
      <dgm:spPr/>
    </dgm:pt>
    <dgm:pt modelId="{0B133B3E-C921-8643-B146-84BAB0FC9F5E}" type="pres">
      <dgm:prSet presAssocID="{E7E7680E-AFA6-D34E-9461-EED2BB052BE7}" presName="FourNodes_3" presStyleLbl="node1" presStyleIdx="2" presStyleCnt="4">
        <dgm:presLayoutVars>
          <dgm:bulletEnabled val="1"/>
        </dgm:presLayoutVars>
      </dgm:prSet>
      <dgm:spPr/>
    </dgm:pt>
    <dgm:pt modelId="{35483EAF-B440-1349-BD8F-D4341F461FFF}" type="pres">
      <dgm:prSet presAssocID="{E7E7680E-AFA6-D34E-9461-EED2BB052BE7}" presName="FourNodes_4" presStyleLbl="node1" presStyleIdx="3" presStyleCnt="4">
        <dgm:presLayoutVars>
          <dgm:bulletEnabled val="1"/>
        </dgm:presLayoutVars>
      </dgm:prSet>
      <dgm:spPr/>
    </dgm:pt>
    <dgm:pt modelId="{B4BBB898-75C6-C446-9DA8-85C6E56E0822}" type="pres">
      <dgm:prSet presAssocID="{E7E7680E-AFA6-D34E-9461-EED2BB052BE7}" presName="FourConn_1-2" presStyleLbl="fgAccFollowNode1" presStyleIdx="0" presStyleCnt="3">
        <dgm:presLayoutVars>
          <dgm:bulletEnabled val="1"/>
        </dgm:presLayoutVars>
      </dgm:prSet>
      <dgm:spPr/>
    </dgm:pt>
    <dgm:pt modelId="{9793A842-4D0D-C14F-A0DB-191BC78E9E79}" type="pres">
      <dgm:prSet presAssocID="{E7E7680E-AFA6-D34E-9461-EED2BB052BE7}" presName="FourConn_2-3" presStyleLbl="fgAccFollowNode1" presStyleIdx="1" presStyleCnt="3">
        <dgm:presLayoutVars>
          <dgm:bulletEnabled val="1"/>
        </dgm:presLayoutVars>
      </dgm:prSet>
      <dgm:spPr/>
    </dgm:pt>
    <dgm:pt modelId="{765CEF4B-26F3-094C-8ACC-35DCBB1B1FE2}" type="pres">
      <dgm:prSet presAssocID="{E7E7680E-AFA6-D34E-9461-EED2BB052BE7}" presName="FourConn_3-4" presStyleLbl="fgAccFollowNode1" presStyleIdx="2" presStyleCnt="3">
        <dgm:presLayoutVars>
          <dgm:bulletEnabled val="1"/>
        </dgm:presLayoutVars>
      </dgm:prSet>
      <dgm:spPr/>
    </dgm:pt>
    <dgm:pt modelId="{9F4152CA-0CF4-1446-A649-71F16C301B84}" type="pres">
      <dgm:prSet presAssocID="{E7E7680E-AFA6-D34E-9461-EED2BB052BE7}" presName="FourNodes_1_text" presStyleLbl="node1" presStyleIdx="3" presStyleCnt="4">
        <dgm:presLayoutVars>
          <dgm:bulletEnabled val="1"/>
        </dgm:presLayoutVars>
      </dgm:prSet>
      <dgm:spPr/>
    </dgm:pt>
    <dgm:pt modelId="{C3917D3B-D737-B94A-AD2F-684B835380CE}" type="pres">
      <dgm:prSet presAssocID="{E7E7680E-AFA6-D34E-9461-EED2BB052BE7}" presName="FourNodes_2_text" presStyleLbl="node1" presStyleIdx="3" presStyleCnt="4">
        <dgm:presLayoutVars>
          <dgm:bulletEnabled val="1"/>
        </dgm:presLayoutVars>
      </dgm:prSet>
      <dgm:spPr/>
    </dgm:pt>
    <dgm:pt modelId="{AA295D58-6A08-F248-B0C5-3BF7E6805033}" type="pres">
      <dgm:prSet presAssocID="{E7E7680E-AFA6-D34E-9461-EED2BB052BE7}" presName="FourNodes_3_text" presStyleLbl="node1" presStyleIdx="3" presStyleCnt="4">
        <dgm:presLayoutVars>
          <dgm:bulletEnabled val="1"/>
        </dgm:presLayoutVars>
      </dgm:prSet>
      <dgm:spPr/>
    </dgm:pt>
    <dgm:pt modelId="{E4C62173-C09F-0B41-8E96-3F886736653B}" type="pres">
      <dgm:prSet presAssocID="{E7E7680E-AFA6-D34E-9461-EED2BB052BE7}" presName="FourNodes_4_text" presStyleLbl="node1" presStyleIdx="3" presStyleCnt="4">
        <dgm:presLayoutVars>
          <dgm:bulletEnabled val="1"/>
        </dgm:presLayoutVars>
      </dgm:prSet>
      <dgm:spPr/>
    </dgm:pt>
  </dgm:ptLst>
  <dgm:cxnLst>
    <dgm:cxn modelId="{FB717808-F5A5-B049-A11B-B96BCCB11D75}" type="presOf" srcId="{FEC3129D-FB4D-2C44-AF0B-4239EF98C32C}" destId="{D95A1D59-D4F2-FB41-8652-A232420AF685}" srcOrd="0" destOrd="0" presId="urn:microsoft.com/office/officeart/2005/8/layout/vProcess5"/>
    <dgm:cxn modelId="{C333E51F-1476-4843-9841-1D50DEE3DB72}" type="presOf" srcId="{4F5621EA-FFA9-7E46-B0E6-C16DF16C8716}" destId="{765CEF4B-26F3-094C-8ACC-35DCBB1B1FE2}" srcOrd="0" destOrd="0" presId="urn:microsoft.com/office/officeart/2005/8/layout/vProcess5"/>
    <dgm:cxn modelId="{457F5F26-27A8-5043-9F47-075E5B2CEDC9}" srcId="{E7E7680E-AFA6-D34E-9461-EED2BB052BE7}" destId="{931BCFC0-C9F5-1148-AB88-A35FA7CC83E6}" srcOrd="3" destOrd="0" parTransId="{81900091-DCB8-6B4F-8F64-5690E41D408F}" sibTransId="{BFF136A7-3FB2-8C4C-96C8-2B32B615E785}"/>
    <dgm:cxn modelId="{6629C427-F793-A540-950A-5DD866BE19AD}" type="presOf" srcId="{3C056A0F-E550-8F41-94F7-E539C39127EB}" destId="{2E43AAC6-B4CE-C440-B963-FD6CF061666C}" srcOrd="0" destOrd="0" presId="urn:microsoft.com/office/officeart/2005/8/layout/vProcess5"/>
    <dgm:cxn modelId="{0674172F-AD1D-D049-A998-CCFCCB5DEB8D}" type="presOf" srcId="{931BCFC0-C9F5-1148-AB88-A35FA7CC83E6}" destId="{35483EAF-B440-1349-BD8F-D4341F461FFF}" srcOrd="0" destOrd="0" presId="urn:microsoft.com/office/officeart/2005/8/layout/vProcess5"/>
    <dgm:cxn modelId="{B266EA31-946B-684E-BB03-F925F69BF5E1}" type="presOf" srcId="{E7E7680E-AFA6-D34E-9461-EED2BB052BE7}" destId="{442E2ADF-EFB1-F046-8DA6-6D9093C9467B}" srcOrd="0" destOrd="0" presId="urn:microsoft.com/office/officeart/2005/8/layout/vProcess5"/>
    <dgm:cxn modelId="{6D2A4B32-521C-D647-83A6-876255E4132C}" type="presOf" srcId="{DA703D72-5700-1E4F-9D58-E30D7F4ECDAB}" destId="{0B133B3E-C921-8643-B146-84BAB0FC9F5E}" srcOrd="0" destOrd="0" presId="urn:microsoft.com/office/officeart/2005/8/layout/vProcess5"/>
    <dgm:cxn modelId="{D5E5533A-CC07-004A-BD6A-0A74C2410BB4}" srcId="{E7E7680E-AFA6-D34E-9461-EED2BB052BE7}" destId="{DA703D72-5700-1E4F-9D58-E30D7F4ECDAB}" srcOrd="2" destOrd="0" parTransId="{B967052D-7D52-2445-B166-3D212F327259}" sibTransId="{4F5621EA-FFA9-7E46-B0E6-C16DF16C8716}"/>
    <dgm:cxn modelId="{71B2B354-018C-624C-B10C-ECD649CEB4F1}" type="presOf" srcId="{931BCFC0-C9F5-1148-AB88-A35FA7CC83E6}" destId="{E4C62173-C09F-0B41-8E96-3F886736653B}" srcOrd="1" destOrd="0" presId="urn:microsoft.com/office/officeart/2005/8/layout/vProcess5"/>
    <dgm:cxn modelId="{1800F07D-895D-514C-B5DC-2220B023100E}" srcId="{E7E7680E-AFA6-D34E-9461-EED2BB052BE7}" destId="{3C056A0F-E550-8F41-94F7-E539C39127EB}" srcOrd="0" destOrd="0" parTransId="{0E50C25E-1A66-324D-8F2B-B71C68A9BA9E}" sibTransId="{73D18973-03E0-8E45-9898-5D057F775D09}"/>
    <dgm:cxn modelId="{95DD5388-E9AF-8148-82F6-3B81086DDDE0}" type="presOf" srcId="{FEC3129D-FB4D-2C44-AF0B-4239EF98C32C}" destId="{C3917D3B-D737-B94A-AD2F-684B835380CE}" srcOrd="1" destOrd="0" presId="urn:microsoft.com/office/officeart/2005/8/layout/vProcess5"/>
    <dgm:cxn modelId="{EC161B96-3F69-7640-9D7D-99A4180463F0}" type="presOf" srcId="{538E8490-ED46-3F4D-9A88-F6C0253025A6}" destId="{9793A842-4D0D-C14F-A0DB-191BC78E9E79}" srcOrd="0" destOrd="0" presId="urn:microsoft.com/office/officeart/2005/8/layout/vProcess5"/>
    <dgm:cxn modelId="{E4A2959C-7901-6D4D-88D7-996A521E7452}" type="presOf" srcId="{3C056A0F-E550-8F41-94F7-E539C39127EB}" destId="{9F4152CA-0CF4-1446-A649-71F16C301B84}" srcOrd="1" destOrd="0" presId="urn:microsoft.com/office/officeart/2005/8/layout/vProcess5"/>
    <dgm:cxn modelId="{0CB539AB-D899-2F4E-BF25-A3EEC6E9353A}" type="presOf" srcId="{73D18973-03E0-8E45-9898-5D057F775D09}" destId="{B4BBB898-75C6-C446-9DA8-85C6E56E0822}" srcOrd="0" destOrd="0" presId="urn:microsoft.com/office/officeart/2005/8/layout/vProcess5"/>
    <dgm:cxn modelId="{292965B1-1656-9046-9795-4388580F5A10}" srcId="{E7E7680E-AFA6-D34E-9461-EED2BB052BE7}" destId="{FEC3129D-FB4D-2C44-AF0B-4239EF98C32C}" srcOrd="1" destOrd="0" parTransId="{A63FB98B-5EB5-5845-9D24-EA95427D48FB}" sibTransId="{538E8490-ED46-3F4D-9A88-F6C0253025A6}"/>
    <dgm:cxn modelId="{F950A9D6-619C-E34B-BE1A-D67A7874C616}" type="presOf" srcId="{DA703D72-5700-1E4F-9D58-E30D7F4ECDAB}" destId="{AA295D58-6A08-F248-B0C5-3BF7E6805033}" srcOrd="1" destOrd="0" presId="urn:microsoft.com/office/officeart/2005/8/layout/vProcess5"/>
    <dgm:cxn modelId="{CFC4AA9B-442B-9942-A2D6-BFB41082F2A0}" type="presParOf" srcId="{442E2ADF-EFB1-F046-8DA6-6D9093C9467B}" destId="{9943E039-5380-0C4E-8920-A1C4C21CA447}" srcOrd="0" destOrd="0" presId="urn:microsoft.com/office/officeart/2005/8/layout/vProcess5"/>
    <dgm:cxn modelId="{F849DA53-18CB-F24D-AFD1-4F42A78D2750}" type="presParOf" srcId="{442E2ADF-EFB1-F046-8DA6-6D9093C9467B}" destId="{2E43AAC6-B4CE-C440-B963-FD6CF061666C}" srcOrd="1" destOrd="0" presId="urn:microsoft.com/office/officeart/2005/8/layout/vProcess5"/>
    <dgm:cxn modelId="{DD0D26B0-8CF2-A34D-9A24-E1378B5B35A7}" type="presParOf" srcId="{442E2ADF-EFB1-F046-8DA6-6D9093C9467B}" destId="{D95A1D59-D4F2-FB41-8652-A232420AF685}" srcOrd="2" destOrd="0" presId="urn:microsoft.com/office/officeart/2005/8/layout/vProcess5"/>
    <dgm:cxn modelId="{8142ABD2-61C2-1D49-8236-C9EA7B4931DF}" type="presParOf" srcId="{442E2ADF-EFB1-F046-8DA6-6D9093C9467B}" destId="{0B133B3E-C921-8643-B146-84BAB0FC9F5E}" srcOrd="3" destOrd="0" presId="urn:microsoft.com/office/officeart/2005/8/layout/vProcess5"/>
    <dgm:cxn modelId="{73798891-4D20-4E4D-94C7-4E4C68013DAD}" type="presParOf" srcId="{442E2ADF-EFB1-F046-8DA6-6D9093C9467B}" destId="{35483EAF-B440-1349-BD8F-D4341F461FFF}" srcOrd="4" destOrd="0" presId="urn:microsoft.com/office/officeart/2005/8/layout/vProcess5"/>
    <dgm:cxn modelId="{3D9C9C33-6551-D846-AD73-A76CD74D6B2A}" type="presParOf" srcId="{442E2ADF-EFB1-F046-8DA6-6D9093C9467B}" destId="{B4BBB898-75C6-C446-9DA8-85C6E56E0822}" srcOrd="5" destOrd="0" presId="urn:microsoft.com/office/officeart/2005/8/layout/vProcess5"/>
    <dgm:cxn modelId="{5500C6B6-E5BB-D04E-B24D-EF440C2ACE46}" type="presParOf" srcId="{442E2ADF-EFB1-F046-8DA6-6D9093C9467B}" destId="{9793A842-4D0D-C14F-A0DB-191BC78E9E79}" srcOrd="6" destOrd="0" presId="urn:microsoft.com/office/officeart/2005/8/layout/vProcess5"/>
    <dgm:cxn modelId="{E65CA7BB-9FD6-F845-BA18-50353FF27A84}" type="presParOf" srcId="{442E2ADF-EFB1-F046-8DA6-6D9093C9467B}" destId="{765CEF4B-26F3-094C-8ACC-35DCBB1B1FE2}" srcOrd="7" destOrd="0" presId="urn:microsoft.com/office/officeart/2005/8/layout/vProcess5"/>
    <dgm:cxn modelId="{960EC690-E3C3-9446-A4E9-9EB0EE335A97}" type="presParOf" srcId="{442E2ADF-EFB1-F046-8DA6-6D9093C9467B}" destId="{9F4152CA-0CF4-1446-A649-71F16C301B84}" srcOrd="8" destOrd="0" presId="urn:microsoft.com/office/officeart/2005/8/layout/vProcess5"/>
    <dgm:cxn modelId="{1BC68061-69CF-3849-85C9-5658E45EF64A}" type="presParOf" srcId="{442E2ADF-EFB1-F046-8DA6-6D9093C9467B}" destId="{C3917D3B-D737-B94A-AD2F-684B835380CE}" srcOrd="9" destOrd="0" presId="urn:microsoft.com/office/officeart/2005/8/layout/vProcess5"/>
    <dgm:cxn modelId="{FE71C3E9-7E29-2543-A782-5EE34CD28907}" type="presParOf" srcId="{442E2ADF-EFB1-F046-8DA6-6D9093C9467B}" destId="{AA295D58-6A08-F248-B0C5-3BF7E6805033}" srcOrd="10" destOrd="0" presId="urn:microsoft.com/office/officeart/2005/8/layout/vProcess5"/>
    <dgm:cxn modelId="{7580B03C-8F6D-CB48-B316-93A168F2A6BC}" type="presParOf" srcId="{442E2ADF-EFB1-F046-8DA6-6D9093C9467B}" destId="{E4C62173-C09F-0B41-8E96-3F886736653B}" srcOrd="11" destOrd="0" presId="urn:microsoft.com/office/officeart/2005/8/layout/vProcess5"/>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3AAC6-B4CE-C440-B963-FD6CF061666C}">
      <dsp:nvSpPr>
        <dsp:cNvPr id="0" name=""/>
        <dsp:cNvSpPr/>
      </dsp:nvSpPr>
      <dsp:spPr>
        <a:xfrm>
          <a:off x="0" y="0"/>
          <a:ext cx="6502400" cy="1192106"/>
        </a:xfrm>
        <a:prstGeom prst="roundRect">
          <a:avLst>
            <a:gd name="adj" fmla="val 10000"/>
          </a:avLst>
        </a:prstGeom>
        <a:solidFill>
          <a:schemeClr val="accent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Why is the class of MSR policies throughput-optimal?</a:t>
          </a:r>
        </a:p>
      </dsp:txBody>
      <dsp:txXfrm>
        <a:off x="34916" y="34916"/>
        <a:ext cx="5115290" cy="1122274"/>
      </dsp:txXfrm>
    </dsp:sp>
    <dsp:sp modelId="{D95A1D59-D4F2-FB41-8652-A232420AF685}">
      <dsp:nvSpPr>
        <dsp:cNvPr id="0" name=""/>
        <dsp:cNvSpPr/>
      </dsp:nvSpPr>
      <dsp:spPr>
        <a:xfrm>
          <a:off x="544575" y="1408853"/>
          <a:ext cx="6502400" cy="119210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How to analyze mean response time under an MSR policy?</a:t>
          </a:r>
        </a:p>
      </dsp:txBody>
      <dsp:txXfrm>
        <a:off x="579491" y="1443769"/>
        <a:ext cx="5113122" cy="1122274"/>
      </dsp:txXfrm>
    </dsp:sp>
    <dsp:sp modelId="{0B133B3E-C921-8643-B146-84BAB0FC9F5E}">
      <dsp:nvSpPr>
        <dsp:cNvPr id="0" name=""/>
        <dsp:cNvSpPr/>
      </dsp:nvSpPr>
      <dsp:spPr>
        <a:xfrm>
          <a:off x="1081024" y="2817706"/>
          <a:ext cx="6502400" cy="119210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How can MSR policies support various preemption models?</a:t>
          </a:r>
        </a:p>
      </dsp:txBody>
      <dsp:txXfrm>
        <a:off x="1115940" y="2852622"/>
        <a:ext cx="5121250" cy="1122274"/>
      </dsp:txXfrm>
    </dsp:sp>
    <dsp:sp modelId="{35483EAF-B440-1349-BD8F-D4341F461FFF}">
      <dsp:nvSpPr>
        <dsp:cNvPr id="0" name=""/>
        <dsp:cNvSpPr/>
      </dsp:nvSpPr>
      <dsp:spPr>
        <a:xfrm>
          <a:off x="1625599" y="4226560"/>
          <a:ext cx="6502400" cy="119210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How to use MSR policies in practice?</a:t>
          </a:r>
        </a:p>
      </dsp:txBody>
      <dsp:txXfrm>
        <a:off x="1660515" y="4261476"/>
        <a:ext cx="5113122" cy="1122274"/>
      </dsp:txXfrm>
    </dsp:sp>
    <dsp:sp modelId="{B4BBB898-75C6-C446-9DA8-85C6E56E0822}">
      <dsp:nvSpPr>
        <dsp:cNvPr id="0" name=""/>
        <dsp:cNvSpPr/>
      </dsp:nvSpPr>
      <dsp:spPr>
        <a:xfrm>
          <a:off x="5727530" y="913045"/>
          <a:ext cx="774869" cy="77486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901876" y="913045"/>
        <a:ext cx="426177" cy="583089"/>
      </dsp:txXfrm>
    </dsp:sp>
    <dsp:sp modelId="{9793A842-4D0D-C14F-A0DB-191BC78E9E79}">
      <dsp:nvSpPr>
        <dsp:cNvPr id="0" name=""/>
        <dsp:cNvSpPr/>
      </dsp:nvSpPr>
      <dsp:spPr>
        <a:xfrm>
          <a:off x="6272106" y="2321898"/>
          <a:ext cx="774869" cy="77486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446452" y="2321898"/>
        <a:ext cx="426177" cy="583089"/>
      </dsp:txXfrm>
    </dsp:sp>
    <dsp:sp modelId="{765CEF4B-26F3-094C-8ACC-35DCBB1B1FE2}">
      <dsp:nvSpPr>
        <dsp:cNvPr id="0" name=""/>
        <dsp:cNvSpPr/>
      </dsp:nvSpPr>
      <dsp:spPr>
        <a:xfrm>
          <a:off x="6808554" y="3730752"/>
          <a:ext cx="774869" cy="77486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982900" y="3730752"/>
        <a:ext cx="426177" cy="5830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3AAC6-B4CE-C440-B963-FD6CF061666C}">
      <dsp:nvSpPr>
        <dsp:cNvPr id="0" name=""/>
        <dsp:cNvSpPr/>
      </dsp:nvSpPr>
      <dsp:spPr>
        <a:xfrm>
          <a:off x="0" y="0"/>
          <a:ext cx="6502400" cy="119210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Why is the class of MSR policies throughput-optimal?</a:t>
          </a:r>
        </a:p>
      </dsp:txBody>
      <dsp:txXfrm>
        <a:off x="34916" y="34916"/>
        <a:ext cx="5115290" cy="1122274"/>
      </dsp:txXfrm>
    </dsp:sp>
    <dsp:sp modelId="{D95A1D59-D4F2-FB41-8652-A232420AF685}">
      <dsp:nvSpPr>
        <dsp:cNvPr id="0" name=""/>
        <dsp:cNvSpPr/>
      </dsp:nvSpPr>
      <dsp:spPr>
        <a:xfrm>
          <a:off x="544575" y="1408853"/>
          <a:ext cx="6502400" cy="1192106"/>
        </a:xfrm>
        <a:prstGeom prst="roundRect">
          <a:avLst>
            <a:gd name="adj" fmla="val 10000"/>
          </a:avLst>
        </a:prstGeom>
        <a:solidFill>
          <a:schemeClr val="accent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How to analyze mean response time under an MSR policy?</a:t>
          </a:r>
        </a:p>
      </dsp:txBody>
      <dsp:txXfrm>
        <a:off x="579491" y="1443769"/>
        <a:ext cx="5113122" cy="1122274"/>
      </dsp:txXfrm>
    </dsp:sp>
    <dsp:sp modelId="{0B133B3E-C921-8643-B146-84BAB0FC9F5E}">
      <dsp:nvSpPr>
        <dsp:cNvPr id="0" name=""/>
        <dsp:cNvSpPr/>
      </dsp:nvSpPr>
      <dsp:spPr>
        <a:xfrm>
          <a:off x="1081024" y="2817706"/>
          <a:ext cx="6502400" cy="119210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How can MSR policies support various preemption models?</a:t>
          </a:r>
        </a:p>
      </dsp:txBody>
      <dsp:txXfrm>
        <a:off x="1115940" y="2852622"/>
        <a:ext cx="5121250" cy="1122274"/>
      </dsp:txXfrm>
    </dsp:sp>
    <dsp:sp modelId="{35483EAF-B440-1349-BD8F-D4341F461FFF}">
      <dsp:nvSpPr>
        <dsp:cNvPr id="0" name=""/>
        <dsp:cNvSpPr/>
      </dsp:nvSpPr>
      <dsp:spPr>
        <a:xfrm>
          <a:off x="1625599" y="4226560"/>
          <a:ext cx="6502400" cy="119210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How to use MSR policies in practice?</a:t>
          </a:r>
        </a:p>
      </dsp:txBody>
      <dsp:txXfrm>
        <a:off x="1660515" y="4261476"/>
        <a:ext cx="5113122" cy="1122274"/>
      </dsp:txXfrm>
    </dsp:sp>
    <dsp:sp modelId="{B4BBB898-75C6-C446-9DA8-85C6E56E0822}">
      <dsp:nvSpPr>
        <dsp:cNvPr id="0" name=""/>
        <dsp:cNvSpPr/>
      </dsp:nvSpPr>
      <dsp:spPr>
        <a:xfrm>
          <a:off x="5727530" y="913045"/>
          <a:ext cx="774869" cy="77486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901876" y="913045"/>
        <a:ext cx="426177" cy="583089"/>
      </dsp:txXfrm>
    </dsp:sp>
    <dsp:sp modelId="{9793A842-4D0D-C14F-A0DB-191BC78E9E79}">
      <dsp:nvSpPr>
        <dsp:cNvPr id="0" name=""/>
        <dsp:cNvSpPr/>
      </dsp:nvSpPr>
      <dsp:spPr>
        <a:xfrm>
          <a:off x="6272106" y="2321898"/>
          <a:ext cx="774869" cy="77486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446452" y="2321898"/>
        <a:ext cx="426177" cy="583089"/>
      </dsp:txXfrm>
    </dsp:sp>
    <dsp:sp modelId="{765CEF4B-26F3-094C-8ACC-35DCBB1B1FE2}">
      <dsp:nvSpPr>
        <dsp:cNvPr id="0" name=""/>
        <dsp:cNvSpPr/>
      </dsp:nvSpPr>
      <dsp:spPr>
        <a:xfrm>
          <a:off x="6808554" y="3730752"/>
          <a:ext cx="774869" cy="77486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982900" y="3730752"/>
        <a:ext cx="426177" cy="5830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3AAC6-B4CE-C440-B963-FD6CF061666C}">
      <dsp:nvSpPr>
        <dsp:cNvPr id="0" name=""/>
        <dsp:cNvSpPr/>
      </dsp:nvSpPr>
      <dsp:spPr>
        <a:xfrm>
          <a:off x="0" y="0"/>
          <a:ext cx="6502400" cy="119210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Why is the class of MSR policies throughput-optimal?</a:t>
          </a:r>
        </a:p>
      </dsp:txBody>
      <dsp:txXfrm>
        <a:off x="34916" y="34916"/>
        <a:ext cx="5115290" cy="1122274"/>
      </dsp:txXfrm>
    </dsp:sp>
    <dsp:sp modelId="{D95A1D59-D4F2-FB41-8652-A232420AF685}">
      <dsp:nvSpPr>
        <dsp:cNvPr id="0" name=""/>
        <dsp:cNvSpPr/>
      </dsp:nvSpPr>
      <dsp:spPr>
        <a:xfrm>
          <a:off x="544575" y="1408853"/>
          <a:ext cx="6502400" cy="119210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How to analyze mean response time under an MSR policy?</a:t>
          </a:r>
        </a:p>
      </dsp:txBody>
      <dsp:txXfrm>
        <a:off x="579491" y="1443769"/>
        <a:ext cx="5113122" cy="1122274"/>
      </dsp:txXfrm>
    </dsp:sp>
    <dsp:sp modelId="{0B133B3E-C921-8643-B146-84BAB0FC9F5E}">
      <dsp:nvSpPr>
        <dsp:cNvPr id="0" name=""/>
        <dsp:cNvSpPr/>
      </dsp:nvSpPr>
      <dsp:spPr>
        <a:xfrm>
          <a:off x="1081024" y="2817706"/>
          <a:ext cx="6502400" cy="1192106"/>
        </a:xfrm>
        <a:prstGeom prst="roundRect">
          <a:avLst>
            <a:gd name="adj" fmla="val 10000"/>
          </a:avLst>
        </a:prstGeom>
        <a:solidFill>
          <a:schemeClr val="accent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How can MSR policies support various preemption models?</a:t>
          </a:r>
        </a:p>
      </dsp:txBody>
      <dsp:txXfrm>
        <a:off x="1115940" y="2852622"/>
        <a:ext cx="5121250" cy="1122274"/>
      </dsp:txXfrm>
    </dsp:sp>
    <dsp:sp modelId="{35483EAF-B440-1349-BD8F-D4341F461FFF}">
      <dsp:nvSpPr>
        <dsp:cNvPr id="0" name=""/>
        <dsp:cNvSpPr/>
      </dsp:nvSpPr>
      <dsp:spPr>
        <a:xfrm>
          <a:off x="1625599" y="4226560"/>
          <a:ext cx="6502400" cy="119210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How to use MSR policies in practice?</a:t>
          </a:r>
        </a:p>
      </dsp:txBody>
      <dsp:txXfrm>
        <a:off x="1660515" y="4261476"/>
        <a:ext cx="5113122" cy="1122274"/>
      </dsp:txXfrm>
    </dsp:sp>
    <dsp:sp modelId="{B4BBB898-75C6-C446-9DA8-85C6E56E0822}">
      <dsp:nvSpPr>
        <dsp:cNvPr id="0" name=""/>
        <dsp:cNvSpPr/>
      </dsp:nvSpPr>
      <dsp:spPr>
        <a:xfrm>
          <a:off x="5727530" y="913045"/>
          <a:ext cx="774869" cy="77486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901876" y="913045"/>
        <a:ext cx="426177" cy="583089"/>
      </dsp:txXfrm>
    </dsp:sp>
    <dsp:sp modelId="{9793A842-4D0D-C14F-A0DB-191BC78E9E79}">
      <dsp:nvSpPr>
        <dsp:cNvPr id="0" name=""/>
        <dsp:cNvSpPr/>
      </dsp:nvSpPr>
      <dsp:spPr>
        <a:xfrm>
          <a:off x="6272106" y="2321898"/>
          <a:ext cx="774869" cy="77486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446452" y="2321898"/>
        <a:ext cx="426177" cy="583089"/>
      </dsp:txXfrm>
    </dsp:sp>
    <dsp:sp modelId="{765CEF4B-26F3-094C-8ACC-35DCBB1B1FE2}">
      <dsp:nvSpPr>
        <dsp:cNvPr id="0" name=""/>
        <dsp:cNvSpPr/>
      </dsp:nvSpPr>
      <dsp:spPr>
        <a:xfrm>
          <a:off x="6808554" y="3730752"/>
          <a:ext cx="774869" cy="77486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982900" y="3730752"/>
        <a:ext cx="426177" cy="5830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3AAC6-B4CE-C440-B963-FD6CF061666C}">
      <dsp:nvSpPr>
        <dsp:cNvPr id="0" name=""/>
        <dsp:cNvSpPr/>
      </dsp:nvSpPr>
      <dsp:spPr>
        <a:xfrm>
          <a:off x="0" y="0"/>
          <a:ext cx="6502400" cy="119210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Why is the class of MSR policies throughput-optimal?</a:t>
          </a:r>
        </a:p>
      </dsp:txBody>
      <dsp:txXfrm>
        <a:off x="34916" y="34916"/>
        <a:ext cx="5115290" cy="1122274"/>
      </dsp:txXfrm>
    </dsp:sp>
    <dsp:sp modelId="{D95A1D59-D4F2-FB41-8652-A232420AF685}">
      <dsp:nvSpPr>
        <dsp:cNvPr id="0" name=""/>
        <dsp:cNvSpPr/>
      </dsp:nvSpPr>
      <dsp:spPr>
        <a:xfrm>
          <a:off x="544575" y="1408853"/>
          <a:ext cx="6502400" cy="119210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How to analyze mean response time under an MSR policy?</a:t>
          </a:r>
        </a:p>
      </dsp:txBody>
      <dsp:txXfrm>
        <a:off x="579491" y="1443769"/>
        <a:ext cx="5113122" cy="1122274"/>
      </dsp:txXfrm>
    </dsp:sp>
    <dsp:sp modelId="{0B133B3E-C921-8643-B146-84BAB0FC9F5E}">
      <dsp:nvSpPr>
        <dsp:cNvPr id="0" name=""/>
        <dsp:cNvSpPr/>
      </dsp:nvSpPr>
      <dsp:spPr>
        <a:xfrm>
          <a:off x="1081024" y="2817706"/>
          <a:ext cx="6502400" cy="119210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How can MSR policies support various preemption models?</a:t>
          </a:r>
        </a:p>
      </dsp:txBody>
      <dsp:txXfrm>
        <a:off x="1115940" y="2852622"/>
        <a:ext cx="5121250" cy="1122274"/>
      </dsp:txXfrm>
    </dsp:sp>
    <dsp:sp modelId="{35483EAF-B440-1349-BD8F-D4341F461FFF}">
      <dsp:nvSpPr>
        <dsp:cNvPr id="0" name=""/>
        <dsp:cNvSpPr/>
      </dsp:nvSpPr>
      <dsp:spPr>
        <a:xfrm>
          <a:off x="1625599" y="4226560"/>
          <a:ext cx="6502400" cy="1192106"/>
        </a:xfrm>
        <a:prstGeom prst="roundRect">
          <a:avLst>
            <a:gd name="adj" fmla="val 10000"/>
          </a:avLst>
        </a:prstGeom>
        <a:solidFill>
          <a:schemeClr val="accent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How to use MSR policies in practice?</a:t>
          </a:r>
        </a:p>
      </dsp:txBody>
      <dsp:txXfrm>
        <a:off x="1660515" y="4261476"/>
        <a:ext cx="5113122" cy="1122274"/>
      </dsp:txXfrm>
    </dsp:sp>
    <dsp:sp modelId="{B4BBB898-75C6-C446-9DA8-85C6E56E0822}">
      <dsp:nvSpPr>
        <dsp:cNvPr id="0" name=""/>
        <dsp:cNvSpPr/>
      </dsp:nvSpPr>
      <dsp:spPr>
        <a:xfrm>
          <a:off x="5727530" y="913045"/>
          <a:ext cx="774869" cy="77486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901876" y="913045"/>
        <a:ext cx="426177" cy="583089"/>
      </dsp:txXfrm>
    </dsp:sp>
    <dsp:sp modelId="{9793A842-4D0D-C14F-A0DB-191BC78E9E79}">
      <dsp:nvSpPr>
        <dsp:cNvPr id="0" name=""/>
        <dsp:cNvSpPr/>
      </dsp:nvSpPr>
      <dsp:spPr>
        <a:xfrm>
          <a:off x="6272106" y="2321898"/>
          <a:ext cx="774869" cy="77486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446452" y="2321898"/>
        <a:ext cx="426177" cy="583089"/>
      </dsp:txXfrm>
    </dsp:sp>
    <dsp:sp modelId="{765CEF4B-26F3-094C-8ACC-35DCBB1B1FE2}">
      <dsp:nvSpPr>
        <dsp:cNvPr id="0" name=""/>
        <dsp:cNvSpPr/>
      </dsp:nvSpPr>
      <dsp:spPr>
        <a:xfrm>
          <a:off x="6808554" y="3730752"/>
          <a:ext cx="774869" cy="77486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982900" y="3730752"/>
        <a:ext cx="426177" cy="58308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028440" cy="345286"/>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265809" y="0"/>
            <a:ext cx="4028440" cy="345286"/>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29640" y="3311872"/>
            <a:ext cx="7437120" cy="2709714"/>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36528"/>
            <a:ext cx="4028440" cy="34528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265809" y="6536528"/>
            <a:ext cx="4028440" cy="345285"/>
          </a:xfrm>
          <a:prstGeom prst="rect">
            <a:avLst/>
          </a:prstGeom>
          <a:noFill/>
          <a:ln>
            <a:noFill/>
          </a:ln>
        </p:spPr>
        <p:txBody>
          <a:bodyPr spcFirstLastPara="1" wrap="square" lIns="92425" tIns="46200" rIns="92425" bIns="462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929640" y="3311872"/>
            <a:ext cx="7437120" cy="2709714"/>
          </a:xfrm>
          <a:prstGeom prst="rect">
            <a:avLst/>
          </a:prstGeom>
          <a:noFill/>
          <a:ln>
            <a:noFill/>
          </a:ln>
        </p:spPr>
        <p:txBody>
          <a:bodyPr spcFirstLastPara="1" wrap="square" lIns="92425" tIns="46200" rIns="92425" bIns="462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01" name="Google Shape;101;p3:notes"/>
          <p:cNvSpPr txBox="1">
            <a:spLocks noGrp="1"/>
          </p:cNvSpPr>
          <p:nvPr>
            <p:ph type="sldNum" idx="12"/>
          </p:nvPr>
        </p:nvSpPr>
        <p:spPr>
          <a:xfrm>
            <a:off x="5265809" y="6536528"/>
            <a:ext cx="4028440" cy="345285"/>
          </a:xfrm>
          <a:prstGeom prst="rect">
            <a:avLst/>
          </a:prstGeom>
          <a:noFill/>
          <a:ln>
            <a:noFill/>
          </a:ln>
        </p:spPr>
        <p:txBody>
          <a:bodyPr spcFirstLastPara="1" wrap="square" lIns="92425" tIns="46200" rIns="92425" bIns="462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2cce860f9af_0_107: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2cce860f9af_0_107: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As we vary the schedule over time, we can compute the long-run average completion rate mu^* as follows.</a:t>
            </a:r>
          </a:p>
          <a:p>
            <a:pPr marL="0" lvl="0" indent="0" algn="l" rtl="0">
              <a:spcBef>
                <a:spcPts val="0"/>
              </a:spcBef>
              <a:spcAft>
                <a:spcPts val="0"/>
              </a:spcAft>
              <a:buNone/>
            </a:pPr>
            <a:r>
              <a:rPr lang="en-US"/>
              <a:t>We develop a theorem that says the system is stable whenever mu^*&gt;lambda following a Lyapunov drift style argument.</a:t>
            </a:r>
          </a:p>
          <a:p>
            <a:pPr marL="0" lvl="0" indent="0" algn="l" rtl="0">
              <a:spcBef>
                <a:spcPts val="0"/>
              </a:spcBef>
              <a:spcAft>
                <a:spcPts val="0"/>
              </a:spcAft>
              <a:buNone/>
            </a:pPr>
            <a:r>
              <a:rPr lang="en-US"/>
              <a:t>This implies that the average schedule must lie in this shaded area to stabilize the system.</a:t>
            </a:r>
          </a:p>
          <a:p>
            <a:pPr marL="0" lvl="0" indent="0" algn="l" rtl="0">
              <a:spcBef>
                <a:spcPts val="0"/>
              </a:spcBef>
              <a:spcAft>
                <a:spcPts val="0"/>
              </a:spcAft>
              <a:buNone/>
            </a:pPr>
            <a:r>
              <a:rPr lang="en-US"/>
              <a:t>Unfortunately, neither schedule 2 nor schedule 3 lies in this cone, hence we cannot always run schedule 2 or 3.</a:t>
            </a:r>
          </a:p>
          <a:p>
            <a:pPr marL="0" lvl="0" indent="0" algn="l" rtl="0">
              <a:spcBef>
                <a:spcPts val="0"/>
              </a:spcBef>
              <a:spcAft>
                <a:spcPts val="0"/>
              </a:spcAft>
              <a:buNone/>
            </a:pPr>
            <a:r>
              <a:rPr lang="en-US"/>
              <a:t>We can’t just pick one schedule and use it at all times.</a:t>
            </a:r>
          </a:p>
          <a:p>
            <a:pPr marL="0" lvl="0" indent="0" algn="l" rtl="0">
              <a:spcBef>
                <a:spcPts val="0"/>
              </a:spcBef>
              <a:spcAft>
                <a:spcPts val="0"/>
              </a:spcAft>
              <a:buNone/>
            </a:pPr>
            <a:r>
              <a:rPr lang="en-US"/>
              <a:t>(average schedule)</a:t>
            </a:r>
          </a:p>
          <a:p>
            <a:pPr marL="0" lvl="0" indent="0" algn="l" rtl="0">
              <a:spcBef>
                <a:spcPts val="0"/>
              </a:spcBef>
              <a:spcAft>
                <a:spcPts val="0"/>
              </a:spcAft>
              <a:buNone/>
            </a:pPr>
            <a:r>
              <a:rPr lang="en-US"/>
              <a:t>Instead, to achieve this average schedule, our idea is to randomize the schedule with this Continuous Time Markov Chain, which we call the modulating process.</a:t>
            </a:r>
          </a:p>
          <a:p>
            <a:pPr marL="0" lvl="0" indent="0" algn="l" rtl="0">
              <a:spcBef>
                <a:spcPts val="0"/>
              </a:spcBef>
              <a:spcAft>
                <a:spcPts val="0"/>
              </a:spcAft>
              <a:buNone/>
            </a:pPr>
            <a:r>
              <a:rPr lang="en-US"/>
              <a:t>By setting transition rates in the CTMC carefully, we can make this average schedule lie inside the cone.</a:t>
            </a:r>
          </a:p>
          <a:p>
            <a:pPr marL="0" lvl="0" indent="0" algn="l" rtl="0">
              <a:spcBef>
                <a:spcPts val="0"/>
              </a:spcBef>
              <a:spcAft>
                <a:spcPts val="0"/>
              </a:spcAft>
              <a:buNone/>
            </a:pPr>
            <a:endParaRPr lang="en-US"/>
          </a:p>
          <a:p>
            <a:pPr marL="0" lvl="0" indent="0" algn="l" rtl="0">
              <a:spcBef>
                <a:spcPts val="0"/>
              </a:spcBef>
              <a:spcAft>
                <a:spcPts val="0"/>
              </a:spcAft>
              <a:buNone/>
            </a:pP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We have to have some policy that switches between schedule 2 &amp; 3 in order to get an average schedule that lies in the cone.</a:t>
            </a:r>
            <a:endParaRPr/>
          </a:p>
        </p:txBody>
      </p:sp>
      <p:sp>
        <p:nvSpPr>
          <p:cNvPr id="790" name="Google Shape;790;g2cce860f9af_0_107: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a:extLst>
            <a:ext uri="{FF2B5EF4-FFF2-40B4-BE49-F238E27FC236}">
              <a16:creationId xmlns:a16="http://schemas.microsoft.com/office/drawing/2014/main" id="{1BDBEBC9-FC62-DD48-FD53-8F998B74EF03}"/>
            </a:ext>
          </a:extLst>
        </p:cNvPr>
        <p:cNvGrpSpPr/>
        <p:nvPr/>
      </p:nvGrpSpPr>
      <p:grpSpPr>
        <a:xfrm>
          <a:off x="0" y="0"/>
          <a:ext cx="0" cy="0"/>
          <a:chOff x="0" y="0"/>
          <a:chExt cx="0" cy="0"/>
        </a:xfrm>
      </p:grpSpPr>
      <p:sp>
        <p:nvSpPr>
          <p:cNvPr id="756" name="Google Shape;756;g2cce860f9af_0_60:notes">
            <a:extLst>
              <a:ext uri="{FF2B5EF4-FFF2-40B4-BE49-F238E27FC236}">
                <a16:creationId xmlns:a16="http://schemas.microsoft.com/office/drawing/2014/main" id="{1E57C558-B8B0-E13F-0A86-1170523C9B83}"/>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2cce860f9af_0_60:notes">
            <a:extLst>
              <a:ext uri="{FF2B5EF4-FFF2-40B4-BE49-F238E27FC236}">
                <a16:creationId xmlns:a16="http://schemas.microsoft.com/office/drawing/2014/main" id="{284DEA34-9D31-6A5D-7B76-BCDAB7EB6035}"/>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First, let’s investigate the case where jobs are preemptible.</a:t>
            </a:r>
          </a:p>
          <a:p>
            <a:pPr marL="0" lvl="0" indent="0" algn="l" rtl="0">
              <a:spcBef>
                <a:spcPts val="0"/>
              </a:spcBef>
              <a:spcAft>
                <a:spcPts val="0"/>
              </a:spcAft>
              <a:buNone/>
            </a:pPr>
            <a:r>
              <a:rPr lang="en-US"/>
              <a:t>We know from earlier that the system is stable whenever mu^*&gt;lambda.</a:t>
            </a:r>
          </a:p>
          <a:p>
            <a:pPr marL="0" lvl="0" indent="0" algn="l" rtl="0">
              <a:spcBef>
                <a:spcPts val="0"/>
              </a:spcBef>
              <a:spcAft>
                <a:spcPts val="0"/>
              </a:spcAft>
              <a:buNone/>
            </a:pPr>
            <a:r>
              <a:rPr lang="en-US"/>
              <a:t>We can therefore show that whenever possible, there exists an MSR policy that can stabilize the system.</a:t>
            </a:r>
          </a:p>
          <a:p>
            <a:pPr marL="0" lvl="0" indent="0" algn="l" rtl="0">
              <a:spcBef>
                <a:spcPts val="0"/>
              </a:spcBef>
              <a:spcAft>
                <a:spcPts val="0"/>
              </a:spcAft>
              <a:buNone/>
            </a:pPr>
            <a:r>
              <a:rPr lang="en-US"/>
              <a:t>Here is our constructive proof.</a:t>
            </a:r>
          </a:p>
          <a:p>
            <a:pPr marL="0" lvl="0" indent="0" algn="l" rtl="0">
              <a:spcBef>
                <a:spcPts val="0"/>
              </a:spcBef>
              <a:spcAft>
                <a:spcPts val="0"/>
              </a:spcAft>
              <a:buNone/>
            </a:pPr>
            <a:r>
              <a:rPr lang="en-US"/>
              <a:t>From </a:t>
            </a:r>
            <a:r>
              <a:rPr lang="en-US" err="1"/>
              <a:t>Maguluri</a:t>
            </a:r>
            <a:r>
              <a:rPr lang="en-US"/>
              <a:t> 2013, lambda has to be in this convex hull of the feasible schedules in order to stabilize the system.</a:t>
            </a:r>
          </a:p>
          <a:p>
            <a:pPr marL="0" lvl="0" indent="0" algn="l" rtl="0">
              <a:spcBef>
                <a:spcPts val="0"/>
              </a:spcBef>
              <a:spcAft>
                <a:spcPts val="0"/>
              </a:spcAft>
              <a:buNone/>
            </a:pPr>
            <a:r>
              <a:rPr lang="en-US" err="1"/>
              <a:t>Maguluri</a:t>
            </a:r>
            <a:r>
              <a:rPr lang="en-US"/>
              <a:t> tells us that the convex hull of all feasible schedules is the maximal stability region of the system.</a:t>
            </a:r>
          </a:p>
          <a:p>
            <a:pPr marL="0" lvl="0" indent="0" algn="l" rtl="0">
              <a:spcBef>
                <a:spcPts val="0"/>
              </a:spcBef>
              <a:spcAft>
                <a:spcPts val="0"/>
              </a:spcAft>
              <a:buNone/>
            </a:pPr>
            <a:r>
              <a:rPr lang="en-US"/>
              <a:t>(Added) Intuitively this makes sense by theorem 1 because this is the set of points where we can find a set of schedules such that the mu^* is larger than lambda.</a:t>
            </a:r>
          </a:p>
          <a:p>
            <a:pPr marL="0" lvl="0" indent="0" algn="l" rtl="0">
              <a:spcBef>
                <a:spcPts val="0"/>
              </a:spcBef>
              <a:spcAft>
                <a:spcPts val="0"/>
              </a:spcAft>
              <a:buNone/>
            </a:pPr>
            <a:r>
              <a:rPr lang="en-US"/>
              <a:t>By the definition of convex hull, if lambda lies in the interior, then we can find a larger mu^* by taking the intersection between the arrival vector and the edge of the convex hull.</a:t>
            </a:r>
          </a:p>
          <a:p>
            <a:pPr marL="0" lvl="0" indent="0" algn="l" rtl="0">
              <a:spcBef>
                <a:spcPts val="0"/>
              </a:spcBef>
              <a:spcAft>
                <a:spcPts val="0"/>
              </a:spcAft>
              <a:buNone/>
            </a:pPr>
            <a:r>
              <a:rPr lang="en-US"/>
              <a:t>Then, we modulate among the corresponding feasible schedules and set the transition rates such that mu^* gets to this average.</a:t>
            </a:r>
          </a:p>
          <a:p>
            <a:pPr marL="0" lvl="0" indent="0" algn="l" rtl="0">
              <a:spcBef>
                <a:spcPts val="0"/>
              </a:spcBef>
              <a:spcAft>
                <a:spcPts val="0"/>
              </a:spcAft>
              <a:buNone/>
            </a:pPr>
            <a:r>
              <a:rPr lang="en-US"/>
              <a:t>Note that there is an alpha in the transition rates because the stationary distribution does not change when we vary alpha.</a:t>
            </a:r>
          </a:p>
          <a:p>
            <a:pPr marL="0" lvl="0" indent="0" algn="l" rtl="0">
              <a:spcBef>
                <a:spcPts val="0"/>
              </a:spcBef>
              <a:spcAft>
                <a:spcPts val="0"/>
              </a:spcAft>
              <a:buNone/>
            </a:pPr>
            <a:r>
              <a:rPr lang="en-US"/>
              <a:t>Consequently, we can set alpha to whatever value we want without moving mu^*.</a:t>
            </a:r>
          </a:p>
          <a:p>
            <a:pPr marL="0" lvl="0" indent="0" algn="l" rtl="0">
              <a:spcBef>
                <a:spcPts val="0"/>
              </a:spcBef>
              <a:spcAft>
                <a:spcPts val="0"/>
              </a:spcAft>
              <a:buNone/>
            </a:pPr>
            <a:r>
              <a:rPr lang="en-US"/>
              <a:t>This is saying that we can choose to preempt however frequent we want.</a:t>
            </a:r>
          </a:p>
        </p:txBody>
      </p:sp>
      <p:sp>
        <p:nvSpPr>
          <p:cNvPr id="758" name="Google Shape;758;g2cce860f9af_0_60:notes">
            <a:extLst>
              <a:ext uri="{FF2B5EF4-FFF2-40B4-BE49-F238E27FC236}">
                <a16:creationId xmlns:a16="http://schemas.microsoft.com/office/drawing/2014/main" id="{DE670259-A0D3-A6BC-06C2-EDA05B7E6652}"/>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extLst>
      <p:ext uri="{BB962C8B-B14F-4D97-AF65-F5344CB8AC3E}">
        <p14:creationId xmlns:p14="http://schemas.microsoft.com/office/powerpoint/2010/main" val="1170992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a:extLst>
            <a:ext uri="{FF2B5EF4-FFF2-40B4-BE49-F238E27FC236}">
              <a16:creationId xmlns:a16="http://schemas.microsoft.com/office/drawing/2014/main" id="{ED5A5E7F-C06B-ED9A-8F3C-E58EC61B0008}"/>
            </a:ext>
          </a:extLst>
        </p:cNvPr>
        <p:cNvGrpSpPr/>
        <p:nvPr/>
      </p:nvGrpSpPr>
      <p:grpSpPr>
        <a:xfrm>
          <a:off x="0" y="0"/>
          <a:ext cx="0" cy="0"/>
          <a:chOff x="0" y="0"/>
          <a:chExt cx="0" cy="0"/>
        </a:xfrm>
      </p:grpSpPr>
      <p:sp>
        <p:nvSpPr>
          <p:cNvPr id="360" name="Google Shape;360;g2cdace26f6b_0_0:notes">
            <a:extLst>
              <a:ext uri="{FF2B5EF4-FFF2-40B4-BE49-F238E27FC236}">
                <a16:creationId xmlns:a16="http://schemas.microsoft.com/office/drawing/2014/main" id="{9E37C8BF-0219-7F63-34E0-3D0FAB804367}"/>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2cdace26f6b_0_0:notes">
            <a:extLst>
              <a:ext uri="{FF2B5EF4-FFF2-40B4-BE49-F238E27FC236}">
                <a16:creationId xmlns:a16="http://schemas.microsoft.com/office/drawing/2014/main" id="{70F12EF1-8725-2F70-0FB9-8EE2506786F0}"/>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There are some previous attempts tackling the </a:t>
            </a:r>
            <a:r>
              <a:rPr lang="en-US" err="1"/>
              <a:t>multiresource</a:t>
            </a:r>
            <a:r>
              <a:rPr lang="en-US"/>
              <a:t> scheduling problem.</a:t>
            </a:r>
          </a:p>
          <a:p>
            <a:pPr marL="0" lvl="0" indent="0" algn="l" rtl="0">
              <a:spcBef>
                <a:spcPts val="0"/>
              </a:spcBef>
              <a:spcAft>
                <a:spcPts val="0"/>
              </a:spcAft>
              <a:buNone/>
            </a:pPr>
            <a:r>
              <a:rPr lang="en-US"/>
              <a:t>First, we tried a simple policy like First-Come-First-Serve, a policy that continuously admits the jobs until we are out of resources.</a:t>
            </a:r>
          </a:p>
          <a:p>
            <a:pPr marL="0" lvl="0" indent="0" algn="l" rtl="0">
              <a:spcBef>
                <a:spcPts val="0"/>
              </a:spcBef>
              <a:spcAft>
                <a:spcPts val="0"/>
              </a:spcAft>
              <a:buNone/>
            </a:pPr>
            <a:r>
              <a:rPr lang="en-US"/>
              <a:t>While this simple policy is easy to implement, it’s not doing anything to find a better allocation.</a:t>
            </a:r>
          </a:p>
          <a:p>
            <a:pPr marL="0" lvl="0" indent="0" algn="l" rtl="0">
              <a:spcBef>
                <a:spcPts val="0"/>
              </a:spcBef>
              <a:spcAft>
                <a:spcPts val="0"/>
              </a:spcAft>
              <a:buNone/>
            </a:pPr>
            <a:r>
              <a:rPr lang="en-US"/>
              <a:t>This results in a poor stability region.</a:t>
            </a:r>
            <a:br>
              <a:rPr lang="en-US"/>
            </a:br>
            <a:r>
              <a:rPr lang="en-US"/>
              <a:t>Only recently we start to understand its mean response time.</a:t>
            </a:r>
          </a:p>
          <a:p>
            <a:pPr marL="0" lvl="0" indent="0" algn="l" rtl="0">
              <a:spcBef>
                <a:spcPts val="0"/>
              </a:spcBef>
              <a:spcAft>
                <a:spcPts val="0"/>
              </a:spcAft>
              <a:buNone/>
            </a:pPr>
            <a:r>
              <a:rPr lang="en-US" err="1"/>
              <a:t>MaxWeight</a:t>
            </a:r>
            <a:r>
              <a:rPr lang="en-US"/>
              <a:t> tries to find a better allocation by solving a </a:t>
            </a:r>
            <a:r>
              <a:rPr lang="en-US" err="1"/>
              <a:t>binpacking</a:t>
            </a:r>
            <a:r>
              <a:rPr lang="en-US"/>
              <a:t> problem to minimize the wastage every time there’s an arrival or completion, but this is computationally complex.</a:t>
            </a:r>
          </a:p>
          <a:p>
            <a:pPr marL="0" lvl="0" indent="0" algn="l" rtl="0">
              <a:spcBef>
                <a:spcPts val="0"/>
              </a:spcBef>
              <a:spcAft>
                <a:spcPts val="0"/>
              </a:spcAft>
              <a:buNone/>
            </a:pPr>
            <a:r>
              <a:rPr lang="en-US"/>
              <a:t>Furthermore, it needs to preempt the jobs frequently to vary the schedule.</a:t>
            </a:r>
          </a:p>
          <a:p>
            <a:pPr marL="0" lvl="0" indent="0" algn="l" rtl="0">
              <a:spcBef>
                <a:spcPts val="0"/>
              </a:spcBef>
              <a:spcAft>
                <a:spcPts val="0"/>
              </a:spcAft>
              <a:buNone/>
            </a:pPr>
            <a:r>
              <a:rPr lang="en-US"/>
              <a:t>To try to address these problems with </a:t>
            </a:r>
            <a:r>
              <a:rPr lang="en-US" err="1"/>
              <a:t>MaxWeight</a:t>
            </a:r>
            <a:r>
              <a:rPr lang="en-US"/>
              <a:t>, people developed this randomized Timers policy that tries to find the packings like </a:t>
            </a:r>
            <a:r>
              <a:rPr lang="en-US" err="1"/>
              <a:t>MaxWeight</a:t>
            </a:r>
            <a:r>
              <a:rPr lang="en-US"/>
              <a:t> does, without the computational complexity and preemptions.</a:t>
            </a:r>
          </a:p>
          <a:p>
            <a:pPr marL="0" lvl="0" indent="0" algn="l" rtl="0">
              <a:spcBef>
                <a:spcPts val="0"/>
              </a:spcBef>
              <a:spcAft>
                <a:spcPts val="0"/>
              </a:spcAft>
              <a:buNone/>
            </a:pPr>
            <a:r>
              <a:rPr lang="en-US"/>
              <a:t>However, this policy is too complex to analyze, and emits poor response time.</a:t>
            </a:r>
          </a:p>
          <a:p>
            <a:pPr marL="0" lvl="0" indent="0" algn="l" rtl="0">
              <a:spcBef>
                <a:spcPts val="0"/>
              </a:spcBef>
              <a:spcAft>
                <a:spcPts val="0"/>
              </a:spcAft>
              <a:buNone/>
            </a:pPr>
            <a:r>
              <a:rPr lang="en-US"/>
              <a:t>We develop a class of policy called Markovian Service Rate policy that is computationally simple,</a:t>
            </a:r>
          </a:p>
          <a:p>
            <a:pPr marL="0" lvl="0" indent="0" algn="l" rtl="0">
              <a:spcBef>
                <a:spcPts val="0"/>
              </a:spcBef>
              <a:spcAft>
                <a:spcPts val="0"/>
              </a:spcAft>
              <a:buNone/>
            </a:pPr>
            <a:r>
              <a:rPr lang="en-US"/>
              <a:t>Provides maximal stability region,</a:t>
            </a:r>
          </a:p>
          <a:p>
            <a:pPr marL="0" lvl="0" indent="0" algn="l" rtl="0">
              <a:spcBef>
                <a:spcPts val="0"/>
              </a:spcBef>
              <a:spcAft>
                <a:spcPts val="0"/>
              </a:spcAft>
              <a:buNone/>
            </a:pPr>
            <a:r>
              <a:rPr lang="en-US"/>
              <a:t>Gives bounds on mean response time,</a:t>
            </a:r>
          </a:p>
          <a:p>
            <a:pPr marL="0" lvl="0" indent="0" algn="l" rtl="0">
              <a:spcBef>
                <a:spcPts val="0"/>
              </a:spcBef>
              <a:spcAft>
                <a:spcPts val="0"/>
              </a:spcAft>
              <a:buNone/>
            </a:pPr>
            <a:r>
              <a:rPr lang="en-US"/>
              <a:t>And handles cases where jobs are either preemptive or non-preemptive.</a:t>
            </a:r>
          </a:p>
          <a:p>
            <a:pPr marL="0" lvl="0" indent="0" algn="l" rtl="0">
              <a:spcBef>
                <a:spcPts val="0"/>
              </a:spcBef>
              <a:spcAft>
                <a:spcPts val="0"/>
              </a:spcAft>
              <a:buNone/>
            </a:pPr>
            <a:r>
              <a:rPr lang="en-US"/>
              <a:t>For the rest of the talk, we will show three key results.</a:t>
            </a:r>
          </a:p>
          <a:p>
            <a:pPr marL="0" lvl="0" indent="0" algn="l" rtl="0">
              <a:spcBef>
                <a:spcPts val="0"/>
              </a:spcBef>
              <a:spcAft>
                <a:spcPts val="0"/>
              </a:spcAft>
              <a:buNone/>
            </a:pPr>
            <a:r>
              <a:rPr lang="en-US"/>
              <a:t>Firstly, we show the sufficient conditions for stability, which will later be used to show maximal stability for the class of MSR.</a:t>
            </a:r>
          </a:p>
          <a:p>
            <a:pPr marL="0" lvl="0" indent="0" algn="l" rtl="0">
              <a:spcBef>
                <a:spcPts val="0"/>
              </a:spcBef>
              <a:spcAft>
                <a:spcPts val="0"/>
              </a:spcAft>
              <a:buNone/>
            </a:pPr>
            <a:r>
              <a:rPr lang="en-US"/>
              <a:t>Secondly, we analyze the mean response time of a given MSR policy.</a:t>
            </a:r>
          </a:p>
          <a:p>
            <a:pPr marL="0" lvl="0" indent="0" algn="l" rtl="0">
              <a:spcBef>
                <a:spcPts val="0"/>
              </a:spcBef>
              <a:spcAft>
                <a:spcPts val="0"/>
              </a:spcAft>
              <a:buNone/>
            </a:pPr>
            <a:r>
              <a:rPr lang="en-US"/>
              <a:t>Thirdly, we show that the class of MSR policy can handle preemptive and non-preemptive jobs and we show how to design an MSR to stabilize the system whenever it is possible to do so and at the same time minimize the mean response time within the class of MSR.</a:t>
            </a:r>
          </a:p>
        </p:txBody>
      </p:sp>
      <p:sp>
        <p:nvSpPr>
          <p:cNvPr id="362" name="Google Shape;362;g2cdace26f6b_0_0:notes">
            <a:extLst>
              <a:ext uri="{FF2B5EF4-FFF2-40B4-BE49-F238E27FC236}">
                <a16:creationId xmlns:a16="http://schemas.microsoft.com/office/drawing/2014/main" id="{A8EE4604-E5A4-965D-B687-26E815C789A6}"/>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extLst>
      <p:ext uri="{BB962C8B-B14F-4D97-AF65-F5344CB8AC3E}">
        <p14:creationId xmlns:p14="http://schemas.microsoft.com/office/powerpoint/2010/main" val="2182816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g2ca949d9498_1_18: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3" name="Google Shape;883;g2ca949d9498_1_18: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Now that we know when is the system stable, our next step is to bound the mean response time of an MSR policy.</a:t>
            </a:r>
          </a:p>
          <a:p>
            <a:pPr marL="0" lvl="0" indent="0" algn="l" rtl="0">
              <a:spcBef>
                <a:spcPts val="0"/>
              </a:spcBef>
              <a:spcAft>
                <a:spcPts val="0"/>
              </a:spcAft>
              <a:buNone/>
            </a:pPr>
            <a:r>
              <a:rPr lang="en-US" dirty="0"/>
              <a:t>The key idea here is that because how many type-1 jobs we are serving is independent from how many type-2 jobs in the system, we can decouple the system and analyze each job type separately.</a:t>
            </a:r>
          </a:p>
          <a:p>
            <a:pPr marL="0" lvl="0" indent="0" algn="l" rtl="0">
              <a:spcBef>
                <a:spcPts val="0"/>
              </a:spcBef>
              <a:spcAft>
                <a:spcPts val="0"/>
              </a:spcAft>
              <a:buNone/>
            </a:pPr>
            <a:r>
              <a:rPr lang="en-US" dirty="0"/>
              <a:t>Completion rates only depends on the evolution of the CTMC, not on the queue lengths of other jobs.</a:t>
            </a:r>
          </a:p>
          <a:p>
            <a:pPr marL="0" lvl="0" indent="0" algn="l" rtl="0">
              <a:spcBef>
                <a:spcPts val="0"/>
              </a:spcBef>
              <a:spcAft>
                <a:spcPts val="0"/>
              </a:spcAft>
              <a:buNone/>
            </a:pPr>
            <a:r>
              <a:rPr lang="en-US" dirty="0"/>
              <a:t>Here we have a queue for all job types.</a:t>
            </a:r>
          </a:p>
          <a:p>
            <a:pPr marL="0" lvl="0" indent="0" algn="l" rtl="0">
              <a:spcBef>
                <a:spcPts val="0"/>
              </a:spcBef>
              <a:spcAft>
                <a:spcPts val="0"/>
              </a:spcAft>
              <a:buNone/>
            </a:pPr>
            <a:r>
              <a:rPr lang="en-US" dirty="0"/>
              <a:t>We can decouple it to type-1 queue and type-2 queue and analyze their mean response time separately before recomputing this weighted average to get our mean response time across all jobs.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General theorem statement here with proof sketches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Set up penalty from multiple jobs / variance first.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err="1"/>
              <a:t>Multiresource</a:t>
            </a:r>
            <a:r>
              <a:rPr lang="en-US" dirty="0"/>
              <a:t> scheduling is hard for two reasons</a:t>
            </a:r>
          </a:p>
          <a:p>
            <a:pPr marL="228600" lvl="0" indent="-228600" algn="l" rtl="0">
              <a:spcBef>
                <a:spcPts val="0"/>
              </a:spcBef>
              <a:spcAft>
                <a:spcPts val="0"/>
              </a:spcAft>
              <a:buAutoNum type="arabicPeriod"/>
            </a:pPr>
            <a:r>
              <a:rPr lang="en-US" dirty="0"/>
              <a:t>Running jobs in parallel</a:t>
            </a:r>
          </a:p>
          <a:p>
            <a:pPr marL="228600" lvl="0" indent="-228600" algn="l" rtl="0">
              <a:spcBef>
                <a:spcPts val="0"/>
              </a:spcBef>
              <a:spcAft>
                <a:spcPts val="0"/>
              </a:spcAft>
              <a:buAutoNum type="arabicPeriod"/>
            </a:pPr>
            <a:r>
              <a:rPr lang="en-US" dirty="0"/>
              <a:t>We are varying completion rates</a:t>
            </a:r>
          </a:p>
        </p:txBody>
      </p:sp>
      <p:sp>
        <p:nvSpPr>
          <p:cNvPr id="884" name="Google Shape;884;g2ca949d9498_1_18: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extLst>
      <p:ext uri="{BB962C8B-B14F-4D97-AF65-F5344CB8AC3E}">
        <p14:creationId xmlns:p14="http://schemas.microsoft.com/office/powerpoint/2010/main" val="2499204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g2ca949d9498_1_18: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3" name="Google Shape;883;g2ca949d9498_1_18: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Next, we zoom into the type-1 queue to analyze its mean response time.</a:t>
            </a:r>
          </a:p>
          <a:p>
            <a:pPr marL="0" lvl="0" indent="0" algn="l" rtl="0">
              <a:spcBef>
                <a:spcPts val="0"/>
              </a:spcBef>
              <a:spcAft>
                <a:spcPts val="0"/>
              </a:spcAft>
              <a:buNone/>
            </a:pPr>
            <a:r>
              <a:rPr lang="en-US"/>
              <a:t>Jobs arrive into the type-1 queue with rate lambda_1 jobs/sec and the server completes the job at a variable rate according to the modulation process.</a:t>
            </a:r>
          </a:p>
          <a:p>
            <a:pPr marL="0" lvl="0" indent="0" algn="l" rtl="0">
              <a:spcBef>
                <a:spcPts val="0"/>
              </a:spcBef>
              <a:spcAft>
                <a:spcPts val="0"/>
              </a:spcAft>
              <a:buNone/>
            </a:pPr>
            <a:r>
              <a:rPr lang="en-US"/>
              <a:t>This system seems to be hard to analyze but we can relate it to some system we know how to analyze.</a:t>
            </a:r>
          </a:p>
          <a:p>
            <a:pPr marL="0" lvl="0" indent="0" algn="l" rtl="0">
              <a:spcBef>
                <a:spcPts val="0"/>
              </a:spcBef>
              <a:spcAft>
                <a:spcPts val="0"/>
              </a:spcAft>
              <a:buNone/>
            </a:pPr>
            <a:r>
              <a:rPr lang="en-US"/>
              <a:t>For example, we know how to analyze an M/M/1 system.</a:t>
            </a:r>
          </a:p>
          <a:p>
            <a:pPr marL="0" lvl="0" indent="0" algn="l" rtl="0">
              <a:spcBef>
                <a:spcPts val="0"/>
              </a:spcBef>
              <a:spcAft>
                <a:spcPts val="0"/>
              </a:spcAft>
              <a:buNone/>
            </a:pPr>
            <a:r>
              <a:rPr lang="en-US"/>
              <a:t>We can compare the original system to an M/M/1 system with Poisson arrival of rate lambda_1 and a constant completion rate mu_1^*.</a:t>
            </a:r>
          </a:p>
          <a:p>
            <a:pPr marL="0" lvl="0" indent="0" algn="l" rtl="0">
              <a:spcBef>
                <a:spcPts val="0"/>
              </a:spcBef>
              <a:spcAft>
                <a:spcPts val="0"/>
              </a:spcAft>
              <a:buNone/>
            </a:pPr>
            <a:r>
              <a:rPr lang="en-US"/>
              <a:t>Our insight here is that our </a:t>
            </a:r>
            <a:r>
              <a:rPr lang="en-US" err="1"/>
              <a:t>multiresource</a:t>
            </a:r>
            <a:r>
              <a:rPr lang="en-US"/>
              <a:t> system is not so different from an M/M/1 with the same average completion rate.</a:t>
            </a:r>
          </a:p>
          <a:p>
            <a:pPr marL="0" lvl="0" indent="0" algn="l" rtl="0">
              <a:spcBef>
                <a:spcPts val="0"/>
              </a:spcBef>
              <a:spcAft>
                <a:spcPts val="0"/>
              </a:spcAft>
              <a:buNone/>
            </a:pPr>
            <a:r>
              <a:rPr lang="en-US"/>
              <a:t>The constant completion rate here is the time average of the completion rates in the modulating process.</a:t>
            </a:r>
          </a:p>
          <a:p>
            <a:pPr marL="0" lvl="0" indent="0" algn="l" rtl="0">
              <a:spcBef>
                <a:spcPts val="0"/>
              </a:spcBef>
              <a:spcAft>
                <a:spcPts val="0"/>
              </a:spcAft>
              <a:buNone/>
            </a:pPr>
            <a:r>
              <a:rPr lang="en-US"/>
              <a:t>Fortunately, a recent work analyzes a system called MSR-1 by comparing to this M/M/1 system.</a:t>
            </a:r>
          </a:p>
          <a:p>
            <a:pPr marL="0" lvl="0" indent="0" algn="l" rtl="0">
              <a:spcBef>
                <a:spcPts val="0"/>
              </a:spcBef>
              <a:spcAft>
                <a:spcPts val="0"/>
              </a:spcAft>
              <a:buNone/>
            </a:pPr>
            <a:r>
              <a:rPr lang="en-US"/>
              <a:t>This MSR-1 system has the same arrival process but with varying completion rate according a similar Markov Chain.</a:t>
            </a:r>
          </a:p>
          <a:p>
            <a:pPr marL="0" lvl="0" indent="0" algn="l" rtl="0">
              <a:spcBef>
                <a:spcPts val="0"/>
              </a:spcBef>
              <a:spcAft>
                <a:spcPts val="0"/>
              </a:spcAft>
              <a:buNone/>
            </a:pPr>
            <a:r>
              <a:rPr lang="en-US"/>
              <a:t>The MSR-1 system takes one job at a time but it serves the job with varying rates.</a:t>
            </a:r>
          </a:p>
          <a:p>
            <a:pPr marL="0" lvl="0" indent="0" algn="l" rtl="0">
              <a:spcBef>
                <a:spcPts val="0"/>
              </a:spcBef>
              <a:spcAft>
                <a:spcPts val="0"/>
              </a:spcAft>
              <a:buNone/>
            </a:pPr>
            <a:r>
              <a:rPr lang="en-US"/>
              <a:t>When the </a:t>
            </a:r>
            <a:r>
              <a:rPr lang="en-US" err="1"/>
              <a:t>multiresource</a:t>
            </a:r>
            <a:r>
              <a:rPr lang="en-US"/>
              <a:t> system tries to serve two type-1 jobs, it is completing jobs at the rate of at most 2mu_1 jobs/sec because it may run slower when there is only one type-1 job in the queue.</a:t>
            </a:r>
          </a:p>
          <a:p>
            <a:pPr marL="0" lvl="0" indent="0" algn="l" rtl="0">
              <a:spcBef>
                <a:spcPts val="0"/>
              </a:spcBef>
              <a:spcAft>
                <a:spcPts val="0"/>
              </a:spcAft>
              <a:buNone/>
            </a:pPr>
            <a:r>
              <a:rPr lang="en-US"/>
              <a:t>If the MSR-1 system is in the corresponding state, it is always completing jobs at the rate of 2mu_1 jobs/sec.</a:t>
            </a:r>
          </a:p>
          <a:p>
            <a:pPr marL="0" lvl="0" indent="0" algn="l" rtl="0">
              <a:spcBef>
                <a:spcPts val="0"/>
              </a:spcBef>
              <a:spcAft>
                <a:spcPts val="0"/>
              </a:spcAft>
              <a:buNone/>
            </a:pPr>
            <a:r>
              <a:rPr lang="en-US"/>
              <a:t>Hence, the only difference between our system and the MSR-1 system is that we are completing jobs at a slower rate whenever there are not enough jobs in the system.</a:t>
            </a:r>
          </a:p>
          <a:p>
            <a:pPr marL="0" lvl="0" indent="0" algn="l" rtl="0">
              <a:spcBef>
                <a:spcPts val="0"/>
              </a:spcBef>
              <a:spcAft>
                <a:spcPts val="0"/>
              </a:spcAft>
              <a:buNone/>
            </a:pPr>
            <a:r>
              <a:rPr lang="en-US"/>
              <a:t>Effectively, we get a penalty from running jobs in parallel.</a:t>
            </a:r>
          </a:p>
          <a:p>
            <a:pPr marL="0" lvl="0" indent="0" algn="l" rtl="0">
              <a:spcBef>
                <a:spcPts val="0"/>
              </a:spcBef>
              <a:spcAft>
                <a:spcPts val="0"/>
              </a:spcAft>
              <a:buNone/>
            </a:pPr>
            <a:r>
              <a:rPr lang="en-US"/>
              <a:t>The MSR-1 system gets a penalty from varying the completion rates.</a:t>
            </a:r>
          </a:p>
          <a:p>
            <a:pPr marL="0" lvl="0" indent="0" algn="l" rtl="0">
              <a:spcBef>
                <a:spcPts val="0"/>
              </a:spcBef>
              <a:spcAft>
                <a:spcPts val="0"/>
              </a:spcAft>
              <a:buNone/>
            </a:pPr>
            <a:r>
              <a:rPr lang="en-US"/>
              <a:t>Combining those two penalty terms, we get the bounds on mean response time as the following.</a:t>
            </a:r>
          </a:p>
        </p:txBody>
      </p:sp>
      <p:sp>
        <p:nvSpPr>
          <p:cNvPr id="884" name="Google Shape;884;g2ca949d9498_1_18: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a:extLst>
            <a:ext uri="{FF2B5EF4-FFF2-40B4-BE49-F238E27FC236}">
              <a16:creationId xmlns:a16="http://schemas.microsoft.com/office/drawing/2014/main" id="{114C7101-A498-24B6-D5AC-EDD2E38CAC33}"/>
            </a:ext>
          </a:extLst>
        </p:cNvPr>
        <p:cNvGrpSpPr/>
        <p:nvPr/>
      </p:nvGrpSpPr>
      <p:grpSpPr>
        <a:xfrm>
          <a:off x="0" y="0"/>
          <a:ext cx="0" cy="0"/>
          <a:chOff x="0" y="0"/>
          <a:chExt cx="0" cy="0"/>
        </a:xfrm>
      </p:grpSpPr>
      <p:sp>
        <p:nvSpPr>
          <p:cNvPr id="756" name="Google Shape;756;g2cce860f9af_0_60:notes">
            <a:extLst>
              <a:ext uri="{FF2B5EF4-FFF2-40B4-BE49-F238E27FC236}">
                <a16:creationId xmlns:a16="http://schemas.microsoft.com/office/drawing/2014/main" id="{DEC592BD-557F-140D-1911-E38DB078FCD9}"/>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2cce860f9af_0_60:notes">
            <a:extLst>
              <a:ext uri="{FF2B5EF4-FFF2-40B4-BE49-F238E27FC236}">
                <a16:creationId xmlns:a16="http://schemas.microsoft.com/office/drawing/2014/main" id="{DF2C1282-5B6E-B535-35A1-3D70DAE1F3D2}"/>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First, let’s investigate the case where jobs are preemptible.</a:t>
            </a:r>
          </a:p>
          <a:p>
            <a:pPr marL="0" lvl="0" indent="0" algn="l" rtl="0">
              <a:spcBef>
                <a:spcPts val="0"/>
              </a:spcBef>
              <a:spcAft>
                <a:spcPts val="0"/>
              </a:spcAft>
              <a:buNone/>
            </a:pPr>
            <a:r>
              <a:rPr lang="en-US"/>
              <a:t>We know from earlier that the system is stable whenever mu^*&gt;lambda.</a:t>
            </a:r>
          </a:p>
          <a:p>
            <a:pPr marL="0" lvl="0" indent="0" algn="l" rtl="0">
              <a:spcBef>
                <a:spcPts val="0"/>
              </a:spcBef>
              <a:spcAft>
                <a:spcPts val="0"/>
              </a:spcAft>
              <a:buNone/>
            </a:pPr>
            <a:r>
              <a:rPr lang="en-US"/>
              <a:t>We can therefore show that whenever possible, there exists an MSR policy that can stabilize the system.</a:t>
            </a:r>
          </a:p>
          <a:p>
            <a:pPr marL="0" lvl="0" indent="0" algn="l" rtl="0">
              <a:spcBef>
                <a:spcPts val="0"/>
              </a:spcBef>
              <a:spcAft>
                <a:spcPts val="0"/>
              </a:spcAft>
              <a:buNone/>
            </a:pPr>
            <a:r>
              <a:rPr lang="en-US"/>
              <a:t>Here is our constructive proof.</a:t>
            </a:r>
          </a:p>
          <a:p>
            <a:pPr marL="0" lvl="0" indent="0" algn="l" rtl="0">
              <a:spcBef>
                <a:spcPts val="0"/>
              </a:spcBef>
              <a:spcAft>
                <a:spcPts val="0"/>
              </a:spcAft>
              <a:buNone/>
            </a:pPr>
            <a:r>
              <a:rPr lang="en-US"/>
              <a:t>From </a:t>
            </a:r>
            <a:r>
              <a:rPr lang="en-US" err="1"/>
              <a:t>Maguluri</a:t>
            </a:r>
            <a:r>
              <a:rPr lang="en-US"/>
              <a:t> 2013, lambda has to be in this convex hull of the feasible schedules in order to stabilize the system.</a:t>
            </a:r>
          </a:p>
          <a:p>
            <a:pPr marL="0" lvl="0" indent="0" algn="l" rtl="0">
              <a:spcBef>
                <a:spcPts val="0"/>
              </a:spcBef>
              <a:spcAft>
                <a:spcPts val="0"/>
              </a:spcAft>
              <a:buNone/>
            </a:pPr>
            <a:r>
              <a:rPr lang="en-US" err="1"/>
              <a:t>Maguluri</a:t>
            </a:r>
            <a:r>
              <a:rPr lang="en-US"/>
              <a:t> tells us that the convex hull of all feasible schedules is the maximal stability region of the system.</a:t>
            </a:r>
          </a:p>
          <a:p>
            <a:pPr marL="0" lvl="0" indent="0" algn="l" rtl="0">
              <a:spcBef>
                <a:spcPts val="0"/>
              </a:spcBef>
              <a:spcAft>
                <a:spcPts val="0"/>
              </a:spcAft>
              <a:buNone/>
            </a:pPr>
            <a:r>
              <a:rPr lang="en-US"/>
              <a:t>(Added) Intuitively this makes sense by theorem 1 because this is the set of points where we can find a set of schedules such that the mu^* is larger than lambda.</a:t>
            </a:r>
          </a:p>
          <a:p>
            <a:pPr marL="0" lvl="0" indent="0" algn="l" rtl="0">
              <a:spcBef>
                <a:spcPts val="0"/>
              </a:spcBef>
              <a:spcAft>
                <a:spcPts val="0"/>
              </a:spcAft>
              <a:buNone/>
            </a:pPr>
            <a:r>
              <a:rPr lang="en-US"/>
              <a:t>By the definition of convex hull, if lambda lies in the interior, then we can find a larger mu^* by taking the intersection between the arrival vector and the edge of the convex hull.</a:t>
            </a:r>
          </a:p>
          <a:p>
            <a:pPr marL="0" lvl="0" indent="0" algn="l" rtl="0">
              <a:spcBef>
                <a:spcPts val="0"/>
              </a:spcBef>
              <a:spcAft>
                <a:spcPts val="0"/>
              </a:spcAft>
              <a:buNone/>
            </a:pPr>
            <a:r>
              <a:rPr lang="en-US"/>
              <a:t>Then, we modulate among the corresponding feasible schedules and set the transition rates such that mu^* gets to this average.</a:t>
            </a:r>
          </a:p>
          <a:p>
            <a:pPr marL="0" lvl="0" indent="0" algn="l" rtl="0">
              <a:spcBef>
                <a:spcPts val="0"/>
              </a:spcBef>
              <a:spcAft>
                <a:spcPts val="0"/>
              </a:spcAft>
              <a:buNone/>
            </a:pPr>
            <a:r>
              <a:rPr lang="en-US"/>
              <a:t>Note that there is an alpha in the transition rates because the stationary distribution does not change when we vary alpha.</a:t>
            </a:r>
          </a:p>
          <a:p>
            <a:pPr marL="0" lvl="0" indent="0" algn="l" rtl="0">
              <a:spcBef>
                <a:spcPts val="0"/>
              </a:spcBef>
              <a:spcAft>
                <a:spcPts val="0"/>
              </a:spcAft>
              <a:buNone/>
            </a:pPr>
            <a:r>
              <a:rPr lang="en-US"/>
              <a:t>Consequently, we can set alpha to whatever value we want without moving mu^*.</a:t>
            </a:r>
          </a:p>
          <a:p>
            <a:pPr marL="0" lvl="0" indent="0" algn="l" rtl="0">
              <a:spcBef>
                <a:spcPts val="0"/>
              </a:spcBef>
              <a:spcAft>
                <a:spcPts val="0"/>
              </a:spcAft>
              <a:buNone/>
            </a:pPr>
            <a:r>
              <a:rPr lang="en-US"/>
              <a:t>This is saying that we can choose to preempt however frequent we want.</a:t>
            </a:r>
          </a:p>
        </p:txBody>
      </p:sp>
      <p:sp>
        <p:nvSpPr>
          <p:cNvPr id="758" name="Google Shape;758;g2cce860f9af_0_60:notes">
            <a:extLst>
              <a:ext uri="{FF2B5EF4-FFF2-40B4-BE49-F238E27FC236}">
                <a16:creationId xmlns:a16="http://schemas.microsoft.com/office/drawing/2014/main" id="{B0A62DF9-EEDD-8B2B-CCFF-5A7FB9026657}"/>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693076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a:extLst>
            <a:ext uri="{FF2B5EF4-FFF2-40B4-BE49-F238E27FC236}">
              <a16:creationId xmlns:a16="http://schemas.microsoft.com/office/drawing/2014/main" id="{D39E778F-94E1-4CDD-6E3E-B2A5B7F0926A}"/>
            </a:ext>
          </a:extLst>
        </p:cNvPr>
        <p:cNvGrpSpPr/>
        <p:nvPr/>
      </p:nvGrpSpPr>
      <p:grpSpPr>
        <a:xfrm>
          <a:off x="0" y="0"/>
          <a:ext cx="0" cy="0"/>
          <a:chOff x="0" y="0"/>
          <a:chExt cx="0" cy="0"/>
        </a:xfrm>
      </p:grpSpPr>
      <p:sp>
        <p:nvSpPr>
          <p:cNvPr id="360" name="Google Shape;360;g2cdace26f6b_0_0:notes">
            <a:extLst>
              <a:ext uri="{FF2B5EF4-FFF2-40B4-BE49-F238E27FC236}">
                <a16:creationId xmlns:a16="http://schemas.microsoft.com/office/drawing/2014/main" id="{18D10AAF-0AAA-4439-5003-1129E7DCAB6A}"/>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2cdace26f6b_0_0:notes">
            <a:extLst>
              <a:ext uri="{FF2B5EF4-FFF2-40B4-BE49-F238E27FC236}">
                <a16:creationId xmlns:a16="http://schemas.microsoft.com/office/drawing/2014/main" id="{5D49A6A9-C215-86F1-D5FC-D33F26DE29F7}"/>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There are some previous attempts tackling the </a:t>
            </a:r>
            <a:r>
              <a:rPr lang="en-US" err="1"/>
              <a:t>multiresource</a:t>
            </a:r>
            <a:r>
              <a:rPr lang="en-US"/>
              <a:t> scheduling problem.</a:t>
            </a:r>
          </a:p>
          <a:p>
            <a:pPr marL="0" lvl="0" indent="0" algn="l" rtl="0">
              <a:spcBef>
                <a:spcPts val="0"/>
              </a:spcBef>
              <a:spcAft>
                <a:spcPts val="0"/>
              </a:spcAft>
              <a:buNone/>
            </a:pPr>
            <a:r>
              <a:rPr lang="en-US"/>
              <a:t>First, we tried a simple policy like First-Come-First-Serve, a policy that continuously admits the jobs until we are out of resources.</a:t>
            </a:r>
          </a:p>
          <a:p>
            <a:pPr marL="0" lvl="0" indent="0" algn="l" rtl="0">
              <a:spcBef>
                <a:spcPts val="0"/>
              </a:spcBef>
              <a:spcAft>
                <a:spcPts val="0"/>
              </a:spcAft>
              <a:buNone/>
            </a:pPr>
            <a:r>
              <a:rPr lang="en-US"/>
              <a:t>While this simple policy is easy to implement, it’s not doing anything to find a better allocation.</a:t>
            </a:r>
          </a:p>
          <a:p>
            <a:pPr marL="0" lvl="0" indent="0" algn="l" rtl="0">
              <a:spcBef>
                <a:spcPts val="0"/>
              </a:spcBef>
              <a:spcAft>
                <a:spcPts val="0"/>
              </a:spcAft>
              <a:buNone/>
            </a:pPr>
            <a:r>
              <a:rPr lang="en-US"/>
              <a:t>This results in a poor stability region.</a:t>
            </a:r>
            <a:br>
              <a:rPr lang="en-US"/>
            </a:br>
            <a:r>
              <a:rPr lang="en-US"/>
              <a:t>Only recently we start to understand its mean response time.</a:t>
            </a:r>
          </a:p>
          <a:p>
            <a:pPr marL="0" lvl="0" indent="0" algn="l" rtl="0">
              <a:spcBef>
                <a:spcPts val="0"/>
              </a:spcBef>
              <a:spcAft>
                <a:spcPts val="0"/>
              </a:spcAft>
              <a:buNone/>
            </a:pPr>
            <a:r>
              <a:rPr lang="en-US" err="1"/>
              <a:t>MaxWeight</a:t>
            </a:r>
            <a:r>
              <a:rPr lang="en-US"/>
              <a:t> tries to find a better allocation by solving a </a:t>
            </a:r>
            <a:r>
              <a:rPr lang="en-US" err="1"/>
              <a:t>binpacking</a:t>
            </a:r>
            <a:r>
              <a:rPr lang="en-US"/>
              <a:t> problem to minimize the wastage every time there’s an arrival or completion, but this is computationally complex.</a:t>
            </a:r>
          </a:p>
          <a:p>
            <a:pPr marL="0" lvl="0" indent="0" algn="l" rtl="0">
              <a:spcBef>
                <a:spcPts val="0"/>
              </a:spcBef>
              <a:spcAft>
                <a:spcPts val="0"/>
              </a:spcAft>
              <a:buNone/>
            </a:pPr>
            <a:r>
              <a:rPr lang="en-US"/>
              <a:t>Furthermore, it needs to preempt the jobs frequently to vary the schedule.</a:t>
            </a:r>
          </a:p>
          <a:p>
            <a:pPr marL="0" lvl="0" indent="0" algn="l" rtl="0">
              <a:spcBef>
                <a:spcPts val="0"/>
              </a:spcBef>
              <a:spcAft>
                <a:spcPts val="0"/>
              </a:spcAft>
              <a:buNone/>
            </a:pPr>
            <a:r>
              <a:rPr lang="en-US"/>
              <a:t>To try to address these problems with </a:t>
            </a:r>
            <a:r>
              <a:rPr lang="en-US" err="1"/>
              <a:t>MaxWeight</a:t>
            </a:r>
            <a:r>
              <a:rPr lang="en-US"/>
              <a:t>, people developed this randomized Timers policy that tries to find the packings like </a:t>
            </a:r>
            <a:r>
              <a:rPr lang="en-US" err="1"/>
              <a:t>MaxWeight</a:t>
            </a:r>
            <a:r>
              <a:rPr lang="en-US"/>
              <a:t> does, without the computational complexity and preemptions.</a:t>
            </a:r>
          </a:p>
          <a:p>
            <a:pPr marL="0" lvl="0" indent="0" algn="l" rtl="0">
              <a:spcBef>
                <a:spcPts val="0"/>
              </a:spcBef>
              <a:spcAft>
                <a:spcPts val="0"/>
              </a:spcAft>
              <a:buNone/>
            </a:pPr>
            <a:r>
              <a:rPr lang="en-US"/>
              <a:t>However, this policy is too complex to analyze, and emits poor response time.</a:t>
            </a:r>
          </a:p>
          <a:p>
            <a:pPr marL="0" lvl="0" indent="0" algn="l" rtl="0">
              <a:spcBef>
                <a:spcPts val="0"/>
              </a:spcBef>
              <a:spcAft>
                <a:spcPts val="0"/>
              </a:spcAft>
              <a:buNone/>
            </a:pPr>
            <a:r>
              <a:rPr lang="en-US"/>
              <a:t>We develop a class of policy called Markovian Service Rate policy that is computationally simple,</a:t>
            </a:r>
          </a:p>
          <a:p>
            <a:pPr marL="0" lvl="0" indent="0" algn="l" rtl="0">
              <a:spcBef>
                <a:spcPts val="0"/>
              </a:spcBef>
              <a:spcAft>
                <a:spcPts val="0"/>
              </a:spcAft>
              <a:buNone/>
            </a:pPr>
            <a:r>
              <a:rPr lang="en-US"/>
              <a:t>Provides maximal stability region,</a:t>
            </a:r>
          </a:p>
          <a:p>
            <a:pPr marL="0" lvl="0" indent="0" algn="l" rtl="0">
              <a:spcBef>
                <a:spcPts val="0"/>
              </a:spcBef>
              <a:spcAft>
                <a:spcPts val="0"/>
              </a:spcAft>
              <a:buNone/>
            </a:pPr>
            <a:r>
              <a:rPr lang="en-US"/>
              <a:t>Gives bounds on mean response time,</a:t>
            </a:r>
          </a:p>
          <a:p>
            <a:pPr marL="0" lvl="0" indent="0" algn="l" rtl="0">
              <a:spcBef>
                <a:spcPts val="0"/>
              </a:spcBef>
              <a:spcAft>
                <a:spcPts val="0"/>
              </a:spcAft>
              <a:buNone/>
            </a:pPr>
            <a:r>
              <a:rPr lang="en-US"/>
              <a:t>And handles cases where jobs are either preemptive or non-preemptive.</a:t>
            </a:r>
          </a:p>
          <a:p>
            <a:pPr marL="0" lvl="0" indent="0" algn="l" rtl="0">
              <a:spcBef>
                <a:spcPts val="0"/>
              </a:spcBef>
              <a:spcAft>
                <a:spcPts val="0"/>
              </a:spcAft>
              <a:buNone/>
            </a:pPr>
            <a:r>
              <a:rPr lang="en-US"/>
              <a:t>For the rest of the talk, we will show three key results.</a:t>
            </a:r>
          </a:p>
          <a:p>
            <a:pPr marL="0" lvl="0" indent="0" algn="l" rtl="0">
              <a:spcBef>
                <a:spcPts val="0"/>
              </a:spcBef>
              <a:spcAft>
                <a:spcPts val="0"/>
              </a:spcAft>
              <a:buNone/>
            </a:pPr>
            <a:r>
              <a:rPr lang="en-US"/>
              <a:t>Firstly, we show the sufficient conditions for stability, which will later be used to show maximal stability for the class of MSR.</a:t>
            </a:r>
          </a:p>
          <a:p>
            <a:pPr marL="0" lvl="0" indent="0" algn="l" rtl="0">
              <a:spcBef>
                <a:spcPts val="0"/>
              </a:spcBef>
              <a:spcAft>
                <a:spcPts val="0"/>
              </a:spcAft>
              <a:buNone/>
            </a:pPr>
            <a:r>
              <a:rPr lang="en-US"/>
              <a:t>Secondly, we analyze the mean response time of a given MSR policy.</a:t>
            </a:r>
          </a:p>
          <a:p>
            <a:pPr marL="0" lvl="0" indent="0" algn="l" rtl="0">
              <a:spcBef>
                <a:spcPts val="0"/>
              </a:spcBef>
              <a:spcAft>
                <a:spcPts val="0"/>
              </a:spcAft>
              <a:buNone/>
            </a:pPr>
            <a:r>
              <a:rPr lang="en-US"/>
              <a:t>Thirdly, we show that the class of MSR policy can handle preemptive and non-preemptive jobs and we show how to design an MSR to stabilize the system whenever it is possible to do so and at the same time minimize the mean response time within the class of MSR.</a:t>
            </a:r>
          </a:p>
        </p:txBody>
      </p:sp>
      <p:sp>
        <p:nvSpPr>
          <p:cNvPr id="362" name="Google Shape;362;g2cdace26f6b_0_0:notes">
            <a:extLst>
              <a:ext uri="{FF2B5EF4-FFF2-40B4-BE49-F238E27FC236}">
                <a16:creationId xmlns:a16="http://schemas.microsoft.com/office/drawing/2014/main" id="{33F9E56B-89F9-06CA-4FBD-74A206549851}"/>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extLst>
      <p:ext uri="{BB962C8B-B14F-4D97-AF65-F5344CB8AC3E}">
        <p14:creationId xmlns:p14="http://schemas.microsoft.com/office/powerpoint/2010/main" val="1854280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a:extLst>
            <a:ext uri="{FF2B5EF4-FFF2-40B4-BE49-F238E27FC236}">
              <a16:creationId xmlns:a16="http://schemas.microsoft.com/office/drawing/2014/main" id="{4470B28B-B1F6-766C-74EF-D0350A0D065F}"/>
            </a:ext>
          </a:extLst>
        </p:cNvPr>
        <p:cNvGrpSpPr/>
        <p:nvPr/>
      </p:nvGrpSpPr>
      <p:grpSpPr>
        <a:xfrm>
          <a:off x="0" y="0"/>
          <a:ext cx="0" cy="0"/>
          <a:chOff x="0" y="0"/>
          <a:chExt cx="0" cy="0"/>
        </a:xfrm>
      </p:grpSpPr>
      <p:sp>
        <p:nvSpPr>
          <p:cNvPr id="848" name="Google Shape;848;g28f412913dc_0_184:notes">
            <a:extLst>
              <a:ext uri="{FF2B5EF4-FFF2-40B4-BE49-F238E27FC236}">
                <a16:creationId xmlns:a16="http://schemas.microsoft.com/office/drawing/2014/main" id="{16875992-DE06-95BE-9A49-9A9E5241F937}"/>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28f412913dc_0_184:notes">
            <a:extLst>
              <a:ext uri="{FF2B5EF4-FFF2-40B4-BE49-F238E27FC236}">
                <a16:creationId xmlns:a16="http://schemas.microsoft.com/office/drawing/2014/main" id="{3A9B6550-2003-A629-93C6-0ECED4D66D3F}"/>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Recall that we got our mean response time bounds that says that our response time is the M/M/1 plus the penalty from varying completion rates instead of a constant completion rate.</a:t>
            </a:r>
          </a:p>
          <a:p>
            <a:pPr marL="0" lvl="0" indent="0" algn="l" rtl="0">
              <a:spcBef>
                <a:spcPts val="0"/>
              </a:spcBef>
              <a:spcAft>
                <a:spcPts val="0"/>
              </a:spcAft>
              <a:buNone/>
            </a:pPr>
            <a:r>
              <a:rPr lang="en-US" dirty="0"/>
              <a:t>We prove that as alpha gets large, the variable completion rate system starts to behave like a constant rate system.</a:t>
            </a:r>
          </a:p>
          <a:p>
            <a:pPr marL="0" lvl="0" indent="0" algn="l" rtl="0">
              <a:spcBef>
                <a:spcPts val="0"/>
              </a:spcBef>
              <a:spcAft>
                <a:spcPts val="0"/>
              </a:spcAft>
              <a:buNone/>
            </a:pPr>
            <a:r>
              <a:rPr lang="en-US" dirty="0"/>
              <a:t>That is, this variation term goes to 0 as alpha -&gt; </a:t>
            </a:r>
            <a:r>
              <a:rPr lang="en-US" dirty="0" err="1"/>
              <a:t>infty</a:t>
            </a:r>
            <a:r>
              <a:rPr lang="en-US" dirty="0"/>
              <a:t>.</a:t>
            </a:r>
          </a:p>
          <a:p>
            <a:pPr marL="0" lvl="0" indent="0" algn="l" rtl="0">
              <a:spcBef>
                <a:spcPts val="0"/>
              </a:spcBef>
              <a:spcAft>
                <a:spcPts val="0"/>
              </a:spcAft>
              <a:buNone/>
            </a:pPr>
            <a:r>
              <a:rPr lang="en-US" dirty="0"/>
              <a:t>We prove that setting alpha to infinity minimizes E[T] when there are 2 job types and we conjecture this holds for more job types.</a:t>
            </a:r>
          </a:p>
          <a:p>
            <a:pPr marL="0" lvl="0" indent="0" algn="l" rtl="0">
              <a:spcBef>
                <a:spcPts val="0"/>
              </a:spcBef>
              <a:spcAft>
                <a:spcPts val="0"/>
              </a:spcAft>
              <a:buNone/>
            </a:pPr>
            <a:r>
              <a:rPr lang="en-US" dirty="0"/>
              <a:t>We also evaluate this in simulation.</a:t>
            </a:r>
          </a:p>
          <a:p>
            <a:pPr marL="0" lvl="0" indent="0" algn="l" rtl="0">
              <a:spcBef>
                <a:spcPts val="0"/>
              </a:spcBef>
              <a:spcAft>
                <a:spcPts val="0"/>
              </a:spcAft>
              <a:buNone/>
            </a:pPr>
            <a:r>
              <a:rPr lang="en-US" dirty="0"/>
              <a:t>Here we have switching rate on the x axis and mean response time on the y axis.</a:t>
            </a:r>
          </a:p>
          <a:p>
            <a:pPr marL="0" lvl="0" indent="0" algn="l" rtl="0">
              <a:spcBef>
                <a:spcPts val="0"/>
              </a:spcBef>
              <a:spcAft>
                <a:spcPts val="0"/>
              </a:spcAft>
              <a:buNone/>
            </a:pPr>
            <a:r>
              <a:rPr lang="en-US" dirty="0"/>
              <a:t>As we increase the switching rate, we notice that the mean response time is consistently decreasing.</a:t>
            </a:r>
          </a:p>
          <a:p>
            <a:pPr marL="0" lvl="0" indent="0" algn="l" rtl="0">
              <a:spcBef>
                <a:spcPts val="0"/>
              </a:spcBef>
              <a:spcAft>
                <a:spcPts val="0"/>
              </a:spcAft>
              <a:buNone/>
            </a:pPr>
            <a:r>
              <a:rPr lang="en-US" dirty="0"/>
              <a:t>Therefore, to pick the a good MSR policy, we only need to construct a stable policy and then set alpha to infinity.</a:t>
            </a:r>
          </a:p>
        </p:txBody>
      </p:sp>
      <p:sp>
        <p:nvSpPr>
          <p:cNvPr id="850" name="Google Shape;850;g28f412913dc_0_184:notes">
            <a:extLst>
              <a:ext uri="{FF2B5EF4-FFF2-40B4-BE49-F238E27FC236}">
                <a16:creationId xmlns:a16="http://schemas.microsoft.com/office/drawing/2014/main" id="{CB04A315-24CF-C638-DC2C-21B0A29D537A}"/>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extLst>
      <p:ext uri="{BB962C8B-B14F-4D97-AF65-F5344CB8AC3E}">
        <p14:creationId xmlns:p14="http://schemas.microsoft.com/office/powerpoint/2010/main" val="1524802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a:extLst>
            <a:ext uri="{FF2B5EF4-FFF2-40B4-BE49-F238E27FC236}">
              <a16:creationId xmlns:a16="http://schemas.microsoft.com/office/drawing/2014/main" id="{1736C18C-DF4E-B3FE-5243-0C50227AB956}"/>
            </a:ext>
          </a:extLst>
        </p:cNvPr>
        <p:cNvGrpSpPr/>
        <p:nvPr/>
      </p:nvGrpSpPr>
      <p:grpSpPr>
        <a:xfrm>
          <a:off x="0" y="0"/>
          <a:ext cx="0" cy="0"/>
          <a:chOff x="0" y="0"/>
          <a:chExt cx="0" cy="0"/>
        </a:xfrm>
      </p:grpSpPr>
      <p:sp>
        <p:nvSpPr>
          <p:cNvPr id="848" name="Google Shape;848;g28f412913dc_0_184:notes">
            <a:extLst>
              <a:ext uri="{FF2B5EF4-FFF2-40B4-BE49-F238E27FC236}">
                <a16:creationId xmlns:a16="http://schemas.microsoft.com/office/drawing/2014/main" id="{8E31CC49-150C-C582-6D11-7F9B6E8E1CC4}"/>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28f412913dc_0_184:notes">
            <a:extLst>
              <a:ext uri="{FF2B5EF4-FFF2-40B4-BE49-F238E27FC236}">
                <a16:creationId xmlns:a16="http://schemas.microsoft.com/office/drawing/2014/main" id="{C7EF9C0F-61AE-530F-29D4-901224510289}"/>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When jobs are non-preemptive, the previous proof will not go through.</a:t>
            </a:r>
          </a:p>
          <a:p>
            <a:pPr marL="0" lvl="0" indent="0" algn="l" rtl="0">
              <a:spcBef>
                <a:spcPts val="0"/>
              </a:spcBef>
              <a:spcAft>
                <a:spcPts val="0"/>
              </a:spcAft>
              <a:buNone/>
            </a:pPr>
            <a:r>
              <a:rPr lang="en-US"/>
              <a:t>The problem with the preemptive proof is that we need to switch between schedule 2 and schedule 4 at arbitrary times.</a:t>
            </a:r>
          </a:p>
          <a:p>
            <a:pPr marL="0" lvl="0" indent="0" algn="l" rtl="0">
              <a:spcBef>
                <a:spcPts val="0"/>
              </a:spcBef>
              <a:spcAft>
                <a:spcPts val="0"/>
              </a:spcAft>
              <a:buNone/>
            </a:pPr>
            <a:r>
              <a:rPr lang="en-US"/>
              <a:t>This requires preempting whichever jobs are in service.</a:t>
            </a:r>
          </a:p>
          <a:p>
            <a:pPr marL="0" lvl="0" indent="0" algn="l" rtl="0">
              <a:spcBef>
                <a:spcPts val="0"/>
              </a:spcBef>
              <a:spcAft>
                <a:spcPts val="0"/>
              </a:spcAft>
              <a:buNone/>
            </a:pPr>
            <a:r>
              <a:rPr lang="en-US"/>
              <a:t>To adapt this proof to the non-preemptive setting, we start with a preemptive policy that has a modulating process on the left.</a:t>
            </a:r>
          </a:p>
          <a:p>
            <a:pPr marL="0" lvl="0" indent="0" algn="l" rtl="0">
              <a:spcBef>
                <a:spcPts val="0"/>
              </a:spcBef>
              <a:spcAft>
                <a:spcPts val="0"/>
              </a:spcAft>
              <a:buNone/>
            </a:pPr>
            <a:r>
              <a:rPr lang="en-US"/>
              <a:t>This gets us an average schedule that lies above lambda.</a:t>
            </a:r>
          </a:p>
          <a:p>
            <a:pPr marL="0" lvl="0" indent="0" algn="l" rtl="0">
              <a:spcBef>
                <a:spcPts val="0"/>
              </a:spcBef>
              <a:spcAft>
                <a:spcPts val="0"/>
              </a:spcAft>
              <a:buNone/>
            </a:pPr>
            <a:r>
              <a:rPr lang="en-US"/>
              <a:t>Then, we construct a </a:t>
            </a:r>
            <a:r>
              <a:rPr lang="en-US" err="1"/>
              <a:t>nonpreemptive</a:t>
            </a:r>
            <a:r>
              <a:rPr lang="en-US"/>
              <a:t> modulating process on the right.</a:t>
            </a:r>
          </a:p>
          <a:p>
            <a:pPr marL="0" lvl="0" indent="0" algn="l" rtl="0">
              <a:spcBef>
                <a:spcPts val="0"/>
              </a:spcBef>
              <a:spcAft>
                <a:spcPts val="0"/>
              </a:spcAft>
              <a:buNone/>
            </a:pPr>
            <a:r>
              <a:rPr lang="en-US"/>
              <a:t>Every time we want to switch from 2 to 4, because we cannot preempt the jobs, we need to wait until these two type-1 jobs to complete before switching to 4.</a:t>
            </a:r>
          </a:p>
          <a:p>
            <a:pPr marL="0" lvl="0" indent="0" algn="l" rtl="0">
              <a:spcBef>
                <a:spcPts val="0"/>
              </a:spcBef>
              <a:spcAft>
                <a:spcPts val="0"/>
              </a:spcAft>
              <a:buNone/>
            </a:pPr>
            <a:r>
              <a:rPr lang="en-US"/>
              <a:t>This means we are spending some of the time in the switching states, resulting in a downward drag on this mu^*.</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(Added) Note again here, that changing alpha would not change the relative fraction of time we are spending in schedule 2 vs 4. It only changes the time we spend in the switching states.</a:t>
            </a:r>
          </a:p>
          <a:p>
            <a:pPr marL="0" lvl="0" indent="0" algn="l" rtl="0">
              <a:spcBef>
                <a:spcPts val="0"/>
              </a:spcBef>
              <a:spcAft>
                <a:spcPts val="0"/>
              </a:spcAft>
              <a:buNone/>
            </a:pPr>
            <a:r>
              <a:rPr lang="en-US"/>
              <a:t>As a constructive proof, we can set alpha to sufficiently low such that we are spending more time in schedule 2&amp;4 to push mu^* back up.</a:t>
            </a:r>
          </a:p>
          <a:p>
            <a:pPr marL="0" lvl="0" indent="0" algn="l" rtl="0">
              <a:spcBef>
                <a:spcPts val="0"/>
              </a:spcBef>
              <a:spcAft>
                <a:spcPts val="0"/>
              </a:spcAft>
              <a:buNone/>
            </a:pPr>
            <a:r>
              <a:rPr lang="en-US"/>
              <a:t>This way, we have shown that an MSR policy can stabilize the system whenever possible given non-preemptible jobs.</a:t>
            </a:r>
          </a:p>
        </p:txBody>
      </p:sp>
      <p:sp>
        <p:nvSpPr>
          <p:cNvPr id="850" name="Google Shape;850;g28f412913dc_0_184:notes">
            <a:extLst>
              <a:ext uri="{FF2B5EF4-FFF2-40B4-BE49-F238E27FC236}">
                <a16:creationId xmlns:a16="http://schemas.microsoft.com/office/drawing/2014/main" id="{5452738F-15AD-241C-1B04-CA775A39884E}"/>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extLst>
      <p:ext uri="{BB962C8B-B14F-4D97-AF65-F5344CB8AC3E}">
        <p14:creationId xmlns:p14="http://schemas.microsoft.com/office/powerpoint/2010/main" val="1033590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a:extLst>
            <a:ext uri="{FF2B5EF4-FFF2-40B4-BE49-F238E27FC236}">
              <a16:creationId xmlns:a16="http://schemas.microsoft.com/office/drawing/2014/main" id="{C5EC4CCE-1947-87C8-F567-9A2846323229}"/>
            </a:ext>
          </a:extLst>
        </p:cNvPr>
        <p:cNvGrpSpPr/>
        <p:nvPr/>
      </p:nvGrpSpPr>
      <p:grpSpPr>
        <a:xfrm>
          <a:off x="0" y="0"/>
          <a:ext cx="0" cy="0"/>
          <a:chOff x="0" y="0"/>
          <a:chExt cx="0" cy="0"/>
        </a:xfrm>
      </p:grpSpPr>
      <p:sp>
        <p:nvSpPr>
          <p:cNvPr id="848" name="Google Shape;848;g28f412913dc_0_184:notes">
            <a:extLst>
              <a:ext uri="{FF2B5EF4-FFF2-40B4-BE49-F238E27FC236}">
                <a16:creationId xmlns:a16="http://schemas.microsoft.com/office/drawing/2014/main" id="{57C5AC9D-7B2E-F288-A279-33CA27424F93}"/>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28f412913dc_0_184:notes">
            <a:extLst>
              <a:ext uri="{FF2B5EF4-FFF2-40B4-BE49-F238E27FC236}">
                <a16:creationId xmlns:a16="http://schemas.microsoft.com/office/drawing/2014/main" id="{4B330057-A89D-1217-F7D9-20C6BA7EC83A}"/>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When picking an MSR with good response time under the non-preemptive setting, theorem 4 tells us we need set alpha to sufficiently low for stability.</a:t>
            </a:r>
          </a:p>
          <a:p>
            <a:pPr marL="0" lvl="0" indent="0" algn="l" rtl="0">
              <a:spcBef>
                <a:spcPts val="0"/>
              </a:spcBef>
              <a:spcAft>
                <a:spcPts val="0"/>
              </a:spcAft>
              <a:buNone/>
            </a:pPr>
            <a:r>
              <a:rPr lang="en-US" dirty="0"/>
              <a:t>However, theorem 3 from earlier tells us high alpha values reduce the variance term.</a:t>
            </a:r>
          </a:p>
          <a:p>
            <a:pPr marL="0" lvl="0" indent="0" algn="l" rtl="0">
              <a:spcBef>
                <a:spcPts val="0"/>
              </a:spcBef>
              <a:spcAft>
                <a:spcPts val="0"/>
              </a:spcAft>
              <a:buNone/>
            </a:pPr>
            <a:r>
              <a:rPr lang="en-US" dirty="0"/>
              <a:t>Therefore, there exists a tradeoff between picking alpha values.</a:t>
            </a:r>
          </a:p>
          <a:p>
            <a:pPr marL="0" lvl="0" indent="0" algn="l" rtl="0">
              <a:spcBef>
                <a:spcPts val="0"/>
              </a:spcBef>
              <a:spcAft>
                <a:spcPts val="0"/>
              </a:spcAft>
              <a:buNone/>
            </a:pPr>
            <a:r>
              <a:rPr lang="en-US" dirty="0"/>
              <a:t>In simulation, we show that setting alpha too low or too high will hurt mean response time.</a:t>
            </a:r>
          </a:p>
          <a:p>
            <a:pPr marL="0" lvl="0" indent="0" algn="l" rtl="0">
              <a:spcBef>
                <a:spcPts val="0"/>
              </a:spcBef>
              <a:spcAft>
                <a:spcPts val="0"/>
              </a:spcAft>
              <a:buNone/>
            </a:pPr>
            <a:r>
              <a:rPr lang="en-US" dirty="0"/>
              <a:t>In other words, we can find a reasonable rate of preemption alpha^* to minimize mean response time in this case.</a:t>
            </a:r>
          </a:p>
          <a:p>
            <a:pPr marL="0" lvl="0" indent="0" algn="l" rtl="0">
              <a:spcBef>
                <a:spcPts val="0"/>
              </a:spcBef>
              <a:spcAft>
                <a:spcPts val="0"/>
              </a:spcAft>
              <a:buNone/>
            </a:pPr>
            <a:r>
              <a:rPr lang="en-US" dirty="0"/>
              <a:t>In fact, we find that `we can use our response time analysis to find such alpha^* and it is within 1% difference from what we get in simulation.</a:t>
            </a:r>
            <a:endParaRPr dirty="0"/>
          </a:p>
        </p:txBody>
      </p:sp>
      <p:sp>
        <p:nvSpPr>
          <p:cNvPr id="850" name="Google Shape;850;g28f412913dc_0_184:notes">
            <a:extLst>
              <a:ext uri="{FF2B5EF4-FFF2-40B4-BE49-F238E27FC236}">
                <a16:creationId xmlns:a16="http://schemas.microsoft.com/office/drawing/2014/main" id="{9D7BC516-DA37-364D-4F5A-F8A6074C2BDC}"/>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extLst>
      <p:ext uri="{BB962C8B-B14F-4D97-AF65-F5344CB8AC3E}">
        <p14:creationId xmlns:p14="http://schemas.microsoft.com/office/powerpoint/2010/main" val="2558345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cb4650053a_0_950: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cb4650053a_0_950: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general, a wide variety of workloads like serverless applications, cloud instances and HPC runs in data centers.</a:t>
            </a:r>
          </a:p>
          <a:p>
            <a:pPr marL="0" lvl="0" indent="0" algn="l" rtl="0">
              <a:spcBef>
                <a:spcPts val="0"/>
              </a:spcBef>
              <a:spcAft>
                <a:spcPts val="0"/>
              </a:spcAft>
              <a:buNone/>
            </a:pPr>
            <a:r>
              <a:rPr lang="en-US" dirty="0"/>
              <a:t>However, these workloads have very different resource demands – as some are CPU-intensive, some are memory-intensive and some are disk-intensive.</a:t>
            </a:r>
          </a:p>
          <a:p>
            <a:pPr marL="0" lvl="0" indent="0" algn="l" rtl="0">
              <a:spcBef>
                <a:spcPts val="0"/>
              </a:spcBef>
              <a:spcAft>
                <a:spcPts val="0"/>
              </a:spcAft>
              <a:buNone/>
            </a:pPr>
            <a:r>
              <a:rPr lang="en-US" dirty="0"/>
              <a:t>In order to run a set of these jobs in parallel, a host server needs to have enough resources for all these jobs.</a:t>
            </a:r>
          </a:p>
          <a:p>
            <a:pPr marL="0" lvl="0" indent="0" algn="l" rtl="0">
              <a:spcBef>
                <a:spcPts val="0"/>
              </a:spcBef>
              <a:spcAft>
                <a:spcPts val="0"/>
              </a:spcAft>
              <a:buNone/>
            </a:pPr>
            <a:r>
              <a:rPr lang="en-US" dirty="0"/>
              <a:t>This raises the question of how can we schedule these workloads, that is, which jobs do we choose to run at every moment in time.</a:t>
            </a:r>
          </a:p>
          <a:p>
            <a:pPr marL="0" lvl="0" indent="0" algn="l" rtl="0">
              <a:spcBef>
                <a:spcPts val="0"/>
              </a:spcBef>
              <a:spcAft>
                <a:spcPts val="0"/>
              </a:spcAft>
              <a:buNone/>
            </a:pPr>
            <a:endParaRPr lang="en-US" dirty="0"/>
          </a:p>
        </p:txBody>
      </p:sp>
      <p:sp>
        <p:nvSpPr>
          <p:cNvPr id="110" name="Google Shape;110;g2cb4650053a_0_950: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a:extLst>
            <a:ext uri="{FF2B5EF4-FFF2-40B4-BE49-F238E27FC236}">
              <a16:creationId xmlns:a16="http://schemas.microsoft.com/office/drawing/2014/main" id="{623FF889-BBBB-65EB-054F-EC5C9714546F}"/>
            </a:ext>
          </a:extLst>
        </p:cNvPr>
        <p:cNvGrpSpPr/>
        <p:nvPr/>
      </p:nvGrpSpPr>
      <p:grpSpPr>
        <a:xfrm>
          <a:off x="0" y="0"/>
          <a:ext cx="0" cy="0"/>
          <a:chOff x="0" y="0"/>
          <a:chExt cx="0" cy="0"/>
        </a:xfrm>
      </p:grpSpPr>
      <p:sp>
        <p:nvSpPr>
          <p:cNvPr id="848" name="Google Shape;848;g28f412913dc_0_184:notes">
            <a:extLst>
              <a:ext uri="{FF2B5EF4-FFF2-40B4-BE49-F238E27FC236}">
                <a16:creationId xmlns:a16="http://schemas.microsoft.com/office/drawing/2014/main" id="{19FD1BF5-C1CA-44E2-1F12-89455C85B6AA}"/>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28f412913dc_0_184:notes">
            <a:extLst>
              <a:ext uri="{FF2B5EF4-FFF2-40B4-BE49-F238E27FC236}">
                <a16:creationId xmlns:a16="http://schemas.microsoft.com/office/drawing/2014/main" id="{785E28F7-664A-9723-831A-8A21C444B353}"/>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looked at the preemptive case and the non-preemptive case. Often times, jobs can be preempted, but doing so requires some additional overhead.</a:t>
            </a:r>
          </a:p>
          <a:p>
            <a:pPr marL="0" lvl="0" indent="0" algn="l" rtl="0">
              <a:spcBef>
                <a:spcPts val="0"/>
              </a:spcBef>
              <a:spcAft>
                <a:spcPts val="0"/>
              </a:spcAft>
              <a:buNone/>
            </a:pPr>
            <a:r>
              <a:rPr lang="en-US" dirty="0"/>
              <a:t>For example, sometimes jobs have some states associated with them, like data in the memory.</a:t>
            </a:r>
            <a:br>
              <a:rPr lang="en-US" dirty="0"/>
            </a:br>
            <a:r>
              <a:rPr lang="en-US" dirty="0"/>
              <a:t>When a job is preempted, the data in the memory needs to moved to a persistent storage.</a:t>
            </a:r>
          </a:p>
          <a:p>
            <a:pPr marL="0" lvl="0" indent="0" algn="l" rtl="0">
              <a:spcBef>
                <a:spcPts val="0"/>
              </a:spcBef>
              <a:spcAft>
                <a:spcPts val="0"/>
              </a:spcAft>
              <a:buNone/>
            </a:pPr>
            <a:r>
              <a:rPr lang="en-US" dirty="0"/>
              <a:t>This incurs an overhead which means we have wait for some amount of time before we can pause this job.</a:t>
            </a:r>
            <a:br>
              <a:rPr lang="en-US" dirty="0"/>
            </a:br>
            <a:r>
              <a:rPr lang="en-US" dirty="0"/>
              <a:t>To model this case, we consider the case where preemptions are allowed, but we need to wait for some time, which we refer to as setup time, in order to preempt a running job and replace it with a new job.</a:t>
            </a:r>
          </a:p>
          <a:p>
            <a:pPr marL="0" lvl="0" indent="0" algn="l" rtl="0">
              <a:spcBef>
                <a:spcPts val="0"/>
              </a:spcBef>
              <a:spcAft>
                <a:spcPts val="0"/>
              </a:spcAft>
              <a:buNone/>
            </a:pPr>
            <a:r>
              <a:rPr lang="en-US" dirty="0"/>
              <a:t>We model setup time as being  </a:t>
            </a:r>
            <a:r>
              <a:rPr lang="en-US" dirty="0" err="1"/>
              <a:t>i.i.d.</a:t>
            </a:r>
            <a:r>
              <a:rPr lang="en-US" dirty="0"/>
              <a:t> exponentially distributed  with rate gamma.</a:t>
            </a:r>
          </a:p>
          <a:p>
            <a:pPr marL="0" lvl="0" indent="0" algn="l" rtl="0">
              <a:spcBef>
                <a:spcPts val="0"/>
              </a:spcBef>
              <a:spcAft>
                <a:spcPts val="0"/>
              </a:spcAft>
              <a:buNone/>
            </a:pPr>
            <a:r>
              <a:rPr lang="en-US" dirty="0"/>
              <a:t>Similar to the non-preemptive case, we can show in Theorem 6 that the </a:t>
            </a:r>
            <a:r>
              <a:rPr lang="en-US" dirty="0" err="1"/>
              <a:t>sMSR</a:t>
            </a:r>
            <a:r>
              <a:rPr lang="en-US" dirty="0"/>
              <a:t> policies can stabilize the system whenever it’s possible to do so.</a:t>
            </a:r>
          </a:p>
          <a:p>
            <a:pPr marL="0" lvl="0" indent="0" algn="l" rtl="0">
              <a:spcBef>
                <a:spcPts val="0"/>
              </a:spcBef>
              <a:spcAft>
                <a:spcPts val="0"/>
              </a:spcAft>
              <a:buNone/>
            </a:pPr>
            <a:r>
              <a:rPr lang="en-US" dirty="0"/>
              <a:t>Proving Theorem 6 is similar to proving theorem 5 when jobs are non-preemptive.</a:t>
            </a:r>
          </a:p>
          <a:p>
            <a:pPr marL="0" lvl="0" indent="0" algn="l" rtl="0">
              <a:spcBef>
                <a:spcPts val="0"/>
              </a:spcBef>
              <a:spcAft>
                <a:spcPts val="0"/>
              </a:spcAft>
              <a:buNone/>
            </a:pPr>
            <a:r>
              <a:rPr lang="en-US" dirty="0"/>
              <a:t>The main difference here is when switching schedules, we are waiting for a series of  setup times instead of some job completions.</a:t>
            </a:r>
          </a:p>
          <a:p>
            <a:pPr marL="0" lvl="0" indent="0" algn="l" rtl="0">
              <a:spcBef>
                <a:spcPts val="0"/>
              </a:spcBef>
              <a:spcAft>
                <a:spcPts val="0"/>
              </a:spcAft>
              <a:buNone/>
            </a:pPr>
            <a:r>
              <a:rPr lang="en-US" dirty="0"/>
              <a:t>So the modulating processes </a:t>
            </a:r>
            <a:r>
              <a:rPr lang="en-US" dirty="0" err="1"/>
              <a:t>lookvery</a:t>
            </a:r>
            <a:r>
              <a:rPr lang="en-US" dirty="0"/>
              <a:t> similar in the </a:t>
            </a:r>
            <a:r>
              <a:rPr lang="en-US" dirty="0" err="1"/>
              <a:t>sMSR</a:t>
            </a:r>
            <a:r>
              <a:rPr lang="en-US" dirty="0"/>
              <a:t> case except that the </a:t>
            </a:r>
            <a:r>
              <a:rPr lang="en-US" dirty="0" err="1"/>
              <a:t>mus</a:t>
            </a:r>
            <a:r>
              <a:rPr lang="en-US" dirty="0"/>
              <a:t> on these transition rates becomes gammas when switching between schedules.</a:t>
            </a:r>
          </a:p>
        </p:txBody>
      </p:sp>
      <p:sp>
        <p:nvSpPr>
          <p:cNvPr id="850" name="Google Shape;850;g28f412913dc_0_184:notes">
            <a:extLst>
              <a:ext uri="{FF2B5EF4-FFF2-40B4-BE49-F238E27FC236}">
                <a16:creationId xmlns:a16="http://schemas.microsoft.com/office/drawing/2014/main" id="{C9AD8055-A54F-CE87-9437-A699F0990201}"/>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extLst>
      <p:ext uri="{BB962C8B-B14F-4D97-AF65-F5344CB8AC3E}">
        <p14:creationId xmlns:p14="http://schemas.microsoft.com/office/powerpoint/2010/main" val="2757832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a:extLst>
            <a:ext uri="{FF2B5EF4-FFF2-40B4-BE49-F238E27FC236}">
              <a16:creationId xmlns:a16="http://schemas.microsoft.com/office/drawing/2014/main" id="{78105630-A8BF-35B1-E6C8-3D5691B44662}"/>
            </a:ext>
          </a:extLst>
        </p:cNvPr>
        <p:cNvGrpSpPr/>
        <p:nvPr/>
      </p:nvGrpSpPr>
      <p:grpSpPr>
        <a:xfrm>
          <a:off x="0" y="0"/>
          <a:ext cx="0" cy="0"/>
          <a:chOff x="0" y="0"/>
          <a:chExt cx="0" cy="0"/>
        </a:xfrm>
      </p:grpSpPr>
      <p:sp>
        <p:nvSpPr>
          <p:cNvPr id="360" name="Google Shape;360;g2cdace26f6b_0_0:notes">
            <a:extLst>
              <a:ext uri="{FF2B5EF4-FFF2-40B4-BE49-F238E27FC236}">
                <a16:creationId xmlns:a16="http://schemas.microsoft.com/office/drawing/2014/main" id="{E286ACAE-0B0B-5BE3-2DA3-24C45515883D}"/>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2cdace26f6b_0_0:notes">
            <a:extLst>
              <a:ext uri="{FF2B5EF4-FFF2-40B4-BE49-F238E27FC236}">
                <a16:creationId xmlns:a16="http://schemas.microsoft.com/office/drawing/2014/main" id="{F1DBDB56-AFE6-628E-A3D4-210313294178}"/>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These MSR policies work well when jobs are preemptive, non-preemptive, and preemptive with setups.</a:t>
            </a:r>
          </a:p>
          <a:p>
            <a:pPr marL="0" lvl="0" indent="0" algn="l" rtl="0">
              <a:spcBef>
                <a:spcPts val="0"/>
              </a:spcBef>
              <a:spcAft>
                <a:spcPts val="0"/>
              </a:spcAft>
              <a:buNone/>
            </a:pPr>
            <a:r>
              <a:rPr lang="en-US" dirty="0"/>
              <a:t>However, we still don’t know exactly how to construct an MSR policy given system parameters that gets us low mean response times.</a:t>
            </a:r>
          </a:p>
        </p:txBody>
      </p:sp>
      <p:sp>
        <p:nvSpPr>
          <p:cNvPr id="362" name="Google Shape;362;g2cdace26f6b_0_0:notes">
            <a:extLst>
              <a:ext uri="{FF2B5EF4-FFF2-40B4-BE49-F238E27FC236}">
                <a16:creationId xmlns:a16="http://schemas.microsoft.com/office/drawing/2014/main" id="{437771AF-F785-355B-5C06-7B2260CD1E25}"/>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extLst>
      <p:ext uri="{BB962C8B-B14F-4D97-AF65-F5344CB8AC3E}">
        <p14:creationId xmlns:p14="http://schemas.microsoft.com/office/powerpoint/2010/main" val="2256497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a:extLst>
            <a:ext uri="{FF2B5EF4-FFF2-40B4-BE49-F238E27FC236}">
              <a16:creationId xmlns:a16="http://schemas.microsoft.com/office/drawing/2014/main" id="{0F1DDF08-232F-6804-888E-1EC4E2FB3653}"/>
            </a:ext>
          </a:extLst>
        </p:cNvPr>
        <p:cNvGrpSpPr/>
        <p:nvPr/>
      </p:nvGrpSpPr>
      <p:grpSpPr>
        <a:xfrm>
          <a:off x="0" y="0"/>
          <a:ext cx="0" cy="0"/>
          <a:chOff x="0" y="0"/>
          <a:chExt cx="0" cy="0"/>
        </a:xfrm>
      </p:grpSpPr>
      <p:sp>
        <p:nvSpPr>
          <p:cNvPr id="665" name="Google Shape;665;g2ccab40767a_0_0:notes">
            <a:extLst>
              <a:ext uri="{FF2B5EF4-FFF2-40B4-BE49-F238E27FC236}">
                <a16:creationId xmlns:a16="http://schemas.microsoft.com/office/drawing/2014/main" id="{33BD3690-5720-3566-8222-47776B8CBEB9}"/>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2ccab40767a_0_0:notes">
            <a:extLst>
              <a:ext uri="{FF2B5EF4-FFF2-40B4-BE49-F238E27FC236}">
                <a16:creationId xmlns:a16="http://schemas.microsoft.com/office/drawing/2014/main" id="{78577622-1286-A9CE-C6CF-77F546619FFB}"/>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Tx/>
              <a:buNone/>
            </a:pPr>
            <a:r>
              <a:rPr lang="en-US" dirty="0"/>
              <a:t>To find a stable MSR policy, the average schedule mu^* has to lie above lambda.</a:t>
            </a:r>
          </a:p>
          <a:p>
            <a:pPr marL="0" lvl="0" indent="0" algn="l" rtl="0">
              <a:spcBef>
                <a:spcPts val="0"/>
              </a:spcBef>
              <a:spcAft>
                <a:spcPts val="0"/>
              </a:spcAft>
              <a:buFontTx/>
              <a:buNone/>
            </a:pPr>
            <a:r>
              <a:rPr lang="en-US" dirty="0"/>
              <a:t>An intuitive way to find mu^* is to pick the intersection between the arrival vector and the edge of the grey area.</a:t>
            </a:r>
          </a:p>
          <a:p>
            <a:pPr marL="0" lvl="0" indent="0" algn="l" rtl="0">
              <a:spcBef>
                <a:spcPts val="0"/>
              </a:spcBef>
              <a:spcAft>
                <a:spcPts val="0"/>
              </a:spcAft>
              <a:buFontTx/>
              <a:buNone/>
            </a:pPr>
            <a:r>
              <a:rPr lang="en-US" dirty="0"/>
              <a:t>In this example, it may seem to be straightforward to pick this intersection point, but in general, especially when we have any more job types, computing such intersection point is highly nontrivial.</a:t>
            </a:r>
          </a:p>
          <a:p>
            <a:pPr marL="0" lvl="0" indent="0" algn="l" rtl="0">
              <a:spcBef>
                <a:spcPts val="0"/>
              </a:spcBef>
              <a:spcAft>
                <a:spcPts val="0"/>
              </a:spcAft>
              <a:buFontTx/>
              <a:buNone/>
            </a:pPr>
            <a:r>
              <a:rPr lang="en-US" dirty="0"/>
              <a:t>For example, if we have K job types, the number of feasible schedules are exponential in K, therefore we have an exponential number of faces on the convex hull and it is hard to figure out which face contains our desired mu^*.</a:t>
            </a:r>
          </a:p>
          <a:p>
            <a:pPr marL="0" lvl="0" indent="0" algn="l" rtl="0">
              <a:spcBef>
                <a:spcPts val="0"/>
              </a:spcBef>
              <a:spcAft>
                <a:spcPts val="0"/>
              </a:spcAft>
              <a:buFontTx/>
              <a:buNone/>
            </a:pPr>
            <a:r>
              <a:rPr lang="en-US" dirty="0"/>
              <a:t>To find an MSR policy with average schedule mu^*, we formulate an optimization problem that searches over the candidate schedules and the limiting distribution of the modulating process.</a:t>
            </a:r>
          </a:p>
          <a:p>
            <a:pPr marL="0" lvl="0" indent="0" algn="l" rtl="0">
              <a:spcBef>
                <a:spcPts val="0"/>
              </a:spcBef>
              <a:spcAft>
                <a:spcPts val="0"/>
              </a:spcAft>
              <a:buFontTx/>
              <a:buNone/>
            </a:pPr>
            <a:r>
              <a:rPr lang="en-US" dirty="0"/>
              <a:t>First, the candidate schedules we pick need to satisfy the capacity constraint of the server.</a:t>
            </a:r>
          </a:p>
          <a:p>
            <a:pPr marL="0" lvl="0" indent="0" algn="l" rtl="0">
              <a:spcBef>
                <a:spcPts val="0"/>
              </a:spcBef>
              <a:spcAft>
                <a:spcPts val="0"/>
              </a:spcAft>
              <a:buFontTx/>
              <a:buNone/>
            </a:pPr>
            <a:r>
              <a:rPr lang="en-US" dirty="0"/>
              <a:t>Secondly, the probabilities in the limiting distribution need to sum up to 1.</a:t>
            </a:r>
          </a:p>
          <a:p>
            <a:pPr marL="0" lvl="0" indent="0" algn="l" rtl="0">
              <a:spcBef>
                <a:spcPts val="0"/>
              </a:spcBef>
              <a:spcAft>
                <a:spcPts val="0"/>
              </a:spcAft>
              <a:buFontTx/>
              <a:buNone/>
            </a:pPr>
            <a:r>
              <a:rPr lang="en-US" dirty="0"/>
              <a:t>Finally, the stability condition tells us the average schedule computed from the candidate schedules and their corresponding limiting distribution needs to lie above the arrival rate vector.</a:t>
            </a:r>
          </a:p>
          <a:p>
            <a:pPr marL="0" lvl="0" indent="0" algn="l" rtl="0">
              <a:spcBef>
                <a:spcPts val="0"/>
              </a:spcBef>
              <a:spcAft>
                <a:spcPts val="0"/>
              </a:spcAft>
              <a:buFontTx/>
              <a:buNone/>
            </a:pPr>
            <a:r>
              <a:rPr lang="en-US" dirty="0"/>
              <a:t>These constraints tell us to pick some MSR policy that have mu^*s that lies to the top-right of lambda.</a:t>
            </a:r>
          </a:p>
          <a:p>
            <a:pPr marL="0" lvl="0" indent="0" algn="l" rtl="0">
              <a:spcBef>
                <a:spcPts val="0"/>
              </a:spcBef>
              <a:spcAft>
                <a:spcPts val="0"/>
              </a:spcAft>
              <a:buFontTx/>
              <a:buNone/>
            </a:pPr>
            <a:r>
              <a:rPr lang="en-US" dirty="0"/>
              <a:t>To pick the specific schedule that produces this average on the intersection point, we pick an objective to restrict mu^* to lie in the direction of lambda.</a:t>
            </a:r>
          </a:p>
          <a:p>
            <a:pPr marL="0" lvl="0" indent="0" algn="l" rtl="0">
              <a:spcBef>
                <a:spcPts val="0"/>
              </a:spcBef>
              <a:spcAft>
                <a:spcPts val="0"/>
              </a:spcAft>
              <a:buFontTx/>
              <a:buNone/>
            </a:pPr>
            <a:r>
              <a:rPr lang="en-US" dirty="0"/>
              <a:t>I am not showing the exact objective function here, but it is a linear function that forces mu^* in the direction of lambda.</a:t>
            </a:r>
          </a:p>
          <a:p>
            <a:pPr marL="0" lvl="0" indent="0" algn="l" rtl="0">
              <a:spcBef>
                <a:spcPts val="0"/>
              </a:spcBef>
              <a:spcAft>
                <a:spcPts val="0"/>
              </a:spcAft>
              <a:buFontTx/>
              <a:buNone/>
            </a:pPr>
            <a:endParaRPr lang="en-US" dirty="0"/>
          </a:p>
          <a:p>
            <a:pPr marL="0" lvl="0" indent="0" algn="l" rtl="0">
              <a:spcBef>
                <a:spcPts val="0"/>
              </a:spcBef>
              <a:spcAft>
                <a:spcPts val="0"/>
              </a:spcAft>
              <a:buFontTx/>
              <a:buNone/>
            </a:pPr>
            <a:endParaRPr lang="en-US" dirty="0"/>
          </a:p>
        </p:txBody>
      </p:sp>
      <p:sp>
        <p:nvSpPr>
          <p:cNvPr id="667" name="Google Shape;667;g2ccab40767a_0_0:notes">
            <a:extLst>
              <a:ext uri="{FF2B5EF4-FFF2-40B4-BE49-F238E27FC236}">
                <a16:creationId xmlns:a16="http://schemas.microsoft.com/office/drawing/2014/main" id="{238FC6CB-2D88-D239-7B12-62DA2B14E35A}"/>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extLst>
      <p:ext uri="{BB962C8B-B14F-4D97-AF65-F5344CB8AC3E}">
        <p14:creationId xmlns:p14="http://schemas.microsoft.com/office/powerpoint/2010/main" val="3791088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a:extLst>
            <a:ext uri="{FF2B5EF4-FFF2-40B4-BE49-F238E27FC236}">
              <a16:creationId xmlns:a16="http://schemas.microsoft.com/office/drawing/2014/main" id="{207D05BD-CFEF-C887-FDE3-C795C250B80B}"/>
            </a:ext>
          </a:extLst>
        </p:cNvPr>
        <p:cNvGrpSpPr/>
        <p:nvPr/>
      </p:nvGrpSpPr>
      <p:grpSpPr>
        <a:xfrm>
          <a:off x="0" y="0"/>
          <a:ext cx="0" cy="0"/>
          <a:chOff x="0" y="0"/>
          <a:chExt cx="0" cy="0"/>
        </a:xfrm>
      </p:grpSpPr>
      <p:sp>
        <p:nvSpPr>
          <p:cNvPr id="848" name="Google Shape;848;g28f412913dc_0_184:notes">
            <a:extLst>
              <a:ext uri="{FF2B5EF4-FFF2-40B4-BE49-F238E27FC236}">
                <a16:creationId xmlns:a16="http://schemas.microsoft.com/office/drawing/2014/main" id="{9D74C5EE-41E6-F705-1A13-1AE96723871B}"/>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28f412913dc_0_184:notes">
            <a:extLst>
              <a:ext uri="{FF2B5EF4-FFF2-40B4-BE49-F238E27FC236}">
                <a16:creationId xmlns:a16="http://schemas.microsoft.com/office/drawing/2014/main" id="{A7E33D9D-EA31-A295-F35A-98F59700DEA8}"/>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Now that we have a policy that is computationally simple, throughput optimal, and amenable to response time analysis, we want to compare our policy to previous works.</a:t>
            </a:r>
          </a:p>
          <a:p>
            <a:pPr marL="0" lvl="0" indent="0" algn="l" rtl="0">
              <a:spcBef>
                <a:spcPts val="0"/>
              </a:spcBef>
              <a:spcAft>
                <a:spcPts val="0"/>
              </a:spcAft>
              <a:buNone/>
            </a:pPr>
            <a:r>
              <a:rPr lang="en-US" dirty="0"/>
              <a:t>Unfortunately, there is no known analysis for </a:t>
            </a:r>
            <a:r>
              <a:rPr lang="en-US" dirty="0" err="1"/>
              <a:t>MaxWeight</a:t>
            </a:r>
            <a:r>
              <a:rPr lang="en-US" dirty="0"/>
              <a:t> outside of heavy traffic, making the comparison very hard.</a:t>
            </a:r>
          </a:p>
          <a:p>
            <a:pPr marL="0" lvl="0" indent="0" algn="l" rtl="0">
              <a:spcBef>
                <a:spcPts val="0"/>
              </a:spcBef>
              <a:spcAft>
                <a:spcPts val="0"/>
              </a:spcAft>
              <a:buNone/>
            </a:pPr>
            <a:r>
              <a:rPr lang="en-US" dirty="0"/>
              <a:t>Here, we show in Theorem 4 that our policy compares favorably to </a:t>
            </a:r>
            <a:r>
              <a:rPr lang="en-US" dirty="0" err="1"/>
              <a:t>MaxWeight</a:t>
            </a:r>
            <a:r>
              <a:rPr lang="en-US" dirty="0"/>
              <a:t> in heavy traffic.</a:t>
            </a:r>
          </a:p>
          <a:p>
            <a:pPr marL="0" lvl="0" indent="0" algn="l" rtl="0">
              <a:spcBef>
                <a:spcPts val="0"/>
              </a:spcBef>
              <a:spcAft>
                <a:spcPts val="0"/>
              </a:spcAft>
              <a:buNone/>
            </a:pPr>
            <a:r>
              <a:rPr lang="en-US" dirty="0"/>
              <a:t>Specifically, </a:t>
            </a:r>
            <a:r>
              <a:rPr lang="en-US" dirty="0" err="1"/>
              <a:t>pMSR</a:t>
            </a:r>
            <a:r>
              <a:rPr lang="en-US" dirty="0"/>
              <a:t> policies are constant competitive with </a:t>
            </a:r>
            <a:r>
              <a:rPr lang="en-US" dirty="0" err="1"/>
              <a:t>MaxWeight</a:t>
            </a:r>
            <a:r>
              <a:rPr lang="en-US" dirty="0"/>
              <a:t> in heavy traffic.</a:t>
            </a:r>
          </a:p>
          <a:p>
            <a:pPr marL="0" lvl="0" indent="0" algn="l" rtl="0">
              <a:spcBef>
                <a:spcPts val="0"/>
              </a:spcBef>
              <a:spcAft>
                <a:spcPts val="0"/>
              </a:spcAft>
              <a:buNone/>
            </a:pPr>
            <a:endParaRPr lang="en-US" dirty="0"/>
          </a:p>
        </p:txBody>
      </p:sp>
      <p:sp>
        <p:nvSpPr>
          <p:cNvPr id="850" name="Google Shape;850;g28f412913dc_0_184:notes">
            <a:extLst>
              <a:ext uri="{FF2B5EF4-FFF2-40B4-BE49-F238E27FC236}">
                <a16:creationId xmlns:a16="http://schemas.microsoft.com/office/drawing/2014/main" id="{A7E48D30-0904-E004-27E9-587CDB30734E}"/>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extLst>
      <p:ext uri="{BB962C8B-B14F-4D97-AF65-F5344CB8AC3E}">
        <p14:creationId xmlns:p14="http://schemas.microsoft.com/office/powerpoint/2010/main" val="8742701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a:extLst>
            <a:ext uri="{FF2B5EF4-FFF2-40B4-BE49-F238E27FC236}">
              <a16:creationId xmlns:a16="http://schemas.microsoft.com/office/drawing/2014/main" id="{026040F9-6E5D-360C-4B8A-85F045448346}"/>
            </a:ext>
          </a:extLst>
        </p:cNvPr>
        <p:cNvGrpSpPr/>
        <p:nvPr/>
      </p:nvGrpSpPr>
      <p:grpSpPr>
        <a:xfrm>
          <a:off x="0" y="0"/>
          <a:ext cx="0" cy="0"/>
          <a:chOff x="0" y="0"/>
          <a:chExt cx="0" cy="0"/>
        </a:xfrm>
      </p:grpSpPr>
      <p:sp>
        <p:nvSpPr>
          <p:cNvPr id="848" name="Google Shape;848;g28f412913dc_0_184:notes">
            <a:extLst>
              <a:ext uri="{FF2B5EF4-FFF2-40B4-BE49-F238E27FC236}">
                <a16:creationId xmlns:a16="http://schemas.microsoft.com/office/drawing/2014/main" id="{0CAC2F24-7BDC-AF76-B6EB-9DFE18DDFC99}"/>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28f412913dc_0_184:notes">
            <a:extLst>
              <a:ext uri="{FF2B5EF4-FFF2-40B4-BE49-F238E27FC236}">
                <a16:creationId xmlns:a16="http://schemas.microsoft.com/office/drawing/2014/main" id="{9239FFA4-C92B-37D3-C795-0FBC88112C05}"/>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Now that we know how to construct an MSR policy given system parameters, we want to evaluate our constructed MSR policy in real world scenarios.</a:t>
            </a:r>
          </a:p>
          <a:p>
            <a:pPr marL="0" lvl="0" indent="0" algn="l" rtl="0">
              <a:spcBef>
                <a:spcPts val="0"/>
              </a:spcBef>
              <a:spcAft>
                <a:spcPts val="0"/>
              </a:spcAft>
              <a:buNone/>
            </a:pPr>
            <a:r>
              <a:rPr lang="en-US" dirty="0"/>
              <a:t>In the wild =&gt; </a:t>
            </a:r>
            <a:r>
              <a:rPr lang="en-US" dirty="0" err="1"/>
              <a:t>evalute</a:t>
            </a:r>
            <a:r>
              <a:rPr lang="en-US" dirty="0"/>
              <a:t> our system on the trace</a:t>
            </a:r>
          </a:p>
          <a:p>
            <a:pPr marL="0" lvl="0" indent="0" algn="l" rtl="0">
              <a:spcBef>
                <a:spcPts val="0"/>
              </a:spcBef>
              <a:spcAft>
                <a:spcPts val="0"/>
              </a:spcAft>
              <a:buNone/>
            </a:pPr>
            <a:r>
              <a:rPr lang="en-US" dirty="0"/>
              <a:t>For example, Google released a trace in 2019 from their Borg scheduler which schedules </a:t>
            </a:r>
            <a:r>
              <a:rPr lang="en-US" dirty="0" err="1"/>
              <a:t>multiresource</a:t>
            </a:r>
            <a:r>
              <a:rPr lang="en-US" dirty="0"/>
              <a:t> jobs in Google data centers.</a:t>
            </a:r>
          </a:p>
          <a:p>
            <a:pPr marL="0" lvl="0" indent="0" algn="l" rtl="0">
              <a:spcBef>
                <a:spcPts val="0"/>
              </a:spcBef>
              <a:spcAft>
                <a:spcPts val="0"/>
              </a:spcAft>
              <a:buNone/>
            </a:pPr>
            <a:r>
              <a:rPr lang="en-US" dirty="0"/>
              <a:t>We construct a </a:t>
            </a:r>
            <a:r>
              <a:rPr lang="en-US" dirty="0" err="1"/>
              <a:t>pMSR</a:t>
            </a:r>
            <a:r>
              <a:rPr lang="en-US" dirty="0"/>
              <a:t> policy for this trace based on Corollary 7.</a:t>
            </a:r>
            <a:br>
              <a:rPr lang="en-US" dirty="0"/>
            </a:br>
            <a:r>
              <a:rPr lang="en-US" dirty="0"/>
              <a:t>Then, we use this </a:t>
            </a:r>
            <a:r>
              <a:rPr lang="en-US" dirty="0" err="1"/>
              <a:t>pMSR</a:t>
            </a:r>
            <a:r>
              <a:rPr lang="en-US" dirty="0"/>
              <a:t> policy to construct an </a:t>
            </a:r>
            <a:r>
              <a:rPr lang="en-US" dirty="0" err="1"/>
              <a:t>nMSR</a:t>
            </a:r>
            <a:r>
              <a:rPr lang="en-US" dirty="0"/>
              <a:t> policy for this trace as well.</a:t>
            </a:r>
          </a:p>
          <a:p>
            <a:pPr marL="0" lvl="0" indent="0" algn="l" rtl="0">
              <a:spcBef>
                <a:spcPts val="0"/>
              </a:spcBef>
              <a:spcAft>
                <a:spcPts val="0"/>
              </a:spcAft>
              <a:buNone/>
            </a:pPr>
            <a:r>
              <a:rPr lang="en-US" dirty="0"/>
              <a:t>We compare our </a:t>
            </a:r>
            <a:r>
              <a:rPr lang="en-US" dirty="0" err="1"/>
              <a:t>pMSR</a:t>
            </a:r>
            <a:r>
              <a:rPr lang="en-US" dirty="0"/>
              <a:t> policy to an also preemptive policy, </a:t>
            </a:r>
            <a:r>
              <a:rPr lang="en-US" dirty="0" err="1"/>
              <a:t>MaxWeight</a:t>
            </a:r>
            <a:r>
              <a:rPr lang="en-US" dirty="0"/>
              <a:t>. (animation)</a:t>
            </a:r>
          </a:p>
          <a:p>
            <a:pPr marL="0" lvl="0" indent="0" algn="l" rtl="0">
              <a:spcBef>
                <a:spcPts val="0"/>
              </a:spcBef>
              <a:spcAft>
                <a:spcPts val="0"/>
              </a:spcAft>
              <a:buNone/>
            </a:pPr>
            <a:r>
              <a:rPr lang="en-US" dirty="0" err="1"/>
              <a:t>MaxWeight</a:t>
            </a:r>
            <a:r>
              <a:rPr lang="en-US" dirty="0"/>
              <a:t> </a:t>
            </a:r>
            <a:r>
              <a:rPr lang="en-US" sz="1200" dirty="0">
                <a:solidFill>
                  <a:schemeClr val="dk1"/>
                </a:solidFill>
                <a:latin typeface="Cabin"/>
                <a:sym typeface="Cabin"/>
              </a:rPr>
              <a:t>solves a complex </a:t>
            </a:r>
            <a:r>
              <a:rPr lang="en-US" sz="1200" dirty="0" err="1">
                <a:solidFill>
                  <a:schemeClr val="dk1"/>
                </a:solidFill>
                <a:latin typeface="Cabin"/>
                <a:sym typeface="Cabin"/>
              </a:rPr>
              <a:t>binpacking</a:t>
            </a:r>
            <a:r>
              <a:rPr lang="en-US" sz="1200" dirty="0">
                <a:solidFill>
                  <a:schemeClr val="dk1"/>
                </a:solidFill>
                <a:latin typeface="Cabin"/>
                <a:sym typeface="Cabin"/>
              </a:rPr>
              <a:t> problem continuously to maximize a weighted queue length.</a:t>
            </a:r>
            <a:endParaRPr lang="en-US" dirty="0"/>
          </a:p>
          <a:p>
            <a:pPr marL="0" lvl="0" indent="0" algn="l" rtl="0">
              <a:spcBef>
                <a:spcPts val="0"/>
              </a:spcBef>
              <a:spcAft>
                <a:spcPts val="0"/>
              </a:spcAft>
              <a:buNone/>
            </a:pPr>
            <a:r>
              <a:rPr lang="en-US" dirty="0"/>
              <a:t>This is very encouraging because we have designed a policy that is comparable with other policies while being simple to analyze and straightforward to implement.</a:t>
            </a:r>
          </a:p>
          <a:p>
            <a:pPr marL="0" lvl="0" indent="0" algn="l" rtl="0">
              <a:spcBef>
                <a:spcPts val="0"/>
              </a:spcBef>
              <a:spcAft>
                <a:spcPts val="0"/>
              </a:spcAft>
              <a:buNone/>
            </a:pPr>
            <a:r>
              <a:rPr lang="en-US" dirty="0"/>
              <a:t>The </a:t>
            </a:r>
            <a:r>
              <a:rPr lang="en-US" dirty="0" err="1"/>
              <a:t>pMSR</a:t>
            </a:r>
            <a:r>
              <a:rPr lang="en-US" dirty="0"/>
              <a:t> is performant at higher loads compared to </a:t>
            </a:r>
            <a:r>
              <a:rPr lang="en-US" dirty="0" err="1"/>
              <a:t>MaxWeight</a:t>
            </a:r>
            <a:r>
              <a:rPr lang="en-US" dirty="0"/>
              <a:t>.</a:t>
            </a:r>
          </a:p>
          <a:p>
            <a:pPr marL="0" lvl="0" indent="0" algn="l" rtl="0">
              <a:spcBef>
                <a:spcPts val="0"/>
              </a:spcBef>
              <a:spcAft>
                <a:spcPts val="0"/>
              </a:spcAft>
              <a:buNone/>
            </a:pPr>
            <a:r>
              <a:rPr lang="en-US" dirty="0"/>
              <a:t>We can prove that the mean response time of our </a:t>
            </a:r>
            <a:r>
              <a:rPr lang="en-US" dirty="0" err="1"/>
              <a:t>pMSR</a:t>
            </a:r>
            <a:r>
              <a:rPr lang="en-US" dirty="0"/>
              <a:t> policy is within constant factors compared to the </a:t>
            </a:r>
            <a:r>
              <a:rPr lang="en-US" dirty="0" err="1"/>
              <a:t>MaxWeight</a:t>
            </a:r>
            <a:r>
              <a:rPr lang="en-US" dirty="0"/>
              <a:t> as system load increases.</a:t>
            </a:r>
          </a:p>
          <a:p>
            <a:pPr marL="0" lvl="0" indent="0" algn="l" rtl="0">
              <a:spcBef>
                <a:spcPts val="0"/>
              </a:spcBef>
              <a:spcAft>
                <a:spcPts val="0"/>
              </a:spcAft>
              <a:buNone/>
            </a:pPr>
            <a:r>
              <a:rPr lang="en-US" dirty="0"/>
              <a:t>Next, we compare our </a:t>
            </a:r>
            <a:r>
              <a:rPr lang="en-US" dirty="0" err="1"/>
              <a:t>nMSR</a:t>
            </a:r>
            <a:r>
              <a:rPr lang="en-US" dirty="0"/>
              <a:t> policy with an also non-preemptive policy, </a:t>
            </a:r>
            <a:r>
              <a:rPr lang="en-US" dirty="0" err="1"/>
              <a:t>BackFilling</a:t>
            </a:r>
            <a:r>
              <a:rPr lang="en-US" dirty="0"/>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err="1">
                <a:solidFill>
                  <a:schemeClr val="dk1"/>
                </a:solidFill>
                <a:latin typeface="Cabin"/>
                <a:sym typeface="Cabin"/>
              </a:rPr>
              <a:t>BackFilling</a:t>
            </a:r>
            <a:r>
              <a:rPr lang="en-US" sz="1200" dirty="0">
                <a:solidFill>
                  <a:schemeClr val="dk1"/>
                </a:solidFill>
                <a:latin typeface="Cabin"/>
                <a:sym typeface="Cabin"/>
              </a:rPr>
              <a:t> is like a better version of FCFS policy that inspects every job in the queue in FCFS order and serves the job if it fits.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dk1"/>
                </a:solidFill>
                <a:latin typeface="Cabin"/>
                <a:sym typeface="Cabin"/>
              </a:rPr>
              <a:t>We can see that unlike the </a:t>
            </a:r>
            <a:r>
              <a:rPr lang="en-US" sz="1200" dirty="0" err="1">
                <a:solidFill>
                  <a:schemeClr val="dk1"/>
                </a:solidFill>
                <a:latin typeface="Cabin"/>
                <a:sym typeface="Cabin"/>
              </a:rPr>
              <a:t>pMSR</a:t>
            </a:r>
            <a:r>
              <a:rPr lang="en-US" sz="1200" dirty="0">
                <a:solidFill>
                  <a:schemeClr val="dk1"/>
                </a:solidFill>
                <a:latin typeface="Cabin"/>
                <a:sym typeface="Cabin"/>
              </a:rPr>
              <a:t> policy, our </a:t>
            </a:r>
            <a:r>
              <a:rPr lang="en-US" sz="1200" dirty="0" err="1">
                <a:solidFill>
                  <a:schemeClr val="dk1"/>
                </a:solidFill>
                <a:latin typeface="Cabin"/>
                <a:sym typeface="Cabin"/>
              </a:rPr>
              <a:t>nMSR</a:t>
            </a:r>
            <a:r>
              <a:rPr lang="en-US" sz="1200" dirty="0">
                <a:solidFill>
                  <a:schemeClr val="dk1"/>
                </a:solidFill>
                <a:latin typeface="Cabin"/>
                <a:sym typeface="Cabin"/>
              </a:rPr>
              <a:t> policy does not seem to be competitive with </a:t>
            </a:r>
            <a:r>
              <a:rPr lang="en-US" sz="1200" dirty="0" err="1">
                <a:solidFill>
                  <a:schemeClr val="dk1"/>
                </a:solidFill>
                <a:latin typeface="Cabin"/>
                <a:sym typeface="Cabin"/>
              </a:rPr>
              <a:t>BackFilling</a:t>
            </a:r>
            <a:r>
              <a:rPr lang="en-US" sz="1200" dirty="0">
                <a:solidFill>
                  <a:schemeClr val="dk1"/>
                </a:solidFill>
                <a:latin typeface="Cabin"/>
                <a:sym typeface="Cabin"/>
              </a:rPr>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dk1"/>
                </a:solidFill>
                <a:latin typeface="Cabin"/>
                <a:sym typeface="Cabin"/>
              </a:rPr>
              <a:t>What went wrong with </a:t>
            </a:r>
            <a:r>
              <a:rPr lang="en-US" sz="1200" dirty="0" err="1">
                <a:solidFill>
                  <a:schemeClr val="dk1"/>
                </a:solidFill>
                <a:latin typeface="Cabin"/>
                <a:sym typeface="Cabin"/>
              </a:rPr>
              <a:t>nMSR</a:t>
            </a:r>
            <a:r>
              <a:rPr lang="en-US" sz="1200" dirty="0">
                <a:solidFill>
                  <a:schemeClr val="dk1"/>
                </a:solidFill>
                <a:latin typeface="Cabin"/>
                <a:sym typeface="Cabin"/>
              </a:rPr>
              <a:t>?</a:t>
            </a:r>
          </a:p>
        </p:txBody>
      </p:sp>
      <p:sp>
        <p:nvSpPr>
          <p:cNvPr id="850" name="Google Shape;850;g28f412913dc_0_184:notes">
            <a:extLst>
              <a:ext uri="{FF2B5EF4-FFF2-40B4-BE49-F238E27FC236}">
                <a16:creationId xmlns:a16="http://schemas.microsoft.com/office/drawing/2014/main" id="{BA734F13-93FB-8BDA-416F-7255BA770931}"/>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extLst>
      <p:ext uri="{BB962C8B-B14F-4D97-AF65-F5344CB8AC3E}">
        <p14:creationId xmlns:p14="http://schemas.microsoft.com/office/powerpoint/2010/main" val="3586810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a:extLst>
            <a:ext uri="{FF2B5EF4-FFF2-40B4-BE49-F238E27FC236}">
              <a16:creationId xmlns:a16="http://schemas.microsoft.com/office/drawing/2014/main" id="{910B6C36-5F04-BA89-C3DE-8C00A2CFEBD4}"/>
            </a:ext>
          </a:extLst>
        </p:cNvPr>
        <p:cNvGrpSpPr/>
        <p:nvPr/>
      </p:nvGrpSpPr>
      <p:grpSpPr>
        <a:xfrm>
          <a:off x="0" y="0"/>
          <a:ext cx="0" cy="0"/>
          <a:chOff x="0" y="0"/>
          <a:chExt cx="0" cy="0"/>
        </a:xfrm>
      </p:grpSpPr>
      <p:sp>
        <p:nvSpPr>
          <p:cNvPr id="756" name="Google Shape;756;g2cce860f9af_0_60:notes">
            <a:extLst>
              <a:ext uri="{FF2B5EF4-FFF2-40B4-BE49-F238E27FC236}">
                <a16:creationId xmlns:a16="http://schemas.microsoft.com/office/drawing/2014/main" id="{146D3521-77D0-47C1-75C8-A125C1E473A8}"/>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2cce860f9af_0_60:notes">
            <a:extLst>
              <a:ext uri="{FF2B5EF4-FFF2-40B4-BE49-F238E27FC236}">
                <a16:creationId xmlns:a16="http://schemas.microsoft.com/office/drawing/2014/main" id="{3C6FFE19-1618-B57F-9CC9-9A21CBDD744C}"/>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modulating process of an MSR is independent of the system state, therefore it does not look at queue lengths.</a:t>
            </a:r>
          </a:p>
          <a:p>
            <a:pPr marL="0" lvl="0" indent="0" algn="l" rtl="0">
              <a:spcBef>
                <a:spcPts val="0"/>
              </a:spcBef>
              <a:spcAft>
                <a:spcPts val="0"/>
              </a:spcAft>
              <a:buNone/>
            </a:pPr>
            <a:r>
              <a:rPr lang="en-US" dirty="0"/>
              <a:t>The good news is it greatly simplifies our analysis.</a:t>
            </a:r>
          </a:p>
          <a:p>
            <a:pPr marL="0" lvl="0" indent="0" algn="l" rtl="0">
              <a:spcBef>
                <a:spcPts val="0"/>
              </a:spcBef>
              <a:spcAft>
                <a:spcPts val="0"/>
              </a:spcAft>
              <a:buNone/>
            </a:pPr>
            <a:r>
              <a:rPr lang="en-US" dirty="0"/>
              <a:t>The bad news is not looking at the queue lengths results in unused service as we have seen in the example.</a:t>
            </a:r>
          </a:p>
          <a:p>
            <a:pPr marL="0" lvl="0" indent="0" algn="l" rtl="0">
              <a:spcBef>
                <a:spcPts val="0"/>
              </a:spcBef>
              <a:spcAft>
                <a:spcPts val="0"/>
              </a:spcAft>
              <a:buNone/>
            </a:pPr>
            <a:r>
              <a:rPr lang="en-US" dirty="0"/>
              <a:t>This is particularly harmful in the </a:t>
            </a:r>
            <a:r>
              <a:rPr lang="en-US" dirty="0" err="1"/>
              <a:t>nMSR</a:t>
            </a:r>
            <a:r>
              <a:rPr lang="en-US" dirty="0"/>
              <a:t> case because it can take a long time to switch between states.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Our idea is to come up with some policy that combines the benefits of MSRs and </a:t>
            </a:r>
            <a:r>
              <a:rPr lang="en-US" dirty="0" err="1"/>
              <a:t>BackFilling</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758" name="Google Shape;758;g2cce860f9af_0_60:notes">
            <a:extLst>
              <a:ext uri="{FF2B5EF4-FFF2-40B4-BE49-F238E27FC236}">
                <a16:creationId xmlns:a16="http://schemas.microsoft.com/office/drawing/2014/main" id="{21E894ED-5BFD-6F13-F8B5-99AF301D24E3}"/>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extLst>
      <p:ext uri="{BB962C8B-B14F-4D97-AF65-F5344CB8AC3E}">
        <p14:creationId xmlns:p14="http://schemas.microsoft.com/office/powerpoint/2010/main" val="32591532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a:extLst>
            <a:ext uri="{FF2B5EF4-FFF2-40B4-BE49-F238E27FC236}">
              <a16:creationId xmlns:a16="http://schemas.microsoft.com/office/drawing/2014/main" id="{2A9B2730-4995-FFE8-8855-862E8FD1E6E7}"/>
            </a:ext>
          </a:extLst>
        </p:cNvPr>
        <p:cNvGrpSpPr/>
        <p:nvPr/>
      </p:nvGrpSpPr>
      <p:grpSpPr>
        <a:xfrm>
          <a:off x="0" y="0"/>
          <a:ext cx="0" cy="0"/>
          <a:chOff x="0" y="0"/>
          <a:chExt cx="0" cy="0"/>
        </a:xfrm>
      </p:grpSpPr>
      <p:sp>
        <p:nvSpPr>
          <p:cNvPr id="848" name="Google Shape;848;g28f412913dc_0_184:notes">
            <a:extLst>
              <a:ext uri="{FF2B5EF4-FFF2-40B4-BE49-F238E27FC236}">
                <a16:creationId xmlns:a16="http://schemas.microsoft.com/office/drawing/2014/main" id="{A0952C85-A6C3-C85B-9169-A59A88797586}"/>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28f412913dc_0_184:notes">
            <a:extLst>
              <a:ext uri="{FF2B5EF4-FFF2-40B4-BE49-F238E27FC236}">
                <a16:creationId xmlns:a16="http://schemas.microsoft.com/office/drawing/2014/main" id="{F21D4625-3955-0A40-9386-27D82A9B3BE1}"/>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way we figure how to combine </a:t>
            </a:r>
            <a:r>
              <a:rPr lang="en-US" dirty="0" err="1"/>
              <a:t>BackFilling</a:t>
            </a:r>
            <a:r>
              <a:rPr lang="en-US" dirty="0"/>
              <a:t> and MSR is as follows.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Therefore, we develop a heuristic that builds on top of MSR and try to serve more jobs when possible.</a:t>
            </a:r>
          </a:p>
          <a:p>
            <a:pPr marL="0" lvl="0" indent="0" algn="l" rtl="0">
              <a:spcBef>
                <a:spcPts val="0"/>
              </a:spcBef>
              <a:spcAft>
                <a:spcPts val="0"/>
              </a:spcAft>
              <a:buNone/>
            </a:pPr>
            <a:endParaRPr dirty="0"/>
          </a:p>
        </p:txBody>
      </p:sp>
      <p:sp>
        <p:nvSpPr>
          <p:cNvPr id="850" name="Google Shape;850;g28f412913dc_0_184:notes">
            <a:extLst>
              <a:ext uri="{FF2B5EF4-FFF2-40B4-BE49-F238E27FC236}">
                <a16:creationId xmlns:a16="http://schemas.microsoft.com/office/drawing/2014/main" id="{29C23AB6-1027-5349-F62C-27823F0C318E}"/>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extLst>
      <p:ext uri="{BB962C8B-B14F-4D97-AF65-F5344CB8AC3E}">
        <p14:creationId xmlns:p14="http://schemas.microsoft.com/office/powerpoint/2010/main" val="13019502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a:extLst>
            <a:ext uri="{FF2B5EF4-FFF2-40B4-BE49-F238E27FC236}">
              <a16:creationId xmlns:a16="http://schemas.microsoft.com/office/drawing/2014/main" id="{B25D02EB-046A-BC79-ACFA-8F394FF6B755}"/>
            </a:ext>
          </a:extLst>
        </p:cNvPr>
        <p:cNvGrpSpPr/>
        <p:nvPr/>
      </p:nvGrpSpPr>
      <p:grpSpPr>
        <a:xfrm>
          <a:off x="0" y="0"/>
          <a:ext cx="0" cy="0"/>
          <a:chOff x="0" y="0"/>
          <a:chExt cx="0" cy="0"/>
        </a:xfrm>
      </p:grpSpPr>
      <p:sp>
        <p:nvSpPr>
          <p:cNvPr id="756" name="Google Shape;756;g2cce860f9af_0_60:notes">
            <a:extLst>
              <a:ext uri="{FF2B5EF4-FFF2-40B4-BE49-F238E27FC236}">
                <a16:creationId xmlns:a16="http://schemas.microsoft.com/office/drawing/2014/main" id="{A3F88BCA-F29D-66F1-D704-D033D45D580D}"/>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2cce860f9af_0_60:notes">
            <a:extLst>
              <a:ext uri="{FF2B5EF4-FFF2-40B4-BE49-F238E27FC236}">
                <a16:creationId xmlns:a16="http://schemas.microsoft.com/office/drawing/2014/main" id="{645BD283-7319-AFFB-161D-5ADCCD1D39BB}"/>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modulating process of an MSR policy is a CTMC, making the MSR policy queue length unaware.</a:t>
            </a:r>
          </a:p>
          <a:p>
            <a:pPr marL="0" lvl="0" indent="0" algn="l" rtl="0">
              <a:spcBef>
                <a:spcPts val="0"/>
              </a:spcBef>
              <a:spcAft>
                <a:spcPts val="0"/>
              </a:spcAft>
              <a:buNone/>
            </a:pPr>
            <a:r>
              <a:rPr lang="en-US"/>
              <a:t>This hurts the mean response time because MSR drains the job in a not so balanced way.</a:t>
            </a:r>
          </a:p>
          <a:p>
            <a:pPr marL="0" lvl="0" indent="0" algn="l" rtl="0">
              <a:spcBef>
                <a:spcPts val="0"/>
              </a:spcBef>
              <a:spcAft>
                <a:spcPts val="0"/>
              </a:spcAft>
              <a:buNone/>
            </a:pPr>
            <a:r>
              <a:rPr lang="en-US"/>
              <a:t>After some period of time, the system will run out of jobs of a certain type which will result in unused service.</a:t>
            </a:r>
          </a:p>
          <a:p>
            <a:pPr marL="0" lvl="0" indent="0" algn="l" rtl="0">
              <a:spcBef>
                <a:spcPts val="0"/>
              </a:spcBef>
              <a:spcAft>
                <a:spcPts val="0"/>
              </a:spcAft>
              <a:buNone/>
            </a:pPr>
            <a:r>
              <a:rPr lang="en-US"/>
              <a:t>Again, unused service means we want to serve x jobs but find less than x jobs in the system, idling system capacity.</a:t>
            </a:r>
          </a:p>
          <a:p>
            <a:pPr marL="0" lvl="0" indent="0" algn="l" rtl="0">
              <a:spcBef>
                <a:spcPts val="0"/>
              </a:spcBef>
              <a:spcAft>
                <a:spcPts val="0"/>
              </a:spcAft>
              <a:buNone/>
            </a:pPr>
            <a:r>
              <a:rPr lang="en-US"/>
              <a:t>Hence, we want a policy that tends to serve more type-</a:t>
            </a:r>
            <a:r>
              <a:rPr lang="en-US" err="1"/>
              <a:t>i</a:t>
            </a:r>
            <a:r>
              <a:rPr lang="en-US"/>
              <a:t> jobs when there are more type-</a:t>
            </a:r>
            <a:r>
              <a:rPr lang="en-US" err="1"/>
              <a:t>i</a:t>
            </a:r>
            <a:r>
              <a:rPr lang="en-US"/>
              <a:t> jobs in the system.</a:t>
            </a:r>
          </a:p>
          <a:p>
            <a:pPr marL="0" lvl="0" indent="0" algn="l" rtl="0">
              <a:spcBef>
                <a:spcPts val="0"/>
              </a:spcBef>
              <a:spcAft>
                <a:spcPts val="0"/>
              </a:spcAft>
              <a:buNone/>
            </a:pPr>
            <a:endParaRPr lang="en-US"/>
          </a:p>
        </p:txBody>
      </p:sp>
      <p:sp>
        <p:nvSpPr>
          <p:cNvPr id="758" name="Google Shape;758;g2cce860f9af_0_60:notes">
            <a:extLst>
              <a:ext uri="{FF2B5EF4-FFF2-40B4-BE49-F238E27FC236}">
                <a16:creationId xmlns:a16="http://schemas.microsoft.com/office/drawing/2014/main" id="{D0112B95-A71A-921A-7C91-D0450084BF9C}"/>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extLst>
      <p:ext uri="{BB962C8B-B14F-4D97-AF65-F5344CB8AC3E}">
        <p14:creationId xmlns:p14="http://schemas.microsoft.com/office/powerpoint/2010/main" val="4448157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spcBef>
                <a:spcPts val="0"/>
              </a:spcBef>
              <a:spcAft>
                <a:spcPts val="0"/>
              </a:spcAft>
              <a:buFontTx/>
              <a:buChar char="-"/>
            </a:pPr>
            <a:endParaRPr lang="en-US" sz="1200" dirty="0">
              <a:solidFill>
                <a:schemeClr val="dk1"/>
              </a:solidFill>
              <a:latin typeface="Cabin"/>
              <a:ea typeface="Cabin"/>
              <a:cs typeface="Cabin"/>
              <a:sym typeface="Cabin"/>
            </a:endParaRPr>
          </a:p>
          <a:p>
            <a:pPr marL="342900" lvl="0" indent="-342900" algn="l" rtl="0">
              <a:spcBef>
                <a:spcPts val="0"/>
              </a:spcBef>
              <a:spcAft>
                <a:spcPts val="0"/>
              </a:spcAft>
              <a:buFontTx/>
              <a:buChar char="-"/>
            </a:pPr>
            <a:endParaRPr lang="en-US" sz="1200" dirty="0">
              <a:solidFill>
                <a:schemeClr val="dk1"/>
              </a:solidFill>
              <a:latin typeface="Cabin"/>
              <a:ea typeface="Cabin"/>
              <a:cs typeface="Cabin"/>
              <a:sym typeface="Cabin"/>
            </a:endParaRPr>
          </a:p>
          <a:p>
            <a:pPr marL="342900" lvl="0" indent="-342900" algn="l" rtl="0">
              <a:spcBef>
                <a:spcPts val="0"/>
              </a:spcBef>
              <a:spcAft>
                <a:spcPts val="0"/>
              </a:spcAft>
              <a:buFontTx/>
              <a:buChar char="-"/>
            </a:pPr>
            <a:r>
              <a:rPr lang="en-US" sz="1200" dirty="0">
                <a:solidFill>
                  <a:schemeClr val="dk1"/>
                </a:solidFill>
                <a:latin typeface="Cabin"/>
                <a:ea typeface="Cabin"/>
                <a:cs typeface="Cabin"/>
                <a:sym typeface="Cabin"/>
              </a:rPr>
              <a:t>Analysis of MSRs requires finite states in the modulating process</a:t>
            </a:r>
          </a:p>
          <a:p>
            <a:pPr marL="342900" lvl="0" indent="-342900" algn="l" rtl="0">
              <a:spcBef>
                <a:spcPts val="0"/>
              </a:spcBef>
              <a:spcAft>
                <a:spcPts val="0"/>
              </a:spcAft>
              <a:buFontTx/>
              <a:buChar char="-"/>
            </a:pPr>
            <a:r>
              <a:rPr lang="en-US" sz="1200" dirty="0">
                <a:solidFill>
                  <a:schemeClr val="dk1"/>
                </a:solidFill>
                <a:latin typeface="Cabin"/>
                <a:ea typeface="Cabin"/>
                <a:cs typeface="Cabin"/>
                <a:sym typeface="Cabin"/>
              </a:rPr>
              <a:t>Here, modulating process has infinite states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6078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g2cd887def65_0_54: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8" name="Google Shape;998;g2cd887def65_0_54: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In conclusion, we first formalize the model of </a:t>
            </a:r>
            <a:r>
              <a:rPr lang="en-US" err="1"/>
              <a:t>multiresource</a:t>
            </a:r>
            <a:r>
              <a:rPr lang="en-US"/>
              <a:t> jobs.</a:t>
            </a:r>
          </a:p>
          <a:p>
            <a:pPr marL="0" lvl="0" indent="0" algn="l" rtl="0">
              <a:spcBef>
                <a:spcPts val="0"/>
              </a:spcBef>
              <a:spcAft>
                <a:spcPts val="0"/>
              </a:spcAft>
              <a:buNone/>
            </a:pPr>
            <a:r>
              <a:rPr lang="en-US"/>
              <a:t>Then, we show sufficient conditions for stability.</a:t>
            </a:r>
          </a:p>
          <a:p>
            <a:pPr marL="0" lvl="0" indent="0" algn="l" rtl="0">
              <a:spcBef>
                <a:spcPts val="0"/>
              </a:spcBef>
              <a:spcAft>
                <a:spcPts val="0"/>
              </a:spcAft>
              <a:buNone/>
            </a:pPr>
            <a:r>
              <a:rPr lang="en-US"/>
              <a:t>Next, we analyze mean response time for a given MSR policy.</a:t>
            </a:r>
          </a:p>
          <a:p>
            <a:pPr marL="0" lvl="0" indent="0" algn="l" rtl="0">
              <a:spcBef>
                <a:spcPts val="0"/>
              </a:spcBef>
              <a:spcAft>
                <a:spcPts val="0"/>
              </a:spcAft>
              <a:buNone/>
            </a:pPr>
            <a:r>
              <a:rPr lang="en-US"/>
              <a:t>Using those results, we show that picking a good MSR policy in the preemptive case means setting alpha to infinity.</a:t>
            </a:r>
          </a:p>
          <a:p>
            <a:pPr marL="0" lvl="0" indent="0" algn="l" rtl="0">
              <a:spcBef>
                <a:spcPts val="0"/>
              </a:spcBef>
              <a:spcAft>
                <a:spcPts val="0"/>
              </a:spcAft>
              <a:buNone/>
            </a:pPr>
            <a:r>
              <a:rPr lang="en-US"/>
              <a:t>Also, we show the tradeoff when picking alphas if the jobs are non-preemptible.</a:t>
            </a:r>
          </a:p>
          <a:p>
            <a:pPr marL="0" lvl="0" indent="0" algn="l" rtl="0">
              <a:spcBef>
                <a:spcPts val="0"/>
              </a:spcBef>
              <a:spcAft>
                <a:spcPts val="0"/>
              </a:spcAft>
              <a:buNone/>
            </a:pPr>
            <a:endParaRPr lang="en-US"/>
          </a:p>
        </p:txBody>
      </p:sp>
      <p:sp>
        <p:nvSpPr>
          <p:cNvPr id="999" name="Google Shape;999;g2cd887def65_0_54: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cb6ae52da6_0_14: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cb6ae52da6_0_14: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To get started, we first show that data center scheduling is hard.</a:t>
            </a:r>
          </a:p>
          <a:p>
            <a:pPr marL="0" lvl="0" indent="0" algn="l" rtl="0">
              <a:spcBef>
                <a:spcPts val="0"/>
              </a:spcBef>
              <a:spcAft>
                <a:spcPts val="0"/>
              </a:spcAft>
              <a:buNone/>
            </a:pPr>
            <a:r>
              <a:rPr lang="en-US" dirty="0"/>
              <a:t>Typically, data centers serves </a:t>
            </a:r>
            <a:r>
              <a:rPr lang="en-US" dirty="0" err="1"/>
              <a:t>multiresource</a:t>
            </a:r>
            <a:r>
              <a:rPr lang="en-US" dirty="0"/>
              <a:t> jobs that requests some CPU cores, some memory, some storage, hardware accelerations and even networks resources.</a:t>
            </a:r>
          </a:p>
          <a:p>
            <a:pPr marL="0" lvl="0" indent="0" algn="l" rtl="0">
              <a:spcBef>
                <a:spcPts val="0"/>
              </a:spcBef>
              <a:spcAft>
                <a:spcPts val="0"/>
              </a:spcAft>
              <a:buNone/>
            </a:pPr>
            <a:r>
              <a:rPr lang="en-US" dirty="0"/>
              <a:t>In this simple example where we only have CPU and memory, we assume the server has 4 cores of CPUs and 4 Gigs of RAM.</a:t>
            </a:r>
          </a:p>
          <a:p>
            <a:pPr marL="0" lvl="0" indent="0" algn="l" rtl="0">
              <a:spcBef>
                <a:spcPts val="0"/>
              </a:spcBef>
              <a:spcAft>
                <a:spcPts val="0"/>
              </a:spcAft>
              <a:buNone/>
            </a:pPr>
            <a:r>
              <a:rPr lang="en-US" dirty="0"/>
              <a:t>There may be some </a:t>
            </a:r>
            <a:r>
              <a:rPr lang="en-US" dirty="0" err="1"/>
              <a:t>multiresource</a:t>
            </a:r>
            <a:r>
              <a:rPr lang="en-US" dirty="0"/>
              <a:t> jobs arriving into the queue.</a:t>
            </a:r>
          </a:p>
          <a:p>
            <a:pPr marL="0" lvl="0" indent="0" algn="l" rtl="0">
              <a:spcBef>
                <a:spcPts val="0"/>
              </a:spcBef>
              <a:spcAft>
                <a:spcPts val="0"/>
              </a:spcAft>
              <a:buNone/>
            </a:pPr>
            <a:r>
              <a:rPr lang="en-US" dirty="0"/>
              <a:t>For instance, when this blue job and orange job arrives, we can serve those two jobs simultaneously because the server has enough resources.</a:t>
            </a:r>
          </a:p>
          <a:p>
            <a:pPr marL="0" lvl="0" indent="0" algn="l" rtl="0">
              <a:spcBef>
                <a:spcPts val="0"/>
              </a:spcBef>
              <a:spcAft>
                <a:spcPts val="0"/>
              </a:spcAft>
              <a:buNone/>
            </a:pPr>
            <a:r>
              <a:rPr lang="en-US" dirty="0"/>
              <a:t>When another orange job arrives, the server runs out of CPU cores therefore the job needs to sit in the queue and wait to be served.</a:t>
            </a:r>
          </a:p>
          <a:p>
            <a:pPr marL="0" lvl="0" indent="0" algn="l" rtl="0">
              <a:spcBef>
                <a:spcPts val="0"/>
              </a:spcBef>
              <a:spcAft>
                <a:spcPts val="0"/>
              </a:spcAft>
              <a:buNone/>
            </a:pPr>
            <a:r>
              <a:rPr lang="en-US" dirty="0"/>
              <a:t>After some time, the first orange job may complete and leave the system, therefore we can serve the blue job and the later arriving orange job in parallel.</a:t>
            </a:r>
          </a:p>
          <a:p>
            <a:pPr marL="0" lvl="0" indent="0" algn="l" rtl="0">
              <a:spcBef>
                <a:spcPts val="0"/>
              </a:spcBef>
              <a:spcAft>
                <a:spcPts val="0"/>
              </a:spcAft>
              <a:buNone/>
            </a:pPr>
            <a:r>
              <a:rPr lang="en-US" dirty="0"/>
              <a:t>(added) Note that we are idling 1Gig of memory by serving these two jobs.</a:t>
            </a:r>
          </a:p>
          <a:p>
            <a:pPr marL="0" lvl="0" indent="0" algn="l" rtl="0">
              <a:spcBef>
                <a:spcPts val="0"/>
              </a:spcBef>
              <a:spcAft>
                <a:spcPts val="0"/>
              </a:spcAft>
              <a:buNone/>
            </a:pPr>
            <a:r>
              <a:rPr lang="en-US" dirty="0"/>
              <a:t>This complicates the scheduling problem because the wastage makes the system not work-conserving.</a:t>
            </a:r>
          </a:p>
          <a:p>
            <a:pPr marL="0" lvl="0" indent="0" algn="l" rtl="0">
              <a:spcBef>
                <a:spcPts val="0"/>
              </a:spcBef>
              <a:spcAft>
                <a:spcPts val="0"/>
              </a:spcAft>
              <a:buNone/>
            </a:pPr>
            <a:r>
              <a:rPr lang="en-US" dirty="0"/>
              <a:t>In order to get the most out of the system, we need to limit the wastage by finding better allocations.</a:t>
            </a:r>
          </a:p>
          <a:p>
            <a:pPr marL="0" lvl="0" indent="0" algn="l" rtl="0">
              <a:spcBef>
                <a:spcPts val="0"/>
              </a:spcBef>
              <a:spcAft>
                <a:spcPts val="0"/>
              </a:spcAft>
              <a:buNone/>
            </a:pPr>
            <a:r>
              <a:rPr lang="en-US" dirty="0"/>
              <a:t>However, this is hard because minimizing wastage requires solving a complex </a:t>
            </a:r>
            <a:r>
              <a:rPr lang="en-US" dirty="0" err="1"/>
              <a:t>binpacking</a:t>
            </a:r>
            <a:r>
              <a:rPr lang="en-US" dirty="0"/>
              <a:t> problem continuously.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TODO:</a:t>
            </a:r>
          </a:p>
          <a:p>
            <a:pPr marL="0" lvl="0" indent="0" algn="l" rtl="0">
              <a:spcBef>
                <a:spcPts val="0"/>
              </a:spcBef>
              <a:spcAft>
                <a:spcPts val="0"/>
              </a:spcAft>
              <a:buNone/>
            </a:pPr>
            <a:r>
              <a:rPr lang="en-US" dirty="0"/>
              <a:t>Remove green jobs.</a:t>
            </a:r>
          </a:p>
          <a:p>
            <a:pPr marL="0" lvl="0" indent="0" algn="l" rtl="0">
              <a:spcBef>
                <a:spcPts val="0"/>
              </a:spcBef>
              <a:spcAft>
                <a:spcPts val="0"/>
              </a:spcAft>
              <a:buNone/>
            </a:pPr>
            <a:r>
              <a:rPr lang="en-US" dirty="0"/>
              <a:t>Out of CPU cores so it cannot run.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Intuitively, more wastage leads to underutilization of some resources, eventually serving fewer jobs during some time period.</a:t>
            </a:r>
          </a:p>
          <a:p>
            <a:pPr marL="0" lvl="0" indent="0" algn="l" rtl="0">
              <a:spcBef>
                <a:spcPts val="0"/>
              </a:spcBef>
              <a:spcAft>
                <a:spcPts val="0"/>
              </a:spcAft>
              <a:buNone/>
            </a:pPr>
            <a:r>
              <a:rPr lang="en-US" dirty="0"/>
              <a:t>With some other scheduling policies, we may be able to utilize the server better.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Orange job will sit in the queue and wait because the server is running out of resources.</a:t>
            </a:r>
            <a:endParaRPr dirty="0"/>
          </a:p>
        </p:txBody>
      </p:sp>
      <p:sp>
        <p:nvSpPr>
          <p:cNvPr id="144" name="Google Shape;144;g2cb6ae52da6_0_14: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cb6ae52da6_0_14: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cb6ae52da6_0_14: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a:t>In our </a:t>
            </a:r>
            <a:r>
              <a:rPr lang="en-US" b="0" err="1"/>
              <a:t>multiresource</a:t>
            </a:r>
            <a:r>
              <a:rPr lang="en-US" b="0"/>
              <a:t> job model, we care about this response time T, which is the time from when as job arrives until it completes.</a:t>
            </a:r>
          </a:p>
          <a:p>
            <a:pPr marL="0" lvl="0" indent="0" algn="l" rtl="0">
              <a:spcBef>
                <a:spcPts val="0"/>
              </a:spcBef>
              <a:spcAft>
                <a:spcPts val="0"/>
              </a:spcAft>
              <a:buNone/>
            </a:pPr>
            <a:r>
              <a:rPr lang="en-US" b="0"/>
              <a:t>Note that the orange jobs share the same resource demands, hence we group the jobs into types by resource demands.</a:t>
            </a:r>
          </a:p>
          <a:p>
            <a:pPr marL="0" lvl="0" indent="0" algn="l" rtl="0">
              <a:spcBef>
                <a:spcPts val="0"/>
              </a:spcBef>
              <a:spcAft>
                <a:spcPts val="0"/>
              </a:spcAft>
              <a:buNone/>
            </a:pPr>
            <a:r>
              <a:rPr lang="en-US" b="0"/>
              <a:t>We assume that there are K types of jobs in the system.</a:t>
            </a:r>
          </a:p>
          <a:p>
            <a:pPr marL="0" lvl="0" indent="0" algn="l" rtl="0">
              <a:spcBef>
                <a:spcPts val="0"/>
              </a:spcBef>
              <a:spcAft>
                <a:spcPts val="0"/>
              </a:spcAft>
              <a:buNone/>
            </a:pPr>
            <a:r>
              <a:rPr lang="en-US" b="0"/>
              <a:t>We assume type-I jobs arrive according to a Poisson process with rate </a:t>
            </a:r>
            <a:r>
              <a:rPr lang="en-US" b="0" err="1"/>
              <a:t>lambda_i</a:t>
            </a:r>
            <a:r>
              <a:rPr lang="en-US" b="0"/>
              <a:t>.</a:t>
            </a:r>
          </a:p>
          <a:p>
            <a:pPr marL="0" lvl="0" indent="0" algn="l" rtl="0">
              <a:spcBef>
                <a:spcPts val="0"/>
              </a:spcBef>
              <a:spcAft>
                <a:spcPts val="0"/>
              </a:spcAft>
              <a:buNone/>
            </a:pPr>
            <a:r>
              <a:rPr lang="en-US" b="0"/>
              <a:t>We also define the service requirements of type-I jobs as </a:t>
            </a:r>
            <a:r>
              <a:rPr lang="en-US" b="0" err="1"/>
              <a:t>S_i</a:t>
            </a:r>
            <a:r>
              <a:rPr lang="en-US" b="0"/>
              <a:t>, which is (repeat).</a:t>
            </a:r>
          </a:p>
          <a:p>
            <a:pPr marL="0" lvl="0" indent="0" algn="l" rtl="0">
              <a:spcBef>
                <a:spcPts val="0"/>
              </a:spcBef>
              <a:spcAft>
                <a:spcPts val="0"/>
              </a:spcAft>
              <a:buNone/>
            </a:pPr>
            <a:r>
              <a:rPr lang="en-US" b="0"/>
              <a:t>We assume this is </a:t>
            </a:r>
            <a:r>
              <a:rPr lang="en-US" b="0" err="1"/>
              <a:t>i.i.d.</a:t>
            </a:r>
            <a:r>
              <a:rPr lang="en-US" b="0"/>
              <a:t> exponentially distributed with rate </a:t>
            </a:r>
            <a:r>
              <a:rPr lang="en-US" b="0" err="1"/>
              <a:t>mu_i</a:t>
            </a:r>
            <a:r>
              <a:rPr lang="en-US" b="0"/>
              <a:t>.</a:t>
            </a:r>
          </a:p>
          <a:p>
            <a:pPr marL="0" lvl="0" indent="0" algn="l" rtl="0">
              <a:spcBef>
                <a:spcPts val="0"/>
              </a:spcBef>
              <a:spcAft>
                <a:spcPts val="0"/>
              </a:spcAft>
              <a:buNone/>
            </a:pPr>
            <a:r>
              <a:rPr lang="en-US" b="0"/>
              <a:t>Earlier, we said the system has wastage, therefore it is not work conversing.</a:t>
            </a:r>
          </a:p>
          <a:p>
            <a:pPr marL="0" lvl="0" indent="0" algn="l" rtl="0">
              <a:spcBef>
                <a:spcPts val="0"/>
              </a:spcBef>
              <a:spcAft>
                <a:spcPts val="0"/>
              </a:spcAft>
              <a:buNone/>
            </a:pPr>
            <a:r>
              <a:rPr lang="en-US" b="0"/>
              <a:t>In this case, it is hard to even characterize the stability region, which is the set of cases such that mean response time is bounded.</a:t>
            </a:r>
          </a:p>
          <a:p>
            <a:pPr marL="0" lvl="0" indent="0" algn="l" rtl="0">
              <a:spcBef>
                <a:spcPts val="0"/>
              </a:spcBef>
              <a:spcAft>
                <a:spcPts val="0"/>
              </a:spcAft>
              <a:buNone/>
            </a:pPr>
            <a:r>
              <a:rPr lang="en-US" b="0"/>
              <a:t>The stability region depends on how wasteful we are on resources.</a:t>
            </a:r>
          </a:p>
          <a:p>
            <a:pPr marL="0" lvl="0" indent="0" algn="l" rtl="0">
              <a:spcBef>
                <a:spcPts val="0"/>
              </a:spcBef>
              <a:spcAft>
                <a:spcPts val="0"/>
              </a:spcAft>
              <a:buNone/>
            </a:pPr>
            <a:r>
              <a:rPr lang="en-US" b="0"/>
              <a:t>Hence, our goal is to design a policy that reduces wastage to maximize the stability region while giving </a:t>
            </a:r>
            <a:r>
              <a:rPr lang="en-US" b="0" err="1"/>
              <a:t>analyasis</a:t>
            </a:r>
            <a:r>
              <a:rPr lang="en-US" b="0"/>
              <a:t> on its mean response time E[T].</a:t>
            </a:r>
          </a:p>
        </p:txBody>
      </p:sp>
      <p:sp>
        <p:nvSpPr>
          <p:cNvPr id="144" name="Google Shape;144;g2cb6ae52da6_0_14: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2908636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a:extLst>
            <a:ext uri="{FF2B5EF4-FFF2-40B4-BE49-F238E27FC236}">
              <a16:creationId xmlns:a16="http://schemas.microsoft.com/office/drawing/2014/main" id="{242B73E9-D891-297F-8784-5DC18FE3CBBA}"/>
            </a:ext>
          </a:extLst>
        </p:cNvPr>
        <p:cNvGrpSpPr/>
        <p:nvPr/>
      </p:nvGrpSpPr>
      <p:grpSpPr>
        <a:xfrm>
          <a:off x="0" y="0"/>
          <a:ext cx="0" cy="0"/>
          <a:chOff x="0" y="0"/>
          <a:chExt cx="0" cy="0"/>
        </a:xfrm>
      </p:grpSpPr>
      <p:sp>
        <p:nvSpPr>
          <p:cNvPr id="561" name="Google Shape;561;g2cb4650053a_0_0:notes">
            <a:extLst>
              <a:ext uri="{FF2B5EF4-FFF2-40B4-BE49-F238E27FC236}">
                <a16:creationId xmlns:a16="http://schemas.microsoft.com/office/drawing/2014/main" id="{0306A0F2-E138-9A26-D093-DC75A3F8E9BD}"/>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2cb4650053a_0_0:notes">
            <a:extLst>
              <a:ext uri="{FF2B5EF4-FFF2-40B4-BE49-F238E27FC236}">
                <a16:creationId xmlns:a16="http://schemas.microsoft.com/office/drawing/2014/main" id="{9CB6184F-1068-6770-5977-9C6710897404}"/>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To begin with, we need to understand what are the possible packings on a server.</a:t>
            </a:r>
          </a:p>
          <a:p>
            <a:pPr marL="0" lvl="0" indent="0" algn="l" rtl="0">
              <a:spcBef>
                <a:spcPts val="0"/>
              </a:spcBef>
              <a:spcAft>
                <a:spcPts val="0"/>
              </a:spcAft>
              <a:buNone/>
            </a:pPr>
            <a:r>
              <a:rPr lang="en-US"/>
              <a:t>We define a feasible schedule as a set of jobs that can run in parallel because they respect the server capacity for every resource.</a:t>
            </a:r>
          </a:p>
          <a:p>
            <a:pPr marL="0" lvl="0" indent="0" algn="l" rtl="0">
              <a:spcBef>
                <a:spcPts val="0"/>
              </a:spcBef>
              <a:spcAft>
                <a:spcPts val="0"/>
              </a:spcAft>
              <a:buNone/>
            </a:pPr>
            <a:r>
              <a:rPr lang="en-US"/>
              <a:t>Then, a scheduling policy determines a feasible schedule at every moment in time.</a:t>
            </a:r>
          </a:p>
          <a:p>
            <a:pPr marL="0" lvl="0" indent="0" algn="l" rtl="0">
              <a:spcBef>
                <a:spcPts val="0"/>
              </a:spcBef>
              <a:spcAft>
                <a:spcPts val="0"/>
              </a:spcAft>
              <a:buNone/>
            </a:pPr>
            <a:r>
              <a:rPr lang="en-US"/>
              <a:t>In this simple example where we only have two job types, we assume our server has 4 cores and 4Gigs of RAM.</a:t>
            </a:r>
          </a:p>
          <a:p>
            <a:pPr marL="0" lvl="0" indent="0" algn="l" rtl="0">
              <a:spcBef>
                <a:spcPts val="0"/>
              </a:spcBef>
              <a:spcAft>
                <a:spcPts val="0"/>
              </a:spcAft>
              <a:buNone/>
            </a:pPr>
            <a:r>
              <a:rPr lang="en-US"/>
              <a:t>Hence, here are all the feasible schedules.</a:t>
            </a:r>
          </a:p>
          <a:p>
            <a:pPr marL="0" lvl="0" indent="0" algn="l" rtl="0">
              <a:spcBef>
                <a:spcPts val="0"/>
              </a:spcBef>
              <a:spcAft>
                <a:spcPts val="0"/>
              </a:spcAft>
              <a:buNone/>
            </a:pPr>
            <a:r>
              <a:rPr lang="en-US"/>
              <a:t>As we vary the schedule over time, we can keep track of an instantaneous completion rate, that is how fast are we completing each type of jobs.</a:t>
            </a:r>
            <a:br>
              <a:rPr lang="en-US"/>
            </a:br>
            <a:r>
              <a:rPr lang="en-US"/>
              <a:t>If we take a look at schedule two, we shall see that when we choose to serve two type-1 jobs in parallel, they complete at a rate of 2 times mu_1 jobs per second.</a:t>
            </a:r>
          </a:p>
          <a:p>
            <a:pPr marL="0" lvl="0" indent="0" algn="l" rtl="0">
              <a:spcBef>
                <a:spcPts val="0"/>
              </a:spcBef>
              <a:spcAft>
                <a:spcPts val="0"/>
              </a:spcAft>
              <a:buNone/>
            </a:pPr>
            <a:endParaRPr lang="en-US"/>
          </a:p>
        </p:txBody>
      </p:sp>
      <p:sp>
        <p:nvSpPr>
          <p:cNvPr id="563" name="Google Shape;563;g2cb4650053a_0_0:notes">
            <a:extLst>
              <a:ext uri="{FF2B5EF4-FFF2-40B4-BE49-F238E27FC236}">
                <a16:creationId xmlns:a16="http://schemas.microsoft.com/office/drawing/2014/main" id="{AE881AF3-09D5-39CC-29BA-4DCE673B7F34}"/>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extLst>
      <p:ext uri="{BB962C8B-B14F-4D97-AF65-F5344CB8AC3E}">
        <p14:creationId xmlns:p14="http://schemas.microsoft.com/office/powerpoint/2010/main" val="1738943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a:extLst>
            <a:ext uri="{FF2B5EF4-FFF2-40B4-BE49-F238E27FC236}">
              <a16:creationId xmlns:a16="http://schemas.microsoft.com/office/drawing/2014/main" id="{CA8DDEC4-36B0-2F97-480A-27BA32255FBB}"/>
            </a:ext>
          </a:extLst>
        </p:cNvPr>
        <p:cNvGrpSpPr/>
        <p:nvPr/>
      </p:nvGrpSpPr>
      <p:grpSpPr>
        <a:xfrm>
          <a:off x="0" y="0"/>
          <a:ext cx="0" cy="0"/>
          <a:chOff x="0" y="0"/>
          <a:chExt cx="0" cy="0"/>
        </a:xfrm>
      </p:grpSpPr>
      <p:sp>
        <p:nvSpPr>
          <p:cNvPr id="360" name="Google Shape;360;g2cdace26f6b_0_0:notes">
            <a:extLst>
              <a:ext uri="{FF2B5EF4-FFF2-40B4-BE49-F238E27FC236}">
                <a16:creationId xmlns:a16="http://schemas.microsoft.com/office/drawing/2014/main" id="{B7FBFDC9-99BE-DB44-02A2-0CDAA3800EDC}"/>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2cdace26f6b_0_0:notes">
            <a:extLst>
              <a:ext uri="{FF2B5EF4-FFF2-40B4-BE49-F238E27FC236}">
                <a16:creationId xmlns:a16="http://schemas.microsoft.com/office/drawing/2014/main" id="{286D1CB9-DB5B-2312-C7C8-CF84594EC7F4}"/>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There are some previous attempts tackling the </a:t>
            </a:r>
            <a:r>
              <a:rPr lang="en-US" dirty="0" err="1"/>
              <a:t>multiresource</a:t>
            </a:r>
            <a:r>
              <a:rPr lang="en-US" dirty="0"/>
              <a:t> scheduling problem.</a:t>
            </a:r>
          </a:p>
          <a:p>
            <a:pPr marL="0" lvl="0" indent="0" algn="l" rtl="0">
              <a:spcBef>
                <a:spcPts val="0"/>
              </a:spcBef>
              <a:spcAft>
                <a:spcPts val="0"/>
              </a:spcAft>
              <a:buNone/>
            </a:pPr>
            <a:r>
              <a:rPr lang="en-US" dirty="0"/>
              <a:t>First, we tried a simple policy like First-Come-First-Serve, a policy that continuously admits the jobs until we are out of resources.</a:t>
            </a:r>
          </a:p>
          <a:p>
            <a:pPr marL="0" lvl="0" indent="0" algn="l" rtl="0">
              <a:spcBef>
                <a:spcPts val="0"/>
              </a:spcBef>
              <a:spcAft>
                <a:spcPts val="0"/>
              </a:spcAft>
              <a:buNone/>
            </a:pPr>
            <a:r>
              <a:rPr lang="en-US" dirty="0"/>
              <a:t>While this simple policy is easy to implement, it’s not doing anything to find a better allocation.</a:t>
            </a:r>
          </a:p>
          <a:p>
            <a:pPr marL="0" lvl="0" indent="0" algn="l" rtl="0">
              <a:spcBef>
                <a:spcPts val="0"/>
              </a:spcBef>
              <a:spcAft>
                <a:spcPts val="0"/>
              </a:spcAft>
              <a:buNone/>
            </a:pPr>
            <a:r>
              <a:rPr lang="en-US" dirty="0"/>
              <a:t>This results in a poor stability region.</a:t>
            </a:r>
            <a:br>
              <a:rPr lang="en-US" dirty="0"/>
            </a:br>
            <a:r>
              <a:rPr lang="en-US" dirty="0"/>
              <a:t>Only recently we start to understand its mean response time.</a:t>
            </a:r>
          </a:p>
          <a:p>
            <a:pPr marL="0" lvl="0" indent="0" algn="l" rtl="0">
              <a:spcBef>
                <a:spcPts val="0"/>
              </a:spcBef>
              <a:spcAft>
                <a:spcPts val="0"/>
              </a:spcAft>
              <a:buNone/>
            </a:pPr>
            <a:r>
              <a:rPr lang="en-US" dirty="0" err="1"/>
              <a:t>MaxWeight</a:t>
            </a:r>
            <a:r>
              <a:rPr lang="en-US" dirty="0"/>
              <a:t> tries to find a better allocation by solving a </a:t>
            </a:r>
            <a:r>
              <a:rPr lang="en-US" dirty="0" err="1"/>
              <a:t>binpacking</a:t>
            </a:r>
            <a:r>
              <a:rPr lang="en-US" dirty="0"/>
              <a:t> problem to minimize the wastage every time there’s an arrival or completion, but this is computationally complex.</a:t>
            </a:r>
          </a:p>
          <a:p>
            <a:pPr marL="0" lvl="0" indent="0" algn="l" rtl="0">
              <a:spcBef>
                <a:spcPts val="0"/>
              </a:spcBef>
              <a:spcAft>
                <a:spcPts val="0"/>
              </a:spcAft>
              <a:buNone/>
            </a:pPr>
            <a:r>
              <a:rPr lang="en-US" dirty="0"/>
              <a:t>Furthermore, it needs to preempt the jobs frequently to vary the schedule.</a:t>
            </a:r>
          </a:p>
          <a:p>
            <a:pPr marL="0" lvl="0" indent="0" algn="l" rtl="0">
              <a:spcBef>
                <a:spcPts val="0"/>
              </a:spcBef>
              <a:spcAft>
                <a:spcPts val="0"/>
              </a:spcAft>
              <a:buNone/>
            </a:pPr>
            <a:r>
              <a:rPr lang="en-US" dirty="0"/>
              <a:t>To try to address these problems with </a:t>
            </a:r>
            <a:r>
              <a:rPr lang="en-US" dirty="0" err="1"/>
              <a:t>MaxWeight</a:t>
            </a:r>
            <a:r>
              <a:rPr lang="en-US" dirty="0"/>
              <a:t>, people developed this randomized Timers policy that tries to find the packings like </a:t>
            </a:r>
            <a:r>
              <a:rPr lang="en-US" dirty="0" err="1"/>
              <a:t>MaxWeight</a:t>
            </a:r>
            <a:r>
              <a:rPr lang="en-US" dirty="0"/>
              <a:t> does, without the computational complexity and preemptions.</a:t>
            </a:r>
          </a:p>
          <a:p>
            <a:pPr marL="0" lvl="0" indent="0" algn="l" rtl="0">
              <a:spcBef>
                <a:spcPts val="0"/>
              </a:spcBef>
              <a:spcAft>
                <a:spcPts val="0"/>
              </a:spcAft>
              <a:buNone/>
            </a:pPr>
            <a:r>
              <a:rPr lang="en-US" dirty="0"/>
              <a:t>However, this policy is too complex to analyze, and emits poor response time.</a:t>
            </a:r>
          </a:p>
          <a:p>
            <a:pPr marL="0" lvl="0" indent="0" algn="l" rtl="0">
              <a:spcBef>
                <a:spcPts val="0"/>
              </a:spcBef>
              <a:spcAft>
                <a:spcPts val="0"/>
              </a:spcAft>
              <a:buNone/>
            </a:pPr>
            <a:r>
              <a:rPr lang="en-US" dirty="0"/>
              <a:t>We develop a class of policy called Markovian Service Rate policy that is computationally simple,</a:t>
            </a:r>
          </a:p>
          <a:p>
            <a:pPr marL="0" lvl="0" indent="0" algn="l" rtl="0">
              <a:spcBef>
                <a:spcPts val="0"/>
              </a:spcBef>
              <a:spcAft>
                <a:spcPts val="0"/>
              </a:spcAft>
              <a:buNone/>
            </a:pPr>
            <a:r>
              <a:rPr lang="en-US" dirty="0"/>
              <a:t>Provides maximal stability region,</a:t>
            </a:r>
          </a:p>
          <a:p>
            <a:pPr marL="0" lvl="0" indent="0" algn="l" rtl="0">
              <a:spcBef>
                <a:spcPts val="0"/>
              </a:spcBef>
              <a:spcAft>
                <a:spcPts val="0"/>
              </a:spcAft>
              <a:buNone/>
            </a:pPr>
            <a:r>
              <a:rPr lang="en-US" dirty="0"/>
              <a:t>Gives bounds on mean response time,</a:t>
            </a:r>
          </a:p>
          <a:p>
            <a:pPr marL="0" lvl="0" indent="0" algn="l" rtl="0">
              <a:spcBef>
                <a:spcPts val="0"/>
              </a:spcBef>
              <a:spcAft>
                <a:spcPts val="0"/>
              </a:spcAft>
              <a:buNone/>
            </a:pPr>
            <a:r>
              <a:rPr lang="en-US" dirty="0"/>
              <a:t>And handles cases where jobs are either preemptive or non-preemptive.</a:t>
            </a:r>
          </a:p>
          <a:p>
            <a:pPr marL="0" lvl="0" indent="0" algn="l" rtl="0">
              <a:spcBef>
                <a:spcPts val="0"/>
              </a:spcBef>
              <a:spcAft>
                <a:spcPts val="0"/>
              </a:spcAft>
              <a:buNone/>
            </a:pPr>
            <a:r>
              <a:rPr lang="en-US" dirty="0"/>
              <a:t>For the rest of the talk, we will show three key results.</a:t>
            </a:r>
          </a:p>
          <a:p>
            <a:pPr marL="0" lvl="0" indent="0" algn="l" rtl="0">
              <a:spcBef>
                <a:spcPts val="0"/>
              </a:spcBef>
              <a:spcAft>
                <a:spcPts val="0"/>
              </a:spcAft>
              <a:buNone/>
            </a:pPr>
            <a:r>
              <a:rPr lang="en-US" dirty="0"/>
              <a:t>Firstly, we show the sufficient conditions for stability, which will later be used to show maximal stability for the class of MSR.</a:t>
            </a:r>
          </a:p>
          <a:p>
            <a:pPr marL="0" lvl="0" indent="0" algn="l" rtl="0">
              <a:spcBef>
                <a:spcPts val="0"/>
              </a:spcBef>
              <a:spcAft>
                <a:spcPts val="0"/>
              </a:spcAft>
              <a:buNone/>
            </a:pPr>
            <a:r>
              <a:rPr lang="en-US" dirty="0"/>
              <a:t>Secondly, we analyze the mean response time of a given MSR policy.</a:t>
            </a:r>
          </a:p>
          <a:p>
            <a:pPr marL="0" lvl="0" indent="0" algn="l" rtl="0">
              <a:spcBef>
                <a:spcPts val="0"/>
              </a:spcBef>
              <a:spcAft>
                <a:spcPts val="0"/>
              </a:spcAft>
              <a:buNone/>
            </a:pPr>
            <a:r>
              <a:rPr lang="en-US" dirty="0"/>
              <a:t>Thirdly, we show that the class of MSR policy can handle preemptive and non-preemptive jobs and we show how to design an MSR to stabilize the system whenever it is possible to do so and at the same time minimize the mean response time within the class of MSR.</a:t>
            </a:r>
          </a:p>
        </p:txBody>
      </p:sp>
      <p:sp>
        <p:nvSpPr>
          <p:cNvPr id="362" name="Google Shape;362;g2cdace26f6b_0_0:notes">
            <a:extLst>
              <a:ext uri="{FF2B5EF4-FFF2-40B4-BE49-F238E27FC236}">
                <a16:creationId xmlns:a16="http://schemas.microsoft.com/office/drawing/2014/main" id="{82CAD99A-7FD7-745B-3A89-C23FCDFC8EF5}"/>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extLst>
      <p:ext uri="{BB962C8B-B14F-4D97-AF65-F5344CB8AC3E}">
        <p14:creationId xmlns:p14="http://schemas.microsoft.com/office/powerpoint/2010/main" val="1549436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a:extLst>
            <a:ext uri="{FF2B5EF4-FFF2-40B4-BE49-F238E27FC236}">
              <a16:creationId xmlns:a16="http://schemas.microsoft.com/office/drawing/2014/main" id="{1E61B2DF-8958-3A0F-0D1F-C29B6A9F91F3}"/>
            </a:ext>
          </a:extLst>
        </p:cNvPr>
        <p:cNvGrpSpPr/>
        <p:nvPr/>
      </p:nvGrpSpPr>
      <p:grpSpPr>
        <a:xfrm>
          <a:off x="0" y="0"/>
          <a:ext cx="0" cy="0"/>
          <a:chOff x="0" y="0"/>
          <a:chExt cx="0" cy="0"/>
        </a:xfrm>
      </p:grpSpPr>
      <p:sp>
        <p:nvSpPr>
          <p:cNvPr id="360" name="Google Shape;360;g2cdace26f6b_0_0:notes">
            <a:extLst>
              <a:ext uri="{FF2B5EF4-FFF2-40B4-BE49-F238E27FC236}">
                <a16:creationId xmlns:a16="http://schemas.microsoft.com/office/drawing/2014/main" id="{F03A3DFE-98A1-B73B-6F2F-62C3CC271B33}"/>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2cdace26f6b_0_0:notes">
            <a:extLst>
              <a:ext uri="{FF2B5EF4-FFF2-40B4-BE49-F238E27FC236}">
                <a16:creationId xmlns:a16="http://schemas.microsoft.com/office/drawing/2014/main" id="{75EBEB3A-E161-1BFB-CF76-3646A35C3DAE}"/>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nice thing about MSR policies is that if there exists a policy that can stabilize the system, we have derive an MSR policy that can do so as well.</a:t>
            </a:r>
          </a:p>
          <a:p>
            <a:pPr marL="0" lvl="0" indent="0" algn="l" rtl="0">
              <a:spcBef>
                <a:spcPts val="0"/>
              </a:spcBef>
              <a:spcAft>
                <a:spcPts val="0"/>
              </a:spcAft>
              <a:buNone/>
            </a:pPr>
            <a:r>
              <a:rPr lang="en-US" dirty="0"/>
              <a:t>Now we want to show that MSR policies can get good mean response time. Therefore, we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saw this FCFS example…</a:t>
            </a:r>
          </a:p>
          <a:p>
            <a:pPr marL="0" lvl="0" indent="0" algn="l" rtl="0">
              <a:spcBef>
                <a:spcPts val="0"/>
              </a:spcBef>
              <a:spcAft>
                <a:spcPts val="0"/>
              </a:spcAft>
              <a:buNone/>
            </a:pPr>
            <a:r>
              <a:rPr lang="en-US" dirty="0"/>
              <a:t>We saw this example that tries to maximize the number of jobs in service which is similar to what </a:t>
            </a:r>
            <a:r>
              <a:rPr lang="en-US" dirty="0" err="1"/>
              <a:t>MaxWeight</a:t>
            </a:r>
            <a:r>
              <a:rPr lang="en-US" dirty="0"/>
              <a:t> policy is doing…</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(Overview)</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First, I will more formally define this </a:t>
            </a:r>
            <a:r>
              <a:rPr lang="en-US" dirty="0" err="1"/>
              <a:t>multiresource</a:t>
            </a:r>
            <a:r>
              <a:rPr lang="en-US" dirty="0"/>
              <a:t> scheduling model…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By the end of this, you will be able to see that we are the first policy to do all 3.</a:t>
            </a:r>
            <a:endParaRPr dirty="0"/>
          </a:p>
        </p:txBody>
      </p:sp>
      <p:sp>
        <p:nvSpPr>
          <p:cNvPr id="362" name="Google Shape;362;g2cdace26f6b_0_0:notes">
            <a:extLst>
              <a:ext uri="{FF2B5EF4-FFF2-40B4-BE49-F238E27FC236}">
                <a16:creationId xmlns:a16="http://schemas.microsoft.com/office/drawing/2014/main" id="{3D5ACA09-FA8F-8DEA-C87D-4EBF947E8D22}"/>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1441125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a:extLst>
            <a:ext uri="{FF2B5EF4-FFF2-40B4-BE49-F238E27FC236}">
              <a16:creationId xmlns:a16="http://schemas.microsoft.com/office/drawing/2014/main" id="{CA8DDEC4-36B0-2F97-480A-27BA32255FBB}"/>
            </a:ext>
          </a:extLst>
        </p:cNvPr>
        <p:cNvGrpSpPr/>
        <p:nvPr/>
      </p:nvGrpSpPr>
      <p:grpSpPr>
        <a:xfrm>
          <a:off x="0" y="0"/>
          <a:ext cx="0" cy="0"/>
          <a:chOff x="0" y="0"/>
          <a:chExt cx="0" cy="0"/>
        </a:xfrm>
      </p:grpSpPr>
      <p:sp>
        <p:nvSpPr>
          <p:cNvPr id="360" name="Google Shape;360;g2cdace26f6b_0_0:notes">
            <a:extLst>
              <a:ext uri="{FF2B5EF4-FFF2-40B4-BE49-F238E27FC236}">
                <a16:creationId xmlns:a16="http://schemas.microsoft.com/office/drawing/2014/main" id="{B7FBFDC9-99BE-DB44-02A2-0CDAA3800EDC}"/>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2cdace26f6b_0_0:notes">
            <a:extLst>
              <a:ext uri="{FF2B5EF4-FFF2-40B4-BE49-F238E27FC236}">
                <a16:creationId xmlns:a16="http://schemas.microsoft.com/office/drawing/2014/main" id="{286D1CB9-DB5B-2312-C7C8-CF84594EC7F4}"/>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
        <p:nvSpPr>
          <p:cNvPr id="362" name="Google Shape;362;g2cdace26f6b_0_0:notes">
            <a:extLst>
              <a:ext uri="{FF2B5EF4-FFF2-40B4-BE49-F238E27FC236}">
                <a16:creationId xmlns:a16="http://schemas.microsoft.com/office/drawing/2014/main" id="{82CAD99A-7FD7-745B-3A89-C23FCDFC8EF5}"/>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extLst>
      <p:ext uri="{BB962C8B-B14F-4D97-AF65-F5344CB8AC3E}">
        <p14:creationId xmlns:p14="http://schemas.microsoft.com/office/powerpoint/2010/main" val="1549436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2ccab40767a_0_0: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2ccab40767a_0_0: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Tx/>
              <a:buNone/>
            </a:pPr>
            <a:r>
              <a:rPr lang="en-US"/>
              <a:t>We first define arrival rate vector as follows.</a:t>
            </a:r>
          </a:p>
          <a:p>
            <a:pPr marL="0" lvl="0" indent="0" algn="l" rtl="0">
              <a:spcBef>
                <a:spcPts val="0"/>
              </a:spcBef>
              <a:spcAft>
                <a:spcPts val="0"/>
              </a:spcAft>
              <a:buFontTx/>
              <a:buNone/>
            </a:pPr>
            <a:r>
              <a:rPr lang="en-US"/>
              <a:t>(axis)</a:t>
            </a:r>
          </a:p>
          <a:p>
            <a:pPr marL="0" lvl="0" indent="0" algn="l" rtl="0">
              <a:spcBef>
                <a:spcPts val="0"/>
              </a:spcBef>
              <a:spcAft>
                <a:spcPts val="0"/>
              </a:spcAft>
              <a:buFontTx/>
              <a:buNone/>
            </a:pPr>
            <a:r>
              <a:rPr lang="en-US"/>
              <a:t>Then, as an example, we let type-1 jobs arrive at a rate of 1.2 jobs/sec and type-2 jobs arrive at a rate of 0.2 jobs/sec.</a:t>
            </a:r>
          </a:p>
          <a:p>
            <a:pPr marL="0" lvl="0" indent="0" algn="l" rtl="0">
              <a:spcBef>
                <a:spcPts val="0"/>
              </a:spcBef>
              <a:spcAft>
                <a:spcPts val="0"/>
              </a:spcAft>
              <a:buFontTx/>
              <a:buNone/>
            </a:pPr>
            <a:r>
              <a:rPr lang="en-US"/>
              <a:t>Here we plot its arrival rate vector on the left.</a:t>
            </a:r>
          </a:p>
          <a:p>
            <a:pPr marL="0" lvl="0" indent="0" algn="l" rtl="0">
              <a:spcBef>
                <a:spcPts val="0"/>
              </a:spcBef>
              <a:spcAft>
                <a:spcPts val="0"/>
              </a:spcAft>
              <a:buFontTx/>
              <a:buNone/>
            </a:pPr>
            <a:r>
              <a:rPr lang="en-US"/>
              <a:t>On the right, we plot the instantaneous completion rates for some of the feasible schedules.</a:t>
            </a:r>
          </a:p>
          <a:p>
            <a:pPr marL="0" lvl="0" indent="0" algn="l" rtl="0">
              <a:spcBef>
                <a:spcPts val="0"/>
              </a:spcBef>
              <a:spcAft>
                <a:spcPts val="0"/>
              </a:spcAft>
              <a:buFontTx/>
              <a:buNone/>
            </a:pPr>
            <a:r>
              <a:rPr lang="en-US"/>
              <a:t>(expand merging)</a:t>
            </a:r>
          </a:p>
          <a:p>
            <a:pPr marL="0" lvl="0" indent="0" algn="l" rtl="0">
              <a:spcBef>
                <a:spcPts val="0"/>
              </a:spcBef>
              <a:spcAft>
                <a:spcPts val="0"/>
              </a:spcAft>
              <a:buFontTx/>
              <a:buNone/>
            </a:pPr>
            <a:r>
              <a:rPr lang="en-US"/>
              <a:t>Intuitively, jobs need to complete faster than they arrive, therefore we want to merge the two plots and compare the rates.</a:t>
            </a:r>
          </a:p>
        </p:txBody>
      </p:sp>
      <p:sp>
        <p:nvSpPr>
          <p:cNvPr id="667" name="Google Shape;667;g2ccab40767a_0_0: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alpha val="40000"/>
          </a:schemeClr>
        </a:solidFill>
        <a:effectLst/>
      </p:bgPr>
    </p:bg>
    <p:spTree>
      <p:nvGrpSpPr>
        <p:cNvPr id="1" name="Shape 18"/>
        <p:cNvGrpSpPr/>
        <p:nvPr/>
      </p:nvGrpSpPr>
      <p:grpSpPr>
        <a:xfrm>
          <a:off x="0" y="0"/>
          <a:ext cx="0" cy="0"/>
          <a:chOff x="0" y="0"/>
          <a:chExt cx="0" cy="0"/>
        </a:xfrm>
      </p:grpSpPr>
      <p:sp>
        <p:nvSpPr>
          <p:cNvPr id="19" name="Google Shape;19;p2"/>
          <p:cNvSpPr txBox="1">
            <a:spLocks noGrp="1"/>
          </p:cNvSpPr>
          <p:nvPr>
            <p:ph type="ctrTitle"/>
          </p:nvPr>
        </p:nvSpPr>
        <p:spPr>
          <a:xfrm>
            <a:off x="838199" y="365759"/>
            <a:ext cx="10471707" cy="2734279"/>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5400"/>
              <a:buFont typeface="Arial"/>
              <a:buNone/>
              <a:defRPr sz="54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0" name="Google Shape;20;p2"/>
          <p:cNvSpPr txBox="1">
            <a:spLocks noGrp="1"/>
          </p:cNvSpPr>
          <p:nvPr>
            <p:ph type="subTitle" idx="1"/>
          </p:nvPr>
        </p:nvSpPr>
        <p:spPr>
          <a:xfrm>
            <a:off x="840059" y="4199111"/>
            <a:ext cx="10469848" cy="1895842"/>
          </a:xfrm>
          <a:prstGeom prst="rect">
            <a:avLst/>
          </a:prstGeom>
          <a:noFill/>
          <a:ln>
            <a:noFill/>
          </a:ln>
        </p:spPr>
        <p:txBody>
          <a:bodyPr spcFirstLastPara="1" wrap="square" lIns="91425" tIns="91425" rIns="91425" bIns="91425" anchor="t" anchorCtr="0">
            <a:noAutofit/>
          </a:bodyPr>
          <a:lstStyle>
            <a:lvl1pPr marL="0" marR="0" lvl="0" indent="0" algn="ctr" rtl="0">
              <a:lnSpc>
                <a:spcPct val="90000"/>
              </a:lnSpc>
              <a:spcBef>
                <a:spcPts val="1000"/>
              </a:spcBef>
              <a:spcAft>
                <a:spcPts val="0"/>
              </a:spcAft>
              <a:buClr>
                <a:schemeClr val="dk1"/>
              </a:buClr>
              <a:buSzPts val="2400"/>
              <a:buFont typeface="Noto Sans Symbols"/>
              <a:buNone/>
              <a:defRPr sz="2400" b="0" i="0" u="none" strike="noStrike" cap="none">
                <a:solidFill>
                  <a:schemeClr val="dk1"/>
                </a:solidFill>
                <a:latin typeface="Cabin"/>
                <a:ea typeface="Cabin"/>
                <a:cs typeface="Cabin"/>
                <a:sym typeface="Cabin"/>
              </a:defRPr>
            </a:lvl1pPr>
            <a:lvl2pPr marL="457200" marR="0" lvl="1" indent="0" algn="ctr" rtl="0">
              <a:lnSpc>
                <a:spcPct val="90000"/>
              </a:lnSpc>
              <a:spcBef>
                <a:spcPts val="500"/>
              </a:spcBef>
              <a:spcAft>
                <a:spcPts val="0"/>
              </a:spcAft>
              <a:buClr>
                <a:schemeClr val="dk1"/>
              </a:buClr>
              <a:buSzPts val="2000"/>
              <a:buFont typeface="Noto Sans Symbols"/>
              <a:buNone/>
              <a:defRPr sz="2000" b="0" i="0" u="none" strike="noStrike" cap="none">
                <a:solidFill>
                  <a:schemeClr val="dk1"/>
                </a:solidFill>
                <a:latin typeface="Cabin"/>
                <a:ea typeface="Cabin"/>
                <a:cs typeface="Cabin"/>
                <a:sym typeface="Cabin"/>
              </a:defRPr>
            </a:lvl2pPr>
            <a:lvl3pPr marL="914400" marR="0" lvl="2" indent="0" algn="ctr" rtl="0">
              <a:lnSpc>
                <a:spcPct val="90000"/>
              </a:lnSpc>
              <a:spcBef>
                <a:spcPts val="500"/>
              </a:spcBef>
              <a:spcAft>
                <a:spcPts val="0"/>
              </a:spcAft>
              <a:buClr>
                <a:schemeClr val="dk1"/>
              </a:buClr>
              <a:buSzPts val="1800"/>
              <a:buFont typeface="Noto Sans Symbols"/>
              <a:buNone/>
              <a:defRPr sz="1800" b="0" i="0" u="none" strike="noStrike" cap="none">
                <a:solidFill>
                  <a:schemeClr val="dk1"/>
                </a:solidFill>
                <a:latin typeface="Cabin"/>
                <a:ea typeface="Cabin"/>
                <a:cs typeface="Cabin"/>
                <a:sym typeface="Cabin"/>
              </a:defRPr>
            </a:lvl3pPr>
            <a:lvl4pPr marL="1371600" marR="0" lvl="3" indent="0" algn="ctr" rtl="0">
              <a:lnSpc>
                <a:spcPct val="90000"/>
              </a:lnSpc>
              <a:spcBef>
                <a:spcPts val="500"/>
              </a:spcBef>
              <a:spcAft>
                <a:spcPts val="0"/>
              </a:spcAft>
              <a:buClr>
                <a:schemeClr val="dk1"/>
              </a:buClr>
              <a:buSzPts val="1600"/>
              <a:buFont typeface="Noto Sans Symbols"/>
              <a:buNone/>
              <a:defRPr sz="1600" b="0" i="0" u="none" strike="noStrike" cap="none">
                <a:solidFill>
                  <a:schemeClr val="dk1"/>
                </a:solidFill>
                <a:latin typeface="Cabin"/>
                <a:ea typeface="Cabin"/>
                <a:cs typeface="Cabin"/>
                <a:sym typeface="Cabin"/>
              </a:defRPr>
            </a:lvl4pPr>
            <a:lvl5pPr marL="1828800" marR="0" lvl="4" indent="0" algn="ctr" rtl="0">
              <a:lnSpc>
                <a:spcPct val="90000"/>
              </a:lnSpc>
              <a:spcBef>
                <a:spcPts val="500"/>
              </a:spcBef>
              <a:spcAft>
                <a:spcPts val="0"/>
              </a:spcAft>
              <a:buClr>
                <a:schemeClr val="dk1"/>
              </a:buClr>
              <a:buSzPts val="1600"/>
              <a:buFont typeface="Noto Sans Symbols"/>
              <a:buNone/>
              <a:defRPr sz="1600" b="0" i="0" u="none" strike="noStrike" cap="none">
                <a:solidFill>
                  <a:schemeClr val="dk1"/>
                </a:solidFill>
                <a:latin typeface="Cabin"/>
                <a:ea typeface="Cabin"/>
                <a:cs typeface="Cabin"/>
                <a:sym typeface="Cabin"/>
              </a:defRPr>
            </a:lvl5pPr>
            <a:lvl6pPr marL="2286000" marR="0" lvl="5"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6pPr>
            <a:lvl7pPr marL="2743200" marR="0" lvl="6"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7pPr>
            <a:lvl8pPr marL="3200400" marR="0" lvl="7"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8pPr>
            <a:lvl9pPr marL="3657600" marR="0" lvl="8"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9pPr>
          </a:lstStyle>
          <a:p>
            <a:endParaRPr/>
          </a:p>
        </p:txBody>
      </p:sp>
      <p:sp>
        <p:nvSpPr>
          <p:cNvPr id="21" name="Google Shape;21;p2"/>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2" name="Google Shape;22;p2"/>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3" name="Google Shape;23;p2"/>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r>
              <a:rPr lang="en-US"/>
              <a:t>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1" name="Google Shape;81;p12"/>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1000"/>
              </a:spcBef>
              <a:spcAft>
                <a:spcPts val="0"/>
              </a:spcAft>
              <a:buClr>
                <a:schemeClr val="dk1"/>
              </a:buClr>
              <a:buSzPts val="3200"/>
              <a:buFont typeface="Noto Sans Symbols"/>
              <a:buNone/>
              <a:defRPr sz="3200" b="0" i="0" u="none" strike="noStrike" cap="none">
                <a:solidFill>
                  <a:schemeClr val="dk1"/>
                </a:solidFill>
                <a:latin typeface="Cabin"/>
                <a:ea typeface="Cabin"/>
                <a:cs typeface="Cabin"/>
                <a:sym typeface="Cabin"/>
              </a:defRPr>
            </a:lvl1pPr>
            <a:lvl2pPr marL="457200" marR="0" lvl="1" indent="0" algn="l" rtl="0">
              <a:lnSpc>
                <a:spcPct val="90000"/>
              </a:lnSpc>
              <a:spcBef>
                <a:spcPts val="500"/>
              </a:spcBef>
              <a:spcAft>
                <a:spcPts val="0"/>
              </a:spcAft>
              <a:buClr>
                <a:schemeClr val="dk1"/>
              </a:buClr>
              <a:buSzPts val="2800"/>
              <a:buFont typeface="Noto Sans Symbols"/>
              <a:buNone/>
              <a:defRPr sz="2800" b="0" i="0" u="none" strike="noStrike" cap="none">
                <a:solidFill>
                  <a:schemeClr val="dk1"/>
                </a:solidFill>
                <a:latin typeface="Cabin"/>
                <a:ea typeface="Cabin"/>
                <a:cs typeface="Cabin"/>
                <a:sym typeface="Cabin"/>
              </a:defRPr>
            </a:lvl2pPr>
            <a:lvl3pPr marL="914400" marR="0" lvl="2" indent="0" algn="l" rtl="0">
              <a:lnSpc>
                <a:spcPct val="90000"/>
              </a:lnSpc>
              <a:spcBef>
                <a:spcPts val="500"/>
              </a:spcBef>
              <a:spcAft>
                <a:spcPts val="0"/>
              </a:spcAft>
              <a:buClr>
                <a:schemeClr val="dk1"/>
              </a:buClr>
              <a:buSzPts val="2400"/>
              <a:buFont typeface="Noto Sans Symbols"/>
              <a:buNone/>
              <a:defRPr sz="2400" b="0" i="0" u="none" strike="noStrike" cap="none">
                <a:solidFill>
                  <a:schemeClr val="dk1"/>
                </a:solidFill>
                <a:latin typeface="Cabin"/>
                <a:ea typeface="Cabin"/>
                <a:cs typeface="Cabin"/>
                <a:sym typeface="Cabin"/>
              </a:defRPr>
            </a:lvl3pPr>
            <a:lvl4pPr marL="1371600" marR="0" lvl="3" indent="0" algn="l" rtl="0">
              <a:lnSpc>
                <a:spcPct val="90000"/>
              </a:lnSpc>
              <a:spcBef>
                <a:spcPts val="500"/>
              </a:spcBef>
              <a:spcAft>
                <a:spcPts val="0"/>
              </a:spcAft>
              <a:buClr>
                <a:schemeClr val="dk1"/>
              </a:buClr>
              <a:buSzPts val="2000"/>
              <a:buFont typeface="Noto Sans Symbols"/>
              <a:buNone/>
              <a:defRPr sz="2000" b="0" i="0" u="none" strike="noStrike" cap="none">
                <a:solidFill>
                  <a:schemeClr val="dk1"/>
                </a:solidFill>
                <a:latin typeface="Cabin"/>
                <a:ea typeface="Cabin"/>
                <a:cs typeface="Cabin"/>
                <a:sym typeface="Cabin"/>
              </a:defRPr>
            </a:lvl4pPr>
            <a:lvl5pPr marL="1828800" marR="0" lvl="4" indent="0" algn="l" rtl="0">
              <a:lnSpc>
                <a:spcPct val="90000"/>
              </a:lnSpc>
              <a:spcBef>
                <a:spcPts val="500"/>
              </a:spcBef>
              <a:spcAft>
                <a:spcPts val="0"/>
              </a:spcAft>
              <a:buClr>
                <a:schemeClr val="dk1"/>
              </a:buClr>
              <a:buSzPts val="2000"/>
              <a:buFont typeface="Noto Sans Symbols"/>
              <a:buNone/>
              <a:defRPr sz="2000" b="0" i="0" u="none" strike="noStrike" cap="none">
                <a:solidFill>
                  <a:schemeClr val="dk1"/>
                </a:solidFill>
                <a:latin typeface="Cabin"/>
                <a:ea typeface="Cabin"/>
                <a:cs typeface="Cabin"/>
                <a:sym typeface="Cabin"/>
              </a:defRPr>
            </a:lvl5pPr>
            <a:lvl6pPr marL="2286000" marR="0" lvl="5"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bin"/>
                <a:ea typeface="Cabin"/>
                <a:cs typeface="Cabin"/>
                <a:sym typeface="Cabin"/>
              </a:defRPr>
            </a:lvl6pPr>
            <a:lvl7pPr marL="2743200" marR="0" lvl="6"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bin"/>
                <a:ea typeface="Cabin"/>
                <a:cs typeface="Cabin"/>
                <a:sym typeface="Cabin"/>
              </a:defRPr>
            </a:lvl7pPr>
            <a:lvl8pPr marL="3200400" marR="0" lvl="7"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bin"/>
                <a:ea typeface="Cabin"/>
                <a:cs typeface="Cabin"/>
                <a:sym typeface="Cabin"/>
              </a:defRPr>
            </a:lvl8pPr>
            <a:lvl9pPr marL="3657600" marR="0" lvl="8"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bin"/>
                <a:ea typeface="Cabin"/>
                <a:cs typeface="Cabin"/>
                <a:sym typeface="Cabin"/>
              </a:defRPr>
            </a:lvl9pPr>
          </a:lstStyle>
          <a:p>
            <a:endParaRPr/>
          </a:p>
        </p:txBody>
      </p:sp>
      <p:sp>
        <p:nvSpPr>
          <p:cNvPr id="82" name="Google Shape;82;p12"/>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1600"/>
              <a:buFont typeface="Noto Sans Symbols"/>
              <a:buNone/>
              <a:defRPr sz="1600" b="0" i="0" u="none" strike="noStrike" cap="none">
                <a:solidFill>
                  <a:schemeClr val="dk1"/>
                </a:solidFill>
                <a:latin typeface="Cabin"/>
                <a:ea typeface="Cabin"/>
                <a:cs typeface="Cabin"/>
                <a:sym typeface="Cabin"/>
              </a:defRPr>
            </a:lvl1pPr>
            <a:lvl2pPr marL="914400" marR="0" lvl="1" indent="-228600" algn="l" rtl="0">
              <a:lnSpc>
                <a:spcPct val="90000"/>
              </a:lnSpc>
              <a:spcBef>
                <a:spcPts val="500"/>
              </a:spcBef>
              <a:spcAft>
                <a:spcPts val="0"/>
              </a:spcAft>
              <a:buClr>
                <a:schemeClr val="dk1"/>
              </a:buClr>
              <a:buSzPts val="1400"/>
              <a:buFont typeface="Noto Sans Symbols"/>
              <a:buNone/>
              <a:defRPr sz="1400" b="0" i="0" u="none" strike="noStrike" cap="none">
                <a:solidFill>
                  <a:schemeClr val="dk1"/>
                </a:solidFill>
                <a:latin typeface="Cabin"/>
                <a:ea typeface="Cabin"/>
                <a:cs typeface="Cabin"/>
                <a:sym typeface="Cabin"/>
              </a:defRPr>
            </a:lvl2pPr>
            <a:lvl3pPr marL="1371600" marR="0" lvl="2" indent="-228600" algn="l" rtl="0">
              <a:lnSpc>
                <a:spcPct val="90000"/>
              </a:lnSpc>
              <a:spcBef>
                <a:spcPts val="500"/>
              </a:spcBef>
              <a:spcAft>
                <a:spcPts val="0"/>
              </a:spcAft>
              <a:buClr>
                <a:schemeClr val="dk1"/>
              </a:buClr>
              <a:buSzPts val="1200"/>
              <a:buFont typeface="Noto Sans Symbols"/>
              <a:buNone/>
              <a:defRPr sz="1200" b="0" i="0" u="none" strike="noStrike" cap="none">
                <a:solidFill>
                  <a:schemeClr val="dk1"/>
                </a:solidFill>
                <a:latin typeface="Cabin"/>
                <a:ea typeface="Cabin"/>
                <a:cs typeface="Cabin"/>
                <a:sym typeface="Cabin"/>
              </a:defRPr>
            </a:lvl3pPr>
            <a:lvl4pPr marL="1828800" marR="0" lvl="3" indent="-228600" algn="l" rtl="0">
              <a:lnSpc>
                <a:spcPct val="90000"/>
              </a:lnSpc>
              <a:spcBef>
                <a:spcPts val="500"/>
              </a:spcBef>
              <a:spcAft>
                <a:spcPts val="0"/>
              </a:spcAft>
              <a:buClr>
                <a:schemeClr val="dk1"/>
              </a:buClr>
              <a:buSzPts val="1000"/>
              <a:buFont typeface="Noto Sans Symbols"/>
              <a:buNone/>
              <a:defRPr sz="1000" b="0" i="0" u="none" strike="noStrike" cap="none">
                <a:solidFill>
                  <a:schemeClr val="dk1"/>
                </a:solidFill>
                <a:latin typeface="Cabin"/>
                <a:ea typeface="Cabin"/>
                <a:cs typeface="Cabin"/>
                <a:sym typeface="Cabin"/>
              </a:defRPr>
            </a:lvl4pPr>
            <a:lvl5pPr marL="2286000" marR="0" lvl="4" indent="-228600" algn="l" rtl="0">
              <a:lnSpc>
                <a:spcPct val="90000"/>
              </a:lnSpc>
              <a:spcBef>
                <a:spcPts val="500"/>
              </a:spcBef>
              <a:spcAft>
                <a:spcPts val="0"/>
              </a:spcAft>
              <a:buClr>
                <a:schemeClr val="dk1"/>
              </a:buClr>
              <a:buSzPts val="1000"/>
              <a:buFont typeface="Noto Sans Symbols"/>
              <a:buNone/>
              <a:defRPr sz="1000" b="0" i="0" u="none" strike="noStrike" cap="none">
                <a:solidFill>
                  <a:schemeClr val="dk1"/>
                </a:solidFill>
                <a:latin typeface="Cabin"/>
                <a:ea typeface="Cabin"/>
                <a:cs typeface="Cabin"/>
                <a:sym typeface="Cabin"/>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bin"/>
                <a:ea typeface="Cabin"/>
                <a:cs typeface="Cabin"/>
                <a:sym typeface="Cabin"/>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bin"/>
                <a:ea typeface="Cabin"/>
                <a:cs typeface="Cabin"/>
                <a:sym typeface="Cabin"/>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bin"/>
                <a:ea typeface="Cabin"/>
                <a:cs typeface="Cabin"/>
                <a:sym typeface="Cabin"/>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bin"/>
                <a:ea typeface="Cabin"/>
                <a:cs typeface="Cabin"/>
                <a:sym typeface="Cabin"/>
              </a:defRPr>
            </a:lvl9pPr>
          </a:lstStyle>
          <a:p>
            <a:endParaRPr/>
          </a:p>
        </p:txBody>
      </p:sp>
      <p:sp>
        <p:nvSpPr>
          <p:cNvPr id="83" name="Google Shape;83;p12"/>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84" name="Google Shape;84;p12"/>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85" name="Google Shape;85;p12"/>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8" name="Google Shape;88;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89" name="Google Shape;89;p13"/>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0" name="Google Shape;90;p13"/>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1" name="Google Shape;91;p13"/>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94" name="Google Shape;94;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95" name="Google Shape;95;p14"/>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6" name="Google Shape;96;p14"/>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7" name="Google Shape;97;p14"/>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6" name="Google Shape;26;p3"/>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27" name="Google Shape;27;p3"/>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8" name="Google Shape;28;p3"/>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9" name="Google Shape;29;p3"/>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utline">
  <p:cSld name="Outline">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2" name="Google Shape;32;p4"/>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rgbClr val="BFBFBF"/>
              </a:buClr>
              <a:buSzPts val="2800"/>
              <a:buFont typeface="Noto Sans Symbols"/>
              <a:buChar char="▪"/>
              <a:defRPr sz="2800" b="0" i="0" u="none" strike="noStrike" cap="none">
                <a:solidFill>
                  <a:srgbClr val="BFBFBF"/>
                </a:solidFill>
                <a:latin typeface="Cabin"/>
                <a:ea typeface="Cabin"/>
                <a:cs typeface="Cabin"/>
                <a:sym typeface="Cabin"/>
              </a:defRPr>
            </a:lvl1pPr>
            <a:lvl2pPr marL="914400" marR="0" lvl="1" indent="-381000" algn="l" rtl="0">
              <a:lnSpc>
                <a:spcPct val="90000"/>
              </a:lnSpc>
              <a:spcBef>
                <a:spcPts val="500"/>
              </a:spcBef>
              <a:spcAft>
                <a:spcPts val="0"/>
              </a:spcAft>
              <a:buClr>
                <a:srgbClr val="BFBFBF"/>
              </a:buClr>
              <a:buSzPts val="2400"/>
              <a:buFont typeface="Noto Sans Symbols"/>
              <a:buChar char="▪"/>
              <a:defRPr sz="2400" b="0" i="0" u="none" strike="noStrike" cap="none">
                <a:solidFill>
                  <a:srgbClr val="BFBFBF"/>
                </a:solidFill>
                <a:latin typeface="Cabin"/>
                <a:ea typeface="Cabin"/>
                <a:cs typeface="Cabin"/>
                <a:sym typeface="Cabin"/>
              </a:defRPr>
            </a:lvl2pPr>
            <a:lvl3pPr marL="1371600" marR="0" lvl="2" indent="-355600" algn="l" rtl="0">
              <a:lnSpc>
                <a:spcPct val="90000"/>
              </a:lnSpc>
              <a:spcBef>
                <a:spcPts val="500"/>
              </a:spcBef>
              <a:spcAft>
                <a:spcPts val="0"/>
              </a:spcAft>
              <a:buClr>
                <a:srgbClr val="BFBFBF"/>
              </a:buClr>
              <a:buSzPts val="2000"/>
              <a:buFont typeface="Noto Sans Symbols"/>
              <a:buChar char="▪"/>
              <a:defRPr sz="2000" b="0" i="0" u="none" strike="noStrike" cap="none">
                <a:solidFill>
                  <a:srgbClr val="BFBFBF"/>
                </a:solidFill>
                <a:latin typeface="Cabin"/>
                <a:ea typeface="Cabin"/>
                <a:cs typeface="Cabin"/>
                <a:sym typeface="Cabin"/>
              </a:defRPr>
            </a:lvl3pPr>
            <a:lvl4pPr marL="1828800" marR="0" lvl="3" indent="-342900" algn="l" rtl="0">
              <a:lnSpc>
                <a:spcPct val="90000"/>
              </a:lnSpc>
              <a:spcBef>
                <a:spcPts val="500"/>
              </a:spcBef>
              <a:spcAft>
                <a:spcPts val="0"/>
              </a:spcAft>
              <a:buClr>
                <a:srgbClr val="BFBFBF"/>
              </a:buClr>
              <a:buSzPts val="1800"/>
              <a:buFont typeface="Noto Sans Symbols"/>
              <a:buChar char="▪"/>
              <a:defRPr sz="1800" b="0" i="0" u="none" strike="noStrike" cap="none">
                <a:solidFill>
                  <a:srgbClr val="BFBFBF"/>
                </a:solidFill>
                <a:latin typeface="Cabin"/>
                <a:ea typeface="Cabin"/>
                <a:cs typeface="Cabin"/>
                <a:sym typeface="Cabin"/>
              </a:defRPr>
            </a:lvl4pPr>
            <a:lvl5pPr marL="2286000" marR="0" lvl="4" indent="-342900" algn="l" rtl="0">
              <a:lnSpc>
                <a:spcPct val="90000"/>
              </a:lnSpc>
              <a:spcBef>
                <a:spcPts val="500"/>
              </a:spcBef>
              <a:spcAft>
                <a:spcPts val="0"/>
              </a:spcAft>
              <a:buClr>
                <a:srgbClr val="BFBFBF"/>
              </a:buClr>
              <a:buSzPts val="1800"/>
              <a:buFont typeface="Noto Sans Symbols"/>
              <a:buChar char="▪"/>
              <a:defRPr sz="1800" b="0" i="0" u="none" strike="noStrike" cap="none">
                <a:solidFill>
                  <a:srgbClr val="BFBFBF"/>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33" name="Google Shape;33;p4"/>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4" name="Google Shape;34;p4"/>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5" name="Google Shape;35;p4"/>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4" name="Google Shape;44;p6"/>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5" name="Google Shape;45;p6"/>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6" name="Google Shape;46;p6"/>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7" name="Google Shape;47;p6"/>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8" name="Google Shape;48;p6"/>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1" name="Google Shape;51;p7"/>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1000"/>
              </a:spcBef>
              <a:spcAft>
                <a:spcPts val="0"/>
              </a:spcAft>
              <a:buClr>
                <a:schemeClr val="dk1"/>
              </a:buClr>
              <a:buSzPts val="2400"/>
              <a:buFont typeface="Noto Sans Symbols"/>
              <a:buNone/>
              <a:defRPr sz="2400" b="1" i="0" u="none" strike="noStrike" cap="none">
                <a:solidFill>
                  <a:schemeClr val="dk1"/>
                </a:solidFill>
                <a:latin typeface="Cabin"/>
                <a:ea typeface="Cabin"/>
                <a:cs typeface="Cabin"/>
                <a:sym typeface="Cabin"/>
              </a:defRPr>
            </a:lvl1pPr>
            <a:lvl2pPr marL="914400" marR="0" lvl="1" indent="-228600" algn="l" rtl="0">
              <a:lnSpc>
                <a:spcPct val="90000"/>
              </a:lnSpc>
              <a:spcBef>
                <a:spcPts val="500"/>
              </a:spcBef>
              <a:spcAft>
                <a:spcPts val="0"/>
              </a:spcAft>
              <a:buClr>
                <a:schemeClr val="dk1"/>
              </a:buClr>
              <a:buSzPts val="2000"/>
              <a:buFont typeface="Noto Sans Symbols"/>
              <a:buNone/>
              <a:defRPr sz="2000" b="1" i="0" u="none" strike="noStrike" cap="none">
                <a:solidFill>
                  <a:schemeClr val="dk1"/>
                </a:solidFill>
                <a:latin typeface="Cabin"/>
                <a:ea typeface="Cabin"/>
                <a:cs typeface="Cabin"/>
                <a:sym typeface="Cabin"/>
              </a:defRPr>
            </a:lvl2pPr>
            <a:lvl3pPr marL="1371600" marR="0" lvl="2" indent="-228600" algn="l" rtl="0">
              <a:lnSpc>
                <a:spcPct val="90000"/>
              </a:lnSpc>
              <a:spcBef>
                <a:spcPts val="500"/>
              </a:spcBef>
              <a:spcAft>
                <a:spcPts val="0"/>
              </a:spcAft>
              <a:buClr>
                <a:schemeClr val="dk1"/>
              </a:buClr>
              <a:buSzPts val="1800"/>
              <a:buFont typeface="Noto Sans Symbols"/>
              <a:buNone/>
              <a:defRPr sz="1800" b="1" i="0" u="none" strike="noStrike" cap="none">
                <a:solidFill>
                  <a:schemeClr val="dk1"/>
                </a:solidFill>
                <a:latin typeface="Cabin"/>
                <a:ea typeface="Cabin"/>
                <a:cs typeface="Cabin"/>
                <a:sym typeface="Cabin"/>
              </a:defRPr>
            </a:lvl3pPr>
            <a:lvl4pPr marL="1828800" marR="0" lvl="3" indent="-228600" algn="l" rtl="0">
              <a:lnSpc>
                <a:spcPct val="90000"/>
              </a:lnSpc>
              <a:spcBef>
                <a:spcPts val="500"/>
              </a:spcBef>
              <a:spcAft>
                <a:spcPts val="0"/>
              </a:spcAft>
              <a:buClr>
                <a:schemeClr val="dk1"/>
              </a:buClr>
              <a:buSzPts val="1600"/>
              <a:buFont typeface="Noto Sans Symbols"/>
              <a:buNone/>
              <a:defRPr sz="1600" b="1" i="0" u="none" strike="noStrike" cap="none">
                <a:solidFill>
                  <a:schemeClr val="dk1"/>
                </a:solidFill>
                <a:latin typeface="Cabin"/>
                <a:ea typeface="Cabin"/>
                <a:cs typeface="Cabin"/>
                <a:sym typeface="Cabin"/>
              </a:defRPr>
            </a:lvl4pPr>
            <a:lvl5pPr marL="2286000" marR="0" lvl="4" indent="-228600" algn="l" rtl="0">
              <a:lnSpc>
                <a:spcPct val="90000"/>
              </a:lnSpc>
              <a:spcBef>
                <a:spcPts val="500"/>
              </a:spcBef>
              <a:spcAft>
                <a:spcPts val="0"/>
              </a:spcAft>
              <a:buClr>
                <a:schemeClr val="dk1"/>
              </a:buClr>
              <a:buSzPts val="1600"/>
              <a:buFont typeface="Noto Sans Symbols"/>
              <a:buNone/>
              <a:defRPr sz="1600" b="1" i="0" u="none" strike="noStrike" cap="none">
                <a:solidFill>
                  <a:schemeClr val="dk1"/>
                </a:solidFill>
                <a:latin typeface="Cabin"/>
                <a:ea typeface="Cabin"/>
                <a:cs typeface="Cabin"/>
                <a:sym typeface="Cabin"/>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bin"/>
                <a:ea typeface="Cabin"/>
                <a:cs typeface="Cabin"/>
                <a:sym typeface="Cabin"/>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bin"/>
                <a:ea typeface="Cabin"/>
                <a:cs typeface="Cabin"/>
                <a:sym typeface="Cabin"/>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bin"/>
                <a:ea typeface="Cabin"/>
                <a:cs typeface="Cabin"/>
                <a:sym typeface="Cabin"/>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bin"/>
                <a:ea typeface="Cabin"/>
                <a:cs typeface="Cabin"/>
                <a:sym typeface="Cabin"/>
              </a:defRPr>
            </a:lvl9pPr>
          </a:lstStyle>
          <a:p>
            <a:endParaRPr/>
          </a:p>
        </p:txBody>
      </p:sp>
      <p:sp>
        <p:nvSpPr>
          <p:cNvPr id="52" name="Google Shape;52;p7"/>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53" name="Google Shape;53;p7"/>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1000"/>
              </a:spcBef>
              <a:spcAft>
                <a:spcPts val="0"/>
              </a:spcAft>
              <a:buClr>
                <a:schemeClr val="dk1"/>
              </a:buClr>
              <a:buSzPts val="2400"/>
              <a:buFont typeface="Noto Sans Symbols"/>
              <a:buNone/>
              <a:defRPr sz="2400" b="1" i="0" u="none" strike="noStrike" cap="none">
                <a:solidFill>
                  <a:schemeClr val="dk1"/>
                </a:solidFill>
                <a:latin typeface="Cabin"/>
                <a:ea typeface="Cabin"/>
                <a:cs typeface="Cabin"/>
                <a:sym typeface="Cabin"/>
              </a:defRPr>
            </a:lvl1pPr>
            <a:lvl2pPr marL="914400" marR="0" lvl="1" indent="-228600" algn="l" rtl="0">
              <a:lnSpc>
                <a:spcPct val="90000"/>
              </a:lnSpc>
              <a:spcBef>
                <a:spcPts val="500"/>
              </a:spcBef>
              <a:spcAft>
                <a:spcPts val="0"/>
              </a:spcAft>
              <a:buClr>
                <a:schemeClr val="dk1"/>
              </a:buClr>
              <a:buSzPts val="2000"/>
              <a:buFont typeface="Noto Sans Symbols"/>
              <a:buNone/>
              <a:defRPr sz="2000" b="1" i="0" u="none" strike="noStrike" cap="none">
                <a:solidFill>
                  <a:schemeClr val="dk1"/>
                </a:solidFill>
                <a:latin typeface="Cabin"/>
                <a:ea typeface="Cabin"/>
                <a:cs typeface="Cabin"/>
                <a:sym typeface="Cabin"/>
              </a:defRPr>
            </a:lvl2pPr>
            <a:lvl3pPr marL="1371600" marR="0" lvl="2" indent="-228600" algn="l" rtl="0">
              <a:lnSpc>
                <a:spcPct val="90000"/>
              </a:lnSpc>
              <a:spcBef>
                <a:spcPts val="500"/>
              </a:spcBef>
              <a:spcAft>
                <a:spcPts val="0"/>
              </a:spcAft>
              <a:buClr>
                <a:schemeClr val="dk1"/>
              </a:buClr>
              <a:buSzPts val="1800"/>
              <a:buFont typeface="Noto Sans Symbols"/>
              <a:buNone/>
              <a:defRPr sz="1800" b="1" i="0" u="none" strike="noStrike" cap="none">
                <a:solidFill>
                  <a:schemeClr val="dk1"/>
                </a:solidFill>
                <a:latin typeface="Cabin"/>
                <a:ea typeface="Cabin"/>
                <a:cs typeface="Cabin"/>
                <a:sym typeface="Cabin"/>
              </a:defRPr>
            </a:lvl3pPr>
            <a:lvl4pPr marL="1828800" marR="0" lvl="3" indent="-228600" algn="l" rtl="0">
              <a:lnSpc>
                <a:spcPct val="90000"/>
              </a:lnSpc>
              <a:spcBef>
                <a:spcPts val="500"/>
              </a:spcBef>
              <a:spcAft>
                <a:spcPts val="0"/>
              </a:spcAft>
              <a:buClr>
                <a:schemeClr val="dk1"/>
              </a:buClr>
              <a:buSzPts val="1600"/>
              <a:buFont typeface="Noto Sans Symbols"/>
              <a:buNone/>
              <a:defRPr sz="1600" b="1" i="0" u="none" strike="noStrike" cap="none">
                <a:solidFill>
                  <a:schemeClr val="dk1"/>
                </a:solidFill>
                <a:latin typeface="Cabin"/>
                <a:ea typeface="Cabin"/>
                <a:cs typeface="Cabin"/>
                <a:sym typeface="Cabin"/>
              </a:defRPr>
            </a:lvl4pPr>
            <a:lvl5pPr marL="2286000" marR="0" lvl="4" indent="-228600" algn="l" rtl="0">
              <a:lnSpc>
                <a:spcPct val="90000"/>
              </a:lnSpc>
              <a:spcBef>
                <a:spcPts val="500"/>
              </a:spcBef>
              <a:spcAft>
                <a:spcPts val="0"/>
              </a:spcAft>
              <a:buClr>
                <a:schemeClr val="dk1"/>
              </a:buClr>
              <a:buSzPts val="1600"/>
              <a:buFont typeface="Noto Sans Symbols"/>
              <a:buNone/>
              <a:defRPr sz="1600" b="1" i="0" u="none" strike="noStrike" cap="none">
                <a:solidFill>
                  <a:schemeClr val="dk1"/>
                </a:solidFill>
                <a:latin typeface="Cabin"/>
                <a:ea typeface="Cabin"/>
                <a:cs typeface="Cabin"/>
                <a:sym typeface="Cabin"/>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bin"/>
                <a:ea typeface="Cabin"/>
                <a:cs typeface="Cabin"/>
                <a:sym typeface="Cabin"/>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bin"/>
                <a:ea typeface="Cabin"/>
                <a:cs typeface="Cabin"/>
                <a:sym typeface="Cabin"/>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bin"/>
                <a:ea typeface="Cabin"/>
                <a:cs typeface="Cabin"/>
                <a:sym typeface="Cabin"/>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bin"/>
                <a:ea typeface="Cabin"/>
                <a:cs typeface="Cabin"/>
                <a:sym typeface="Cabin"/>
              </a:defRPr>
            </a:lvl9pPr>
          </a:lstStyle>
          <a:p>
            <a:endParaRPr/>
          </a:p>
        </p:txBody>
      </p:sp>
      <p:sp>
        <p:nvSpPr>
          <p:cNvPr id="54" name="Google Shape;54;p7"/>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55" name="Google Shape;55;p7"/>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6" name="Google Shape;56;p7"/>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7" name="Google Shape;57;p7"/>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0" name="Google Shape;60;p8"/>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61" name="Google Shape;61;p8"/>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62" name="Google Shape;62;p8"/>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o Black">
  <p:cSld name="Video Black">
    <p:bg>
      <p:bgPr>
        <a:solidFill>
          <a:schemeClr val="dk1"/>
        </a:solidFill>
        <a:effectLst/>
      </p:bgPr>
    </p:bg>
    <p:spTree>
      <p:nvGrpSpPr>
        <p:cNvPr id="1" name="Shape 63"/>
        <p:cNvGrpSpPr/>
        <p:nvPr/>
      </p:nvGrpSpPr>
      <p:grpSpPr>
        <a:xfrm>
          <a:off x="0" y="0"/>
          <a:ext cx="0" cy="0"/>
          <a:chOff x="0" y="0"/>
          <a:chExt cx="0" cy="0"/>
        </a:xfrm>
      </p:grpSpPr>
      <p:sp>
        <p:nvSpPr>
          <p:cNvPr id="64" name="Google Shape;64;p9"/>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5" name="Google Shape;65;p9"/>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9pPr>
          </a:lstStyle>
          <a:p>
            <a:endParaRPr/>
          </a:p>
        </p:txBody>
      </p:sp>
      <p:sp>
        <p:nvSpPr>
          <p:cNvPr id="66" name="Google Shape;66;p9"/>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9pPr>
          </a:lstStyle>
          <a:p>
            <a:endParaRPr/>
          </a:p>
        </p:txBody>
      </p:sp>
      <p:sp>
        <p:nvSpPr>
          <p:cNvPr id="67" name="Google Shape;67;p9"/>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10"/>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70" name="Google Shape;70;p10"/>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71" name="Google Shape;71;p10"/>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noAutofit/>
          </a:bodyPr>
          <a:lstStyle>
            <a:lvl1pPr marL="457200" marR="0" lvl="0" indent="-431800" algn="l" rtl="0">
              <a:lnSpc>
                <a:spcPct val="90000"/>
              </a:lnSpc>
              <a:spcBef>
                <a:spcPts val="1000"/>
              </a:spcBef>
              <a:spcAft>
                <a:spcPts val="0"/>
              </a:spcAft>
              <a:buClr>
                <a:schemeClr val="dk1"/>
              </a:buClr>
              <a:buSzPts val="3200"/>
              <a:buFont typeface="Noto Sans Symbols"/>
              <a:buChar char="▪"/>
              <a:defRPr sz="3200" b="0" i="0" u="none" strike="noStrike" cap="none">
                <a:solidFill>
                  <a:schemeClr val="dk1"/>
                </a:solidFill>
                <a:latin typeface="Cabin"/>
                <a:ea typeface="Cabin"/>
                <a:cs typeface="Cabin"/>
                <a:sym typeface="Cabin"/>
              </a:defRPr>
            </a:lvl1pPr>
            <a:lvl2pPr marL="914400" marR="0" lvl="1" indent="-406400" algn="l" rtl="0">
              <a:lnSpc>
                <a:spcPct val="90000"/>
              </a:lnSpc>
              <a:spcBef>
                <a:spcPts val="5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2pPr>
            <a:lvl3pPr marL="1371600" marR="0" lvl="2"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3pPr>
            <a:lvl4pPr marL="1828800" marR="0" lvl="3"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4pPr>
            <a:lvl5pPr marL="2286000" marR="0" lvl="4"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5" name="Google Shape;75;p11"/>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1600"/>
              <a:buFont typeface="Noto Sans Symbols"/>
              <a:buNone/>
              <a:defRPr sz="1600" b="0" i="0" u="none" strike="noStrike" cap="none">
                <a:solidFill>
                  <a:schemeClr val="dk1"/>
                </a:solidFill>
                <a:latin typeface="Cabin"/>
                <a:ea typeface="Cabin"/>
                <a:cs typeface="Cabin"/>
                <a:sym typeface="Cabin"/>
              </a:defRPr>
            </a:lvl1pPr>
            <a:lvl2pPr marL="914400" marR="0" lvl="1" indent="-228600" algn="l" rtl="0">
              <a:lnSpc>
                <a:spcPct val="90000"/>
              </a:lnSpc>
              <a:spcBef>
                <a:spcPts val="500"/>
              </a:spcBef>
              <a:spcAft>
                <a:spcPts val="0"/>
              </a:spcAft>
              <a:buClr>
                <a:schemeClr val="dk1"/>
              </a:buClr>
              <a:buSzPts val="1400"/>
              <a:buFont typeface="Noto Sans Symbols"/>
              <a:buNone/>
              <a:defRPr sz="1400" b="0" i="0" u="none" strike="noStrike" cap="none">
                <a:solidFill>
                  <a:schemeClr val="dk1"/>
                </a:solidFill>
                <a:latin typeface="Cabin"/>
                <a:ea typeface="Cabin"/>
                <a:cs typeface="Cabin"/>
                <a:sym typeface="Cabin"/>
              </a:defRPr>
            </a:lvl2pPr>
            <a:lvl3pPr marL="1371600" marR="0" lvl="2" indent="-228600" algn="l" rtl="0">
              <a:lnSpc>
                <a:spcPct val="90000"/>
              </a:lnSpc>
              <a:spcBef>
                <a:spcPts val="500"/>
              </a:spcBef>
              <a:spcAft>
                <a:spcPts val="0"/>
              </a:spcAft>
              <a:buClr>
                <a:schemeClr val="dk1"/>
              </a:buClr>
              <a:buSzPts val="1200"/>
              <a:buFont typeface="Noto Sans Symbols"/>
              <a:buNone/>
              <a:defRPr sz="1200" b="0" i="0" u="none" strike="noStrike" cap="none">
                <a:solidFill>
                  <a:schemeClr val="dk1"/>
                </a:solidFill>
                <a:latin typeface="Cabin"/>
                <a:ea typeface="Cabin"/>
                <a:cs typeface="Cabin"/>
                <a:sym typeface="Cabin"/>
              </a:defRPr>
            </a:lvl3pPr>
            <a:lvl4pPr marL="1828800" marR="0" lvl="3" indent="-228600" algn="l" rtl="0">
              <a:lnSpc>
                <a:spcPct val="90000"/>
              </a:lnSpc>
              <a:spcBef>
                <a:spcPts val="500"/>
              </a:spcBef>
              <a:spcAft>
                <a:spcPts val="0"/>
              </a:spcAft>
              <a:buClr>
                <a:schemeClr val="dk1"/>
              </a:buClr>
              <a:buSzPts val="1000"/>
              <a:buFont typeface="Noto Sans Symbols"/>
              <a:buNone/>
              <a:defRPr sz="1000" b="0" i="0" u="none" strike="noStrike" cap="none">
                <a:solidFill>
                  <a:schemeClr val="dk1"/>
                </a:solidFill>
                <a:latin typeface="Cabin"/>
                <a:ea typeface="Cabin"/>
                <a:cs typeface="Cabin"/>
                <a:sym typeface="Cabin"/>
              </a:defRPr>
            </a:lvl4pPr>
            <a:lvl5pPr marL="2286000" marR="0" lvl="4" indent="-228600" algn="l" rtl="0">
              <a:lnSpc>
                <a:spcPct val="90000"/>
              </a:lnSpc>
              <a:spcBef>
                <a:spcPts val="500"/>
              </a:spcBef>
              <a:spcAft>
                <a:spcPts val="0"/>
              </a:spcAft>
              <a:buClr>
                <a:schemeClr val="dk1"/>
              </a:buClr>
              <a:buSzPts val="1000"/>
              <a:buFont typeface="Noto Sans Symbols"/>
              <a:buNone/>
              <a:defRPr sz="1000" b="0" i="0" u="none" strike="noStrike" cap="none">
                <a:solidFill>
                  <a:schemeClr val="dk1"/>
                </a:solidFill>
                <a:latin typeface="Cabin"/>
                <a:ea typeface="Cabin"/>
                <a:cs typeface="Cabin"/>
                <a:sym typeface="Cabin"/>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bin"/>
                <a:ea typeface="Cabin"/>
                <a:cs typeface="Cabin"/>
                <a:sym typeface="Cabin"/>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bin"/>
                <a:ea typeface="Cabin"/>
                <a:cs typeface="Cabin"/>
                <a:sym typeface="Cabin"/>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bin"/>
                <a:ea typeface="Cabin"/>
                <a:cs typeface="Cabin"/>
                <a:sym typeface="Cabin"/>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bin"/>
                <a:ea typeface="Cabin"/>
                <a:cs typeface="Cabin"/>
                <a:sym typeface="Cabin"/>
              </a:defRPr>
            </a:lvl9pPr>
          </a:lstStyle>
          <a:p>
            <a:endParaRPr/>
          </a:p>
        </p:txBody>
      </p:sp>
      <p:sp>
        <p:nvSpPr>
          <p:cNvPr id="76" name="Google Shape;76;p11"/>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77" name="Google Shape;77;p11"/>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78" name="Google Shape;78;p11"/>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0" y="6356195"/>
            <a:ext cx="12192000" cy="501805"/>
            <a:chOff x="0" y="6356195"/>
            <a:chExt cx="12192000" cy="501805"/>
          </a:xfrm>
        </p:grpSpPr>
        <p:sp>
          <p:nvSpPr>
            <p:cNvPr id="11" name="Google Shape;11;p1"/>
            <p:cNvSpPr/>
            <p:nvPr/>
          </p:nvSpPr>
          <p:spPr>
            <a:xfrm>
              <a:off x="0" y="6356350"/>
              <a:ext cx="12192000" cy="501650"/>
            </a:xfrm>
            <a:prstGeom prst="rect">
              <a:avLst/>
            </a:prstGeom>
            <a:solidFill>
              <a:srgbClr val="56A0D3"/>
            </a:solidFill>
            <a:ln>
              <a:noFill/>
            </a:ln>
          </p:spPr>
          <p:txBody>
            <a:bodyPr spcFirstLastPara="1" wrap="square" lIns="822950" tIns="45700" rIns="91425" bIns="45700" anchor="ctr" anchorCtr="0">
              <a:noAutofit/>
            </a:bodyPr>
            <a:lstStyle/>
            <a:p>
              <a:pPr marL="0" marR="0" lvl="0" indent="0" algn="l" rtl="0">
                <a:spcBef>
                  <a:spcPts val="0"/>
                </a:spcBef>
                <a:spcAft>
                  <a:spcPts val="0"/>
                </a:spcAft>
                <a:buNone/>
              </a:pPr>
              <a:r>
                <a:rPr lang="en-US" sz="1800" i="0" u="none" strike="noStrike" cap="none">
                  <a:solidFill>
                    <a:schemeClr val="lt1"/>
                  </a:solidFill>
                  <a:latin typeface="EB Garamond"/>
                  <a:ea typeface="EB Garamond"/>
                  <a:cs typeface="EB Garamond"/>
                  <a:sym typeface="EB Garamond"/>
                </a:rPr>
                <a:t>UNC-CS</a:t>
              </a:r>
              <a:endParaRPr sz="1800" i="0" u="none" strike="noStrike" cap="none">
                <a:solidFill>
                  <a:schemeClr val="lt1"/>
                </a:solidFill>
                <a:latin typeface="EB Garamond"/>
                <a:ea typeface="EB Garamond"/>
                <a:cs typeface="EB Garamond"/>
                <a:sym typeface="EB Garamond"/>
              </a:endParaRPr>
            </a:p>
          </p:txBody>
        </p:sp>
        <p:pic>
          <p:nvPicPr>
            <p:cNvPr id="12" name="Google Shape;12;p1" descr="http://cs.sites.unc.edu/files/2014/06/50th-wide-30.png"/>
            <p:cNvPicPr preferRelativeResize="0"/>
            <p:nvPr/>
          </p:nvPicPr>
          <p:blipFill rotWithShape="1">
            <a:blip r:embed="rId14">
              <a:alphaModFix/>
            </a:blip>
            <a:srcRect t="23000" b="22526"/>
            <a:stretch/>
          </p:blipFill>
          <p:spPr>
            <a:xfrm>
              <a:off x="0" y="6356195"/>
              <a:ext cx="770354" cy="501805"/>
            </a:xfrm>
            <a:prstGeom prst="rect">
              <a:avLst/>
            </a:prstGeom>
            <a:noFill/>
            <a:ln>
              <a:noFill/>
            </a:ln>
          </p:spPr>
        </p:pic>
      </p:grpSp>
      <p:sp>
        <p:nvSpPr>
          <p:cNvPr id="13" name="Google Shape;13;p1"/>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4" name="Google Shape;14;p1"/>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15" name="Google Shape;15;p1"/>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6" name="Google Shape;16;p1"/>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7" name="Google Shape;17;p1"/>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r>
              <a:rPr lang="en-US"/>
              <a:t> </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520.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59.png"/><Relationship Id="rId5" Type="http://schemas.openxmlformats.org/officeDocument/2006/relationships/image" Target="../media/image54.png"/><Relationship Id="rId10" Type="http://schemas.openxmlformats.org/officeDocument/2006/relationships/image" Target="../media/image58.png"/><Relationship Id="rId4" Type="http://schemas.openxmlformats.org/officeDocument/2006/relationships/image" Target="../media/image53.png"/><Relationship Id="rId9" Type="http://schemas.openxmlformats.org/officeDocument/2006/relationships/image" Target="../media/image57.png"/></Relationships>
</file>

<file path=ppt/slides/_rels/slide14.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1.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6.png"/><Relationship Id="rId17" Type="http://schemas.openxmlformats.org/officeDocument/2006/relationships/image" Target="../media/image75.png"/><Relationship Id="rId2" Type="http://schemas.openxmlformats.org/officeDocument/2006/relationships/notesSlide" Target="../notesSlides/notesSlide14.xml"/><Relationship Id="rId16"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5" Type="http://schemas.openxmlformats.org/officeDocument/2006/relationships/image" Target="../media/image73.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 Id="rId14" Type="http://schemas.openxmlformats.org/officeDocument/2006/relationships/image" Target="../media/image72.png"/></Relationships>
</file>

<file path=ppt/slides/_rels/slide1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 Id="rId9" Type="http://schemas.openxmlformats.org/officeDocument/2006/relationships/image" Target="../media/image83.png"/></Relationships>
</file>

<file path=ppt/slides/_rels/slide18.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500.png"/><Relationship Id="rId18" Type="http://schemas.openxmlformats.org/officeDocument/2006/relationships/image" Target="../media/image97.png"/><Relationship Id="rId3" Type="http://schemas.openxmlformats.org/officeDocument/2006/relationships/image" Target="../media/image450.png"/><Relationship Id="rId7" Type="http://schemas.openxmlformats.org/officeDocument/2006/relationships/image" Target="../media/image410.png"/><Relationship Id="rId12" Type="http://schemas.openxmlformats.org/officeDocument/2006/relationships/image" Target="../media/image92.png"/><Relationship Id="rId17" Type="http://schemas.openxmlformats.org/officeDocument/2006/relationships/image" Target="../media/image96.png"/><Relationship Id="rId2" Type="http://schemas.openxmlformats.org/officeDocument/2006/relationships/notesSlide" Target="../notesSlides/notesSlide18.xml"/><Relationship Id="rId16"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image" Target="../media/image87.png"/><Relationship Id="rId11" Type="http://schemas.openxmlformats.org/officeDocument/2006/relationships/image" Target="../media/image91.png"/><Relationship Id="rId5" Type="http://schemas.openxmlformats.org/officeDocument/2006/relationships/image" Target="../media/image86.png"/><Relationship Id="rId15" Type="http://schemas.openxmlformats.org/officeDocument/2006/relationships/image" Target="../media/image94.png"/><Relationship Id="rId10" Type="http://schemas.openxmlformats.org/officeDocument/2006/relationships/image" Target="../media/image90.png"/><Relationship Id="rId19" Type="http://schemas.openxmlformats.org/officeDocument/2006/relationships/image" Target="../media/image98.png"/><Relationship Id="rId4" Type="http://schemas.openxmlformats.org/officeDocument/2006/relationships/image" Target="../media/image460.png"/><Relationship Id="rId9" Type="http://schemas.openxmlformats.org/officeDocument/2006/relationships/image" Target="../media/image89.png"/><Relationship Id="rId14" Type="http://schemas.openxmlformats.org/officeDocument/2006/relationships/image" Target="../media/image93.png"/></Relationships>
</file>

<file path=ppt/slides/_rels/slide19.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10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8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104.png"/><Relationship Id="rId26" Type="http://schemas.openxmlformats.org/officeDocument/2006/relationships/image" Target="../media/image113.png"/><Relationship Id="rId3" Type="http://schemas.openxmlformats.org/officeDocument/2006/relationships/image" Target="../media/image450.png"/><Relationship Id="rId21" Type="http://schemas.openxmlformats.org/officeDocument/2006/relationships/image" Target="../media/image106.png"/><Relationship Id="rId7" Type="http://schemas.openxmlformats.org/officeDocument/2006/relationships/image" Target="../media/image410.png"/><Relationship Id="rId12" Type="http://schemas.openxmlformats.org/officeDocument/2006/relationships/image" Target="../media/image100.png"/><Relationship Id="rId25" Type="http://schemas.openxmlformats.org/officeDocument/2006/relationships/image" Target="../media/image112.png"/><Relationship Id="rId2" Type="http://schemas.openxmlformats.org/officeDocument/2006/relationships/notesSlide" Target="../notesSlides/notesSlide20.xml"/><Relationship Id="rId20" Type="http://schemas.openxmlformats.org/officeDocument/2006/relationships/image" Target="../media/image109.png"/><Relationship Id="rId29" Type="http://schemas.openxmlformats.org/officeDocument/2006/relationships/image" Target="../media/image116.png"/><Relationship Id="rId1" Type="http://schemas.openxmlformats.org/officeDocument/2006/relationships/slideLayout" Target="../slideLayouts/slideLayout2.xml"/><Relationship Id="rId6" Type="http://schemas.openxmlformats.org/officeDocument/2006/relationships/image" Target="../media/image87.png"/><Relationship Id="rId11" Type="http://schemas.openxmlformats.org/officeDocument/2006/relationships/image" Target="../media/image99.png"/><Relationship Id="rId24" Type="http://schemas.openxmlformats.org/officeDocument/2006/relationships/image" Target="../media/image111.png"/><Relationship Id="rId5" Type="http://schemas.openxmlformats.org/officeDocument/2006/relationships/image" Target="../media/image86.png"/><Relationship Id="rId23" Type="http://schemas.openxmlformats.org/officeDocument/2006/relationships/image" Target="../media/image110.png"/><Relationship Id="rId28" Type="http://schemas.openxmlformats.org/officeDocument/2006/relationships/image" Target="../media/image115.png"/><Relationship Id="rId10" Type="http://schemas.openxmlformats.org/officeDocument/2006/relationships/image" Target="../media/image91.png"/><Relationship Id="rId19" Type="http://schemas.openxmlformats.org/officeDocument/2006/relationships/image" Target="../media/image108.png"/><Relationship Id="rId4" Type="http://schemas.openxmlformats.org/officeDocument/2006/relationships/image" Target="../media/image460.png"/><Relationship Id="rId9" Type="http://schemas.openxmlformats.org/officeDocument/2006/relationships/image" Target="../media/image90.png"/><Relationship Id="rId14" Type="http://schemas.openxmlformats.org/officeDocument/2006/relationships/image" Target="../media/image105.png"/><Relationship Id="rId22" Type="http://schemas.openxmlformats.org/officeDocument/2006/relationships/image" Target="../media/image107.png"/><Relationship Id="rId27" Type="http://schemas.openxmlformats.org/officeDocument/2006/relationships/image" Target="../media/image114.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17.png"/><Relationship Id="rId7" Type="http://schemas.openxmlformats.org/officeDocument/2006/relationships/image" Target="../media/image12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s>
</file>

<file path=ppt/slides/_rels/slide23.xml.rels><?xml version="1.0" encoding="UTF-8" standalone="yes"?>
<Relationships xmlns="http://schemas.openxmlformats.org/package/2006/relationships"><Relationship Id="rId3" Type="http://schemas.openxmlformats.org/officeDocument/2006/relationships/image" Target="../media/image123.png"/><Relationship Id="rId7" Type="http://schemas.openxmlformats.org/officeDocument/2006/relationships/image" Target="../media/image12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s>
</file>

<file path=ppt/slides/_rels/slide24.xml.rels><?xml version="1.0" encoding="UTF-8" standalone="yes"?>
<Relationships xmlns="http://schemas.openxmlformats.org/package/2006/relationships"><Relationship Id="rId3" Type="http://schemas.openxmlformats.org/officeDocument/2006/relationships/image" Target="../media/image113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140.png"/></Relationships>
</file>

<file path=ppt/slides/_rels/slide25.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3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40.png"/></Relationships>
</file>

<file path=ppt/slides/_rels/slide27.xml.rels><?xml version="1.0" encoding="UTF-8" standalone="yes"?>
<Relationships xmlns="http://schemas.openxmlformats.org/package/2006/relationships"><Relationship Id="rId3" Type="http://schemas.openxmlformats.org/officeDocument/2006/relationships/image" Target="../media/image1150.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28.png"/><Relationship Id="rId4" Type="http://schemas.openxmlformats.org/officeDocument/2006/relationships/image" Target="../media/image510.png"/></Relationships>
</file>

<file path=ppt/slides/_rels/slide28.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29.xml.rels><?xml version="1.0" encoding="UTF-8" standalone="yes"?>
<Relationships xmlns="http://schemas.openxmlformats.org/package/2006/relationships"><Relationship Id="rId8" Type="http://schemas.openxmlformats.org/officeDocument/2006/relationships/image" Target="../media/image460.png"/><Relationship Id="rId3" Type="http://schemas.openxmlformats.org/officeDocument/2006/relationships/image" Target="../media/image6.png"/><Relationship Id="rId7" Type="http://schemas.openxmlformats.org/officeDocument/2006/relationships/image" Target="../media/image45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190.png"/><Relationship Id="rId5" Type="http://schemas.openxmlformats.org/officeDocument/2006/relationships/image" Target="../media/image1180.png"/><Relationship Id="rId4" Type="http://schemas.openxmlformats.org/officeDocument/2006/relationships/image" Target="../media/image1170.png"/><Relationship Id="rId9" Type="http://schemas.openxmlformats.org/officeDocument/2006/relationships/image" Target="../media/image7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6.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5.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3.png"/><Relationship Id="rId5" Type="http://schemas.openxmlformats.org/officeDocument/2006/relationships/image" Target="../media/image29.png"/><Relationship Id="rId10" Type="http://schemas.openxmlformats.org/officeDocument/2006/relationships/image" Target="../media/image20.png"/><Relationship Id="rId4" Type="http://schemas.openxmlformats.org/officeDocument/2006/relationships/image" Target="../media/image28.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sp>
        <p:nvSpPr>
          <p:cNvPr id="103" name="Google Shape;103;p15"/>
          <p:cNvSpPr txBox="1">
            <a:spLocks noGrp="1"/>
          </p:cNvSpPr>
          <p:nvPr>
            <p:ph type="subTitle" idx="1"/>
          </p:nvPr>
        </p:nvSpPr>
        <p:spPr>
          <a:xfrm>
            <a:off x="1524000" y="4598686"/>
            <a:ext cx="9144000" cy="17478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Noto Sans Symbols"/>
              <a:buNone/>
            </a:pPr>
            <a:r>
              <a:rPr lang="en-US" dirty="0" err="1"/>
              <a:t>Zhongrui</a:t>
            </a:r>
            <a:r>
              <a:rPr lang="en-US" dirty="0"/>
              <a:t> (reads John-Ray) Chen</a:t>
            </a:r>
            <a:r>
              <a:rPr lang="en-US" baseline="30000" dirty="0"/>
              <a:t>1</a:t>
            </a:r>
            <a:r>
              <a:rPr lang="en-US" dirty="0"/>
              <a:t>, Isaac Grosof</a:t>
            </a:r>
            <a:r>
              <a:rPr lang="en-US" baseline="30000" dirty="0"/>
              <a:t>2</a:t>
            </a:r>
            <a:r>
              <a:rPr lang="en-US" dirty="0"/>
              <a:t>, Benjamin Berg</a:t>
            </a:r>
            <a:r>
              <a:rPr lang="en-US" baseline="30000" dirty="0"/>
              <a:t>1</a:t>
            </a:r>
            <a:endParaRPr sz="2400" b="0" i="0" u="none" strike="noStrike" cap="none" baseline="30000" dirty="0">
              <a:solidFill>
                <a:schemeClr val="dk1"/>
              </a:solidFill>
              <a:latin typeface="Cabin"/>
              <a:ea typeface="Cabin"/>
              <a:cs typeface="Cabin"/>
              <a:sym typeface="Cabin"/>
            </a:endParaRPr>
          </a:p>
          <a:p>
            <a:pPr marL="0" marR="0" lvl="0" indent="0" algn="ctr" rtl="0">
              <a:lnSpc>
                <a:spcPct val="90000"/>
              </a:lnSpc>
              <a:spcBef>
                <a:spcPts val="1000"/>
              </a:spcBef>
              <a:spcAft>
                <a:spcPts val="0"/>
              </a:spcAft>
              <a:buClr>
                <a:schemeClr val="dk1"/>
              </a:buClr>
              <a:buSzPts val="1600"/>
              <a:buFont typeface="Noto Sans Symbols"/>
              <a:buNone/>
            </a:pPr>
            <a:r>
              <a:rPr lang="en-US" sz="1600" b="0" i="0" u="none" strike="noStrike" cap="none" baseline="30000" dirty="0">
                <a:solidFill>
                  <a:schemeClr val="dk1"/>
                </a:solidFill>
                <a:latin typeface="Cabin"/>
                <a:ea typeface="Cabin"/>
                <a:cs typeface="Cabin"/>
                <a:sym typeface="Cabin"/>
              </a:rPr>
              <a:t>1</a:t>
            </a:r>
            <a:r>
              <a:rPr lang="en-US" sz="1600" b="0" i="0" u="none" strike="noStrike" cap="none" dirty="0">
                <a:solidFill>
                  <a:schemeClr val="dk1"/>
                </a:solidFill>
                <a:latin typeface="Cabin"/>
                <a:ea typeface="Cabin"/>
                <a:cs typeface="Cabin"/>
                <a:sym typeface="Cabin"/>
              </a:rPr>
              <a:t>University of North Carolina at Chapel Hill, </a:t>
            </a:r>
            <a:r>
              <a:rPr lang="en-US" sz="1600" baseline="30000" dirty="0"/>
              <a:t>2</a:t>
            </a:r>
            <a:r>
              <a:rPr lang="en-US" sz="1600" dirty="0"/>
              <a:t>Northwestern University</a:t>
            </a:r>
            <a:endParaRPr baseline="30000" dirty="0"/>
          </a:p>
          <a:p>
            <a:pPr marL="0" marR="0" lvl="0" indent="0" algn="ctr" rtl="0">
              <a:lnSpc>
                <a:spcPct val="90000"/>
              </a:lnSpc>
              <a:spcBef>
                <a:spcPts val="1000"/>
              </a:spcBef>
              <a:spcAft>
                <a:spcPts val="0"/>
              </a:spcAft>
              <a:buClr>
                <a:schemeClr val="dk1"/>
              </a:buClr>
              <a:buSzPts val="1600"/>
              <a:buFont typeface="Noto Sans Symbols"/>
              <a:buNone/>
            </a:pPr>
            <a:r>
              <a:rPr lang="en-US" sz="1600" b="0" i="0" u="none" strike="noStrike" cap="none" dirty="0">
                <a:solidFill>
                  <a:schemeClr val="dk1"/>
                </a:solidFill>
                <a:latin typeface="Cabin"/>
                <a:ea typeface="Cabin"/>
                <a:cs typeface="Cabin"/>
                <a:sym typeface="Cabin"/>
              </a:rPr>
              <a:t>Queueing </a:t>
            </a:r>
            <a:r>
              <a:rPr lang="en-US" sz="1600" dirty="0"/>
              <a:t>Seminar at Northwestern University</a:t>
            </a:r>
            <a:endParaRPr sz="1600" b="0" i="0" u="none" strike="noStrike" cap="none" dirty="0">
              <a:solidFill>
                <a:schemeClr val="dk1"/>
              </a:solidFill>
              <a:latin typeface="Cabin"/>
              <a:ea typeface="Cabin"/>
              <a:cs typeface="Cabin"/>
              <a:sym typeface="Cabin"/>
            </a:endParaRPr>
          </a:p>
          <a:p>
            <a:pPr marL="0" marR="0" lvl="0" indent="0" algn="ctr" rtl="0">
              <a:lnSpc>
                <a:spcPct val="90000"/>
              </a:lnSpc>
              <a:spcBef>
                <a:spcPts val="1000"/>
              </a:spcBef>
              <a:spcAft>
                <a:spcPts val="0"/>
              </a:spcAft>
              <a:buClr>
                <a:schemeClr val="dk1"/>
              </a:buClr>
              <a:buSzPts val="1600"/>
              <a:buFont typeface="Noto Sans Symbols"/>
              <a:buNone/>
            </a:pPr>
            <a:r>
              <a:rPr lang="en-US" sz="1600" dirty="0"/>
              <a:t>Apr 8, 2025</a:t>
            </a:r>
            <a:endParaRPr sz="1600" b="0" i="0" u="none" strike="noStrike" cap="none" dirty="0">
              <a:solidFill>
                <a:schemeClr val="dk1"/>
              </a:solidFill>
              <a:latin typeface="Cabin"/>
              <a:ea typeface="Cabin"/>
              <a:cs typeface="Cabin"/>
              <a:sym typeface="Cabin"/>
            </a:endParaRPr>
          </a:p>
        </p:txBody>
      </p:sp>
      <p:sp>
        <p:nvSpPr>
          <p:cNvPr id="104" name="Google Shape;104;p15"/>
          <p:cNvSpPr txBox="1">
            <a:spLocks noGrp="1"/>
          </p:cNvSpPr>
          <p:nvPr>
            <p:ph type="ftr" idx="11"/>
          </p:nvPr>
        </p:nvSpPr>
        <p:spPr>
          <a:xfrm>
            <a:off x="3590693" y="6414218"/>
            <a:ext cx="608856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lt1"/>
              </a:solidFill>
              <a:latin typeface="Cabin"/>
              <a:ea typeface="Cabin"/>
              <a:cs typeface="Cabin"/>
              <a:sym typeface="Cabin"/>
            </a:endParaRPr>
          </a:p>
        </p:txBody>
      </p:sp>
      <p:sp>
        <p:nvSpPr>
          <p:cNvPr id="105" name="Google Shape;105;p15"/>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bin"/>
                <a:ea typeface="Cabin"/>
                <a:cs typeface="Cabin"/>
                <a:sym typeface="Cabin"/>
              </a:rPr>
              <a:t>1</a:t>
            </a:fld>
            <a:endParaRPr sz="1200" b="0" i="0" u="none" strike="noStrike" cap="none">
              <a:solidFill>
                <a:schemeClr val="lt1"/>
              </a:solidFill>
              <a:latin typeface="Cabin"/>
              <a:ea typeface="Cabin"/>
              <a:cs typeface="Cabin"/>
              <a:sym typeface="Cabin"/>
            </a:endParaRPr>
          </a:p>
        </p:txBody>
      </p:sp>
      <p:sp>
        <p:nvSpPr>
          <p:cNvPr id="106" name="Google Shape;106;p15"/>
          <p:cNvSpPr txBox="1">
            <a:spLocks noGrp="1"/>
          </p:cNvSpPr>
          <p:nvPr>
            <p:ph type="ctrTitle"/>
          </p:nvPr>
        </p:nvSpPr>
        <p:spPr>
          <a:xfrm>
            <a:off x="552450" y="344459"/>
            <a:ext cx="11087100" cy="21615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Arial"/>
              <a:buNone/>
            </a:pPr>
            <a:r>
              <a:rPr lang="en-US" sz="3200"/>
              <a:t>A New Class of Policies for </a:t>
            </a:r>
            <a:r>
              <a:rPr lang="en-US" sz="3200" err="1"/>
              <a:t>Multiresource</a:t>
            </a:r>
            <a:r>
              <a:rPr lang="en-US" sz="3200"/>
              <a:t> Job Scheduling</a:t>
            </a:r>
            <a:endParaRPr lang="en-US" sz="3200" b="0" i="0" u="none" strike="noStrike" cap="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20" name="Rectangle 19">
            <a:extLst>
              <a:ext uri="{FF2B5EF4-FFF2-40B4-BE49-F238E27FC236}">
                <a16:creationId xmlns:a16="http://schemas.microsoft.com/office/drawing/2014/main" id="{F14C277B-BE30-3645-8223-EB230F18CD51}"/>
              </a:ext>
            </a:extLst>
          </p:cNvPr>
          <p:cNvSpPr/>
          <p:nvPr/>
        </p:nvSpPr>
        <p:spPr>
          <a:xfrm>
            <a:off x="1801167" y="620783"/>
            <a:ext cx="3531569" cy="3279901"/>
          </a:xfrm>
          <a:prstGeom prst="rect">
            <a:avLst/>
          </a:prstGeom>
          <a:gradFill flip="none" rotWithShape="1">
            <a:gsLst>
              <a:gs pos="0">
                <a:schemeClr val="accent1">
                  <a:lumMod val="0"/>
                  <a:lumOff val="100000"/>
                  <a:alpha val="11001"/>
                </a:schemeClr>
              </a:gs>
              <a:gs pos="56000">
                <a:schemeClr val="bg1"/>
              </a:gs>
              <a:gs pos="89000">
                <a:schemeClr val="accent1">
                  <a:lumMod val="45000"/>
                  <a:lumOff val="55000"/>
                </a:schemeClr>
              </a:gs>
              <a:gs pos="100000">
                <a:schemeClr val="accent1">
                  <a:lumMod val="30000"/>
                  <a:lumOff val="70000"/>
                </a:scheme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Google Shape;795;p30"/>
          <p:cNvSpPr txBox="1">
            <a:spLocks noGrp="1"/>
          </p:cNvSpPr>
          <p:nvPr>
            <p:ph type="title"/>
          </p:nvPr>
        </p:nvSpPr>
        <p:spPr>
          <a:xfrm>
            <a:off x="381000" y="-9207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300"/>
              <a:t>Stability Conditions and Our Solution</a:t>
            </a:r>
            <a:endParaRPr sz="3300"/>
          </a:p>
        </p:txBody>
      </p:sp>
      <p:sp>
        <p:nvSpPr>
          <p:cNvPr id="797" name="Google Shape;797;p30"/>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mc:AlternateContent xmlns:mc="http://schemas.openxmlformats.org/markup-compatibility/2006">
        <mc:Choice xmlns:a14="http://schemas.microsoft.com/office/drawing/2010/main" Requires="a14">
          <p:sp>
            <p:nvSpPr>
              <p:cNvPr id="842" name="Google Shape;842;p30"/>
              <p:cNvSpPr txBox="1"/>
              <p:nvPr/>
            </p:nvSpPr>
            <p:spPr>
              <a:xfrm>
                <a:off x="4395230" y="4948185"/>
                <a:ext cx="7244572" cy="129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dirty="0">
                    <a:solidFill>
                      <a:schemeClr val="dk1"/>
                    </a:solidFill>
                    <a:latin typeface="Cabin"/>
                    <a:ea typeface="Cabin"/>
                    <a:cs typeface="Cabin"/>
                    <a:sym typeface="Cabin"/>
                  </a:rPr>
                  <a:t>Markovian Service Rate (MSR) Policies</a:t>
                </a:r>
                <a:r>
                  <a:rPr lang="en-US" sz="1800" dirty="0">
                    <a:solidFill>
                      <a:schemeClr val="dk1"/>
                    </a:solidFill>
                    <a:latin typeface="Cabin"/>
                    <a:ea typeface="Cabin"/>
                    <a:cs typeface="Cabin"/>
                    <a:sym typeface="Cabin"/>
                  </a:rPr>
                  <a:t>:</a:t>
                </a:r>
              </a:p>
              <a:p>
                <a:pPr marL="0" lvl="0" indent="0" algn="l" rtl="0">
                  <a:spcBef>
                    <a:spcPts val="0"/>
                  </a:spcBef>
                  <a:spcAft>
                    <a:spcPts val="0"/>
                  </a:spcAft>
                  <a:buNone/>
                </a:pPr>
                <a:r>
                  <a:rPr lang="en-US" sz="1800" dirty="0" err="1">
                    <a:solidFill>
                      <a:schemeClr val="dk1"/>
                    </a:solidFill>
                    <a:latin typeface="Cabin"/>
                    <a:ea typeface="Cabin"/>
                    <a:cs typeface="Cabin"/>
                    <a:sym typeface="Cabin"/>
                  </a:rPr>
                  <a:t>pMSR</a:t>
                </a:r>
                <a:r>
                  <a:rPr lang="en-US" sz="1800" dirty="0">
                    <a:solidFill>
                      <a:schemeClr val="dk1"/>
                    </a:solidFill>
                    <a:latin typeface="Cabin"/>
                    <a:ea typeface="Cabin"/>
                    <a:cs typeface="Cabin"/>
                    <a:sym typeface="Cabin"/>
                  </a:rPr>
                  <a:t> (preemptive MSR) uses a Continuous-Time-Markov-Chain to randomize the schedule at time </a:t>
                </a:r>
                <a14:m>
                  <m:oMath xmlns:m="http://schemas.openxmlformats.org/officeDocument/2006/math">
                    <m:r>
                      <a:rPr lang="en-US" sz="1800" i="1" dirty="0" smtClean="0">
                        <a:solidFill>
                          <a:schemeClr val="dk1"/>
                        </a:solidFill>
                        <a:latin typeface="Cambria Math" panose="02040503050406030204" pitchFamily="18" charset="0"/>
                        <a:ea typeface="Cabin"/>
                        <a:cs typeface="Cabin"/>
                        <a:sym typeface="Cabin"/>
                      </a:rPr>
                      <m:t>𝑡</m:t>
                    </m:r>
                  </m:oMath>
                </a14:m>
                <a:r>
                  <a:rPr lang="en-US" sz="1800" dirty="0">
                    <a:solidFill>
                      <a:schemeClr val="dk1"/>
                    </a:solidFill>
                    <a:latin typeface="Cabin"/>
                    <a:ea typeface="Cabin"/>
                    <a:cs typeface="Cabin"/>
                    <a:sym typeface="Cabin"/>
                  </a:rPr>
                  <a:t>.</a:t>
                </a:r>
              </a:p>
              <a:p>
                <a:pPr marL="0" lvl="0" indent="0" algn="l" rtl="0">
                  <a:spcBef>
                    <a:spcPts val="0"/>
                  </a:spcBef>
                  <a:spcAft>
                    <a:spcPts val="0"/>
                  </a:spcAft>
                  <a:buNone/>
                </a:pPr>
                <a:r>
                  <a:rPr lang="en-US" sz="1800" dirty="0">
                    <a:solidFill>
                      <a:schemeClr val="dk1"/>
                    </a:solidFill>
                    <a:latin typeface="Cabin"/>
                    <a:ea typeface="Cabin"/>
                    <a:cs typeface="Cabin"/>
                    <a:sym typeface="Cabin"/>
                  </a:rPr>
                  <a:t>We call this CTMC the </a:t>
                </a:r>
                <a:r>
                  <a:rPr lang="en-US" sz="1800" i="1" dirty="0">
                    <a:solidFill>
                      <a:schemeClr val="dk1"/>
                    </a:solidFill>
                    <a:latin typeface="Cabin"/>
                    <a:ea typeface="Cabin"/>
                    <a:cs typeface="Cabin"/>
                    <a:sym typeface="Cabin"/>
                  </a:rPr>
                  <a:t>modulating process.</a:t>
                </a:r>
                <a:endParaRPr sz="1800" dirty="0">
                  <a:solidFill>
                    <a:schemeClr val="dk1"/>
                  </a:solidFill>
                  <a:latin typeface="Cabin"/>
                  <a:ea typeface="Cabin"/>
                  <a:cs typeface="Cabin"/>
                  <a:sym typeface="Cabin"/>
                </a:endParaRPr>
              </a:p>
            </p:txBody>
          </p:sp>
        </mc:Choice>
        <mc:Fallback>
          <p:sp>
            <p:nvSpPr>
              <p:cNvPr id="842" name="Google Shape;842;p30"/>
              <p:cNvSpPr txBox="1">
                <a:spLocks noRot="1" noChangeAspect="1" noMove="1" noResize="1" noEditPoints="1" noAdjustHandles="1" noChangeArrowheads="1" noChangeShapeType="1" noTextEdit="1"/>
              </p:cNvSpPr>
              <p:nvPr/>
            </p:nvSpPr>
            <p:spPr>
              <a:xfrm>
                <a:off x="4395230" y="4948185"/>
                <a:ext cx="7244572" cy="1292631"/>
              </a:xfrm>
              <a:prstGeom prst="rect">
                <a:avLst/>
              </a:prstGeom>
              <a:blipFill>
                <a:blip r:embed="rId3"/>
                <a:stretch>
                  <a:fillRect l="-701" b="-1942"/>
                </a:stretch>
              </a:blipFill>
              <a:ln>
                <a:noFill/>
              </a:ln>
            </p:spPr>
            <p:txBody>
              <a:bodyPr/>
              <a:lstStyle/>
              <a:p>
                <a:r>
                  <a:rPr lang="en-US">
                    <a:noFill/>
                  </a:rPr>
                  <a:t> </a:t>
                </a:r>
              </a:p>
            </p:txBody>
          </p:sp>
        </mc:Fallback>
      </mc:AlternateContent>
      <p:grpSp>
        <p:nvGrpSpPr>
          <p:cNvPr id="19" name="Group 18">
            <a:extLst>
              <a:ext uri="{FF2B5EF4-FFF2-40B4-BE49-F238E27FC236}">
                <a16:creationId xmlns:a16="http://schemas.microsoft.com/office/drawing/2014/main" id="{E7E270A8-0AAA-AA3F-0EEC-884682AEB71B}"/>
              </a:ext>
            </a:extLst>
          </p:cNvPr>
          <p:cNvGrpSpPr/>
          <p:nvPr/>
        </p:nvGrpSpPr>
        <p:grpSpPr>
          <a:xfrm>
            <a:off x="4964411" y="3449821"/>
            <a:ext cx="5814015" cy="1298844"/>
            <a:chOff x="2920083" y="1233625"/>
            <a:chExt cx="5814015" cy="1298844"/>
          </a:xfrm>
        </p:grpSpPr>
        <p:grpSp>
          <p:nvGrpSpPr>
            <p:cNvPr id="792" name="Google Shape;792;p30"/>
            <p:cNvGrpSpPr/>
            <p:nvPr/>
          </p:nvGrpSpPr>
          <p:grpSpPr>
            <a:xfrm>
              <a:off x="2920083" y="1597937"/>
              <a:ext cx="5687472" cy="831900"/>
              <a:chOff x="5718861" y="3870296"/>
              <a:chExt cx="5687472" cy="831900"/>
            </a:xfrm>
          </p:grpSpPr>
          <p:sp>
            <p:nvSpPr>
              <p:cNvPr id="793" name="Google Shape;793;p30"/>
              <p:cNvSpPr/>
              <p:nvPr/>
            </p:nvSpPr>
            <p:spPr>
              <a:xfrm>
                <a:off x="9175833" y="3870296"/>
                <a:ext cx="2230500" cy="831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794" name="Google Shape;794;p30"/>
              <p:cNvSpPr/>
              <p:nvPr/>
            </p:nvSpPr>
            <p:spPr>
              <a:xfrm>
                <a:off x="5718861" y="3870296"/>
                <a:ext cx="2230500" cy="831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819" name="Google Shape;819;p30"/>
            <p:cNvGrpSpPr/>
            <p:nvPr/>
          </p:nvGrpSpPr>
          <p:grpSpPr>
            <a:xfrm>
              <a:off x="3053060" y="1677800"/>
              <a:ext cx="5681038" cy="661996"/>
              <a:chOff x="5851838" y="4178759"/>
              <a:chExt cx="5681038" cy="661996"/>
            </a:xfrm>
          </p:grpSpPr>
          <p:sp>
            <p:nvSpPr>
              <p:cNvPr id="820" name="Google Shape;820;p30"/>
              <p:cNvSpPr/>
              <p:nvPr/>
            </p:nvSpPr>
            <p:spPr>
              <a:xfrm>
                <a:off x="5851838" y="4270400"/>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21" name="Google Shape;821;p30"/>
              <p:cNvSpPr/>
              <p:nvPr/>
            </p:nvSpPr>
            <p:spPr>
              <a:xfrm>
                <a:off x="5851838" y="4586950"/>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22" name="Google Shape;822;p30"/>
              <p:cNvSpPr txBox="1"/>
              <p:nvPr/>
            </p:nvSpPr>
            <p:spPr>
              <a:xfrm>
                <a:off x="7298663" y="4178759"/>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4/4 cores</a:t>
                </a:r>
                <a:endParaRPr sz="1000">
                  <a:solidFill>
                    <a:schemeClr val="dk1"/>
                  </a:solidFill>
                  <a:latin typeface="Cabin"/>
                  <a:ea typeface="Cabin"/>
                  <a:cs typeface="Cabin"/>
                  <a:sym typeface="Cabin"/>
                </a:endParaRPr>
              </a:p>
            </p:txBody>
          </p:sp>
          <p:sp>
            <p:nvSpPr>
              <p:cNvPr id="823" name="Google Shape;823;p30"/>
              <p:cNvSpPr txBox="1"/>
              <p:nvPr/>
            </p:nvSpPr>
            <p:spPr>
              <a:xfrm>
                <a:off x="7296735" y="4489818"/>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2/4 GBs</a:t>
                </a:r>
                <a:endParaRPr sz="1000">
                  <a:solidFill>
                    <a:schemeClr val="dk1"/>
                  </a:solidFill>
                  <a:latin typeface="Cabin"/>
                  <a:ea typeface="Cabin"/>
                  <a:cs typeface="Cabin"/>
                  <a:sym typeface="Cabin"/>
                </a:endParaRPr>
              </a:p>
            </p:txBody>
          </p:sp>
          <p:sp>
            <p:nvSpPr>
              <p:cNvPr id="824" name="Google Shape;824;p30"/>
              <p:cNvSpPr/>
              <p:nvPr/>
            </p:nvSpPr>
            <p:spPr>
              <a:xfrm>
                <a:off x="5851838" y="4271360"/>
                <a:ext cx="7314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25" name="Google Shape;825;p30"/>
              <p:cNvSpPr/>
              <p:nvPr/>
            </p:nvSpPr>
            <p:spPr>
              <a:xfrm>
                <a:off x="6592859" y="4271360"/>
                <a:ext cx="7314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26" name="Google Shape;826;p30"/>
              <p:cNvSpPr/>
              <p:nvPr/>
            </p:nvSpPr>
            <p:spPr>
              <a:xfrm>
                <a:off x="5851838" y="4589660"/>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27" name="Google Shape;827;p30"/>
              <p:cNvSpPr/>
              <p:nvPr/>
            </p:nvSpPr>
            <p:spPr>
              <a:xfrm>
                <a:off x="6226463" y="4588297"/>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28" name="Google Shape;828;p30"/>
              <p:cNvSpPr/>
              <p:nvPr/>
            </p:nvSpPr>
            <p:spPr>
              <a:xfrm>
                <a:off x="9280850" y="428263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29" name="Google Shape;829;p30"/>
              <p:cNvSpPr/>
              <p:nvPr/>
            </p:nvSpPr>
            <p:spPr>
              <a:xfrm>
                <a:off x="9280850" y="459918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30" name="Google Shape;830;p30"/>
              <p:cNvSpPr txBox="1"/>
              <p:nvPr/>
            </p:nvSpPr>
            <p:spPr>
              <a:xfrm>
                <a:off x="10727675" y="4190996"/>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3/4 cores</a:t>
                </a:r>
                <a:endParaRPr sz="1000">
                  <a:solidFill>
                    <a:schemeClr val="dk1"/>
                  </a:solidFill>
                  <a:latin typeface="Cabin"/>
                  <a:ea typeface="Cabin"/>
                  <a:cs typeface="Cabin"/>
                  <a:sym typeface="Cabin"/>
                </a:endParaRPr>
              </a:p>
            </p:txBody>
          </p:sp>
          <p:sp>
            <p:nvSpPr>
              <p:cNvPr id="831" name="Google Shape;831;p30"/>
              <p:cNvSpPr txBox="1"/>
              <p:nvPr/>
            </p:nvSpPr>
            <p:spPr>
              <a:xfrm>
                <a:off x="10725747" y="4502055"/>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3/4 GBs</a:t>
                </a:r>
                <a:endParaRPr sz="1000">
                  <a:solidFill>
                    <a:schemeClr val="dk1"/>
                  </a:solidFill>
                  <a:latin typeface="Cabin"/>
                  <a:ea typeface="Cabin"/>
                  <a:cs typeface="Cabin"/>
                  <a:sym typeface="Cabin"/>
                </a:endParaRPr>
              </a:p>
            </p:txBody>
          </p:sp>
          <p:sp>
            <p:nvSpPr>
              <p:cNvPr id="832" name="Google Shape;832;p30"/>
              <p:cNvSpPr/>
              <p:nvPr/>
            </p:nvSpPr>
            <p:spPr>
              <a:xfrm>
                <a:off x="9280850" y="4283597"/>
                <a:ext cx="7314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33" name="Google Shape;833;p30"/>
              <p:cNvSpPr/>
              <p:nvPr/>
            </p:nvSpPr>
            <p:spPr>
              <a:xfrm>
                <a:off x="9646567" y="4601895"/>
                <a:ext cx="7314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34" name="Google Shape;834;p30"/>
              <p:cNvSpPr/>
              <p:nvPr/>
            </p:nvSpPr>
            <p:spPr>
              <a:xfrm>
                <a:off x="9280850" y="4601897"/>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35" name="Google Shape;835;p30"/>
              <p:cNvSpPr/>
              <p:nvPr/>
            </p:nvSpPr>
            <p:spPr>
              <a:xfrm>
                <a:off x="10012267" y="4283595"/>
                <a:ext cx="3657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36" name="Google Shape;836;p30"/>
              <p:cNvSpPr/>
              <p:nvPr/>
            </p:nvSpPr>
            <p:spPr>
              <a:xfrm>
                <a:off x="7705475" y="4200775"/>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37" name="Google Shape;837;p30"/>
              <p:cNvSpPr/>
              <p:nvPr/>
            </p:nvSpPr>
            <p:spPr>
              <a:xfrm>
                <a:off x="9229475" y="4200775"/>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838" name="Google Shape;838;p30"/>
              <p:cNvCxnSpPr>
                <a:stCxn id="836" idx="0"/>
                <a:endCxn id="837" idx="0"/>
              </p:cNvCxnSpPr>
              <p:nvPr/>
            </p:nvCxnSpPr>
            <p:spPr>
              <a:xfrm rot="-5400000" flipH="1">
                <a:off x="8577125" y="3439075"/>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sp>
            <p:nvSpPr>
              <p:cNvPr id="839" name="Google Shape;839;p30"/>
              <p:cNvSpPr/>
              <p:nvPr/>
            </p:nvSpPr>
            <p:spPr>
              <a:xfrm>
                <a:off x="7705475" y="4542210"/>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40" name="Google Shape;840;p30"/>
              <p:cNvSpPr/>
              <p:nvPr/>
            </p:nvSpPr>
            <p:spPr>
              <a:xfrm>
                <a:off x="9229475" y="4542210"/>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841" name="Google Shape;841;p30"/>
              <p:cNvCxnSpPr>
                <a:stCxn id="840" idx="2"/>
                <a:endCxn id="839" idx="2"/>
              </p:cNvCxnSpPr>
              <p:nvPr/>
            </p:nvCxnSpPr>
            <p:spPr>
              <a:xfrm rot="5400000">
                <a:off x="8577125" y="4069710"/>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grpSp>
        <p:grpSp>
          <p:nvGrpSpPr>
            <p:cNvPr id="844" name="Google Shape;844;p30"/>
            <p:cNvGrpSpPr/>
            <p:nvPr/>
          </p:nvGrpSpPr>
          <p:grpSpPr>
            <a:xfrm>
              <a:off x="5618497" y="1263369"/>
              <a:ext cx="308457" cy="1269100"/>
              <a:chOff x="8417275" y="1783128"/>
              <a:chExt cx="308457" cy="1269100"/>
            </a:xfrm>
          </p:grpSpPr>
          <p:pic>
            <p:nvPicPr>
              <p:cNvPr id="845" name="Google Shape;845;p30" title="[0,0,0,&quot;https://www.codecogs.com/eqnedit.php?latex=%5Calpha_%7B2%2C3%7D#0&quot;]"/>
              <p:cNvPicPr preferRelativeResize="0"/>
              <p:nvPr/>
            </p:nvPicPr>
            <p:blipFill>
              <a:blip r:embed="rId4">
                <a:alphaModFix/>
              </a:blip>
              <a:stretch>
                <a:fillRect/>
              </a:stretch>
            </p:blipFill>
            <p:spPr>
              <a:xfrm>
                <a:off x="8417275" y="1783128"/>
                <a:ext cx="308457" cy="150700"/>
              </a:xfrm>
              <a:prstGeom prst="rect">
                <a:avLst/>
              </a:prstGeom>
              <a:noFill/>
              <a:ln>
                <a:noFill/>
              </a:ln>
            </p:spPr>
          </p:pic>
          <p:pic>
            <p:nvPicPr>
              <p:cNvPr id="846" name="Google Shape;846;p30" title="[0,0,0,&quot;https://www.codecogs.com/eqnedit.php?latex=%5Calpha_%7B3%2C2%7D#0&quot;]"/>
              <p:cNvPicPr preferRelativeResize="0"/>
              <p:nvPr/>
            </p:nvPicPr>
            <p:blipFill>
              <a:blip r:embed="rId5">
                <a:alphaModFix/>
              </a:blip>
              <a:stretch>
                <a:fillRect/>
              </a:stretch>
            </p:blipFill>
            <p:spPr>
              <a:xfrm>
                <a:off x="8417963" y="2901514"/>
                <a:ext cx="307075" cy="150715"/>
              </a:xfrm>
              <a:prstGeom prst="rect">
                <a:avLst/>
              </a:prstGeom>
              <a:noFill/>
              <a:ln>
                <a:noFill/>
              </a:ln>
            </p:spPr>
          </p:pic>
        </p:grpSp>
        <p:sp>
          <p:nvSpPr>
            <p:cNvPr id="2" name="Google Shape;707;p27">
              <a:extLst>
                <a:ext uri="{FF2B5EF4-FFF2-40B4-BE49-F238E27FC236}">
                  <a16:creationId xmlns:a16="http://schemas.microsoft.com/office/drawing/2014/main" id="{74A159B4-F1F2-2076-0D4E-5EB111ADD77B}"/>
                </a:ext>
              </a:extLst>
            </p:cNvPr>
            <p:cNvSpPr txBox="1"/>
            <p:nvPr/>
          </p:nvSpPr>
          <p:spPr>
            <a:xfrm>
              <a:off x="3489770" y="1233625"/>
              <a:ext cx="1091125"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2</a:t>
              </a:r>
              <a:endParaRPr>
                <a:solidFill>
                  <a:schemeClr val="dk1"/>
                </a:solidFill>
                <a:latin typeface="Cabin"/>
                <a:ea typeface="Cabin"/>
                <a:cs typeface="Cabin"/>
                <a:sym typeface="Cabin"/>
              </a:endParaRPr>
            </a:p>
          </p:txBody>
        </p:sp>
        <p:sp>
          <p:nvSpPr>
            <p:cNvPr id="3" name="Google Shape;707;p27">
              <a:extLst>
                <a:ext uri="{FF2B5EF4-FFF2-40B4-BE49-F238E27FC236}">
                  <a16:creationId xmlns:a16="http://schemas.microsoft.com/office/drawing/2014/main" id="{4483C316-A880-A028-6DDD-98FF1D624154}"/>
                </a:ext>
              </a:extLst>
            </p:cNvPr>
            <p:cNvSpPr txBox="1"/>
            <p:nvPr/>
          </p:nvSpPr>
          <p:spPr>
            <a:xfrm>
              <a:off x="7033175" y="1239597"/>
              <a:ext cx="1091125"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3</a:t>
              </a:r>
              <a:endParaRPr>
                <a:solidFill>
                  <a:schemeClr val="dk1"/>
                </a:solidFill>
                <a:latin typeface="Cabin"/>
                <a:ea typeface="Cabin"/>
                <a:cs typeface="Cabin"/>
                <a:sym typeface="Cabin"/>
              </a:endParaRPr>
            </a:p>
          </p:txBody>
        </p:sp>
      </p:grpSp>
      <mc:AlternateContent xmlns:mc="http://schemas.openxmlformats.org/markup-compatibility/2006">
        <mc:Choice xmlns:a14="http://schemas.microsoft.com/office/drawing/2010/main" Requires="a14">
          <p:sp>
            <p:nvSpPr>
              <p:cNvPr id="4" name="Google Shape;663;p26">
                <a:extLst>
                  <a:ext uri="{FF2B5EF4-FFF2-40B4-BE49-F238E27FC236}">
                    <a16:creationId xmlns:a16="http://schemas.microsoft.com/office/drawing/2014/main" id="{CD097F84-EAFC-B987-1DB5-D9B521527CB9}"/>
                  </a:ext>
                </a:extLst>
              </p:cNvPr>
              <p:cNvSpPr txBox="1"/>
              <p:nvPr/>
            </p:nvSpPr>
            <p:spPr>
              <a:xfrm>
                <a:off x="4795583" y="1283986"/>
                <a:ext cx="2311129" cy="80403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p>
                        <m:sSupPr>
                          <m:ctrlPr>
                            <a:rPr lang="en-US" sz="1800" b="0" i="1" smtClean="0">
                              <a:solidFill>
                                <a:schemeClr val="dk1"/>
                              </a:solidFill>
                              <a:latin typeface="Cambria Math" panose="02040503050406030204" pitchFamily="18" charset="0"/>
                              <a:ea typeface="Cabin"/>
                              <a:cs typeface="Cabin"/>
                              <a:sym typeface="Cabin"/>
                            </a:rPr>
                          </m:ctrlPr>
                        </m:sSupPr>
                        <m:e>
                          <m:r>
                            <a:rPr lang="en-US" sz="1800" b="1" i="1" smtClean="0">
                              <a:solidFill>
                                <a:schemeClr val="dk1"/>
                              </a:solidFill>
                              <a:latin typeface="Cambria Math" panose="02040503050406030204" pitchFamily="18" charset="0"/>
                              <a:ea typeface="Cabin"/>
                              <a:cs typeface="Cabin"/>
                              <a:sym typeface="Cabin"/>
                            </a:rPr>
                            <m:t>𝝁</m:t>
                          </m:r>
                        </m:e>
                        <m:sup>
                          <m:r>
                            <a:rPr lang="en-US" sz="1800" b="0" i="1" smtClean="0">
                              <a:solidFill>
                                <a:schemeClr val="dk1"/>
                              </a:solidFill>
                              <a:latin typeface="Cambria Math" panose="02040503050406030204" pitchFamily="18" charset="0"/>
                              <a:ea typeface="Cabin"/>
                              <a:cs typeface="Cabin"/>
                              <a:sym typeface="Cabin"/>
                            </a:rPr>
                            <m:t>∗</m:t>
                          </m:r>
                        </m:sup>
                      </m:sSup>
                      <m:r>
                        <a:rPr lang="en-US" sz="1800" b="0" i="1" smtClean="0">
                          <a:solidFill>
                            <a:schemeClr val="dk1"/>
                          </a:solidFill>
                          <a:latin typeface="Cambria Math" panose="02040503050406030204" pitchFamily="18" charset="0"/>
                          <a:ea typeface="Cabin"/>
                          <a:cs typeface="Cabin"/>
                          <a:sym typeface="Cabin"/>
                        </a:rPr>
                        <m:t>=</m:t>
                      </m:r>
                      <m:func>
                        <m:funcPr>
                          <m:ctrlPr>
                            <a:rPr lang="en-US" sz="1800" b="0" i="1" smtClean="0">
                              <a:solidFill>
                                <a:schemeClr val="dk1"/>
                              </a:solidFill>
                              <a:latin typeface="Cambria Math" panose="02040503050406030204" pitchFamily="18" charset="0"/>
                              <a:ea typeface="Cabin"/>
                              <a:cs typeface="Cabin"/>
                              <a:sym typeface="Cabin"/>
                            </a:rPr>
                          </m:ctrlPr>
                        </m:funcPr>
                        <m:fName>
                          <m:limLow>
                            <m:limLowPr>
                              <m:ctrlPr>
                                <a:rPr lang="en-US" sz="1800" b="0" i="1" smtClean="0">
                                  <a:solidFill>
                                    <a:schemeClr val="dk1"/>
                                  </a:solidFill>
                                  <a:latin typeface="Cambria Math" panose="02040503050406030204" pitchFamily="18" charset="0"/>
                                  <a:ea typeface="Cabin"/>
                                  <a:cs typeface="Cabin"/>
                                  <a:sym typeface="Cabin"/>
                                </a:rPr>
                              </m:ctrlPr>
                            </m:limLowPr>
                            <m:e>
                              <m:r>
                                <m:rPr>
                                  <m:sty m:val="p"/>
                                </m:rPr>
                                <a:rPr lang="en-US" sz="1800" b="0" i="0" smtClean="0">
                                  <a:solidFill>
                                    <a:schemeClr val="dk1"/>
                                  </a:solidFill>
                                  <a:latin typeface="Cambria Math" panose="02040503050406030204" pitchFamily="18" charset="0"/>
                                  <a:ea typeface="Cabin"/>
                                  <a:cs typeface="Cabin"/>
                                  <a:sym typeface="Cabin"/>
                                </a:rPr>
                                <m:t>lim</m:t>
                              </m:r>
                            </m:e>
                            <m:lim>
                              <m:r>
                                <a:rPr lang="en-US" sz="1800" b="0" i="1" smtClean="0">
                                  <a:solidFill>
                                    <a:schemeClr val="dk1"/>
                                  </a:solidFill>
                                  <a:latin typeface="Cambria Math" panose="02040503050406030204" pitchFamily="18" charset="0"/>
                                  <a:ea typeface="Cabin"/>
                                  <a:cs typeface="Cabin"/>
                                  <a:sym typeface="Cabin"/>
                                </a:rPr>
                                <m:t>𝑡</m:t>
                              </m:r>
                              <m:r>
                                <a:rPr lang="en-US" sz="1800" b="0" i="1" smtClean="0">
                                  <a:solidFill>
                                    <a:schemeClr val="dk1"/>
                                  </a:solidFill>
                                  <a:latin typeface="Cambria Math" panose="02040503050406030204" pitchFamily="18" charset="0"/>
                                  <a:ea typeface="Cabin"/>
                                  <a:cs typeface="Cabin"/>
                                  <a:sym typeface="Cabin"/>
                                </a:rPr>
                                <m:t>→∞</m:t>
                              </m:r>
                            </m:lim>
                          </m:limLow>
                        </m:fName>
                        <m:e>
                          <m:f>
                            <m:fPr>
                              <m:ctrlPr>
                                <a:rPr lang="en-US" sz="1800" b="0" i="1" smtClean="0">
                                  <a:solidFill>
                                    <a:schemeClr val="dk1"/>
                                  </a:solidFill>
                                  <a:latin typeface="Cambria Math" panose="02040503050406030204" pitchFamily="18" charset="0"/>
                                  <a:sym typeface="Cabin"/>
                                </a:rPr>
                              </m:ctrlPr>
                            </m:fPr>
                            <m:num>
                              <m:r>
                                <a:rPr lang="en-US" sz="1800" b="0" i="1" smtClean="0">
                                  <a:solidFill>
                                    <a:schemeClr val="dk1"/>
                                  </a:solidFill>
                                  <a:latin typeface="Cambria Math" panose="02040503050406030204" pitchFamily="18" charset="0"/>
                                  <a:sym typeface="Cabin"/>
                                </a:rPr>
                                <m:t>1</m:t>
                              </m:r>
                            </m:num>
                            <m:den>
                              <m:r>
                                <a:rPr lang="en-US" sz="1800" b="0" i="1" smtClean="0">
                                  <a:solidFill>
                                    <a:schemeClr val="dk1"/>
                                  </a:solidFill>
                                  <a:latin typeface="Cambria Math" panose="02040503050406030204" pitchFamily="18" charset="0"/>
                                  <a:sym typeface="Cabin"/>
                                </a:rPr>
                                <m:t>𝑡</m:t>
                              </m:r>
                            </m:den>
                          </m:f>
                          <m:nary>
                            <m:naryPr>
                              <m:ctrlPr>
                                <a:rPr lang="en-US" sz="1800" b="0" i="1" smtClean="0">
                                  <a:solidFill>
                                    <a:schemeClr val="dk1"/>
                                  </a:solidFill>
                                  <a:latin typeface="Cambria Math" panose="02040503050406030204" pitchFamily="18" charset="0"/>
                                  <a:sym typeface="Cabin"/>
                                </a:rPr>
                              </m:ctrlPr>
                            </m:naryPr>
                            <m:sub>
                              <m:r>
                                <m:rPr>
                                  <m:brk m:alnAt="23"/>
                                </m:rPr>
                                <a:rPr lang="en-US" sz="1800" b="0" i="1" smtClean="0">
                                  <a:solidFill>
                                    <a:schemeClr val="dk1"/>
                                  </a:solidFill>
                                  <a:latin typeface="Cambria Math" panose="02040503050406030204" pitchFamily="18" charset="0"/>
                                  <a:sym typeface="Cabin"/>
                                </a:rPr>
                                <m:t>0</m:t>
                              </m:r>
                            </m:sub>
                            <m:sup>
                              <m:r>
                                <a:rPr lang="en-US" sz="1800" b="0" i="1" smtClean="0">
                                  <a:solidFill>
                                    <a:schemeClr val="dk1"/>
                                  </a:solidFill>
                                  <a:latin typeface="Cambria Math" panose="02040503050406030204" pitchFamily="18" charset="0"/>
                                  <a:sym typeface="Cabin"/>
                                </a:rPr>
                                <m:t>𝑡</m:t>
                              </m:r>
                            </m:sup>
                            <m:e>
                              <m:r>
                                <a:rPr lang="en-US" sz="1800" b="1" i="1" smtClean="0">
                                  <a:solidFill>
                                    <a:schemeClr val="dk1"/>
                                  </a:solidFill>
                                  <a:latin typeface="Cambria Math" panose="02040503050406030204" pitchFamily="18" charset="0"/>
                                  <a:sym typeface="Cabin"/>
                                </a:rPr>
                                <m:t>𝑪</m:t>
                              </m:r>
                              <m:r>
                                <a:rPr lang="en-US" sz="1800" b="0" i="1" smtClean="0">
                                  <a:solidFill>
                                    <a:schemeClr val="dk1"/>
                                  </a:solidFill>
                                  <a:latin typeface="Cambria Math" panose="02040503050406030204" pitchFamily="18" charset="0"/>
                                  <a:sym typeface="Cabin"/>
                                </a:rPr>
                                <m:t>(</m:t>
                              </m:r>
                              <m:r>
                                <a:rPr lang="en-US" sz="1800" b="0" i="1" smtClean="0">
                                  <a:solidFill>
                                    <a:schemeClr val="dk1"/>
                                  </a:solidFill>
                                  <a:latin typeface="Cambria Math" panose="02040503050406030204" pitchFamily="18" charset="0"/>
                                  <a:sym typeface="Cabin"/>
                                </a:rPr>
                                <m:t>𝑥</m:t>
                              </m:r>
                              <m:r>
                                <a:rPr lang="en-US" sz="1800" b="0" i="1" smtClean="0">
                                  <a:solidFill>
                                    <a:schemeClr val="dk1"/>
                                  </a:solidFill>
                                  <a:latin typeface="Cambria Math" panose="02040503050406030204" pitchFamily="18" charset="0"/>
                                  <a:sym typeface="Cabin"/>
                                </a:rPr>
                                <m:t>)</m:t>
                              </m:r>
                              <m:r>
                                <a:rPr lang="en-US" sz="1800" b="0" i="1" smtClean="0">
                                  <a:solidFill>
                                    <a:schemeClr val="dk1"/>
                                  </a:solidFill>
                                  <a:latin typeface="Cambria Math" panose="02040503050406030204" pitchFamily="18" charset="0"/>
                                  <a:sym typeface="Cabin"/>
                                </a:rPr>
                                <m:t>𝑑𝑥</m:t>
                              </m:r>
                            </m:e>
                          </m:nary>
                        </m:e>
                      </m:func>
                    </m:oMath>
                  </m:oMathPara>
                </a14:m>
                <a:endParaRPr sz="1800">
                  <a:solidFill>
                    <a:schemeClr val="dk1"/>
                  </a:solidFill>
                  <a:latin typeface="Cabin"/>
                  <a:ea typeface="Cabin"/>
                  <a:cs typeface="Cabin"/>
                  <a:sym typeface="Cabin"/>
                </a:endParaRPr>
              </a:p>
            </p:txBody>
          </p:sp>
        </mc:Choice>
        <mc:Fallback>
          <p:sp>
            <p:nvSpPr>
              <p:cNvPr id="4" name="Google Shape;663;p26">
                <a:extLst>
                  <a:ext uri="{FF2B5EF4-FFF2-40B4-BE49-F238E27FC236}">
                    <a16:creationId xmlns:a16="http://schemas.microsoft.com/office/drawing/2014/main" id="{CD097F84-EAFC-B987-1DB5-D9B521527CB9}"/>
                  </a:ext>
                </a:extLst>
              </p:cNvPr>
              <p:cNvSpPr txBox="1">
                <a:spLocks noRot="1" noChangeAspect="1" noMove="1" noResize="1" noEditPoints="1" noAdjustHandles="1" noChangeArrowheads="1" noChangeShapeType="1" noTextEdit="1"/>
              </p:cNvSpPr>
              <p:nvPr/>
            </p:nvSpPr>
            <p:spPr>
              <a:xfrm>
                <a:off x="4795583" y="1283986"/>
                <a:ext cx="2311129" cy="804036"/>
              </a:xfrm>
              <a:prstGeom prst="rect">
                <a:avLst/>
              </a:prstGeom>
              <a:blipFill>
                <a:blip r:embed="rId6"/>
                <a:stretch>
                  <a:fillRect t="-129688" b="-198438"/>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Google Shape;542;p25">
                <a:extLst>
                  <a:ext uri="{FF2B5EF4-FFF2-40B4-BE49-F238E27FC236}">
                    <a16:creationId xmlns:a16="http://schemas.microsoft.com/office/drawing/2014/main" id="{09B2124B-4510-D6BF-35F6-7DFC40C4CE11}"/>
                  </a:ext>
                </a:extLst>
              </p:cNvPr>
              <p:cNvSpPr txBox="1"/>
              <p:nvPr/>
            </p:nvSpPr>
            <p:spPr>
              <a:xfrm>
                <a:off x="4795583" y="923916"/>
                <a:ext cx="4359964"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i="1">
                    <a:solidFill>
                      <a:schemeClr val="dk1"/>
                    </a:solidFill>
                    <a:latin typeface="Cabin"/>
                    <a:ea typeface="Cabin"/>
                    <a:cs typeface="Cabin"/>
                    <a:sym typeface="Cabin"/>
                  </a:rPr>
                  <a:t>Long-run average completion rate </a:t>
                </a:r>
                <a14:m>
                  <m:oMath xmlns:m="http://schemas.openxmlformats.org/officeDocument/2006/math">
                    <m:sSup>
                      <m:sSupPr>
                        <m:ctrlPr>
                          <a:rPr lang="en-US" sz="2000" b="0" i="1" smtClean="0">
                            <a:solidFill>
                              <a:schemeClr val="dk1"/>
                            </a:solidFill>
                            <a:latin typeface="Cambria Math" panose="02040503050406030204" pitchFamily="18" charset="0"/>
                            <a:ea typeface="Cabin"/>
                            <a:cs typeface="Cabin"/>
                            <a:sym typeface="Cabin"/>
                          </a:rPr>
                        </m:ctrlPr>
                      </m:sSupPr>
                      <m:e>
                        <m:r>
                          <a:rPr lang="en-US" sz="2000" b="1" i="1" smtClean="0">
                            <a:solidFill>
                              <a:schemeClr val="dk1"/>
                            </a:solidFill>
                            <a:latin typeface="Cambria Math" panose="02040503050406030204" pitchFamily="18" charset="0"/>
                            <a:ea typeface="Cabin"/>
                            <a:cs typeface="Cabin"/>
                            <a:sym typeface="Cabin"/>
                          </a:rPr>
                          <m:t>𝝁</m:t>
                        </m:r>
                      </m:e>
                      <m:sup>
                        <m:r>
                          <a:rPr lang="en-US" sz="2000" b="0" i="1" smtClean="0">
                            <a:solidFill>
                              <a:schemeClr val="dk1"/>
                            </a:solidFill>
                            <a:latin typeface="Cambria Math" panose="02040503050406030204" pitchFamily="18" charset="0"/>
                            <a:ea typeface="Cabin"/>
                            <a:cs typeface="Cabin"/>
                            <a:sym typeface="Cabin"/>
                          </a:rPr>
                          <m:t>∗</m:t>
                        </m:r>
                      </m:sup>
                    </m:sSup>
                  </m:oMath>
                </a14:m>
                <a:r>
                  <a:rPr lang="en-US" sz="2000" b="0" i="1">
                    <a:solidFill>
                      <a:schemeClr val="dk1"/>
                    </a:solidFill>
                    <a:latin typeface="Cabin"/>
                    <a:ea typeface="Cabin"/>
                    <a:cs typeface="Cabin"/>
                    <a:sym typeface="Cabin"/>
                  </a:rPr>
                  <a:t>.</a:t>
                </a:r>
              </a:p>
            </p:txBody>
          </p:sp>
        </mc:Choice>
        <mc:Fallback>
          <p:sp>
            <p:nvSpPr>
              <p:cNvPr id="5" name="Google Shape;542;p25">
                <a:extLst>
                  <a:ext uri="{FF2B5EF4-FFF2-40B4-BE49-F238E27FC236}">
                    <a16:creationId xmlns:a16="http://schemas.microsoft.com/office/drawing/2014/main" id="{09B2124B-4510-D6BF-35F6-7DFC40C4CE11}"/>
                  </a:ext>
                </a:extLst>
              </p:cNvPr>
              <p:cNvSpPr txBox="1">
                <a:spLocks noRot="1" noChangeAspect="1" noMove="1" noResize="1" noEditPoints="1" noAdjustHandles="1" noChangeArrowheads="1" noChangeShapeType="1" noTextEdit="1"/>
              </p:cNvSpPr>
              <p:nvPr/>
            </p:nvSpPr>
            <p:spPr>
              <a:xfrm>
                <a:off x="4795583" y="923916"/>
                <a:ext cx="4359964" cy="492412"/>
              </a:xfrm>
              <a:prstGeom prst="rect">
                <a:avLst/>
              </a:prstGeom>
              <a:blipFill>
                <a:blip r:embed="rId7"/>
                <a:stretch>
                  <a:fillRect l="-1453" b="-12500"/>
                </a:stretch>
              </a:blipFill>
              <a:ln>
                <a:noFill/>
              </a:ln>
            </p:spPr>
            <p:txBody>
              <a:bodyPr/>
              <a:lstStyle/>
              <a:p>
                <a:r>
                  <a:rPr lang="en-US">
                    <a:noFill/>
                  </a:rPr>
                  <a:t> </a:t>
                </a:r>
              </a:p>
            </p:txBody>
          </p:sp>
        </mc:Fallback>
      </mc:AlternateContent>
      <p:grpSp>
        <p:nvGrpSpPr>
          <p:cNvPr id="6" name="Google Shape;780;p29">
            <a:extLst>
              <a:ext uri="{FF2B5EF4-FFF2-40B4-BE49-F238E27FC236}">
                <a16:creationId xmlns:a16="http://schemas.microsoft.com/office/drawing/2014/main" id="{260C09C0-1017-8E75-C1BD-F70E0B376809}"/>
              </a:ext>
            </a:extLst>
          </p:cNvPr>
          <p:cNvGrpSpPr/>
          <p:nvPr/>
        </p:nvGrpSpPr>
        <p:grpSpPr>
          <a:xfrm>
            <a:off x="4849059" y="2140963"/>
            <a:ext cx="5380883" cy="950194"/>
            <a:chOff x="5219050" y="3365350"/>
            <a:chExt cx="5584025" cy="1327575"/>
          </a:xfrm>
        </p:grpSpPr>
        <mc:AlternateContent xmlns:mc="http://schemas.openxmlformats.org/markup-compatibility/2006">
          <mc:Choice xmlns:a14="http://schemas.microsoft.com/office/drawing/2010/main" Requires="a14">
            <p:sp>
              <p:nvSpPr>
                <p:cNvPr id="7" name="Google Shape;781;p29">
                  <a:extLst>
                    <a:ext uri="{FF2B5EF4-FFF2-40B4-BE49-F238E27FC236}">
                      <a16:creationId xmlns:a16="http://schemas.microsoft.com/office/drawing/2014/main" id="{A0B76FDD-6A66-2068-2043-CA1087A64EC8}"/>
                    </a:ext>
                  </a:extLst>
                </p:cNvPr>
                <p:cNvSpPr/>
                <p:nvPr/>
              </p:nvSpPr>
              <p:spPr>
                <a:xfrm>
                  <a:off x="5219175" y="3366325"/>
                  <a:ext cx="5583900" cy="132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600">
                    <a:latin typeface="Cabin"/>
                    <a:ea typeface="Cabin"/>
                    <a:cs typeface="Cabin"/>
                    <a:sym typeface="Cabin"/>
                  </a:endParaRPr>
                </a:p>
                <a:p>
                  <a:pPr marL="0" lvl="0" indent="0" algn="l" rtl="0">
                    <a:spcBef>
                      <a:spcPts val="0"/>
                    </a:spcBef>
                    <a:spcAft>
                      <a:spcPts val="0"/>
                    </a:spcAft>
                    <a:buNone/>
                  </a:pPr>
                  <a:r>
                    <a:rPr lang="en-US" sz="2000">
                      <a:latin typeface="Cabin"/>
                      <a:ea typeface="Cabin"/>
                      <a:cs typeface="Cabin"/>
                      <a:sym typeface="Cabin"/>
                    </a:rPr>
                    <a:t>The system is stable when </a:t>
                  </a:r>
                  <a14:m>
                    <m:oMath xmlns:m="http://schemas.openxmlformats.org/officeDocument/2006/math">
                      <m:sSup>
                        <m:sSupPr>
                          <m:ctrlPr>
                            <a:rPr lang="en-US" sz="2000" b="0" i="1" dirty="0" smtClean="0">
                              <a:latin typeface="Cambria Math" panose="02040503050406030204" pitchFamily="18" charset="0"/>
                              <a:ea typeface="Cabin"/>
                              <a:cs typeface="Cabin"/>
                              <a:sym typeface="Cabin"/>
                            </a:rPr>
                          </m:ctrlPr>
                        </m:sSupPr>
                        <m:e>
                          <m:r>
                            <a:rPr lang="en-US" sz="2000" b="1" i="1" dirty="0" smtClean="0">
                              <a:latin typeface="Cambria Math" panose="02040503050406030204" pitchFamily="18" charset="0"/>
                              <a:ea typeface="Cabin"/>
                              <a:cs typeface="Cabin"/>
                              <a:sym typeface="Cabin"/>
                            </a:rPr>
                            <m:t>𝝁</m:t>
                          </m:r>
                        </m:e>
                        <m:sup>
                          <m:r>
                            <a:rPr lang="en-US" sz="2000" b="0" i="1" dirty="0" smtClean="0">
                              <a:latin typeface="Cambria Math" panose="02040503050406030204" pitchFamily="18" charset="0"/>
                              <a:ea typeface="Cabin"/>
                              <a:cs typeface="Cabin"/>
                              <a:sym typeface="Cabin"/>
                            </a:rPr>
                            <m:t>∗</m:t>
                          </m:r>
                        </m:sup>
                      </m:sSup>
                      <m:r>
                        <a:rPr lang="en-US" sz="2000" b="0" i="1" dirty="0" smtClean="0">
                          <a:latin typeface="Cambria Math" panose="02040503050406030204" pitchFamily="18" charset="0"/>
                          <a:ea typeface="Cabin"/>
                          <a:cs typeface="Cabin"/>
                          <a:sym typeface="Cabin"/>
                        </a:rPr>
                        <m:t>&gt;</m:t>
                      </m:r>
                      <m:r>
                        <a:rPr lang="en-US" sz="2000" b="1" i="1" dirty="0" smtClean="0">
                          <a:latin typeface="Cambria Math" panose="02040503050406030204" pitchFamily="18" charset="0"/>
                          <a:ea typeface="Cabin"/>
                          <a:cs typeface="Cabin"/>
                          <a:sym typeface="Cabin"/>
                        </a:rPr>
                        <m:t>𝝀</m:t>
                      </m:r>
                    </m:oMath>
                  </a14:m>
                  <a:r>
                    <a:rPr lang="en-US" sz="2000">
                      <a:latin typeface="Cabin"/>
                      <a:ea typeface="Cabin"/>
                      <a:cs typeface="Cabin"/>
                      <a:sym typeface="Cabin"/>
                    </a:rPr>
                    <a:t>.</a:t>
                  </a:r>
                  <a:endParaRPr sz="2000">
                    <a:latin typeface="Cabin"/>
                    <a:ea typeface="Cabin"/>
                    <a:cs typeface="Cabin"/>
                    <a:sym typeface="Cabin"/>
                  </a:endParaRPr>
                </a:p>
              </p:txBody>
            </p:sp>
          </mc:Choice>
          <mc:Fallback>
            <p:sp>
              <p:nvSpPr>
                <p:cNvPr id="7" name="Google Shape;781;p29">
                  <a:extLst>
                    <a:ext uri="{FF2B5EF4-FFF2-40B4-BE49-F238E27FC236}">
                      <a16:creationId xmlns:a16="http://schemas.microsoft.com/office/drawing/2014/main" id="{A0B76FDD-6A66-2068-2043-CA1087A64EC8}"/>
                    </a:ext>
                  </a:extLst>
                </p:cNvPr>
                <p:cNvSpPr>
                  <a:spLocks noRot="1" noChangeAspect="1" noMove="1" noResize="1" noEditPoints="1" noAdjustHandles="1" noChangeArrowheads="1" noChangeShapeType="1" noTextEdit="1"/>
                </p:cNvSpPr>
                <p:nvPr/>
              </p:nvSpPr>
              <p:spPr>
                <a:xfrm>
                  <a:off x="5219175" y="3366325"/>
                  <a:ext cx="5583900" cy="1326600"/>
                </a:xfrm>
                <a:prstGeom prst="roundRect">
                  <a:avLst>
                    <a:gd name="adj" fmla="val 16667"/>
                  </a:avLst>
                </a:prstGeom>
                <a:blipFill>
                  <a:blip r:embed="rId8"/>
                  <a:stretch>
                    <a:fillRect l="-235"/>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sp>
          <p:nvSpPr>
            <p:cNvPr id="8" name="Google Shape;782;p29">
              <a:extLst>
                <a:ext uri="{FF2B5EF4-FFF2-40B4-BE49-F238E27FC236}">
                  <a16:creationId xmlns:a16="http://schemas.microsoft.com/office/drawing/2014/main" id="{3DE2C890-96B6-83F2-7E9C-A50A55F40C8D}"/>
                </a:ext>
              </a:extLst>
            </p:cNvPr>
            <p:cNvSpPr/>
            <p:nvPr/>
          </p:nvSpPr>
          <p:spPr>
            <a:xfrm>
              <a:off x="5219050" y="3365350"/>
              <a:ext cx="5583900" cy="3096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900" i="1">
                  <a:solidFill>
                    <a:schemeClr val="lt1"/>
                  </a:solidFill>
                  <a:latin typeface="Cabin"/>
                  <a:ea typeface="Cabin"/>
                  <a:cs typeface="Cabin"/>
                  <a:sym typeface="Cabin"/>
                </a:rPr>
                <a:t>Theorem 1 (Stability conditions)</a:t>
              </a:r>
              <a:endParaRPr sz="1900" i="1">
                <a:solidFill>
                  <a:schemeClr val="lt1"/>
                </a:solidFill>
                <a:latin typeface="Cabin"/>
                <a:ea typeface="Cabin"/>
                <a:cs typeface="Cabin"/>
                <a:sym typeface="Cabin"/>
              </a:endParaRPr>
            </a:p>
          </p:txBody>
        </p:sp>
      </p:grpSp>
      <p:cxnSp>
        <p:nvCxnSpPr>
          <p:cNvPr id="29" name="Google Shape;743;p28">
            <a:extLst>
              <a:ext uri="{FF2B5EF4-FFF2-40B4-BE49-F238E27FC236}">
                <a16:creationId xmlns:a16="http://schemas.microsoft.com/office/drawing/2014/main" id="{F518DA22-B6A5-C1B9-697A-43A4FFEC1B25}"/>
              </a:ext>
            </a:extLst>
          </p:cNvPr>
          <p:cNvCxnSpPr>
            <a:cxnSpLocks/>
            <a:stCxn id="34" idx="5"/>
            <a:endCxn id="35" idx="1"/>
          </p:cNvCxnSpPr>
          <p:nvPr/>
        </p:nvCxnSpPr>
        <p:spPr>
          <a:xfrm>
            <a:off x="1594813" y="3052024"/>
            <a:ext cx="925476" cy="1001676"/>
          </a:xfrm>
          <a:prstGeom prst="straightConnector1">
            <a:avLst/>
          </a:prstGeom>
          <a:noFill/>
          <a:ln w="9525" cap="flat" cmpd="sng">
            <a:solidFill>
              <a:schemeClr val="dk2"/>
            </a:solidFill>
            <a:prstDash val="solid"/>
            <a:round/>
            <a:headEnd type="none" w="med" len="med"/>
            <a:tailEnd type="none" w="med" len="med"/>
          </a:ln>
        </p:spPr>
      </p:cxnSp>
      <p:grpSp>
        <p:nvGrpSpPr>
          <p:cNvPr id="37" name="Group 36">
            <a:extLst>
              <a:ext uri="{FF2B5EF4-FFF2-40B4-BE49-F238E27FC236}">
                <a16:creationId xmlns:a16="http://schemas.microsoft.com/office/drawing/2014/main" id="{B9D36071-FE2C-4926-8494-FD38B1C71121}"/>
              </a:ext>
            </a:extLst>
          </p:cNvPr>
          <p:cNvGrpSpPr/>
          <p:nvPr/>
        </p:nvGrpSpPr>
        <p:grpSpPr>
          <a:xfrm>
            <a:off x="1958137" y="3165835"/>
            <a:ext cx="2363596" cy="400079"/>
            <a:chOff x="1874613" y="3268178"/>
            <a:chExt cx="2363596" cy="400079"/>
          </a:xfrm>
        </p:grpSpPr>
        <p:sp>
          <p:nvSpPr>
            <p:cNvPr id="30" name="Google Shape;744;p28">
              <a:extLst>
                <a:ext uri="{FF2B5EF4-FFF2-40B4-BE49-F238E27FC236}">
                  <a16:creationId xmlns:a16="http://schemas.microsoft.com/office/drawing/2014/main" id="{51DCB1E6-4CDA-330A-D7C0-5554C00A1EEC}"/>
                </a:ext>
              </a:extLst>
            </p:cNvPr>
            <p:cNvSpPr/>
            <p:nvPr/>
          </p:nvSpPr>
          <p:spPr>
            <a:xfrm>
              <a:off x="1874613" y="3541076"/>
              <a:ext cx="92100" cy="92100"/>
            </a:xfrm>
            <a:prstGeom prst="ellipse">
              <a:avLst/>
            </a:prstGeom>
            <a:solidFill>
              <a:srgbClr val="0020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mc:Choice xmlns:a14="http://schemas.microsoft.com/office/drawing/2010/main" Requires="a14">
            <p:sp>
              <p:nvSpPr>
                <p:cNvPr id="31" name="Google Shape;745;p28">
                  <a:extLst>
                    <a:ext uri="{FF2B5EF4-FFF2-40B4-BE49-F238E27FC236}">
                      <a16:creationId xmlns:a16="http://schemas.microsoft.com/office/drawing/2014/main" id="{54CD471B-6493-B4B3-3145-C2368270F2F3}"/>
                    </a:ext>
                  </a:extLst>
                </p:cNvPr>
                <p:cNvSpPr txBox="1"/>
                <p:nvPr/>
              </p:nvSpPr>
              <p:spPr>
                <a:xfrm>
                  <a:off x="1901809" y="3268178"/>
                  <a:ext cx="23364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Average schedule </a:t>
                  </a:r>
                  <a14:m>
                    <m:oMath xmlns:m="http://schemas.openxmlformats.org/officeDocument/2006/math">
                      <m:sSup>
                        <m:sSupPr>
                          <m:ctrlPr>
                            <a:rPr lang="en-US" b="0" i="1" smtClean="0">
                              <a:solidFill>
                                <a:schemeClr val="dk1"/>
                              </a:solidFill>
                              <a:latin typeface="Cambria Math" panose="02040503050406030204" pitchFamily="18" charset="0"/>
                              <a:ea typeface="Cabin"/>
                              <a:cs typeface="Cabin"/>
                              <a:sym typeface="Cabin"/>
                            </a:rPr>
                          </m:ctrlPr>
                        </m:sSupPr>
                        <m:e>
                          <m:r>
                            <a:rPr lang="en-US" b="1" i="1" smtClean="0">
                              <a:solidFill>
                                <a:schemeClr val="dk1"/>
                              </a:solidFill>
                              <a:latin typeface="Cambria Math" panose="02040503050406030204" pitchFamily="18" charset="0"/>
                              <a:ea typeface="Cabin"/>
                              <a:cs typeface="Cabin"/>
                              <a:sym typeface="Cabin"/>
                            </a:rPr>
                            <m:t>𝝁</m:t>
                          </m:r>
                        </m:e>
                        <m:sup>
                          <m:r>
                            <a:rPr lang="en-US" b="0" i="1" smtClean="0">
                              <a:solidFill>
                                <a:schemeClr val="dk1"/>
                              </a:solidFill>
                              <a:latin typeface="Cambria Math" panose="02040503050406030204" pitchFamily="18" charset="0"/>
                              <a:ea typeface="Cabin"/>
                              <a:cs typeface="Cabin"/>
                              <a:sym typeface="Cabin"/>
                            </a:rPr>
                            <m:t>∗</m:t>
                          </m:r>
                        </m:sup>
                      </m:sSup>
                    </m:oMath>
                  </a14:m>
                  <a:endParaRPr>
                    <a:solidFill>
                      <a:schemeClr val="dk1"/>
                    </a:solidFill>
                    <a:latin typeface="Cabin"/>
                    <a:ea typeface="Cabin"/>
                    <a:cs typeface="Cabin"/>
                    <a:sym typeface="Cabin"/>
                  </a:endParaRPr>
                </a:p>
              </p:txBody>
            </p:sp>
          </mc:Choice>
          <mc:Fallback>
            <p:sp>
              <p:nvSpPr>
                <p:cNvPr id="31" name="Google Shape;745;p28">
                  <a:extLst>
                    <a:ext uri="{FF2B5EF4-FFF2-40B4-BE49-F238E27FC236}">
                      <a16:creationId xmlns:a16="http://schemas.microsoft.com/office/drawing/2014/main" id="{54CD471B-6493-B4B3-3145-C2368270F2F3}"/>
                    </a:ext>
                  </a:extLst>
                </p:cNvPr>
                <p:cNvSpPr txBox="1">
                  <a:spLocks noRot="1" noChangeAspect="1" noMove="1" noResize="1" noEditPoints="1" noAdjustHandles="1" noChangeArrowheads="1" noChangeShapeType="1" noTextEdit="1"/>
                </p:cNvSpPr>
                <p:nvPr/>
              </p:nvSpPr>
              <p:spPr>
                <a:xfrm>
                  <a:off x="1901809" y="3268178"/>
                  <a:ext cx="2336400" cy="400079"/>
                </a:xfrm>
                <a:prstGeom prst="rect">
                  <a:avLst/>
                </a:prstGeom>
                <a:blipFill>
                  <a:blip r:embed="rId9"/>
                  <a:stretch>
                    <a:fillRect l="-1081" b="-3125"/>
                  </a:stretch>
                </a:blipFill>
                <a:ln>
                  <a:noFill/>
                </a:ln>
              </p:spPr>
              <p:txBody>
                <a:bodyPr/>
                <a:lstStyle/>
                <a:p>
                  <a:r>
                    <a:rPr lang="en-US">
                      <a:noFill/>
                    </a:rPr>
                    <a:t> </a:t>
                  </a:r>
                </a:p>
              </p:txBody>
            </p:sp>
          </mc:Fallback>
        </mc:AlternateContent>
      </p:grpSp>
      <p:grpSp>
        <p:nvGrpSpPr>
          <p:cNvPr id="38" name="Group 37">
            <a:extLst>
              <a:ext uri="{FF2B5EF4-FFF2-40B4-BE49-F238E27FC236}">
                <a16:creationId xmlns:a16="http://schemas.microsoft.com/office/drawing/2014/main" id="{F95640A5-EEAA-DA52-1D82-240B2E8C2C27}"/>
              </a:ext>
            </a:extLst>
          </p:cNvPr>
          <p:cNvGrpSpPr/>
          <p:nvPr/>
        </p:nvGrpSpPr>
        <p:grpSpPr>
          <a:xfrm>
            <a:off x="87801" y="921683"/>
            <a:ext cx="4200415" cy="3765260"/>
            <a:chOff x="56846" y="1069018"/>
            <a:chExt cx="4200415" cy="3765260"/>
          </a:xfrm>
        </p:grpSpPr>
        <p:grpSp>
          <p:nvGrpSpPr>
            <p:cNvPr id="21" name="Google Shape;732;p28">
              <a:extLst>
                <a:ext uri="{FF2B5EF4-FFF2-40B4-BE49-F238E27FC236}">
                  <a16:creationId xmlns:a16="http://schemas.microsoft.com/office/drawing/2014/main" id="{34874F9E-8CC3-5DA8-9EAB-BCEE9682992F}"/>
                </a:ext>
              </a:extLst>
            </p:cNvPr>
            <p:cNvGrpSpPr/>
            <p:nvPr/>
          </p:nvGrpSpPr>
          <p:grpSpPr>
            <a:xfrm>
              <a:off x="56846" y="1069018"/>
              <a:ext cx="4111013" cy="3765260"/>
              <a:chOff x="6430345" y="1565567"/>
              <a:chExt cx="4111013" cy="3765260"/>
            </a:xfrm>
          </p:grpSpPr>
          <p:sp>
            <p:nvSpPr>
              <p:cNvPr id="22" name="Google Shape;733;p28">
                <a:extLst>
                  <a:ext uri="{FF2B5EF4-FFF2-40B4-BE49-F238E27FC236}">
                    <a16:creationId xmlns:a16="http://schemas.microsoft.com/office/drawing/2014/main" id="{77A5985D-7E55-4759-833B-05500E873E7E}"/>
                  </a:ext>
                </a:extLst>
              </p:cNvPr>
              <p:cNvSpPr/>
              <p:nvPr/>
            </p:nvSpPr>
            <p:spPr>
              <a:xfrm>
                <a:off x="7858746" y="3617296"/>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23" name="Google Shape;734;p28">
                <a:extLst>
                  <a:ext uri="{FF2B5EF4-FFF2-40B4-BE49-F238E27FC236}">
                    <a16:creationId xmlns:a16="http://schemas.microsoft.com/office/drawing/2014/main" id="{7C015B4A-39B3-10FD-858A-EA3B2C88A4AE}"/>
                  </a:ext>
                </a:extLst>
              </p:cNvPr>
              <p:cNvCxnSpPr/>
              <p:nvPr/>
            </p:nvCxnSpPr>
            <p:spPr>
              <a:xfrm rot="10800000">
                <a:off x="6727050" y="2114900"/>
                <a:ext cx="0" cy="2620200"/>
              </a:xfrm>
              <a:prstGeom prst="straightConnector1">
                <a:avLst/>
              </a:prstGeom>
              <a:noFill/>
              <a:ln w="9525" cap="flat" cmpd="sng">
                <a:solidFill>
                  <a:schemeClr val="dk2"/>
                </a:solidFill>
                <a:prstDash val="solid"/>
                <a:round/>
                <a:headEnd type="none" w="med" len="med"/>
                <a:tailEnd type="triangle" w="med" len="med"/>
              </a:ln>
            </p:spPr>
          </p:cxnSp>
          <p:cxnSp>
            <p:nvCxnSpPr>
              <p:cNvPr id="24" name="Google Shape;735;p28">
                <a:extLst>
                  <a:ext uri="{FF2B5EF4-FFF2-40B4-BE49-F238E27FC236}">
                    <a16:creationId xmlns:a16="http://schemas.microsoft.com/office/drawing/2014/main" id="{55E1D2E7-B9D5-0A2A-B5E0-B85EBFEAA285}"/>
                  </a:ext>
                </a:extLst>
              </p:cNvPr>
              <p:cNvCxnSpPr/>
              <p:nvPr/>
            </p:nvCxnSpPr>
            <p:spPr>
              <a:xfrm>
                <a:off x="6740225" y="4735100"/>
                <a:ext cx="2633400"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mc:Choice xmlns:a14="http://schemas.microsoft.com/office/drawing/2010/main" Requires="a14">
              <p:sp>
                <p:nvSpPr>
                  <p:cNvPr id="25" name="Google Shape;736;p28">
                    <a:extLst>
                      <a:ext uri="{FF2B5EF4-FFF2-40B4-BE49-F238E27FC236}">
                        <a16:creationId xmlns:a16="http://schemas.microsoft.com/office/drawing/2014/main" id="{564BA355-8000-E69C-959A-6D9313C726DC}"/>
                      </a:ext>
                    </a:extLst>
                  </p:cNvPr>
                  <p:cNvSpPr txBox="1"/>
                  <p:nvPr/>
                </p:nvSpPr>
                <p:spPr>
                  <a:xfrm>
                    <a:off x="6430345" y="1565567"/>
                    <a:ext cx="1520500" cy="615523"/>
                  </a:xfrm>
                  <a:prstGeom prst="rect">
                    <a:avLst/>
                  </a:prstGeom>
                  <a:noFill/>
                  <a:ln>
                    <a:noFill/>
                  </a:ln>
                </p:spPr>
                <p:txBody>
                  <a:bodyPr spcFirstLastPara="1" wrap="square" lIns="91425" tIns="91425" rIns="91425" bIns="91425" anchor="t" anchorCtr="0">
                    <a:spAutoFit/>
                  </a:bodyPr>
                  <a:lstStyle/>
                  <a:p>
                    <a:pPr lvl="0"/>
                    <a14:m>
                      <m:oMath xmlns:m="http://schemas.openxmlformats.org/officeDocument/2006/math">
                        <m:sSub>
                          <m:sSubPr>
                            <m:ctrlPr>
                              <a:rPr lang="en-US" i="1" smtClean="0">
                                <a:solidFill>
                                  <a:srgbClr val="C00000"/>
                                </a:solidFill>
                                <a:latin typeface="Cambria Math" panose="02040503050406030204" pitchFamily="18" charset="0"/>
                                <a:ea typeface="Cabin"/>
                                <a:cs typeface="Cabin"/>
                                <a:sym typeface="Cabin"/>
                              </a:rPr>
                            </m:ctrlPr>
                          </m:sSubPr>
                          <m:e>
                            <m:r>
                              <a:rPr lang="en-US" i="1">
                                <a:solidFill>
                                  <a:srgbClr val="C00000"/>
                                </a:solidFill>
                                <a:latin typeface="Cambria Math" panose="02040503050406030204" pitchFamily="18" charset="0"/>
                                <a:ea typeface="Cabin"/>
                                <a:cs typeface="Cabin"/>
                                <a:sym typeface="Cabin"/>
                              </a:rPr>
                              <m:t>𝜆</m:t>
                            </m:r>
                          </m:e>
                          <m:sub>
                            <m:r>
                              <a:rPr lang="en-US" i="1">
                                <a:solidFill>
                                  <a:srgbClr val="C00000"/>
                                </a:solidFill>
                                <a:latin typeface="Cambria Math" panose="02040503050406030204" pitchFamily="18" charset="0"/>
                                <a:ea typeface="Cabin"/>
                                <a:cs typeface="Cabin"/>
                                <a:sym typeface="Cabin"/>
                              </a:rPr>
                              <m:t>2</m:t>
                            </m:r>
                          </m:sub>
                        </m:sSub>
                      </m:oMath>
                    </a14:m>
                    <a:r>
                      <a:rPr lang="en-US">
                        <a:solidFill>
                          <a:schemeClr val="dk1"/>
                        </a:solidFill>
                        <a:latin typeface="Cabin"/>
                        <a:ea typeface="Cabin"/>
                        <a:cs typeface="Cabin"/>
                        <a:sym typeface="Cabin"/>
                      </a:rPr>
                      <a:t> (jobs/sec)</a:t>
                    </a:r>
                  </a:p>
                  <a:p>
                    <a14:m>
                      <m:oMath xmlns:m="http://schemas.openxmlformats.org/officeDocument/2006/math">
                        <m:sSub>
                          <m:sSubPr>
                            <m:ctrlPr>
                              <a:rPr lang="en-US" i="1" smtClean="0">
                                <a:solidFill>
                                  <a:schemeClr val="accent6"/>
                                </a:solidFill>
                                <a:latin typeface="Cambria Math" panose="02040503050406030204" pitchFamily="18" charset="0"/>
                                <a:ea typeface="Cabin"/>
                                <a:cs typeface="Cabin"/>
                                <a:sym typeface="Cabin"/>
                              </a:rPr>
                            </m:ctrlPr>
                          </m:sSubPr>
                          <m:e>
                            <m:r>
                              <a:rPr lang="en-US" i="1">
                                <a:solidFill>
                                  <a:schemeClr val="accent6"/>
                                </a:solidFill>
                                <a:latin typeface="Cambria Math" panose="02040503050406030204" pitchFamily="18" charset="0"/>
                                <a:ea typeface="Cabin"/>
                                <a:cs typeface="Cabin"/>
                                <a:sym typeface="Cabin"/>
                              </a:rPr>
                              <m:t>𝐶</m:t>
                            </m:r>
                          </m:e>
                          <m:sub>
                            <m:r>
                              <a:rPr lang="en-US" i="1">
                                <a:solidFill>
                                  <a:schemeClr val="accent6"/>
                                </a:solidFill>
                                <a:latin typeface="Cambria Math" panose="02040503050406030204" pitchFamily="18" charset="0"/>
                                <a:ea typeface="Cabin"/>
                                <a:cs typeface="Cabin"/>
                                <a:sym typeface="Cabin"/>
                              </a:rPr>
                              <m:t>2</m:t>
                            </m:r>
                          </m:sub>
                        </m:sSub>
                      </m:oMath>
                    </a14:m>
                    <a:r>
                      <a:rPr lang="ar-AE">
                        <a:solidFill>
                          <a:schemeClr val="dk1"/>
                        </a:solidFill>
                        <a:latin typeface="Cabin"/>
                        <a:ea typeface="Cabin"/>
                        <a:cs typeface="Cabin"/>
                        <a:sym typeface="Cabin"/>
                      </a:rPr>
                      <a:t> (</a:t>
                    </a:r>
                    <a:r>
                      <a:rPr lang="en-US">
                        <a:solidFill>
                          <a:schemeClr val="dk1"/>
                        </a:solidFill>
                        <a:latin typeface="Cabin"/>
                        <a:ea typeface="Cabin"/>
                        <a:cs typeface="Cabin"/>
                        <a:sym typeface="Cabin"/>
                      </a:rPr>
                      <a:t>jobs/sec)</a:t>
                    </a:r>
                  </a:p>
                </p:txBody>
              </p:sp>
            </mc:Choice>
            <mc:Fallback>
              <p:sp>
                <p:nvSpPr>
                  <p:cNvPr id="25" name="Google Shape;736;p28">
                    <a:extLst>
                      <a:ext uri="{FF2B5EF4-FFF2-40B4-BE49-F238E27FC236}">
                        <a16:creationId xmlns:a16="http://schemas.microsoft.com/office/drawing/2014/main" id="{564BA355-8000-E69C-959A-6D9313C726DC}"/>
                      </a:ext>
                    </a:extLst>
                  </p:cNvPr>
                  <p:cNvSpPr txBox="1">
                    <a:spLocks noRot="1" noChangeAspect="1" noMove="1" noResize="1" noEditPoints="1" noAdjustHandles="1" noChangeArrowheads="1" noChangeShapeType="1" noTextEdit="1"/>
                  </p:cNvSpPr>
                  <p:nvPr/>
                </p:nvSpPr>
                <p:spPr>
                  <a:xfrm>
                    <a:off x="6430345" y="1565567"/>
                    <a:ext cx="1520500" cy="615523"/>
                  </a:xfrm>
                  <a:prstGeom prst="rect">
                    <a:avLst/>
                  </a:prstGeom>
                  <a:blipFill>
                    <a:blip r:embed="rId10"/>
                    <a:stretch>
                      <a:fillRect b="-2041"/>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Google Shape;737;p28">
                    <a:extLst>
                      <a:ext uri="{FF2B5EF4-FFF2-40B4-BE49-F238E27FC236}">
                        <a16:creationId xmlns:a16="http://schemas.microsoft.com/office/drawing/2014/main" id="{E1DA51BC-63CD-5D82-B7BD-F6313098B6E9}"/>
                      </a:ext>
                    </a:extLst>
                  </p:cNvPr>
                  <p:cNvSpPr txBox="1"/>
                  <p:nvPr/>
                </p:nvSpPr>
                <p:spPr>
                  <a:xfrm>
                    <a:off x="9029697" y="4715304"/>
                    <a:ext cx="1511661" cy="615523"/>
                  </a:xfrm>
                  <a:prstGeom prst="rect">
                    <a:avLst/>
                  </a:prstGeom>
                  <a:noFill/>
                  <a:ln>
                    <a:noFill/>
                  </a:ln>
                </p:spPr>
                <p:txBody>
                  <a:bodyPr spcFirstLastPara="1" wrap="square" lIns="91425" tIns="91425" rIns="91425" bIns="91425" anchor="t" anchorCtr="0">
                    <a:spAutoFit/>
                  </a:bodyPr>
                  <a:lstStyle/>
                  <a:p>
                    <a:pPr lvl="0"/>
                    <a14:m>
                      <m:oMath xmlns:m="http://schemas.openxmlformats.org/officeDocument/2006/math">
                        <m:sSub>
                          <m:sSubPr>
                            <m:ctrlPr>
                              <a:rPr lang="en-US" i="1" smtClean="0">
                                <a:solidFill>
                                  <a:srgbClr val="C00000"/>
                                </a:solidFill>
                                <a:latin typeface="Cambria Math" panose="02040503050406030204" pitchFamily="18" charset="0"/>
                                <a:ea typeface="Cabin"/>
                                <a:cs typeface="Cabin"/>
                                <a:sym typeface="Cabin"/>
                              </a:rPr>
                            </m:ctrlPr>
                          </m:sSubPr>
                          <m:e>
                            <m:r>
                              <a:rPr lang="en-US" i="1">
                                <a:solidFill>
                                  <a:srgbClr val="C00000"/>
                                </a:solidFill>
                                <a:latin typeface="Cambria Math" panose="02040503050406030204" pitchFamily="18" charset="0"/>
                                <a:ea typeface="Cabin"/>
                                <a:cs typeface="Cabin"/>
                                <a:sym typeface="Cabin"/>
                              </a:rPr>
                              <m:t>𝜆</m:t>
                            </m:r>
                          </m:e>
                          <m:sub>
                            <m:r>
                              <a:rPr lang="en-US" i="1">
                                <a:solidFill>
                                  <a:srgbClr val="C00000"/>
                                </a:solidFill>
                                <a:latin typeface="Cambria Math" panose="02040503050406030204" pitchFamily="18" charset="0"/>
                                <a:ea typeface="Cabin"/>
                                <a:cs typeface="Cabin"/>
                                <a:sym typeface="Cabin"/>
                              </a:rPr>
                              <m:t>1</m:t>
                            </m:r>
                          </m:sub>
                        </m:sSub>
                      </m:oMath>
                    </a14:m>
                    <a:r>
                      <a:rPr lang="en-US">
                        <a:solidFill>
                          <a:schemeClr val="dk1"/>
                        </a:solidFill>
                        <a:latin typeface="Cabin"/>
                        <a:ea typeface="Cabin"/>
                        <a:cs typeface="Cabin"/>
                        <a:sym typeface="Cabin"/>
                      </a:rPr>
                      <a:t> (jobs/sec)</a:t>
                    </a:r>
                  </a:p>
                  <a:p>
                    <a14:m>
                      <m:oMath xmlns:m="http://schemas.openxmlformats.org/officeDocument/2006/math">
                        <m:sSub>
                          <m:sSubPr>
                            <m:ctrlPr>
                              <a:rPr lang="ar-AE" i="1" smtClean="0">
                                <a:solidFill>
                                  <a:schemeClr val="accent6"/>
                                </a:solidFill>
                                <a:latin typeface="Cambria Math" panose="02040503050406030204" pitchFamily="18" charset="0"/>
                                <a:ea typeface="Cabin"/>
                                <a:cs typeface="Cabin"/>
                                <a:sym typeface="Cabin"/>
                              </a:rPr>
                            </m:ctrlPr>
                          </m:sSubPr>
                          <m:e>
                            <m:r>
                              <m:rPr>
                                <m:sty m:val="p"/>
                              </m:rPr>
                              <a:rPr lang="en-US">
                                <a:solidFill>
                                  <a:schemeClr val="accent6"/>
                                </a:solidFill>
                                <a:latin typeface="Cambria Math" panose="02040503050406030204" pitchFamily="18" charset="0"/>
                                <a:ea typeface="Cabin"/>
                                <a:cs typeface="Cabin"/>
                                <a:sym typeface="Cabin"/>
                              </a:rPr>
                              <m:t>C</m:t>
                            </m:r>
                          </m:e>
                          <m:sub>
                            <m:r>
                              <a:rPr lang="ar-AE">
                                <a:solidFill>
                                  <a:schemeClr val="accent6"/>
                                </a:solidFill>
                                <a:latin typeface="Cambria Math" panose="02040503050406030204" pitchFamily="18" charset="0"/>
                                <a:ea typeface="Cabin"/>
                                <a:cs typeface="Cabin"/>
                                <a:sym typeface="Cabin"/>
                              </a:rPr>
                              <m:t>1</m:t>
                            </m:r>
                          </m:sub>
                        </m:sSub>
                      </m:oMath>
                    </a14:m>
                    <a:r>
                      <a:rPr lang="ar-AE">
                        <a:solidFill>
                          <a:schemeClr val="dk1"/>
                        </a:solidFill>
                        <a:latin typeface="Cabin"/>
                        <a:ea typeface="Cabin"/>
                        <a:cs typeface="Cabin"/>
                        <a:sym typeface="Cabin"/>
                      </a:rPr>
                      <a:t> (</a:t>
                    </a:r>
                    <a:r>
                      <a:rPr lang="en-US">
                        <a:solidFill>
                          <a:schemeClr val="dk1"/>
                        </a:solidFill>
                        <a:latin typeface="Cabin"/>
                        <a:ea typeface="Cabin"/>
                        <a:cs typeface="Cabin"/>
                        <a:sym typeface="Cabin"/>
                      </a:rPr>
                      <a:t>jobs/sec)</a:t>
                    </a:r>
                  </a:p>
                </p:txBody>
              </p:sp>
            </mc:Choice>
            <mc:Fallback>
              <p:sp>
                <p:nvSpPr>
                  <p:cNvPr id="26" name="Google Shape;737;p28">
                    <a:extLst>
                      <a:ext uri="{FF2B5EF4-FFF2-40B4-BE49-F238E27FC236}">
                        <a16:creationId xmlns:a16="http://schemas.microsoft.com/office/drawing/2014/main" id="{E1DA51BC-63CD-5D82-B7BD-F6313098B6E9}"/>
                      </a:ext>
                    </a:extLst>
                  </p:cNvPr>
                  <p:cNvSpPr txBox="1">
                    <a:spLocks noRot="1" noChangeAspect="1" noMove="1" noResize="1" noEditPoints="1" noAdjustHandles="1" noChangeArrowheads="1" noChangeShapeType="1" noTextEdit="1"/>
                  </p:cNvSpPr>
                  <p:nvPr/>
                </p:nvSpPr>
                <p:spPr>
                  <a:xfrm>
                    <a:off x="9029697" y="4715304"/>
                    <a:ext cx="1511661" cy="615523"/>
                  </a:xfrm>
                  <a:prstGeom prst="rect">
                    <a:avLst/>
                  </a:prstGeom>
                  <a:blipFill>
                    <a:blip r:embed="rId11"/>
                    <a:stretch>
                      <a:fillRect/>
                    </a:stretch>
                  </a:blipFill>
                  <a:ln>
                    <a:noFill/>
                  </a:ln>
                </p:spPr>
                <p:txBody>
                  <a:bodyPr/>
                  <a:lstStyle/>
                  <a:p>
                    <a:r>
                      <a:rPr lang="en-US">
                        <a:noFill/>
                      </a:rPr>
                      <a:t> </a:t>
                    </a:r>
                  </a:p>
                </p:txBody>
              </p:sp>
            </mc:Fallback>
          </mc:AlternateContent>
          <p:sp>
            <p:nvSpPr>
              <p:cNvPr id="27" name="Google Shape;738;p28">
                <a:extLst>
                  <a:ext uri="{FF2B5EF4-FFF2-40B4-BE49-F238E27FC236}">
                    <a16:creationId xmlns:a16="http://schemas.microsoft.com/office/drawing/2014/main" id="{9659700E-9114-24DF-4659-031DD96036FE}"/>
                  </a:ext>
                </a:extLst>
              </p:cNvPr>
              <p:cNvSpPr/>
              <p:nvPr/>
            </p:nvSpPr>
            <p:spPr>
              <a:xfrm>
                <a:off x="8850494" y="4684096"/>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28" name="Google Shape;739;p28">
              <a:extLst>
                <a:ext uri="{FF2B5EF4-FFF2-40B4-BE49-F238E27FC236}">
                  <a16:creationId xmlns:a16="http://schemas.microsoft.com/office/drawing/2014/main" id="{9A9DAC7F-BBA9-DF98-9C75-0AB85A322E04}"/>
                </a:ext>
              </a:extLst>
            </p:cNvPr>
            <p:cNvSpPr/>
            <p:nvPr/>
          </p:nvSpPr>
          <p:spPr>
            <a:xfrm>
              <a:off x="1722213" y="3998276"/>
              <a:ext cx="92100" cy="92100"/>
            </a:xfrm>
            <a:prstGeom prst="ellipse">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2" name="Google Shape;746;p28">
              <a:extLst>
                <a:ext uri="{FF2B5EF4-FFF2-40B4-BE49-F238E27FC236}">
                  <a16:creationId xmlns:a16="http://schemas.microsoft.com/office/drawing/2014/main" id="{B1D70F2C-F12E-7EB6-1AC6-6457879951CE}"/>
                </a:ext>
              </a:extLst>
            </p:cNvPr>
            <p:cNvSpPr txBox="1"/>
            <p:nvPr/>
          </p:nvSpPr>
          <p:spPr>
            <a:xfrm>
              <a:off x="1055346" y="2788824"/>
              <a:ext cx="293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3 (1, 1)</a:t>
              </a:r>
              <a:endParaRPr>
                <a:solidFill>
                  <a:schemeClr val="dk1"/>
                </a:solidFill>
                <a:latin typeface="Cabin"/>
                <a:ea typeface="Cabin"/>
                <a:cs typeface="Cabin"/>
                <a:sym typeface="Cabin"/>
              </a:endParaRPr>
            </a:p>
          </p:txBody>
        </p:sp>
        <p:sp>
          <p:nvSpPr>
            <p:cNvPr id="33" name="Google Shape;747;p28">
              <a:extLst>
                <a:ext uri="{FF2B5EF4-FFF2-40B4-BE49-F238E27FC236}">
                  <a16:creationId xmlns:a16="http://schemas.microsoft.com/office/drawing/2014/main" id="{CA6E8F81-2CB7-C3BA-E88F-B5458EAA5037}"/>
                </a:ext>
              </a:extLst>
            </p:cNvPr>
            <p:cNvSpPr txBox="1"/>
            <p:nvPr/>
          </p:nvSpPr>
          <p:spPr>
            <a:xfrm>
              <a:off x="2444661" y="3882926"/>
              <a:ext cx="181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2 (2, 0)</a:t>
              </a:r>
              <a:endParaRPr>
                <a:solidFill>
                  <a:schemeClr val="dk1"/>
                </a:solidFill>
                <a:latin typeface="Cabin"/>
                <a:ea typeface="Cabin"/>
                <a:cs typeface="Cabin"/>
                <a:sym typeface="Cabin"/>
              </a:endParaRPr>
            </a:p>
          </p:txBody>
        </p:sp>
        <p:sp>
          <p:nvSpPr>
            <p:cNvPr id="34" name="Google Shape;750;p28">
              <a:extLst>
                <a:ext uri="{FF2B5EF4-FFF2-40B4-BE49-F238E27FC236}">
                  <a16:creationId xmlns:a16="http://schemas.microsoft.com/office/drawing/2014/main" id="{C3CB8568-9919-E3E3-E7B8-5AF55B38CA05}"/>
                </a:ext>
              </a:extLst>
            </p:cNvPr>
            <p:cNvSpPr/>
            <p:nvPr/>
          </p:nvSpPr>
          <p:spPr>
            <a:xfrm>
              <a:off x="1485246" y="3120747"/>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5" name="Google Shape;751;p28">
              <a:extLst>
                <a:ext uri="{FF2B5EF4-FFF2-40B4-BE49-F238E27FC236}">
                  <a16:creationId xmlns:a16="http://schemas.microsoft.com/office/drawing/2014/main" id="{9B3AE5D5-34DB-B873-F0A3-9CBB4DD3BE18}"/>
                </a:ext>
              </a:extLst>
            </p:cNvPr>
            <p:cNvSpPr/>
            <p:nvPr/>
          </p:nvSpPr>
          <p:spPr>
            <a:xfrm>
              <a:off x="2475846" y="4187547"/>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mc:Choice xmlns:a14="http://schemas.microsoft.com/office/drawing/2010/main" Requires="a14">
            <p:sp>
              <p:nvSpPr>
                <p:cNvPr id="36" name="Google Shape;754;p28">
                  <a:extLst>
                    <a:ext uri="{FF2B5EF4-FFF2-40B4-BE49-F238E27FC236}">
                      <a16:creationId xmlns:a16="http://schemas.microsoft.com/office/drawing/2014/main" id="{C03DE099-C10B-C0A6-7D34-4050516FD312}"/>
                    </a:ext>
                  </a:extLst>
                </p:cNvPr>
                <p:cNvSpPr txBox="1"/>
                <p:nvPr/>
              </p:nvSpPr>
              <p:spPr>
                <a:xfrm>
                  <a:off x="324830" y="3694324"/>
                  <a:ext cx="18126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b="1" i="1" smtClean="0">
                            <a:solidFill>
                              <a:schemeClr val="dk1"/>
                            </a:solidFill>
                            <a:latin typeface="Cambria Math" panose="02040503050406030204" pitchFamily="18" charset="0"/>
                            <a:ea typeface="Cabin"/>
                            <a:cs typeface="Cabin"/>
                            <a:sym typeface="Cabin"/>
                          </a:rPr>
                          <m:t>𝝀</m:t>
                        </m:r>
                        <m:r>
                          <a:rPr lang="en-US" b="0" i="1" smtClean="0">
                            <a:solidFill>
                              <a:schemeClr val="dk1"/>
                            </a:solidFill>
                            <a:latin typeface="Cambria Math" panose="02040503050406030204" pitchFamily="18" charset="0"/>
                            <a:ea typeface="Cabin"/>
                            <a:cs typeface="Cabin"/>
                            <a:sym typeface="Cabin"/>
                          </a:rPr>
                          <m:t>=(1.2, 0.2)</m:t>
                        </m:r>
                      </m:oMath>
                    </m:oMathPara>
                  </a14:m>
                  <a:endParaRPr>
                    <a:solidFill>
                      <a:schemeClr val="dk1"/>
                    </a:solidFill>
                    <a:latin typeface="Cabin"/>
                    <a:ea typeface="Cabin"/>
                    <a:cs typeface="Cabin"/>
                    <a:sym typeface="Cabin"/>
                  </a:endParaRPr>
                </a:p>
              </p:txBody>
            </p:sp>
          </mc:Choice>
          <mc:Fallback>
            <p:sp>
              <p:nvSpPr>
                <p:cNvPr id="36" name="Google Shape;754;p28">
                  <a:extLst>
                    <a:ext uri="{FF2B5EF4-FFF2-40B4-BE49-F238E27FC236}">
                      <a16:creationId xmlns:a16="http://schemas.microsoft.com/office/drawing/2014/main" id="{C03DE099-C10B-C0A6-7D34-4050516FD312}"/>
                    </a:ext>
                  </a:extLst>
                </p:cNvPr>
                <p:cNvSpPr txBox="1">
                  <a:spLocks noRot="1" noChangeAspect="1" noMove="1" noResize="1" noEditPoints="1" noAdjustHandles="1" noChangeArrowheads="1" noChangeShapeType="1" noTextEdit="1"/>
                </p:cNvSpPr>
                <p:nvPr/>
              </p:nvSpPr>
              <p:spPr>
                <a:xfrm>
                  <a:off x="324830" y="3694324"/>
                  <a:ext cx="1812600" cy="400079"/>
                </a:xfrm>
                <a:prstGeom prst="rect">
                  <a:avLst/>
                </a:prstGeom>
                <a:blipFill>
                  <a:blip r:embed="rId12"/>
                  <a:stretch>
                    <a:fillRect/>
                  </a:stretch>
                </a:blipFill>
                <a:ln>
                  <a:noFill/>
                </a:ln>
              </p:spPr>
              <p:txBody>
                <a:bodyPr/>
                <a:lstStyle/>
                <a:p>
                  <a:r>
                    <a:rPr lang="en-US">
                      <a:noFill/>
                    </a:rPr>
                    <a:t> </a:t>
                  </a:r>
                </a:p>
              </p:txBody>
            </p:sp>
          </mc:Fallback>
        </mc:AlternateContent>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59">
          <a:extLst>
            <a:ext uri="{FF2B5EF4-FFF2-40B4-BE49-F238E27FC236}">
              <a16:creationId xmlns:a16="http://schemas.microsoft.com/office/drawing/2014/main" id="{EB451ABC-537D-99C2-73FF-345A73B471E0}"/>
            </a:ext>
          </a:extLst>
        </p:cNvPr>
        <p:cNvGrpSpPr/>
        <p:nvPr/>
      </p:nvGrpSpPr>
      <p:grpSpPr>
        <a:xfrm>
          <a:off x="0" y="0"/>
          <a:ext cx="0" cy="0"/>
          <a:chOff x="0" y="0"/>
          <a:chExt cx="0" cy="0"/>
        </a:xfrm>
      </p:grpSpPr>
      <p:sp>
        <p:nvSpPr>
          <p:cNvPr id="760" name="Google Shape;760;p29">
            <a:extLst>
              <a:ext uri="{FF2B5EF4-FFF2-40B4-BE49-F238E27FC236}">
                <a16:creationId xmlns:a16="http://schemas.microsoft.com/office/drawing/2014/main" id="{993C4AF6-187C-56C7-2653-6B47D8627872}"/>
              </a:ext>
            </a:extLst>
          </p:cNvPr>
          <p:cNvSpPr/>
          <p:nvPr/>
        </p:nvSpPr>
        <p:spPr>
          <a:xfrm>
            <a:off x="851546" y="2221159"/>
            <a:ext cx="2170250" cy="2141325"/>
          </a:xfrm>
          <a:custGeom>
            <a:avLst/>
            <a:gdLst/>
            <a:ahLst/>
            <a:cxnLst/>
            <a:rect l="l" t="t" r="r" b="b"/>
            <a:pathLst>
              <a:path w="86810" h="85653" extrusionOk="0">
                <a:moveTo>
                  <a:pt x="86810" y="85653"/>
                </a:moveTo>
                <a:lnTo>
                  <a:pt x="0" y="0"/>
                </a:lnTo>
                <a:lnTo>
                  <a:pt x="0" y="85653"/>
                </a:lnTo>
                <a:close/>
              </a:path>
            </a:pathLst>
          </a:custGeom>
          <a:solidFill>
            <a:schemeClr val="lt2"/>
          </a:solidFill>
          <a:ln w="9525" cap="flat" cmpd="sng">
            <a:solidFill>
              <a:schemeClr val="dk2"/>
            </a:solidFill>
            <a:prstDash val="solid"/>
            <a:round/>
            <a:headEnd type="none" w="med" len="med"/>
            <a:tailEnd type="none" w="med" len="med"/>
          </a:ln>
        </p:spPr>
        <p:txBody>
          <a:bodyPr/>
          <a:lstStyle/>
          <a:p>
            <a:endParaRPr lang="en-US"/>
          </a:p>
        </p:txBody>
      </p:sp>
      <p:sp>
        <p:nvSpPr>
          <p:cNvPr id="761" name="Google Shape;761;p29">
            <a:extLst>
              <a:ext uri="{FF2B5EF4-FFF2-40B4-BE49-F238E27FC236}">
                <a16:creationId xmlns:a16="http://schemas.microsoft.com/office/drawing/2014/main" id="{0D1F0EFE-5F8D-5FA0-95EE-A12AB407F30F}"/>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grpSp>
        <p:nvGrpSpPr>
          <p:cNvPr id="762" name="Google Shape;762;p29">
            <a:extLst>
              <a:ext uri="{FF2B5EF4-FFF2-40B4-BE49-F238E27FC236}">
                <a16:creationId xmlns:a16="http://schemas.microsoft.com/office/drawing/2014/main" id="{71ED97F1-F4A1-3BBD-6E5B-CE9FA62F1CA2}"/>
              </a:ext>
            </a:extLst>
          </p:cNvPr>
          <p:cNvGrpSpPr/>
          <p:nvPr/>
        </p:nvGrpSpPr>
        <p:grpSpPr>
          <a:xfrm>
            <a:off x="558779" y="1187212"/>
            <a:ext cx="3837579" cy="3784966"/>
            <a:chOff x="6438870" y="1560703"/>
            <a:chExt cx="3837579" cy="3784966"/>
          </a:xfrm>
        </p:grpSpPr>
        <p:sp>
          <p:nvSpPr>
            <p:cNvPr id="763" name="Google Shape;763;p29">
              <a:extLst>
                <a:ext uri="{FF2B5EF4-FFF2-40B4-BE49-F238E27FC236}">
                  <a16:creationId xmlns:a16="http://schemas.microsoft.com/office/drawing/2014/main" id="{0C97F0EA-3C60-F38F-5821-93B7D879441E}"/>
                </a:ext>
              </a:extLst>
            </p:cNvPr>
            <p:cNvSpPr/>
            <p:nvPr/>
          </p:nvSpPr>
          <p:spPr>
            <a:xfrm>
              <a:off x="7829809" y="3675169"/>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764" name="Google Shape;764;p29">
              <a:extLst>
                <a:ext uri="{FF2B5EF4-FFF2-40B4-BE49-F238E27FC236}">
                  <a16:creationId xmlns:a16="http://schemas.microsoft.com/office/drawing/2014/main" id="{BD210ABC-61BD-E554-36AC-C6E0E870ACBF}"/>
                </a:ext>
              </a:extLst>
            </p:cNvPr>
            <p:cNvCxnSpPr/>
            <p:nvPr/>
          </p:nvCxnSpPr>
          <p:spPr>
            <a:xfrm rot="10800000">
              <a:off x="6727050" y="2114900"/>
              <a:ext cx="0" cy="2620200"/>
            </a:xfrm>
            <a:prstGeom prst="straightConnector1">
              <a:avLst/>
            </a:prstGeom>
            <a:noFill/>
            <a:ln w="9525" cap="flat" cmpd="sng">
              <a:solidFill>
                <a:schemeClr val="dk2"/>
              </a:solidFill>
              <a:prstDash val="solid"/>
              <a:round/>
              <a:headEnd type="none" w="med" len="med"/>
              <a:tailEnd type="triangle" w="med" len="med"/>
            </a:ln>
          </p:spPr>
        </p:cxnSp>
        <p:cxnSp>
          <p:nvCxnSpPr>
            <p:cNvPr id="765" name="Google Shape;765;p29">
              <a:extLst>
                <a:ext uri="{FF2B5EF4-FFF2-40B4-BE49-F238E27FC236}">
                  <a16:creationId xmlns:a16="http://schemas.microsoft.com/office/drawing/2014/main" id="{59606F58-5F77-4F33-C159-556B280B99F4}"/>
                </a:ext>
              </a:extLst>
            </p:cNvPr>
            <p:cNvCxnSpPr/>
            <p:nvPr/>
          </p:nvCxnSpPr>
          <p:spPr>
            <a:xfrm>
              <a:off x="6740225" y="4735100"/>
              <a:ext cx="2633400"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mc:Choice xmlns:a14="http://schemas.microsoft.com/office/drawing/2010/main" Requires="a14">
            <p:sp>
              <p:nvSpPr>
                <p:cNvPr id="766" name="Google Shape;766;p29">
                  <a:extLst>
                    <a:ext uri="{FF2B5EF4-FFF2-40B4-BE49-F238E27FC236}">
                      <a16:creationId xmlns:a16="http://schemas.microsoft.com/office/drawing/2014/main" id="{5DC0C62C-E5F5-095F-099E-D70CAB8B41A3}"/>
                    </a:ext>
                  </a:extLst>
                </p:cNvPr>
                <p:cNvSpPr txBox="1"/>
                <p:nvPr/>
              </p:nvSpPr>
              <p:spPr>
                <a:xfrm>
                  <a:off x="6438870" y="1560703"/>
                  <a:ext cx="1511975" cy="615523"/>
                </a:xfrm>
                <a:prstGeom prst="rect">
                  <a:avLst/>
                </a:prstGeom>
                <a:noFill/>
                <a:ln>
                  <a:noFill/>
                </a:ln>
              </p:spPr>
              <p:txBody>
                <a:bodyPr spcFirstLastPara="1" wrap="square" lIns="91425" tIns="91425" rIns="91425" bIns="91425" anchor="t" anchorCtr="0">
                  <a:spAutoFit/>
                </a:bodyPr>
                <a:lstStyle/>
                <a:p>
                  <a:pPr lvl="0"/>
                  <a14:m>
                    <m:oMath xmlns:m="http://schemas.openxmlformats.org/officeDocument/2006/math">
                      <m:sSub>
                        <m:sSubPr>
                          <m:ctrlPr>
                            <a:rPr lang="en-US" i="1" smtClean="0">
                              <a:solidFill>
                                <a:srgbClr val="C00000"/>
                              </a:solidFill>
                              <a:latin typeface="Cambria Math" panose="02040503050406030204" pitchFamily="18" charset="0"/>
                              <a:ea typeface="Cabin"/>
                              <a:cs typeface="Cabin"/>
                              <a:sym typeface="Cabin"/>
                            </a:rPr>
                          </m:ctrlPr>
                        </m:sSubPr>
                        <m:e>
                          <m:r>
                            <a:rPr lang="en-US" i="1">
                              <a:solidFill>
                                <a:srgbClr val="C00000"/>
                              </a:solidFill>
                              <a:latin typeface="Cambria Math" panose="02040503050406030204" pitchFamily="18" charset="0"/>
                              <a:ea typeface="Cabin"/>
                              <a:cs typeface="Cabin"/>
                              <a:sym typeface="Cabin"/>
                            </a:rPr>
                            <m:t>𝜆</m:t>
                          </m:r>
                        </m:e>
                        <m:sub>
                          <m:r>
                            <a:rPr lang="en-US" i="1">
                              <a:solidFill>
                                <a:srgbClr val="C00000"/>
                              </a:solidFill>
                              <a:latin typeface="Cambria Math" panose="02040503050406030204" pitchFamily="18" charset="0"/>
                              <a:ea typeface="Cabin"/>
                              <a:cs typeface="Cabin"/>
                              <a:sym typeface="Cabin"/>
                            </a:rPr>
                            <m:t>2</m:t>
                          </m:r>
                        </m:sub>
                      </m:sSub>
                    </m:oMath>
                  </a14:m>
                  <a:r>
                    <a:rPr lang="en-US" dirty="0">
                      <a:solidFill>
                        <a:schemeClr val="dk1"/>
                      </a:solidFill>
                      <a:latin typeface="Cabin"/>
                      <a:ea typeface="Cabin"/>
                      <a:cs typeface="Cabin"/>
                      <a:sym typeface="Cabin"/>
                    </a:rPr>
                    <a:t> (jobs/sec)</a:t>
                  </a:r>
                </a:p>
                <a:p>
                  <a14:m>
                    <m:oMath xmlns:m="http://schemas.openxmlformats.org/officeDocument/2006/math">
                      <m:sSub>
                        <m:sSubPr>
                          <m:ctrlPr>
                            <a:rPr lang="en-US" i="1" smtClean="0">
                              <a:solidFill>
                                <a:schemeClr val="accent6"/>
                              </a:solidFill>
                              <a:latin typeface="Cambria Math" panose="02040503050406030204" pitchFamily="18" charset="0"/>
                              <a:ea typeface="Cabin"/>
                              <a:cs typeface="Cabin"/>
                              <a:sym typeface="Cabin"/>
                            </a:rPr>
                          </m:ctrlPr>
                        </m:sSubPr>
                        <m:e>
                          <m:r>
                            <a:rPr lang="en-US" i="1">
                              <a:solidFill>
                                <a:schemeClr val="accent6"/>
                              </a:solidFill>
                              <a:latin typeface="Cambria Math" panose="02040503050406030204" pitchFamily="18" charset="0"/>
                              <a:ea typeface="Cabin"/>
                              <a:cs typeface="Cabin"/>
                              <a:sym typeface="Cabin"/>
                            </a:rPr>
                            <m:t>𝐶</m:t>
                          </m:r>
                        </m:e>
                        <m:sub>
                          <m:r>
                            <a:rPr lang="en-US" i="1">
                              <a:solidFill>
                                <a:schemeClr val="accent6"/>
                              </a:solidFill>
                              <a:latin typeface="Cambria Math" panose="02040503050406030204" pitchFamily="18" charset="0"/>
                              <a:ea typeface="Cabin"/>
                              <a:cs typeface="Cabin"/>
                              <a:sym typeface="Cabin"/>
                            </a:rPr>
                            <m:t>2</m:t>
                          </m:r>
                        </m:sub>
                      </m:sSub>
                    </m:oMath>
                  </a14:m>
                  <a:r>
                    <a:rPr lang="ar-AE" dirty="0">
                      <a:solidFill>
                        <a:schemeClr val="dk1"/>
                      </a:solidFill>
                      <a:latin typeface="Cabin"/>
                      <a:ea typeface="Cabin"/>
                      <a:cs typeface="Cabin"/>
                      <a:sym typeface="Cabin"/>
                    </a:rPr>
                    <a:t> (</a:t>
                  </a:r>
                  <a:r>
                    <a:rPr lang="en-US" dirty="0">
                      <a:solidFill>
                        <a:schemeClr val="dk1"/>
                      </a:solidFill>
                      <a:latin typeface="Cabin"/>
                      <a:ea typeface="Cabin"/>
                      <a:cs typeface="Cabin"/>
                      <a:sym typeface="Cabin"/>
                    </a:rPr>
                    <a:t>jobs/sec)</a:t>
                  </a:r>
                </a:p>
              </p:txBody>
            </p:sp>
          </mc:Choice>
          <mc:Fallback>
            <p:sp>
              <p:nvSpPr>
                <p:cNvPr id="766" name="Google Shape;766;p29">
                  <a:extLst>
                    <a:ext uri="{FF2B5EF4-FFF2-40B4-BE49-F238E27FC236}">
                      <a16:creationId xmlns:a16="http://schemas.microsoft.com/office/drawing/2014/main" id="{5DC0C62C-E5F5-095F-099E-D70CAB8B41A3}"/>
                    </a:ext>
                  </a:extLst>
                </p:cNvPr>
                <p:cNvSpPr txBox="1">
                  <a:spLocks noRot="1" noChangeAspect="1" noMove="1" noResize="1" noEditPoints="1" noAdjustHandles="1" noChangeArrowheads="1" noChangeShapeType="1" noTextEdit="1"/>
                </p:cNvSpPr>
                <p:nvPr/>
              </p:nvSpPr>
              <p:spPr>
                <a:xfrm>
                  <a:off x="6438870" y="1560703"/>
                  <a:ext cx="1511975" cy="615523"/>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67" name="Google Shape;767;p29">
                  <a:extLst>
                    <a:ext uri="{FF2B5EF4-FFF2-40B4-BE49-F238E27FC236}">
                      <a16:creationId xmlns:a16="http://schemas.microsoft.com/office/drawing/2014/main" id="{F217F549-0C26-84BB-B5D0-FD18F661FCC7}"/>
                    </a:ext>
                  </a:extLst>
                </p:cNvPr>
                <p:cNvSpPr txBox="1"/>
                <p:nvPr/>
              </p:nvSpPr>
              <p:spPr>
                <a:xfrm>
                  <a:off x="8850494" y="4730146"/>
                  <a:ext cx="1425955" cy="615523"/>
                </a:xfrm>
                <a:prstGeom prst="rect">
                  <a:avLst/>
                </a:prstGeom>
                <a:noFill/>
                <a:ln>
                  <a:noFill/>
                </a:ln>
              </p:spPr>
              <p:txBody>
                <a:bodyPr spcFirstLastPara="1" wrap="square" lIns="91425" tIns="91425" rIns="91425" bIns="91425" anchor="t" anchorCtr="0">
                  <a:spAutoFit/>
                </a:bodyPr>
                <a:lstStyle/>
                <a:p>
                  <a:pPr lvl="0"/>
                  <a14:m>
                    <m:oMath xmlns:m="http://schemas.openxmlformats.org/officeDocument/2006/math">
                      <m:sSub>
                        <m:sSubPr>
                          <m:ctrlPr>
                            <a:rPr lang="en-US" i="1" smtClean="0">
                              <a:solidFill>
                                <a:srgbClr val="C00000"/>
                              </a:solidFill>
                              <a:latin typeface="Cambria Math" panose="02040503050406030204" pitchFamily="18" charset="0"/>
                              <a:ea typeface="Cabin"/>
                              <a:cs typeface="Cabin"/>
                              <a:sym typeface="Cabin"/>
                            </a:rPr>
                          </m:ctrlPr>
                        </m:sSubPr>
                        <m:e>
                          <m:r>
                            <a:rPr lang="en-US" i="1">
                              <a:solidFill>
                                <a:srgbClr val="C00000"/>
                              </a:solidFill>
                              <a:latin typeface="Cambria Math" panose="02040503050406030204" pitchFamily="18" charset="0"/>
                              <a:ea typeface="Cabin"/>
                              <a:cs typeface="Cabin"/>
                              <a:sym typeface="Cabin"/>
                            </a:rPr>
                            <m:t>𝜆</m:t>
                          </m:r>
                        </m:e>
                        <m:sub>
                          <m:r>
                            <a:rPr lang="en-US" i="1">
                              <a:solidFill>
                                <a:srgbClr val="C00000"/>
                              </a:solidFill>
                              <a:latin typeface="Cambria Math" panose="02040503050406030204" pitchFamily="18" charset="0"/>
                              <a:ea typeface="Cabin"/>
                              <a:cs typeface="Cabin"/>
                              <a:sym typeface="Cabin"/>
                            </a:rPr>
                            <m:t>1</m:t>
                          </m:r>
                        </m:sub>
                      </m:sSub>
                    </m:oMath>
                  </a14:m>
                  <a:r>
                    <a:rPr lang="en-US">
                      <a:solidFill>
                        <a:schemeClr val="dk1"/>
                      </a:solidFill>
                      <a:latin typeface="Cabin"/>
                      <a:ea typeface="Cabin"/>
                      <a:cs typeface="Cabin"/>
                      <a:sym typeface="Cabin"/>
                    </a:rPr>
                    <a:t> (jobs/sec)</a:t>
                  </a:r>
                </a:p>
                <a:p>
                  <a14:m>
                    <m:oMath xmlns:m="http://schemas.openxmlformats.org/officeDocument/2006/math">
                      <m:sSub>
                        <m:sSubPr>
                          <m:ctrlPr>
                            <a:rPr lang="ar-AE" i="1" smtClean="0">
                              <a:solidFill>
                                <a:schemeClr val="accent6"/>
                              </a:solidFill>
                              <a:latin typeface="Cambria Math" panose="02040503050406030204" pitchFamily="18" charset="0"/>
                              <a:ea typeface="Cabin"/>
                              <a:cs typeface="Cabin"/>
                              <a:sym typeface="Cabin"/>
                            </a:rPr>
                          </m:ctrlPr>
                        </m:sSubPr>
                        <m:e>
                          <m:r>
                            <m:rPr>
                              <m:sty m:val="p"/>
                            </m:rPr>
                            <a:rPr lang="en-US">
                              <a:solidFill>
                                <a:schemeClr val="accent6"/>
                              </a:solidFill>
                              <a:latin typeface="Cambria Math" panose="02040503050406030204" pitchFamily="18" charset="0"/>
                              <a:ea typeface="Cabin"/>
                              <a:cs typeface="Cabin"/>
                              <a:sym typeface="Cabin"/>
                            </a:rPr>
                            <m:t>C</m:t>
                          </m:r>
                        </m:e>
                        <m:sub>
                          <m:r>
                            <a:rPr lang="ar-AE">
                              <a:solidFill>
                                <a:schemeClr val="accent6"/>
                              </a:solidFill>
                              <a:latin typeface="Cambria Math" panose="02040503050406030204" pitchFamily="18" charset="0"/>
                              <a:ea typeface="Cabin"/>
                              <a:cs typeface="Cabin"/>
                              <a:sym typeface="Cabin"/>
                            </a:rPr>
                            <m:t>1</m:t>
                          </m:r>
                        </m:sub>
                      </m:sSub>
                    </m:oMath>
                  </a14:m>
                  <a:r>
                    <a:rPr lang="ar-AE">
                      <a:solidFill>
                        <a:schemeClr val="dk1"/>
                      </a:solidFill>
                      <a:latin typeface="Cabin"/>
                      <a:ea typeface="Cabin"/>
                      <a:cs typeface="Cabin"/>
                      <a:sym typeface="Cabin"/>
                    </a:rPr>
                    <a:t> (</a:t>
                  </a:r>
                  <a:r>
                    <a:rPr lang="en-US">
                      <a:solidFill>
                        <a:schemeClr val="dk1"/>
                      </a:solidFill>
                      <a:latin typeface="Cabin"/>
                      <a:ea typeface="Cabin"/>
                      <a:cs typeface="Cabin"/>
                      <a:sym typeface="Cabin"/>
                    </a:rPr>
                    <a:t>jobs/sec)</a:t>
                  </a:r>
                </a:p>
              </p:txBody>
            </p:sp>
          </mc:Choice>
          <mc:Fallback>
            <p:sp>
              <p:nvSpPr>
                <p:cNvPr id="767" name="Google Shape;767;p29">
                  <a:extLst>
                    <a:ext uri="{FF2B5EF4-FFF2-40B4-BE49-F238E27FC236}">
                      <a16:creationId xmlns:a16="http://schemas.microsoft.com/office/drawing/2014/main" id="{F217F549-0C26-84BB-B5D0-FD18F661FCC7}"/>
                    </a:ext>
                  </a:extLst>
                </p:cNvPr>
                <p:cNvSpPr txBox="1">
                  <a:spLocks noRot="1" noChangeAspect="1" noMove="1" noResize="1" noEditPoints="1" noAdjustHandles="1" noChangeArrowheads="1" noChangeShapeType="1" noTextEdit="1"/>
                </p:cNvSpPr>
                <p:nvPr/>
              </p:nvSpPr>
              <p:spPr>
                <a:xfrm>
                  <a:off x="8850494" y="4730146"/>
                  <a:ext cx="1425955" cy="615523"/>
                </a:xfrm>
                <a:prstGeom prst="rect">
                  <a:avLst/>
                </a:prstGeom>
                <a:blipFill>
                  <a:blip r:embed="rId4"/>
                  <a:stretch>
                    <a:fillRect b="-2041"/>
                  </a:stretch>
                </a:blipFill>
                <a:ln>
                  <a:noFill/>
                </a:ln>
              </p:spPr>
              <p:txBody>
                <a:bodyPr/>
                <a:lstStyle/>
                <a:p>
                  <a:r>
                    <a:rPr lang="en-US">
                      <a:noFill/>
                    </a:rPr>
                    <a:t> </a:t>
                  </a:r>
                </a:p>
              </p:txBody>
            </p:sp>
          </mc:Fallback>
        </mc:AlternateContent>
        <p:sp>
          <p:nvSpPr>
            <p:cNvPr id="768" name="Google Shape;768;p29">
              <a:extLst>
                <a:ext uri="{FF2B5EF4-FFF2-40B4-BE49-F238E27FC236}">
                  <a16:creationId xmlns:a16="http://schemas.microsoft.com/office/drawing/2014/main" id="{15E991FF-FDA6-10F1-83AB-F27030FD759A}"/>
                </a:ext>
              </a:extLst>
            </p:cNvPr>
            <p:cNvSpPr/>
            <p:nvPr/>
          </p:nvSpPr>
          <p:spPr>
            <a:xfrm>
              <a:off x="8850494" y="4684096"/>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769" name="Google Shape;769;p29">
            <a:extLst>
              <a:ext uri="{FF2B5EF4-FFF2-40B4-BE49-F238E27FC236}">
                <a16:creationId xmlns:a16="http://schemas.microsoft.com/office/drawing/2014/main" id="{0F965DD3-11B6-7B64-6089-293321F91D94}"/>
              </a:ext>
            </a:extLst>
          </p:cNvPr>
          <p:cNvSpPr/>
          <p:nvPr/>
        </p:nvSpPr>
        <p:spPr>
          <a:xfrm>
            <a:off x="2215621" y="4078262"/>
            <a:ext cx="92100" cy="92100"/>
          </a:xfrm>
          <a:prstGeom prst="ellipse">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771" name="Google Shape;771;p29">
            <a:extLst>
              <a:ext uri="{FF2B5EF4-FFF2-40B4-BE49-F238E27FC236}">
                <a16:creationId xmlns:a16="http://schemas.microsoft.com/office/drawing/2014/main" id="{08C0FC9C-08EB-40E5-72E1-3BA0DC1A9676}"/>
              </a:ext>
            </a:extLst>
          </p:cNvPr>
          <p:cNvCxnSpPr>
            <a:stCxn id="763" idx="5"/>
            <a:endCxn id="768" idx="1"/>
          </p:cNvCxnSpPr>
          <p:nvPr/>
        </p:nvCxnSpPr>
        <p:spPr>
          <a:xfrm>
            <a:off x="2028330" y="3380291"/>
            <a:ext cx="955500" cy="943800"/>
          </a:xfrm>
          <a:prstGeom prst="straightConnector1">
            <a:avLst/>
          </a:prstGeom>
          <a:noFill/>
          <a:ln w="9525" cap="flat" cmpd="sng">
            <a:solidFill>
              <a:schemeClr val="dk2"/>
            </a:solidFill>
            <a:prstDash val="solid"/>
            <a:round/>
            <a:headEnd type="none" w="med" len="med"/>
            <a:tailEnd type="none" w="med" len="med"/>
          </a:ln>
        </p:spPr>
      </p:cxnSp>
      <p:grpSp>
        <p:nvGrpSpPr>
          <p:cNvPr id="14" name="Group 13">
            <a:extLst>
              <a:ext uri="{FF2B5EF4-FFF2-40B4-BE49-F238E27FC236}">
                <a16:creationId xmlns:a16="http://schemas.microsoft.com/office/drawing/2014/main" id="{7CF12774-EC8C-2088-46D2-C626DF88C37F}"/>
              </a:ext>
            </a:extLst>
          </p:cNvPr>
          <p:cNvGrpSpPr/>
          <p:nvPr/>
        </p:nvGrpSpPr>
        <p:grpSpPr>
          <a:xfrm>
            <a:off x="2525224" y="3598629"/>
            <a:ext cx="2336400" cy="503641"/>
            <a:chOff x="2525224" y="3598629"/>
            <a:chExt cx="2336400" cy="503641"/>
          </a:xfrm>
        </p:grpSpPr>
        <p:sp>
          <p:nvSpPr>
            <p:cNvPr id="772" name="Google Shape;772;p29">
              <a:extLst>
                <a:ext uri="{FF2B5EF4-FFF2-40B4-BE49-F238E27FC236}">
                  <a16:creationId xmlns:a16="http://schemas.microsoft.com/office/drawing/2014/main" id="{6E8BB54B-9FF3-7961-A8F7-DB7FBB287EC4}"/>
                </a:ext>
              </a:extLst>
            </p:cNvPr>
            <p:cNvSpPr/>
            <p:nvPr/>
          </p:nvSpPr>
          <p:spPr>
            <a:xfrm>
              <a:off x="2674496" y="4010170"/>
              <a:ext cx="92100" cy="92100"/>
            </a:xfrm>
            <a:prstGeom prst="ellipse">
              <a:avLst/>
            </a:prstGeom>
            <a:solidFill>
              <a:srgbClr val="0020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mc:Choice xmlns:a14="http://schemas.microsoft.com/office/drawing/2010/main" Requires="a14">
            <p:sp>
              <p:nvSpPr>
                <p:cNvPr id="773" name="Google Shape;773;p29">
                  <a:extLst>
                    <a:ext uri="{FF2B5EF4-FFF2-40B4-BE49-F238E27FC236}">
                      <a16:creationId xmlns:a16="http://schemas.microsoft.com/office/drawing/2014/main" id="{2651FDD0-EB9E-1FE8-D918-CCD7896ED8E8}"/>
                    </a:ext>
                  </a:extLst>
                </p:cNvPr>
                <p:cNvSpPr txBox="1"/>
                <p:nvPr/>
              </p:nvSpPr>
              <p:spPr>
                <a:xfrm>
                  <a:off x="2525224" y="3598629"/>
                  <a:ext cx="2336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Average schedule </a:t>
                  </a:r>
                  <a14:m>
                    <m:oMath xmlns:m="http://schemas.openxmlformats.org/officeDocument/2006/math">
                      <m:sSup>
                        <m:sSupPr>
                          <m:ctrlPr>
                            <a:rPr lang="ar-AE" b="0" i="1" smtClean="0">
                              <a:solidFill>
                                <a:schemeClr val="dk1"/>
                              </a:solidFill>
                              <a:latin typeface="Cambria Math" panose="02040503050406030204" pitchFamily="18" charset="0"/>
                              <a:ea typeface="Cabin"/>
                              <a:cs typeface="Cabin"/>
                              <a:sym typeface="Cabin"/>
                            </a:rPr>
                          </m:ctrlPr>
                        </m:sSupPr>
                        <m:e>
                          <m:r>
                            <a:rPr lang="ar-AE" b="1" i="1" smtClean="0">
                              <a:solidFill>
                                <a:schemeClr val="dk1"/>
                              </a:solidFill>
                              <a:latin typeface="Cambria Math" panose="02040503050406030204" pitchFamily="18" charset="0"/>
                              <a:ea typeface="Cabin"/>
                              <a:cs typeface="Cabin"/>
                              <a:sym typeface="Cabin"/>
                            </a:rPr>
                            <m:t>𝝁</m:t>
                          </m:r>
                        </m:e>
                        <m:sup>
                          <m:r>
                            <a:rPr lang="ar-AE" b="0" i="1" smtClean="0">
                              <a:solidFill>
                                <a:schemeClr val="dk1"/>
                              </a:solidFill>
                              <a:latin typeface="Cambria Math" panose="02040503050406030204" pitchFamily="18" charset="0"/>
                              <a:ea typeface="Cabin"/>
                              <a:cs typeface="Cabin"/>
                              <a:sym typeface="Cabin"/>
                            </a:rPr>
                            <m:t>∗</m:t>
                          </m:r>
                        </m:sup>
                      </m:sSup>
                    </m:oMath>
                  </a14:m>
                  <a:endParaRPr lang="ar-AE">
                    <a:solidFill>
                      <a:schemeClr val="dk1"/>
                    </a:solidFill>
                    <a:latin typeface="Cabin"/>
                    <a:ea typeface="Cabin"/>
                    <a:cs typeface="Cabin"/>
                    <a:sym typeface="Cabin"/>
                  </a:endParaRPr>
                </a:p>
              </p:txBody>
            </p:sp>
          </mc:Choice>
          <mc:Fallback>
            <p:sp>
              <p:nvSpPr>
                <p:cNvPr id="773" name="Google Shape;773;p29">
                  <a:extLst>
                    <a:ext uri="{FF2B5EF4-FFF2-40B4-BE49-F238E27FC236}">
                      <a16:creationId xmlns:a16="http://schemas.microsoft.com/office/drawing/2014/main" id="{2651FDD0-EB9E-1FE8-D918-CCD7896ED8E8}"/>
                    </a:ext>
                  </a:extLst>
                </p:cNvPr>
                <p:cNvSpPr txBox="1">
                  <a:spLocks noRot="1" noChangeAspect="1" noMove="1" noResize="1" noEditPoints="1" noAdjustHandles="1" noChangeArrowheads="1" noChangeShapeType="1" noTextEdit="1"/>
                </p:cNvSpPr>
                <p:nvPr/>
              </p:nvSpPr>
              <p:spPr>
                <a:xfrm>
                  <a:off x="2525224" y="3598629"/>
                  <a:ext cx="2336400" cy="400200"/>
                </a:xfrm>
                <a:prstGeom prst="rect">
                  <a:avLst/>
                </a:prstGeom>
                <a:blipFill>
                  <a:blip r:embed="rId5"/>
                  <a:stretch>
                    <a:fillRect l="-538" b="-3125"/>
                  </a:stretch>
                </a:blipFill>
                <a:ln>
                  <a:noFill/>
                </a:ln>
              </p:spPr>
              <p:txBody>
                <a:bodyPr/>
                <a:lstStyle/>
                <a:p>
                  <a:r>
                    <a:rPr lang="en-US">
                      <a:noFill/>
                    </a:rPr>
                    <a:t> </a:t>
                  </a:r>
                </a:p>
              </p:txBody>
            </p:sp>
          </mc:Fallback>
        </mc:AlternateContent>
      </p:grpSp>
      <p:sp>
        <p:nvSpPr>
          <p:cNvPr id="774" name="Google Shape;774;p29">
            <a:extLst>
              <a:ext uri="{FF2B5EF4-FFF2-40B4-BE49-F238E27FC236}">
                <a16:creationId xmlns:a16="http://schemas.microsoft.com/office/drawing/2014/main" id="{DC325AA3-C091-FD6B-9457-BA9DDFD8B52E}"/>
              </a:ext>
            </a:extLst>
          </p:cNvPr>
          <p:cNvSpPr/>
          <p:nvPr/>
        </p:nvSpPr>
        <p:spPr>
          <a:xfrm>
            <a:off x="802810" y="4310605"/>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775" name="Google Shape;775;p29">
            <a:extLst>
              <a:ext uri="{FF2B5EF4-FFF2-40B4-BE49-F238E27FC236}">
                <a16:creationId xmlns:a16="http://schemas.microsoft.com/office/drawing/2014/main" id="{C13886AE-00D6-CCCE-AB9E-BB3EAF150F21}"/>
              </a:ext>
            </a:extLst>
          </p:cNvPr>
          <p:cNvSpPr/>
          <p:nvPr/>
        </p:nvSpPr>
        <p:spPr>
          <a:xfrm>
            <a:off x="1978654" y="4310605"/>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776" name="Google Shape;776;p29">
            <a:extLst>
              <a:ext uri="{FF2B5EF4-FFF2-40B4-BE49-F238E27FC236}">
                <a16:creationId xmlns:a16="http://schemas.microsoft.com/office/drawing/2014/main" id="{F9F83516-A8AA-9EB6-0D6C-13EA31599453}"/>
              </a:ext>
            </a:extLst>
          </p:cNvPr>
          <p:cNvSpPr/>
          <p:nvPr/>
        </p:nvSpPr>
        <p:spPr>
          <a:xfrm>
            <a:off x="802810" y="3243367"/>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777" name="Google Shape;777;p29">
            <a:extLst>
              <a:ext uri="{FF2B5EF4-FFF2-40B4-BE49-F238E27FC236}">
                <a16:creationId xmlns:a16="http://schemas.microsoft.com/office/drawing/2014/main" id="{DB0FB713-EAAE-E03F-566C-8A7C5868BF6F}"/>
              </a:ext>
            </a:extLst>
          </p:cNvPr>
          <p:cNvSpPr/>
          <p:nvPr/>
        </p:nvSpPr>
        <p:spPr>
          <a:xfrm>
            <a:off x="802810" y="2195332"/>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778" name="Google Shape;778;p29">
            <a:extLst>
              <a:ext uri="{FF2B5EF4-FFF2-40B4-BE49-F238E27FC236}">
                <a16:creationId xmlns:a16="http://schemas.microsoft.com/office/drawing/2014/main" id="{855FA5EF-F2A4-6CBB-F4AF-8D2FDEDD67B0}"/>
              </a:ext>
            </a:extLst>
          </p:cNvPr>
          <p:cNvSpPr txBox="1"/>
          <p:nvPr/>
        </p:nvSpPr>
        <p:spPr>
          <a:xfrm>
            <a:off x="1966024" y="3033205"/>
            <a:ext cx="111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3</a:t>
            </a:r>
            <a:endParaRPr>
              <a:solidFill>
                <a:schemeClr val="dk1"/>
              </a:solidFill>
              <a:latin typeface="Cabin"/>
              <a:ea typeface="Cabin"/>
              <a:cs typeface="Cabin"/>
              <a:sym typeface="Cabin"/>
            </a:endParaRPr>
          </a:p>
        </p:txBody>
      </p:sp>
      <p:sp>
        <p:nvSpPr>
          <p:cNvPr id="779" name="Google Shape;779;p29">
            <a:extLst>
              <a:ext uri="{FF2B5EF4-FFF2-40B4-BE49-F238E27FC236}">
                <a16:creationId xmlns:a16="http://schemas.microsoft.com/office/drawing/2014/main" id="{F11C8E23-3E7E-B911-DFCA-B9FB2A28726E}"/>
              </a:ext>
            </a:extLst>
          </p:cNvPr>
          <p:cNvSpPr txBox="1"/>
          <p:nvPr/>
        </p:nvSpPr>
        <p:spPr>
          <a:xfrm>
            <a:off x="2983830" y="4029228"/>
            <a:ext cx="111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2</a:t>
            </a:r>
            <a:endParaRPr>
              <a:solidFill>
                <a:schemeClr val="dk1"/>
              </a:solidFill>
              <a:latin typeface="Cabin"/>
              <a:ea typeface="Cabin"/>
              <a:cs typeface="Cabin"/>
              <a:sym typeface="Cabin"/>
            </a:endParaRPr>
          </a:p>
        </p:txBody>
      </p:sp>
      <p:sp>
        <p:nvSpPr>
          <p:cNvPr id="2" name="Google Shape;731;p28">
            <a:extLst>
              <a:ext uri="{FF2B5EF4-FFF2-40B4-BE49-F238E27FC236}">
                <a16:creationId xmlns:a16="http://schemas.microsoft.com/office/drawing/2014/main" id="{211890BE-8D66-AFF5-55BA-04023C94057A}"/>
              </a:ext>
            </a:extLst>
          </p:cNvPr>
          <p:cNvSpPr txBox="1">
            <a:spLocks noGrp="1"/>
          </p:cNvSpPr>
          <p:nvPr>
            <p:ph type="title"/>
          </p:nvPr>
        </p:nvSpPr>
        <p:spPr>
          <a:xfrm>
            <a:off x="232032" y="53707"/>
            <a:ext cx="11467596"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200" dirty="0" err="1"/>
              <a:t>pMSR</a:t>
            </a:r>
            <a:r>
              <a:rPr lang="en-US" sz="3200" dirty="0"/>
              <a:t> is Throughput-optimal</a:t>
            </a:r>
            <a:endParaRPr sz="3200" dirty="0"/>
          </a:p>
        </p:txBody>
      </p:sp>
      <p:grpSp>
        <p:nvGrpSpPr>
          <p:cNvPr id="3" name="Google Shape;816;p30">
            <a:extLst>
              <a:ext uri="{FF2B5EF4-FFF2-40B4-BE49-F238E27FC236}">
                <a16:creationId xmlns:a16="http://schemas.microsoft.com/office/drawing/2014/main" id="{85BD2FF8-D2B3-0E86-ADD3-4FBB2E1469C3}"/>
              </a:ext>
            </a:extLst>
          </p:cNvPr>
          <p:cNvGrpSpPr/>
          <p:nvPr/>
        </p:nvGrpSpPr>
        <p:grpSpPr>
          <a:xfrm>
            <a:off x="5438111" y="2722381"/>
            <a:ext cx="5915689" cy="1184040"/>
            <a:chOff x="5219050" y="3365350"/>
            <a:chExt cx="5584025" cy="1327575"/>
          </a:xfrm>
        </p:grpSpPr>
        <p:sp>
          <p:nvSpPr>
            <p:cNvPr id="4" name="Google Shape;817;p30">
              <a:extLst>
                <a:ext uri="{FF2B5EF4-FFF2-40B4-BE49-F238E27FC236}">
                  <a16:creationId xmlns:a16="http://schemas.microsoft.com/office/drawing/2014/main" id="{8D1A8F72-36FB-8574-1715-D60F20629F14}"/>
                </a:ext>
              </a:extLst>
            </p:cNvPr>
            <p:cNvSpPr/>
            <p:nvPr/>
          </p:nvSpPr>
          <p:spPr>
            <a:xfrm>
              <a:off x="5219175" y="3366325"/>
              <a:ext cx="5583900" cy="132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600" dirty="0">
                <a:latin typeface="Cabin"/>
                <a:ea typeface="Cabin"/>
                <a:cs typeface="Cabin"/>
                <a:sym typeface="Cabin"/>
              </a:endParaRPr>
            </a:p>
            <a:p>
              <a:pPr marL="0" lvl="0" indent="0" algn="l" rtl="0">
                <a:spcBef>
                  <a:spcPts val="0"/>
                </a:spcBef>
                <a:spcAft>
                  <a:spcPts val="0"/>
                </a:spcAft>
                <a:buNone/>
              </a:pPr>
              <a:r>
                <a:rPr lang="en-US" sz="1600" dirty="0">
                  <a:latin typeface="Cabin"/>
                  <a:ea typeface="Cabin"/>
                  <a:cs typeface="Cabin"/>
                  <a:sym typeface="Cabin"/>
                </a:rPr>
                <a:t>Given preemptible jobs, if there exists a policy that can stabilize the system, some MSR policy can stabilize the system.</a:t>
              </a:r>
            </a:p>
          </p:txBody>
        </p:sp>
        <p:sp>
          <p:nvSpPr>
            <p:cNvPr id="5" name="Google Shape;818;p30">
              <a:extLst>
                <a:ext uri="{FF2B5EF4-FFF2-40B4-BE49-F238E27FC236}">
                  <a16:creationId xmlns:a16="http://schemas.microsoft.com/office/drawing/2014/main" id="{083EFEC0-2D30-9BBC-47B9-E068DB7EF2E3}"/>
                </a:ext>
              </a:extLst>
            </p:cNvPr>
            <p:cNvSpPr/>
            <p:nvPr/>
          </p:nvSpPr>
          <p:spPr>
            <a:xfrm>
              <a:off x="5219050" y="3365350"/>
              <a:ext cx="5583900" cy="3096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i="1">
                  <a:solidFill>
                    <a:schemeClr val="lt1"/>
                  </a:solidFill>
                  <a:latin typeface="Cabin"/>
                  <a:ea typeface="Cabin"/>
                  <a:cs typeface="Cabin"/>
                  <a:sym typeface="Cabin"/>
                </a:rPr>
                <a:t>Theorem 2 (Preemptive)</a:t>
              </a:r>
              <a:endParaRPr i="1">
                <a:solidFill>
                  <a:schemeClr val="lt1"/>
                </a:solidFill>
                <a:latin typeface="Cabin"/>
                <a:ea typeface="Cabin"/>
                <a:cs typeface="Cabin"/>
                <a:sym typeface="Cabin"/>
              </a:endParaRPr>
            </a:p>
          </p:txBody>
        </p:sp>
      </p:grpSp>
      <p:sp>
        <p:nvSpPr>
          <p:cNvPr id="7" name="Oval Callout 6">
            <a:extLst>
              <a:ext uri="{FF2B5EF4-FFF2-40B4-BE49-F238E27FC236}">
                <a16:creationId xmlns:a16="http://schemas.microsoft.com/office/drawing/2014/main" id="{997D70EE-8D05-A7AF-C157-9E3766FF758F}"/>
              </a:ext>
            </a:extLst>
          </p:cNvPr>
          <p:cNvSpPr/>
          <p:nvPr/>
        </p:nvSpPr>
        <p:spPr>
          <a:xfrm>
            <a:off x="660255" y="5044970"/>
            <a:ext cx="3490920" cy="952373"/>
          </a:xfrm>
          <a:prstGeom prst="wedgeEllipseCallout">
            <a:avLst>
              <a:gd name="adj1" fmla="val -27892"/>
              <a:gd name="adj2" fmla="val -105185"/>
            </a:avLst>
          </a:prstGeom>
          <a:solidFill>
            <a:schemeClr val="tx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Convex hull [</a:t>
            </a:r>
            <a:r>
              <a:rPr lang="en-US" err="1">
                <a:solidFill>
                  <a:schemeClr val="tx1"/>
                </a:solidFill>
              </a:rPr>
              <a:t>Maguluri</a:t>
            </a:r>
            <a:r>
              <a:rPr lang="en-US">
                <a:solidFill>
                  <a:schemeClr val="tx1"/>
                </a:solidFill>
              </a:rPr>
              <a:t> 2013] of all feasible schedules</a:t>
            </a:r>
          </a:p>
        </p:txBody>
      </p:sp>
      <mc:AlternateContent xmlns:mc="http://schemas.openxmlformats.org/markup-compatibility/2006">
        <mc:Choice xmlns:a14="http://schemas.microsoft.com/office/drawing/2010/main" Requires="a14">
          <p:sp>
            <p:nvSpPr>
              <p:cNvPr id="8" name="Google Shape;773;p29">
                <a:extLst>
                  <a:ext uri="{FF2B5EF4-FFF2-40B4-BE49-F238E27FC236}">
                    <a16:creationId xmlns:a16="http://schemas.microsoft.com/office/drawing/2014/main" id="{8DC45C05-AB59-7097-3953-FDF17D5D7B5D}"/>
                  </a:ext>
                </a:extLst>
              </p:cNvPr>
              <p:cNvSpPr txBox="1"/>
              <p:nvPr/>
            </p:nvSpPr>
            <p:spPr>
              <a:xfrm>
                <a:off x="1137163" y="3799986"/>
                <a:ext cx="121425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b="1" i="1" smtClean="0">
                          <a:solidFill>
                            <a:schemeClr val="dk1"/>
                          </a:solidFill>
                          <a:latin typeface="Cambria Math" panose="02040503050406030204" pitchFamily="18" charset="0"/>
                          <a:ea typeface="Cabin"/>
                          <a:cs typeface="Cabin"/>
                          <a:sym typeface="Cabin"/>
                        </a:rPr>
                        <m:t>𝝀</m:t>
                      </m:r>
                      <m:r>
                        <a:rPr lang="en-US" b="0" i="1" smtClean="0">
                          <a:solidFill>
                            <a:schemeClr val="dk1"/>
                          </a:solidFill>
                          <a:latin typeface="Cambria Math" panose="02040503050406030204" pitchFamily="18" charset="0"/>
                          <a:ea typeface="Cabin"/>
                          <a:cs typeface="Cabin"/>
                          <a:sym typeface="Cabin"/>
                        </a:rPr>
                        <m:t>=(1.2, 0.2)</m:t>
                      </m:r>
                    </m:oMath>
                  </m:oMathPara>
                </a14:m>
                <a:endParaRPr lang="en-US">
                  <a:solidFill>
                    <a:schemeClr val="dk1"/>
                  </a:solidFill>
                  <a:latin typeface="Cabin"/>
                  <a:ea typeface="Cabin"/>
                  <a:cs typeface="Cabin"/>
                  <a:sym typeface="Cabin"/>
                </a:endParaRPr>
              </a:p>
            </p:txBody>
          </p:sp>
        </mc:Choice>
        <mc:Fallback>
          <p:sp>
            <p:nvSpPr>
              <p:cNvPr id="8" name="Google Shape;773;p29">
                <a:extLst>
                  <a:ext uri="{FF2B5EF4-FFF2-40B4-BE49-F238E27FC236}">
                    <a16:creationId xmlns:a16="http://schemas.microsoft.com/office/drawing/2014/main" id="{8DC45C05-AB59-7097-3953-FDF17D5D7B5D}"/>
                  </a:ext>
                </a:extLst>
              </p:cNvPr>
              <p:cNvSpPr txBox="1">
                <a:spLocks noRot="1" noChangeAspect="1" noMove="1" noResize="1" noEditPoints="1" noAdjustHandles="1" noChangeArrowheads="1" noChangeShapeType="1" noTextEdit="1"/>
              </p:cNvSpPr>
              <p:nvPr/>
            </p:nvSpPr>
            <p:spPr>
              <a:xfrm>
                <a:off x="1137163" y="3799986"/>
                <a:ext cx="1214250" cy="400200"/>
              </a:xfrm>
              <a:prstGeom prst="rect">
                <a:avLst/>
              </a:prstGeom>
              <a:blipFill>
                <a:blip r:embed="rId6"/>
                <a:stretch>
                  <a:fillRect/>
                </a:stretch>
              </a:blipFill>
              <a:ln>
                <a:noFill/>
              </a:ln>
            </p:spPr>
            <p:txBody>
              <a:bodyPr/>
              <a:lstStyle/>
              <a:p>
                <a:r>
                  <a:rPr lang="en-US">
                    <a:noFill/>
                  </a:rPr>
                  <a:t> </a:t>
                </a:r>
              </a:p>
            </p:txBody>
          </p:sp>
        </mc:Fallback>
      </mc:AlternateContent>
      <p:grpSp>
        <p:nvGrpSpPr>
          <p:cNvPr id="9" name="Google Shape;780;p29">
            <a:extLst>
              <a:ext uri="{FF2B5EF4-FFF2-40B4-BE49-F238E27FC236}">
                <a16:creationId xmlns:a16="http://schemas.microsoft.com/office/drawing/2014/main" id="{50EEE695-6B3F-D9FA-326F-C363B0100CD4}"/>
              </a:ext>
            </a:extLst>
          </p:cNvPr>
          <p:cNvGrpSpPr/>
          <p:nvPr/>
        </p:nvGrpSpPr>
        <p:grpSpPr>
          <a:xfrm>
            <a:off x="5438111" y="1678310"/>
            <a:ext cx="4147764" cy="700592"/>
            <a:chOff x="5219050" y="3365350"/>
            <a:chExt cx="5584025" cy="1327575"/>
          </a:xfrm>
        </p:grpSpPr>
        <mc:AlternateContent xmlns:mc="http://schemas.openxmlformats.org/markup-compatibility/2006">
          <mc:Choice xmlns:a14="http://schemas.microsoft.com/office/drawing/2010/main" Requires="a14">
            <p:sp>
              <p:nvSpPr>
                <p:cNvPr id="10" name="Google Shape;781;p29">
                  <a:extLst>
                    <a:ext uri="{FF2B5EF4-FFF2-40B4-BE49-F238E27FC236}">
                      <a16:creationId xmlns:a16="http://schemas.microsoft.com/office/drawing/2014/main" id="{C394885F-15DB-A965-7B10-7048A6B0A11A}"/>
                    </a:ext>
                  </a:extLst>
                </p:cNvPr>
                <p:cNvSpPr/>
                <p:nvPr/>
              </p:nvSpPr>
              <p:spPr>
                <a:xfrm>
                  <a:off x="5219175" y="3366325"/>
                  <a:ext cx="5583900" cy="132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100">
                    <a:latin typeface="Cabin"/>
                    <a:ea typeface="Cabin"/>
                    <a:cs typeface="Cabin"/>
                    <a:sym typeface="Cabin"/>
                  </a:endParaRPr>
                </a:p>
                <a:p>
                  <a:pPr marL="0" lvl="0" indent="0" algn="l" rtl="0">
                    <a:spcBef>
                      <a:spcPts val="0"/>
                    </a:spcBef>
                    <a:spcAft>
                      <a:spcPts val="0"/>
                    </a:spcAft>
                    <a:buNone/>
                  </a:pPr>
                  <a:r>
                    <a:rPr lang="en-US" sz="1600">
                      <a:latin typeface="Cabin"/>
                      <a:ea typeface="Cabin"/>
                      <a:cs typeface="Cabin"/>
                      <a:sym typeface="Cabin"/>
                    </a:rPr>
                    <a:t>The system is stable when </a:t>
                  </a:r>
                  <a14:m>
                    <m:oMath xmlns:m="http://schemas.openxmlformats.org/officeDocument/2006/math">
                      <m:sSup>
                        <m:sSupPr>
                          <m:ctrlPr>
                            <a:rPr lang="en-US" sz="1600" b="0" i="1" dirty="0" smtClean="0">
                              <a:latin typeface="Cambria Math" panose="02040503050406030204" pitchFamily="18" charset="0"/>
                              <a:ea typeface="Cabin"/>
                              <a:cs typeface="Cabin"/>
                              <a:sym typeface="Cabin"/>
                            </a:rPr>
                          </m:ctrlPr>
                        </m:sSupPr>
                        <m:e>
                          <m:r>
                            <a:rPr lang="en-US" sz="1600" b="1" i="1" dirty="0" smtClean="0">
                              <a:latin typeface="Cambria Math" panose="02040503050406030204" pitchFamily="18" charset="0"/>
                              <a:ea typeface="Cabin"/>
                              <a:cs typeface="Cabin"/>
                              <a:sym typeface="Cabin"/>
                            </a:rPr>
                            <m:t>𝝁</m:t>
                          </m:r>
                        </m:e>
                        <m:sup>
                          <m:r>
                            <a:rPr lang="en-US" sz="1600" b="0" i="1" dirty="0" smtClean="0">
                              <a:latin typeface="Cambria Math" panose="02040503050406030204" pitchFamily="18" charset="0"/>
                              <a:ea typeface="Cabin"/>
                              <a:cs typeface="Cabin"/>
                              <a:sym typeface="Cabin"/>
                            </a:rPr>
                            <m:t>∗</m:t>
                          </m:r>
                        </m:sup>
                      </m:sSup>
                      <m:r>
                        <a:rPr lang="en-US" sz="1600" b="0" i="1" dirty="0" smtClean="0">
                          <a:latin typeface="Cambria Math" panose="02040503050406030204" pitchFamily="18" charset="0"/>
                          <a:ea typeface="Cabin"/>
                          <a:cs typeface="Cabin"/>
                          <a:sym typeface="Cabin"/>
                        </a:rPr>
                        <m:t>&gt;</m:t>
                      </m:r>
                      <m:r>
                        <a:rPr lang="en-US" sz="1600" b="1" i="1" dirty="0" smtClean="0">
                          <a:latin typeface="Cambria Math" panose="02040503050406030204" pitchFamily="18" charset="0"/>
                          <a:ea typeface="Cabin"/>
                          <a:cs typeface="Cabin"/>
                          <a:sym typeface="Cabin"/>
                        </a:rPr>
                        <m:t>𝝀</m:t>
                      </m:r>
                    </m:oMath>
                  </a14:m>
                  <a:r>
                    <a:rPr lang="en-US" sz="1600">
                      <a:latin typeface="Cabin"/>
                      <a:ea typeface="Cabin"/>
                      <a:cs typeface="Cabin"/>
                      <a:sym typeface="Cabin"/>
                    </a:rPr>
                    <a:t>.</a:t>
                  </a:r>
                  <a:endParaRPr sz="1600">
                    <a:latin typeface="Cabin"/>
                    <a:ea typeface="Cabin"/>
                    <a:cs typeface="Cabin"/>
                    <a:sym typeface="Cabin"/>
                  </a:endParaRPr>
                </a:p>
              </p:txBody>
            </p:sp>
          </mc:Choice>
          <mc:Fallback>
            <p:sp>
              <p:nvSpPr>
                <p:cNvPr id="10" name="Google Shape;781;p29">
                  <a:extLst>
                    <a:ext uri="{FF2B5EF4-FFF2-40B4-BE49-F238E27FC236}">
                      <a16:creationId xmlns:a16="http://schemas.microsoft.com/office/drawing/2014/main" id="{C394885F-15DB-A965-7B10-7048A6B0A11A}"/>
                    </a:ext>
                  </a:extLst>
                </p:cNvPr>
                <p:cNvSpPr>
                  <a:spLocks noRot="1" noChangeAspect="1" noMove="1" noResize="1" noEditPoints="1" noAdjustHandles="1" noChangeArrowheads="1" noChangeShapeType="1" noTextEdit="1"/>
                </p:cNvSpPr>
                <p:nvPr/>
              </p:nvSpPr>
              <p:spPr>
                <a:xfrm>
                  <a:off x="5219175" y="3366325"/>
                  <a:ext cx="5583900" cy="1326600"/>
                </a:xfrm>
                <a:prstGeom prst="roundRect">
                  <a:avLst>
                    <a:gd name="adj" fmla="val 16667"/>
                  </a:avLst>
                </a:prstGeom>
                <a:blipFill>
                  <a:blip r:embed="rId7"/>
                  <a:stretch>
                    <a:fillRect/>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sp>
          <p:nvSpPr>
            <p:cNvPr id="11" name="Google Shape;782;p29">
              <a:extLst>
                <a:ext uri="{FF2B5EF4-FFF2-40B4-BE49-F238E27FC236}">
                  <a16:creationId xmlns:a16="http://schemas.microsoft.com/office/drawing/2014/main" id="{F430E7F3-BCBB-6766-B0F9-A195D556234A}"/>
                </a:ext>
              </a:extLst>
            </p:cNvPr>
            <p:cNvSpPr/>
            <p:nvPr/>
          </p:nvSpPr>
          <p:spPr>
            <a:xfrm>
              <a:off x="5219050" y="3365350"/>
              <a:ext cx="5583900" cy="43084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i="1">
                  <a:solidFill>
                    <a:schemeClr val="lt1"/>
                  </a:solidFill>
                  <a:latin typeface="Cabin"/>
                  <a:ea typeface="Cabin"/>
                  <a:cs typeface="Cabin"/>
                  <a:sym typeface="Cabin"/>
                </a:rPr>
                <a:t>Theorem 1 (Stability conditions)</a:t>
              </a:r>
              <a:endParaRPr i="1">
                <a:solidFill>
                  <a:schemeClr val="lt1"/>
                </a:solidFill>
                <a:latin typeface="Cabin"/>
                <a:ea typeface="Cabin"/>
                <a:cs typeface="Cabin"/>
                <a:sym typeface="Cabin"/>
              </a:endParaRPr>
            </a:p>
          </p:txBody>
        </p:sp>
      </p:grpSp>
      <p:cxnSp>
        <p:nvCxnSpPr>
          <p:cNvPr id="13" name="Straight Arrow Connector 12">
            <a:extLst>
              <a:ext uri="{FF2B5EF4-FFF2-40B4-BE49-F238E27FC236}">
                <a16:creationId xmlns:a16="http://schemas.microsoft.com/office/drawing/2014/main" id="{3B56BFB0-EA0A-DC6F-06F1-B5C049F074E2}"/>
              </a:ext>
            </a:extLst>
          </p:cNvPr>
          <p:cNvCxnSpPr>
            <a:stCxn id="774" idx="2"/>
          </p:cNvCxnSpPr>
          <p:nvPr/>
        </p:nvCxnSpPr>
        <p:spPr>
          <a:xfrm flipV="1">
            <a:off x="802810" y="4005990"/>
            <a:ext cx="2259693" cy="3506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16" name="Group 15">
            <a:extLst>
              <a:ext uri="{FF2B5EF4-FFF2-40B4-BE49-F238E27FC236}">
                <a16:creationId xmlns:a16="http://schemas.microsoft.com/office/drawing/2014/main" id="{7AE577BD-0AD1-0A69-C306-527937BC39AA}"/>
              </a:ext>
            </a:extLst>
          </p:cNvPr>
          <p:cNvGrpSpPr/>
          <p:nvPr/>
        </p:nvGrpSpPr>
        <p:grpSpPr>
          <a:xfrm>
            <a:off x="5313722" y="4396327"/>
            <a:ext cx="5814015" cy="1196212"/>
            <a:chOff x="2920083" y="1233625"/>
            <a:chExt cx="5814015" cy="1196212"/>
          </a:xfrm>
        </p:grpSpPr>
        <p:grpSp>
          <p:nvGrpSpPr>
            <p:cNvPr id="17" name="Google Shape;792;p30">
              <a:extLst>
                <a:ext uri="{FF2B5EF4-FFF2-40B4-BE49-F238E27FC236}">
                  <a16:creationId xmlns:a16="http://schemas.microsoft.com/office/drawing/2014/main" id="{7CFCF7E0-D9C4-4AA2-7E81-4B6B8D048058}"/>
                </a:ext>
              </a:extLst>
            </p:cNvPr>
            <p:cNvGrpSpPr/>
            <p:nvPr/>
          </p:nvGrpSpPr>
          <p:grpSpPr>
            <a:xfrm>
              <a:off x="2920083" y="1597937"/>
              <a:ext cx="5687472" cy="831900"/>
              <a:chOff x="5718861" y="3870296"/>
              <a:chExt cx="5687472" cy="831900"/>
            </a:xfrm>
          </p:grpSpPr>
          <p:sp>
            <p:nvSpPr>
              <p:cNvPr id="46" name="Google Shape;793;p30">
                <a:extLst>
                  <a:ext uri="{FF2B5EF4-FFF2-40B4-BE49-F238E27FC236}">
                    <a16:creationId xmlns:a16="http://schemas.microsoft.com/office/drawing/2014/main" id="{DC20860D-0C4B-9944-617D-5839351041DB}"/>
                  </a:ext>
                </a:extLst>
              </p:cNvPr>
              <p:cNvSpPr/>
              <p:nvPr/>
            </p:nvSpPr>
            <p:spPr>
              <a:xfrm>
                <a:off x="9175833" y="3870296"/>
                <a:ext cx="2230500" cy="831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7" name="Google Shape;794;p30">
                <a:extLst>
                  <a:ext uri="{FF2B5EF4-FFF2-40B4-BE49-F238E27FC236}">
                    <a16:creationId xmlns:a16="http://schemas.microsoft.com/office/drawing/2014/main" id="{ED50B99F-5581-59AA-6F96-3CD8657F59C0}"/>
                  </a:ext>
                </a:extLst>
              </p:cNvPr>
              <p:cNvSpPr/>
              <p:nvPr/>
            </p:nvSpPr>
            <p:spPr>
              <a:xfrm>
                <a:off x="5718861" y="3870296"/>
                <a:ext cx="2230500" cy="831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18" name="Google Shape;819;p30">
              <a:extLst>
                <a:ext uri="{FF2B5EF4-FFF2-40B4-BE49-F238E27FC236}">
                  <a16:creationId xmlns:a16="http://schemas.microsoft.com/office/drawing/2014/main" id="{9BD26675-7271-EF25-D209-8669B0C932BE}"/>
                </a:ext>
              </a:extLst>
            </p:cNvPr>
            <p:cNvGrpSpPr/>
            <p:nvPr/>
          </p:nvGrpSpPr>
          <p:grpSpPr>
            <a:xfrm>
              <a:off x="3053060" y="1677800"/>
              <a:ext cx="5681038" cy="661996"/>
              <a:chOff x="5851838" y="4178759"/>
              <a:chExt cx="5681038" cy="661996"/>
            </a:xfrm>
          </p:grpSpPr>
          <p:sp>
            <p:nvSpPr>
              <p:cNvPr id="24" name="Google Shape;820;p30">
                <a:extLst>
                  <a:ext uri="{FF2B5EF4-FFF2-40B4-BE49-F238E27FC236}">
                    <a16:creationId xmlns:a16="http://schemas.microsoft.com/office/drawing/2014/main" id="{F113802A-0FF4-76A7-C6DF-D01C5E17B42E}"/>
                  </a:ext>
                </a:extLst>
              </p:cNvPr>
              <p:cNvSpPr/>
              <p:nvPr/>
            </p:nvSpPr>
            <p:spPr>
              <a:xfrm>
                <a:off x="5851838" y="4270400"/>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5" name="Google Shape;821;p30">
                <a:extLst>
                  <a:ext uri="{FF2B5EF4-FFF2-40B4-BE49-F238E27FC236}">
                    <a16:creationId xmlns:a16="http://schemas.microsoft.com/office/drawing/2014/main" id="{BEACACEF-A04A-7300-2A7C-4E65A144EB26}"/>
                  </a:ext>
                </a:extLst>
              </p:cNvPr>
              <p:cNvSpPr/>
              <p:nvPr/>
            </p:nvSpPr>
            <p:spPr>
              <a:xfrm>
                <a:off x="5851838" y="4586950"/>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6" name="Google Shape;822;p30">
                <a:extLst>
                  <a:ext uri="{FF2B5EF4-FFF2-40B4-BE49-F238E27FC236}">
                    <a16:creationId xmlns:a16="http://schemas.microsoft.com/office/drawing/2014/main" id="{7B5258DF-B7D3-2936-70AB-496EF23858EC}"/>
                  </a:ext>
                </a:extLst>
              </p:cNvPr>
              <p:cNvSpPr txBox="1"/>
              <p:nvPr/>
            </p:nvSpPr>
            <p:spPr>
              <a:xfrm>
                <a:off x="7298663" y="4178759"/>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4/4 cores</a:t>
                </a:r>
                <a:endParaRPr sz="1000">
                  <a:solidFill>
                    <a:schemeClr val="dk1"/>
                  </a:solidFill>
                  <a:latin typeface="Cabin"/>
                  <a:ea typeface="Cabin"/>
                  <a:cs typeface="Cabin"/>
                  <a:sym typeface="Cabin"/>
                </a:endParaRPr>
              </a:p>
            </p:txBody>
          </p:sp>
          <p:sp>
            <p:nvSpPr>
              <p:cNvPr id="27" name="Google Shape;823;p30">
                <a:extLst>
                  <a:ext uri="{FF2B5EF4-FFF2-40B4-BE49-F238E27FC236}">
                    <a16:creationId xmlns:a16="http://schemas.microsoft.com/office/drawing/2014/main" id="{89699FC0-BD3C-4040-A0C4-73B1484D26D5}"/>
                  </a:ext>
                </a:extLst>
              </p:cNvPr>
              <p:cNvSpPr txBox="1"/>
              <p:nvPr/>
            </p:nvSpPr>
            <p:spPr>
              <a:xfrm>
                <a:off x="7296735" y="4489818"/>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2/4 GBs</a:t>
                </a:r>
                <a:endParaRPr sz="1000">
                  <a:solidFill>
                    <a:schemeClr val="dk1"/>
                  </a:solidFill>
                  <a:latin typeface="Cabin"/>
                  <a:ea typeface="Cabin"/>
                  <a:cs typeface="Cabin"/>
                  <a:sym typeface="Cabin"/>
                </a:endParaRPr>
              </a:p>
            </p:txBody>
          </p:sp>
          <p:sp>
            <p:nvSpPr>
              <p:cNvPr id="28" name="Google Shape;824;p30">
                <a:extLst>
                  <a:ext uri="{FF2B5EF4-FFF2-40B4-BE49-F238E27FC236}">
                    <a16:creationId xmlns:a16="http://schemas.microsoft.com/office/drawing/2014/main" id="{86CA3BF7-35B7-9DDF-DD4F-4D3B21DCE2BF}"/>
                  </a:ext>
                </a:extLst>
              </p:cNvPr>
              <p:cNvSpPr/>
              <p:nvPr/>
            </p:nvSpPr>
            <p:spPr>
              <a:xfrm>
                <a:off x="5851838" y="4271360"/>
                <a:ext cx="7314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9" name="Google Shape;825;p30">
                <a:extLst>
                  <a:ext uri="{FF2B5EF4-FFF2-40B4-BE49-F238E27FC236}">
                    <a16:creationId xmlns:a16="http://schemas.microsoft.com/office/drawing/2014/main" id="{029BFE91-717A-1A11-F1A5-9B494CBBA1E5}"/>
                  </a:ext>
                </a:extLst>
              </p:cNvPr>
              <p:cNvSpPr/>
              <p:nvPr/>
            </p:nvSpPr>
            <p:spPr>
              <a:xfrm>
                <a:off x="6592859" y="4271360"/>
                <a:ext cx="7314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0" name="Google Shape;826;p30">
                <a:extLst>
                  <a:ext uri="{FF2B5EF4-FFF2-40B4-BE49-F238E27FC236}">
                    <a16:creationId xmlns:a16="http://schemas.microsoft.com/office/drawing/2014/main" id="{3D164B05-96FB-CF7B-6D51-F2B314A36BA8}"/>
                  </a:ext>
                </a:extLst>
              </p:cNvPr>
              <p:cNvSpPr/>
              <p:nvPr/>
            </p:nvSpPr>
            <p:spPr>
              <a:xfrm>
                <a:off x="5851838" y="4589660"/>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1" name="Google Shape;827;p30">
                <a:extLst>
                  <a:ext uri="{FF2B5EF4-FFF2-40B4-BE49-F238E27FC236}">
                    <a16:creationId xmlns:a16="http://schemas.microsoft.com/office/drawing/2014/main" id="{069FE318-E381-F31C-DB15-BECD47FD345D}"/>
                  </a:ext>
                </a:extLst>
              </p:cNvPr>
              <p:cNvSpPr/>
              <p:nvPr/>
            </p:nvSpPr>
            <p:spPr>
              <a:xfrm>
                <a:off x="6226463" y="4588297"/>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2" name="Google Shape;828;p30">
                <a:extLst>
                  <a:ext uri="{FF2B5EF4-FFF2-40B4-BE49-F238E27FC236}">
                    <a16:creationId xmlns:a16="http://schemas.microsoft.com/office/drawing/2014/main" id="{9D563401-4697-6571-78B9-8C8B6C6ACF18}"/>
                  </a:ext>
                </a:extLst>
              </p:cNvPr>
              <p:cNvSpPr/>
              <p:nvPr/>
            </p:nvSpPr>
            <p:spPr>
              <a:xfrm>
                <a:off x="9280850" y="428263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3" name="Google Shape;829;p30">
                <a:extLst>
                  <a:ext uri="{FF2B5EF4-FFF2-40B4-BE49-F238E27FC236}">
                    <a16:creationId xmlns:a16="http://schemas.microsoft.com/office/drawing/2014/main" id="{012BEDF9-6BF1-9BC0-5933-2966871FDC02}"/>
                  </a:ext>
                </a:extLst>
              </p:cNvPr>
              <p:cNvSpPr/>
              <p:nvPr/>
            </p:nvSpPr>
            <p:spPr>
              <a:xfrm>
                <a:off x="9280850" y="459918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4" name="Google Shape;830;p30">
                <a:extLst>
                  <a:ext uri="{FF2B5EF4-FFF2-40B4-BE49-F238E27FC236}">
                    <a16:creationId xmlns:a16="http://schemas.microsoft.com/office/drawing/2014/main" id="{5E615B7A-BAAF-9FC8-9003-B7649074FF5D}"/>
                  </a:ext>
                </a:extLst>
              </p:cNvPr>
              <p:cNvSpPr txBox="1"/>
              <p:nvPr/>
            </p:nvSpPr>
            <p:spPr>
              <a:xfrm>
                <a:off x="10727675" y="4190996"/>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3/4 cores</a:t>
                </a:r>
                <a:endParaRPr sz="1000">
                  <a:solidFill>
                    <a:schemeClr val="dk1"/>
                  </a:solidFill>
                  <a:latin typeface="Cabin"/>
                  <a:ea typeface="Cabin"/>
                  <a:cs typeface="Cabin"/>
                  <a:sym typeface="Cabin"/>
                </a:endParaRPr>
              </a:p>
            </p:txBody>
          </p:sp>
          <p:sp>
            <p:nvSpPr>
              <p:cNvPr id="35" name="Google Shape;831;p30">
                <a:extLst>
                  <a:ext uri="{FF2B5EF4-FFF2-40B4-BE49-F238E27FC236}">
                    <a16:creationId xmlns:a16="http://schemas.microsoft.com/office/drawing/2014/main" id="{8FD4896A-F408-9C80-8FAC-12FBA298078A}"/>
                  </a:ext>
                </a:extLst>
              </p:cNvPr>
              <p:cNvSpPr txBox="1"/>
              <p:nvPr/>
            </p:nvSpPr>
            <p:spPr>
              <a:xfrm>
                <a:off x="10725747" y="4502055"/>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3/4 GBs</a:t>
                </a:r>
                <a:endParaRPr sz="1000">
                  <a:solidFill>
                    <a:schemeClr val="dk1"/>
                  </a:solidFill>
                  <a:latin typeface="Cabin"/>
                  <a:ea typeface="Cabin"/>
                  <a:cs typeface="Cabin"/>
                  <a:sym typeface="Cabin"/>
                </a:endParaRPr>
              </a:p>
            </p:txBody>
          </p:sp>
          <p:sp>
            <p:nvSpPr>
              <p:cNvPr id="36" name="Google Shape;832;p30">
                <a:extLst>
                  <a:ext uri="{FF2B5EF4-FFF2-40B4-BE49-F238E27FC236}">
                    <a16:creationId xmlns:a16="http://schemas.microsoft.com/office/drawing/2014/main" id="{CAA2F71F-45A4-0F59-6E9B-A2D0AEC64DAC}"/>
                  </a:ext>
                </a:extLst>
              </p:cNvPr>
              <p:cNvSpPr/>
              <p:nvPr/>
            </p:nvSpPr>
            <p:spPr>
              <a:xfrm>
                <a:off x="9280850" y="4283597"/>
                <a:ext cx="7314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7" name="Google Shape;833;p30">
                <a:extLst>
                  <a:ext uri="{FF2B5EF4-FFF2-40B4-BE49-F238E27FC236}">
                    <a16:creationId xmlns:a16="http://schemas.microsoft.com/office/drawing/2014/main" id="{1C53F907-E1BA-9D1C-4348-F2CA38A9660C}"/>
                  </a:ext>
                </a:extLst>
              </p:cNvPr>
              <p:cNvSpPr/>
              <p:nvPr/>
            </p:nvSpPr>
            <p:spPr>
              <a:xfrm>
                <a:off x="9646567" y="4601895"/>
                <a:ext cx="7314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8" name="Google Shape;834;p30">
                <a:extLst>
                  <a:ext uri="{FF2B5EF4-FFF2-40B4-BE49-F238E27FC236}">
                    <a16:creationId xmlns:a16="http://schemas.microsoft.com/office/drawing/2014/main" id="{727637C6-5E80-9AAA-9789-B221E9B97390}"/>
                  </a:ext>
                </a:extLst>
              </p:cNvPr>
              <p:cNvSpPr/>
              <p:nvPr/>
            </p:nvSpPr>
            <p:spPr>
              <a:xfrm>
                <a:off x="9280850" y="4601897"/>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9" name="Google Shape;835;p30">
                <a:extLst>
                  <a:ext uri="{FF2B5EF4-FFF2-40B4-BE49-F238E27FC236}">
                    <a16:creationId xmlns:a16="http://schemas.microsoft.com/office/drawing/2014/main" id="{F55B0D33-4C08-DFA4-7F53-844DEE15E043}"/>
                  </a:ext>
                </a:extLst>
              </p:cNvPr>
              <p:cNvSpPr/>
              <p:nvPr/>
            </p:nvSpPr>
            <p:spPr>
              <a:xfrm>
                <a:off x="10012267" y="4283595"/>
                <a:ext cx="3657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0" name="Google Shape;836;p30">
                <a:extLst>
                  <a:ext uri="{FF2B5EF4-FFF2-40B4-BE49-F238E27FC236}">
                    <a16:creationId xmlns:a16="http://schemas.microsoft.com/office/drawing/2014/main" id="{C18B5E71-451A-BA58-998F-2ED7234B99C0}"/>
                  </a:ext>
                </a:extLst>
              </p:cNvPr>
              <p:cNvSpPr/>
              <p:nvPr/>
            </p:nvSpPr>
            <p:spPr>
              <a:xfrm>
                <a:off x="7705475" y="4200775"/>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1" name="Google Shape;837;p30">
                <a:extLst>
                  <a:ext uri="{FF2B5EF4-FFF2-40B4-BE49-F238E27FC236}">
                    <a16:creationId xmlns:a16="http://schemas.microsoft.com/office/drawing/2014/main" id="{B8A598F0-A17C-DD1F-B64B-B8C15DB3317E}"/>
                  </a:ext>
                </a:extLst>
              </p:cNvPr>
              <p:cNvSpPr/>
              <p:nvPr/>
            </p:nvSpPr>
            <p:spPr>
              <a:xfrm>
                <a:off x="9229475" y="4200775"/>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42" name="Google Shape;838;p30">
                <a:extLst>
                  <a:ext uri="{FF2B5EF4-FFF2-40B4-BE49-F238E27FC236}">
                    <a16:creationId xmlns:a16="http://schemas.microsoft.com/office/drawing/2014/main" id="{66094BA3-809D-DD0D-6DD1-28E7B06D8436}"/>
                  </a:ext>
                </a:extLst>
              </p:cNvPr>
              <p:cNvCxnSpPr>
                <a:cxnSpLocks/>
                <a:stCxn id="40" idx="0"/>
                <a:endCxn id="41" idx="0"/>
              </p:cNvCxnSpPr>
              <p:nvPr/>
            </p:nvCxnSpPr>
            <p:spPr>
              <a:xfrm rot="-5400000" flipH="1">
                <a:off x="8577125" y="3439075"/>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sp>
            <p:nvSpPr>
              <p:cNvPr id="43" name="Google Shape;839;p30">
                <a:extLst>
                  <a:ext uri="{FF2B5EF4-FFF2-40B4-BE49-F238E27FC236}">
                    <a16:creationId xmlns:a16="http://schemas.microsoft.com/office/drawing/2014/main" id="{81F44B4F-DBDD-19E7-DA66-24C6B565680F}"/>
                  </a:ext>
                </a:extLst>
              </p:cNvPr>
              <p:cNvSpPr/>
              <p:nvPr/>
            </p:nvSpPr>
            <p:spPr>
              <a:xfrm>
                <a:off x="7705475" y="4542210"/>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4" name="Google Shape;840;p30">
                <a:extLst>
                  <a:ext uri="{FF2B5EF4-FFF2-40B4-BE49-F238E27FC236}">
                    <a16:creationId xmlns:a16="http://schemas.microsoft.com/office/drawing/2014/main" id="{419CE598-332D-88C7-3D29-A05B9BB5B836}"/>
                  </a:ext>
                </a:extLst>
              </p:cNvPr>
              <p:cNvSpPr/>
              <p:nvPr/>
            </p:nvSpPr>
            <p:spPr>
              <a:xfrm>
                <a:off x="9229475" y="4542210"/>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45" name="Google Shape;841;p30">
                <a:extLst>
                  <a:ext uri="{FF2B5EF4-FFF2-40B4-BE49-F238E27FC236}">
                    <a16:creationId xmlns:a16="http://schemas.microsoft.com/office/drawing/2014/main" id="{20C31A3D-174E-01B1-FFBB-BE6308ED543C}"/>
                  </a:ext>
                </a:extLst>
              </p:cNvPr>
              <p:cNvCxnSpPr>
                <a:cxnSpLocks/>
                <a:stCxn id="44" idx="2"/>
                <a:endCxn id="43" idx="2"/>
              </p:cNvCxnSpPr>
              <p:nvPr/>
            </p:nvCxnSpPr>
            <p:spPr>
              <a:xfrm rot="5400000">
                <a:off x="8577125" y="4069710"/>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grpSp>
        <p:sp>
          <p:nvSpPr>
            <p:cNvPr id="20" name="Google Shape;707;p27">
              <a:extLst>
                <a:ext uri="{FF2B5EF4-FFF2-40B4-BE49-F238E27FC236}">
                  <a16:creationId xmlns:a16="http://schemas.microsoft.com/office/drawing/2014/main" id="{76D46A34-42F4-AB63-8089-4B55AF865EB6}"/>
                </a:ext>
              </a:extLst>
            </p:cNvPr>
            <p:cNvSpPr txBox="1"/>
            <p:nvPr/>
          </p:nvSpPr>
          <p:spPr>
            <a:xfrm>
              <a:off x="3489770" y="1233625"/>
              <a:ext cx="1091125"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2</a:t>
              </a:r>
              <a:endParaRPr>
                <a:solidFill>
                  <a:schemeClr val="dk1"/>
                </a:solidFill>
                <a:latin typeface="Cabin"/>
                <a:ea typeface="Cabin"/>
                <a:cs typeface="Cabin"/>
                <a:sym typeface="Cabin"/>
              </a:endParaRPr>
            </a:p>
          </p:txBody>
        </p:sp>
        <p:sp>
          <p:nvSpPr>
            <p:cNvPr id="21" name="Google Shape;707;p27">
              <a:extLst>
                <a:ext uri="{FF2B5EF4-FFF2-40B4-BE49-F238E27FC236}">
                  <a16:creationId xmlns:a16="http://schemas.microsoft.com/office/drawing/2014/main" id="{1BA613D7-9926-C8B8-EF95-6F7672A5309B}"/>
                </a:ext>
              </a:extLst>
            </p:cNvPr>
            <p:cNvSpPr txBox="1"/>
            <p:nvPr/>
          </p:nvSpPr>
          <p:spPr>
            <a:xfrm>
              <a:off x="7033175" y="1239597"/>
              <a:ext cx="1091125"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3</a:t>
              </a:r>
              <a:endParaRPr>
                <a:solidFill>
                  <a:schemeClr val="dk1"/>
                </a:solidFill>
                <a:latin typeface="Cabin"/>
                <a:ea typeface="Cabin"/>
                <a:cs typeface="Cabin"/>
                <a:sym typeface="Cabin"/>
              </a:endParaRPr>
            </a:p>
          </p:txBody>
        </p:sp>
      </p:grpSp>
      <p:grpSp>
        <p:nvGrpSpPr>
          <p:cNvPr id="52" name="Group 51">
            <a:extLst>
              <a:ext uri="{FF2B5EF4-FFF2-40B4-BE49-F238E27FC236}">
                <a16:creationId xmlns:a16="http://schemas.microsoft.com/office/drawing/2014/main" id="{5E675771-AB85-E9B3-B5A9-C6167264C82A}"/>
              </a:ext>
            </a:extLst>
          </p:cNvPr>
          <p:cNvGrpSpPr/>
          <p:nvPr/>
        </p:nvGrpSpPr>
        <p:grpSpPr>
          <a:xfrm>
            <a:off x="7851416" y="4292957"/>
            <a:ext cx="612084" cy="1499621"/>
            <a:chOff x="7851416" y="4292957"/>
            <a:chExt cx="612084" cy="1499621"/>
          </a:xfrm>
        </p:grpSpPr>
        <mc:AlternateContent xmlns:mc="http://schemas.openxmlformats.org/markup-compatibility/2006">
          <mc:Choice xmlns:a14="http://schemas.microsoft.com/office/drawing/2010/main" Requires="a14">
            <p:sp>
              <p:nvSpPr>
                <p:cNvPr id="50" name="Google Shape;900;p32">
                  <a:extLst>
                    <a:ext uri="{FF2B5EF4-FFF2-40B4-BE49-F238E27FC236}">
                      <a16:creationId xmlns:a16="http://schemas.microsoft.com/office/drawing/2014/main" id="{6D162ECE-02D3-436C-6C3C-4F93D38A6A8C}"/>
                    </a:ext>
                  </a:extLst>
                </p:cNvPr>
                <p:cNvSpPr txBox="1"/>
                <p:nvPr/>
              </p:nvSpPr>
              <p:spPr>
                <a:xfrm>
                  <a:off x="7851416" y="4292957"/>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solidFill>
                              <a:schemeClr val="dk1"/>
                            </a:solidFill>
                            <a:latin typeface="Cambria Math" panose="02040503050406030204" pitchFamily="18" charset="0"/>
                            <a:ea typeface="Cabin"/>
                            <a:cs typeface="Cabin"/>
                            <a:sym typeface="Cabin"/>
                          </a:rPr>
                          <m:t>𝛼</m:t>
                        </m:r>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𝑥</m:t>
                            </m:r>
                          </m:e>
                          <m:sub>
                            <m:r>
                              <a:rPr lang="en-US" b="0" i="1" smtClean="0">
                                <a:solidFill>
                                  <a:schemeClr val="dk1"/>
                                </a:solidFill>
                                <a:latin typeface="Cambria Math" panose="02040503050406030204" pitchFamily="18" charset="0"/>
                                <a:ea typeface="Cabin"/>
                                <a:cs typeface="Cabin"/>
                                <a:sym typeface="Cabin"/>
                              </a:rPr>
                              <m:t>1</m:t>
                            </m:r>
                          </m:sub>
                        </m:sSub>
                      </m:oMath>
                    </m:oMathPara>
                  </a14:m>
                  <a:endParaRPr i="1">
                    <a:solidFill>
                      <a:schemeClr val="dk1"/>
                    </a:solidFill>
                    <a:latin typeface="Cabin"/>
                    <a:ea typeface="Cabin"/>
                    <a:cs typeface="Cabin"/>
                    <a:sym typeface="Cabin"/>
                  </a:endParaRPr>
                </a:p>
              </p:txBody>
            </p:sp>
          </mc:Choice>
          <mc:Fallback>
            <p:sp>
              <p:nvSpPr>
                <p:cNvPr id="50" name="Google Shape;900;p32">
                  <a:extLst>
                    <a:ext uri="{FF2B5EF4-FFF2-40B4-BE49-F238E27FC236}">
                      <a16:creationId xmlns:a16="http://schemas.microsoft.com/office/drawing/2014/main" id="{6D162ECE-02D3-436C-6C3C-4F93D38A6A8C}"/>
                    </a:ext>
                  </a:extLst>
                </p:cNvPr>
                <p:cNvSpPr txBox="1">
                  <a:spLocks noRot="1" noChangeAspect="1" noMove="1" noResize="1" noEditPoints="1" noAdjustHandles="1" noChangeArrowheads="1" noChangeShapeType="1" noTextEdit="1"/>
                </p:cNvSpPr>
                <p:nvPr/>
              </p:nvSpPr>
              <p:spPr>
                <a:xfrm>
                  <a:off x="7851416" y="4292957"/>
                  <a:ext cx="598232" cy="400079"/>
                </a:xfrm>
                <a:prstGeom prst="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1" name="Google Shape;900;p32">
                  <a:extLst>
                    <a:ext uri="{FF2B5EF4-FFF2-40B4-BE49-F238E27FC236}">
                      <a16:creationId xmlns:a16="http://schemas.microsoft.com/office/drawing/2014/main" id="{E032FC3B-FEC7-0E1A-9F4F-594307A61420}"/>
                    </a:ext>
                  </a:extLst>
                </p:cNvPr>
                <p:cNvSpPr txBox="1"/>
                <p:nvPr/>
              </p:nvSpPr>
              <p:spPr>
                <a:xfrm>
                  <a:off x="7865268" y="5392499"/>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solidFill>
                              <a:schemeClr val="dk1"/>
                            </a:solidFill>
                            <a:latin typeface="Cambria Math" panose="02040503050406030204" pitchFamily="18" charset="0"/>
                            <a:ea typeface="Cabin"/>
                            <a:cs typeface="Cabin"/>
                            <a:sym typeface="Cabin"/>
                          </a:rPr>
                          <m:t>𝛼</m:t>
                        </m:r>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𝑥</m:t>
                            </m:r>
                          </m:e>
                          <m:sub>
                            <m:r>
                              <a:rPr lang="en-US" b="0" i="1" smtClean="0">
                                <a:solidFill>
                                  <a:schemeClr val="dk1"/>
                                </a:solidFill>
                                <a:latin typeface="Cambria Math" panose="02040503050406030204" pitchFamily="18" charset="0"/>
                                <a:ea typeface="Cabin"/>
                                <a:cs typeface="Cabin"/>
                                <a:sym typeface="Cabin"/>
                              </a:rPr>
                              <m:t>2</m:t>
                            </m:r>
                          </m:sub>
                        </m:sSub>
                      </m:oMath>
                    </m:oMathPara>
                  </a14:m>
                  <a:endParaRPr i="1">
                    <a:solidFill>
                      <a:schemeClr val="dk1"/>
                    </a:solidFill>
                    <a:latin typeface="Cabin"/>
                    <a:ea typeface="Cabin"/>
                    <a:cs typeface="Cabin"/>
                    <a:sym typeface="Cabin"/>
                  </a:endParaRPr>
                </a:p>
              </p:txBody>
            </p:sp>
          </mc:Choice>
          <mc:Fallback>
            <p:sp>
              <p:nvSpPr>
                <p:cNvPr id="51" name="Google Shape;900;p32">
                  <a:extLst>
                    <a:ext uri="{FF2B5EF4-FFF2-40B4-BE49-F238E27FC236}">
                      <a16:creationId xmlns:a16="http://schemas.microsoft.com/office/drawing/2014/main" id="{E032FC3B-FEC7-0E1A-9F4F-594307A61420}"/>
                    </a:ext>
                  </a:extLst>
                </p:cNvPr>
                <p:cNvSpPr txBox="1">
                  <a:spLocks noRot="1" noChangeAspect="1" noMove="1" noResize="1" noEditPoints="1" noAdjustHandles="1" noChangeArrowheads="1" noChangeShapeType="1" noTextEdit="1"/>
                </p:cNvSpPr>
                <p:nvPr/>
              </p:nvSpPr>
              <p:spPr>
                <a:xfrm>
                  <a:off x="7865268" y="5392499"/>
                  <a:ext cx="598232" cy="400079"/>
                </a:xfrm>
                <a:prstGeom prst="rect">
                  <a:avLst/>
                </a:prstGeom>
                <a:blipFill>
                  <a:blip r:embed="rId9"/>
                  <a:stretch>
                    <a:fillRect/>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301342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3">
          <a:extLst>
            <a:ext uri="{FF2B5EF4-FFF2-40B4-BE49-F238E27FC236}">
              <a16:creationId xmlns:a16="http://schemas.microsoft.com/office/drawing/2014/main" id="{2157D702-38D6-A8CC-999E-4620B99B6746}"/>
            </a:ext>
          </a:extLst>
        </p:cNvPr>
        <p:cNvGrpSpPr/>
        <p:nvPr/>
      </p:nvGrpSpPr>
      <p:grpSpPr>
        <a:xfrm>
          <a:off x="0" y="0"/>
          <a:ext cx="0" cy="0"/>
          <a:chOff x="0" y="0"/>
          <a:chExt cx="0" cy="0"/>
        </a:xfrm>
      </p:grpSpPr>
      <p:sp>
        <p:nvSpPr>
          <p:cNvPr id="365" name="Google Shape;365;p22">
            <a:extLst>
              <a:ext uri="{FF2B5EF4-FFF2-40B4-BE49-F238E27FC236}">
                <a16:creationId xmlns:a16="http://schemas.microsoft.com/office/drawing/2014/main" id="{47FC1763-6AE4-98D6-76F0-4C016457DE29}"/>
              </a:ext>
            </a:extLst>
          </p:cNvPr>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graphicFrame>
        <p:nvGraphicFramePr>
          <p:cNvPr id="12" name="Diagram 11">
            <a:extLst>
              <a:ext uri="{FF2B5EF4-FFF2-40B4-BE49-F238E27FC236}">
                <a16:creationId xmlns:a16="http://schemas.microsoft.com/office/drawing/2014/main" id="{16C079E6-FA45-BF9A-8223-042355E0C2BE}"/>
              </a:ext>
            </a:extLst>
          </p:cNvPr>
          <p:cNvGraphicFramePr/>
          <p:nvPr>
            <p:extLst>
              <p:ext uri="{D42A27DB-BD31-4B8C-83A1-F6EECF244321}">
                <p14:modId xmlns:p14="http://schemas.microsoft.com/office/powerpoint/2010/main" val="3986828502"/>
              </p:ext>
            </p:extLst>
          </p:nvPr>
        </p:nvGraphicFramePr>
        <p:xfrm>
          <a:off x="2032000" y="47677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4703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90" name="Google Shape;890;p32"/>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mc:AlternateContent xmlns:mc="http://schemas.openxmlformats.org/markup-compatibility/2006" xmlns:a14="http://schemas.microsoft.com/office/drawing/2010/main">
        <mc:Choice Requires="a14">
          <p:sp>
            <p:nvSpPr>
              <p:cNvPr id="3" name="Google Shape;904;p32">
                <a:extLst>
                  <a:ext uri="{FF2B5EF4-FFF2-40B4-BE49-F238E27FC236}">
                    <a16:creationId xmlns:a16="http://schemas.microsoft.com/office/drawing/2014/main" id="{C37C9D40-1DA7-19CC-D569-359BA168AB57}"/>
                  </a:ext>
                </a:extLst>
              </p:cNvPr>
              <p:cNvSpPr txBox="1">
                <a:spLocks/>
              </p:cNvSpPr>
              <p:nvPr/>
            </p:nvSpPr>
            <p:spPr>
              <a:xfrm>
                <a:off x="122858" y="-173107"/>
                <a:ext cx="7097971" cy="1325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400" dirty="0"/>
                  <a:t>Bounding </a:t>
                </a:r>
                <a14:m>
                  <m:oMath xmlns:m="http://schemas.openxmlformats.org/officeDocument/2006/math">
                    <m:r>
                      <a:rPr lang="en-US" sz="2400" i="1" smtClean="0">
                        <a:latin typeface="Cambria Math" panose="02040503050406030204" pitchFamily="18" charset="0"/>
                        <a:ea typeface="Cambria Math" panose="02040503050406030204" pitchFamily="18" charset="0"/>
                      </a:rPr>
                      <m:t>𝔼</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𝑇</m:t>
                    </m:r>
                    <m:r>
                      <a:rPr lang="en-US" sz="2400" b="0" i="1" smtClean="0">
                        <a:latin typeface="Cambria Math" panose="02040503050406030204" pitchFamily="18" charset="0"/>
                        <a:ea typeface="Cambria Math" panose="02040503050406030204" pitchFamily="18" charset="0"/>
                      </a:rPr>
                      <m:t>]</m:t>
                    </m:r>
                  </m:oMath>
                </a14:m>
                <a:r>
                  <a:rPr lang="en-US" sz="2400" dirty="0"/>
                  <a:t> for </a:t>
                </a:r>
                <a:r>
                  <a:rPr lang="en-US" sz="2400" dirty="0" err="1"/>
                  <a:t>pMSR</a:t>
                </a:r>
                <a:r>
                  <a:rPr lang="en-US" sz="2400" dirty="0"/>
                  <a:t> policies</a:t>
                </a:r>
              </a:p>
            </p:txBody>
          </p:sp>
        </mc:Choice>
        <mc:Fallback xmlns="">
          <p:sp>
            <p:nvSpPr>
              <p:cNvPr id="3" name="Google Shape;904;p32">
                <a:extLst>
                  <a:ext uri="{FF2B5EF4-FFF2-40B4-BE49-F238E27FC236}">
                    <a16:creationId xmlns:a16="http://schemas.microsoft.com/office/drawing/2014/main" id="{C37C9D40-1DA7-19CC-D569-359BA168AB57}"/>
                  </a:ext>
                </a:extLst>
              </p:cNvPr>
              <p:cNvSpPr txBox="1">
                <a:spLocks noRot="1" noChangeAspect="1" noMove="1" noResize="1" noEditPoints="1" noAdjustHandles="1" noChangeArrowheads="1" noChangeShapeType="1" noTextEdit="1"/>
              </p:cNvSpPr>
              <p:nvPr/>
            </p:nvSpPr>
            <p:spPr>
              <a:xfrm>
                <a:off x="122858" y="-173107"/>
                <a:ext cx="7097971" cy="1325700"/>
              </a:xfrm>
              <a:prstGeom prst="rect">
                <a:avLst/>
              </a:prstGeom>
              <a:blipFill>
                <a:blip r:embed="rId3"/>
                <a:stretch>
                  <a:fillRect l="-1288"/>
                </a:stretch>
              </a:blipFill>
              <a:ln>
                <a:noFill/>
              </a:ln>
            </p:spPr>
            <p:txBody>
              <a:bodyPr/>
              <a:lstStyle/>
              <a:p>
                <a:r>
                  <a:rPr lang="en-US">
                    <a:noFill/>
                  </a:rPr>
                  <a:t> </a:t>
                </a:r>
              </a:p>
            </p:txBody>
          </p:sp>
        </mc:Fallback>
      </mc:AlternateContent>
      <p:grpSp>
        <p:nvGrpSpPr>
          <p:cNvPr id="5" name="Group 4">
            <a:extLst>
              <a:ext uri="{FF2B5EF4-FFF2-40B4-BE49-F238E27FC236}">
                <a16:creationId xmlns:a16="http://schemas.microsoft.com/office/drawing/2014/main" id="{CF364C37-F678-7897-1514-19C52FB519AF}"/>
              </a:ext>
            </a:extLst>
          </p:cNvPr>
          <p:cNvGrpSpPr/>
          <p:nvPr/>
        </p:nvGrpSpPr>
        <p:grpSpPr>
          <a:xfrm>
            <a:off x="2683938" y="1621605"/>
            <a:ext cx="5926817" cy="1336339"/>
            <a:chOff x="1405637" y="716365"/>
            <a:chExt cx="5926817" cy="1336339"/>
          </a:xfrm>
        </p:grpSpPr>
        <p:grpSp>
          <p:nvGrpSpPr>
            <p:cNvPr id="892" name="Google Shape;892;p32"/>
            <p:cNvGrpSpPr/>
            <p:nvPr/>
          </p:nvGrpSpPr>
          <p:grpSpPr>
            <a:xfrm>
              <a:off x="1405637" y="883418"/>
              <a:ext cx="5926817" cy="1169286"/>
              <a:chOff x="5302445" y="938490"/>
              <a:chExt cx="7886123" cy="1555834"/>
            </a:xfrm>
          </p:grpSpPr>
          <p:grpSp>
            <p:nvGrpSpPr>
              <p:cNvPr id="893" name="Google Shape;893;p32"/>
              <p:cNvGrpSpPr/>
              <p:nvPr/>
            </p:nvGrpSpPr>
            <p:grpSpPr>
              <a:xfrm>
                <a:off x="6892940" y="938490"/>
                <a:ext cx="3556346" cy="997446"/>
                <a:chOff x="8117698" y="1196224"/>
                <a:chExt cx="2580427" cy="212042"/>
              </a:xfrm>
            </p:grpSpPr>
            <p:cxnSp>
              <p:nvCxnSpPr>
                <p:cNvPr id="894" name="Google Shape;894;p32"/>
                <p:cNvCxnSpPr>
                  <a:cxnSpLocks/>
                </p:cNvCxnSpPr>
                <p:nvPr/>
              </p:nvCxnSpPr>
              <p:spPr>
                <a:xfrm>
                  <a:off x="8117698" y="1196224"/>
                  <a:ext cx="2580427" cy="0"/>
                </a:xfrm>
                <a:prstGeom prst="straightConnector1">
                  <a:avLst/>
                </a:prstGeom>
                <a:noFill/>
                <a:ln w="9525" cap="flat" cmpd="sng">
                  <a:solidFill>
                    <a:schemeClr val="dk2"/>
                  </a:solidFill>
                  <a:prstDash val="solid"/>
                  <a:round/>
                  <a:headEnd type="none" w="med" len="med"/>
                  <a:tailEnd type="none" w="med" len="med"/>
                </a:ln>
              </p:spPr>
            </p:cxnSp>
            <p:cxnSp>
              <p:nvCxnSpPr>
                <p:cNvPr id="895" name="Google Shape;895;p32"/>
                <p:cNvCxnSpPr>
                  <a:cxnSpLocks/>
                </p:cNvCxnSpPr>
                <p:nvPr/>
              </p:nvCxnSpPr>
              <p:spPr>
                <a:xfrm>
                  <a:off x="10698125" y="1196224"/>
                  <a:ext cx="0" cy="212042"/>
                </a:xfrm>
                <a:prstGeom prst="straightConnector1">
                  <a:avLst/>
                </a:prstGeom>
                <a:noFill/>
                <a:ln w="9525" cap="flat" cmpd="sng">
                  <a:solidFill>
                    <a:schemeClr val="dk2"/>
                  </a:solidFill>
                  <a:prstDash val="solid"/>
                  <a:round/>
                  <a:headEnd type="none" w="med" len="med"/>
                  <a:tailEnd type="none" w="med" len="med"/>
                </a:ln>
              </p:spPr>
            </p:cxnSp>
            <p:cxnSp>
              <p:nvCxnSpPr>
                <p:cNvPr id="896" name="Google Shape;896;p32"/>
                <p:cNvCxnSpPr>
                  <a:cxnSpLocks/>
                </p:cNvCxnSpPr>
                <p:nvPr/>
              </p:nvCxnSpPr>
              <p:spPr>
                <a:xfrm flipH="1">
                  <a:off x="8117698" y="1406366"/>
                  <a:ext cx="2580427" cy="0"/>
                </a:xfrm>
                <a:prstGeom prst="straightConnector1">
                  <a:avLst/>
                </a:prstGeom>
                <a:noFill/>
                <a:ln w="9525" cap="flat" cmpd="sng">
                  <a:solidFill>
                    <a:schemeClr val="dk2"/>
                  </a:solidFill>
                  <a:prstDash val="solid"/>
                  <a:round/>
                  <a:headEnd type="none" w="med" len="med"/>
                  <a:tailEnd type="none" w="med" len="med"/>
                </a:ln>
              </p:spPr>
            </p:cxnSp>
          </p:grpSp>
          <p:cxnSp>
            <p:nvCxnSpPr>
              <p:cNvPr id="899" name="Google Shape;899;p32"/>
              <p:cNvCxnSpPr/>
              <p:nvPr/>
            </p:nvCxnSpPr>
            <p:spPr>
              <a:xfrm>
                <a:off x="11967928" y="1452849"/>
                <a:ext cx="791099"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mc:Choice xmlns:a14="http://schemas.microsoft.com/office/drawing/2010/main" Requires="a14">
              <p:sp>
                <p:nvSpPr>
                  <p:cNvPr id="900" name="Google Shape;900;p32"/>
                  <p:cNvSpPr txBox="1"/>
                  <p:nvPr/>
                </p:nvSpPr>
                <p:spPr>
                  <a:xfrm>
                    <a:off x="10499934" y="1961985"/>
                    <a:ext cx="2688634" cy="53233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dk1"/>
                        </a:solidFill>
                        <a:latin typeface="Cabin"/>
                        <a:ea typeface="Cabin"/>
                        <a:cs typeface="Cabin"/>
                        <a:sym typeface="Cabin"/>
                      </a:rPr>
                      <a:t>Completion rate</a:t>
                    </a:r>
                    <a:r>
                      <a:rPr lang="en-US" i="1" dirty="0">
                        <a:solidFill>
                          <a:schemeClr val="dk1"/>
                        </a:solidFill>
                        <a:latin typeface="Cabin"/>
                        <a:ea typeface="Cabin"/>
                        <a:cs typeface="Cabin"/>
                        <a:sym typeface="Cabin"/>
                      </a:rPr>
                      <a:t> </a:t>
                    </a:r>
                    <a14:m>
                      <m:oMath xmlns:m="http://schemas.openxmlformats.org/officeDocument/2006/math">
                        <m:r>
                          <a:rPr lang="en-US" b="0" i="1" smtClean="0">
                            <a:solidFill>
                              <a:schemeClr val="dk1"/>
                            </a:solidFill>
                            <a:latin typeface="Cambria Math" panose="02040503050406030204" pitchFamily="18" charset="0"/>
                            <a:ea typeface="Cabin"/>
                            <a:cs typeface="Cabin"/>
                            <a:sym typeface="Cabin"/>
                          </a:rPr>
                          <m:t>≤</m:t>
                        </m:r>
                        <m:r>
                          <a:rPr lang="en-US" b="0" i="1" smtClean="0">
                            <a:solidFill>
                              <a:schemeClr val="dk1"/>
                            </a:solidFill>
                            <a:latin typeface="Cambria Math" panose="02040503050406030204" pitchFamily="18" charset="0"/>
                            <a:ea typeface="Cabin"/>
                            <a:cs typeface="Cabin"/>
                            <a:sym typeface="Cabin"/>
                          </a:rPr>
                          <m:t>𝐶</m:t>
                        </m:r>
                        <m:r>
                          <a:rPr lang="en-US" b="0" i="1" smtClean="0">
                            <a:solidFill>
                              <a:schemeClr val="dk1"/>
                            </a:solidFill>
                            <a:latin typeface="Cambria Math" panose="02040503050406030204" pitchFamily="18" charset="0"/>
                            <a:ea typeface="Cabin"/>
                            <a:cs typeface="Cabin"/>
                            <a:sym typeface="Cabin"/>
                          </a:rPr>
                          <m:t>(</m:t>
                        </m:r>
                        <m:r>
                          <a:rPr lang="en-US" b="0" i="1" smtClean="0">
                            <a:solidFill>
                              <a:schemeClr val="dk1"/>
                            </a:solidFill>
                            <a:latin typeface="Cambria Math" panose="02040503050406030204" pitchFamily="18" charset="0"/>
                            <a:ea typeface="Cabin"/>
                            <a:cs typeface="Cabin"/>
                            <a:sym typeface="Cabin"/>
                          </a:rPr>
                          <m:t>𝑡</m:t>
                        </m:r>
                        <m:r>
                          <a:rPr lang="en-US" b="0" i="1" smtClean="0">
                            <a:solidFill>
                              <a:schemeClr val="dk1"/>
                            </a:solidFill>
                            <a:latin typeface="Cambria Math" panose="02040503050406030204" pitchFamily="18" charset="0"/>
                            <a:ea typeface="Cabin"/>
                            <a:cs typeface="Cabin"/>
                            <a:sym typeface="Cabin"/>
                          </a:rPr>
                          <m:t>)</m:t>
                        </m:r>
                      </m:oMath>
                    </a14:m>
                    <a:endParaRPr i="1" dirty="0">
                      <a:solidFill>
                        <a:schemeClr val="dk1"/>
                      </a:solidFill>
                      <a:latin typeface="Cabin"/>
                      <a:ea typeface="Cabin"/>
                      <a:cs typeface="Cabin"/>
                      <a:sym typeface="Cabin"/>
                    </a:endParaRPr>
                  </a:p>
                </p:txBody>
              </p:sp>
            </mc:Choice>
            <mc:Fallback>
              <p:sp>
                <p:nvSpPr>
                  <p:cNvPr id="900" name="Google Shape;900;p32"/>
                  <p:cNvSpPr txBox="1">
                    <a:spLocks noRot="1" noChangeAspect="1" noMove="1" noResize="1" noEditPoints="1" noAdjustHandles="1" noChangeArrowheads="1" noChangeShapeType="1" noTextEdit="1"/>
                  </p:cNvSpPr>
                  <p:nvPr/>
                </p:nvSpPr>
                <p:spPr>
                  <a:xfrm>
                    <a:off x="10499934" y="1961985"/>
                    <a:ext cx="2688634" cy="532339"/>
                  </a:xfrm>
                  <a:prstGeom prst="rect">
                    <a:avLst/>
                  </a:prstGeom>
                  <a:blipFill>
                    <a:blip r:embed="rId4"/>
                    <a:stretch>
                      <a:fillRect l="-621" b="-3125"/>
                    </a:stretch>
                  </a:blipFill>
                  <a:ln>
                    <a:noFill/>
                  </a:ln>
                </p:spPr>
                <p:txBody>
                  <a:bodyPr/>
                  <a:lstStyle/>
                  <a:p>
                    <a:r>
                      <a:rPr lang="en-US">
                        <a:noFill/>
                      </a:rPr>
                      <a:t> </a:t>
                    </a:r>
                  </a:p>
                </p:txBody>
              </p:sp>
            </mc:Fallback>
          </mc:AlternateContent>
          <p:cxnSp>
            <p:nvCxnSpPr>
              <p:cNvPr id="901" name="Google Shape;901;p32"/>
              <p:cNvCxnSpPr/>
              <p:nvPr/>
            </p:nvCxnSpPr>
            <p:spPr>
              <a:xfrm>
                <a:off x="5655674" y="1446562"/>
                <a:ext cx="791100"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903" name="Google Shape;903;p32"/>
                  <p:cNvSpPr txBox="1"/>
                  <p:nvPr/>
                </p:nvSpPr>
                <p:spPr>
                  <a:xfrm>
                    <a:off x="5302445" y="1049481"/>
                    <a:ext cx="1918146" cy="49138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sz="1200" b="0" i="1" smtClean="0">
                                <a:solidFill>
                                  <a:schemeClr val="dk1"/>
                                </a:solidFill>
                                <a:latin typeface="Cambria Math" panose="02040503050406030204" pitchFamily="18" charset="0"/>
                                <a:ea typeface="Cabin"/>
                                <a:cs typeface="Cabin"/>
                                <a:sym typeface="Cabin"/>
                              </a:rPr>
                            </m:ctrlPr>
                          </m:sSubPr>
                          <m:e>
                            <m:r>
                              <a:rPr lang="en-US" sz="1200" b="0" i="1" smtClean="0">
                                <a:solidFill>
                                  <a:schemeClr val="dk1"/>
                                </a:solidFill>
                                <a:latin typeface="Cambria Math" panose="02040503050406030204" pitchFamily="18" charset="0"/>
                                <a:ea typeface="Cabin"/>
                                <a:cs typeface="Cabin"/>
                                <a:sym typeface="Cabin"/>
                              </a:rPr>
                              <m:t>𝜆</m:t>
                            </m:r>
                          </m:e>
                          <m:sub>
                            <m:r>
                              <a:rPr lang="en-US" sz="1200" b="0" i="1" smtClean="0">
                                <a:solidFill>
                                  <a:schemeClr val="dk1"/>
                                </a:solidFill>
                                <a:latin typeface="Cambria Math" panose="02040503050406030204" pitchFamily="18" charset="0"/>
                                <a:ea typeface="Cabin"/>
                                <a:cs typeface="Cabin"/>
                                <a:sym typeface="Cabin"/>
                              </a:rPr>
                              <m:t>1</m:t>
                            </m:r>
                          </m:sub>
                        </m:sSub>
                        <m:r>
                          <a:rPr lang="en-US" sz="1200" b="0" i="1" smtClean="0">
                            <a:solidFill>
                              <a:schemeClr val="dk1"/>
                            </a:solidFill>
                            <a:latin typeface="Cambria Math" panose="02040503050406030204" pitchFamily="18" charset="0"/>
                            <a:ea typeface="Cabin"/>
                            <a:cs typeface="Cabin"/>
                            <a:sym typeface="Cabin"/>
                          </a:rPr>
                          <m:t>+</m:t>
                        </m:r>
                        <m:sSub>
                          <m:sSubPr>
                            <m:ctrlPr>
                              <a:rPr lang="en-US" sz="1200" b="0" i="1" smtClean="0">
                                <a:solidFill>
                                  <a:schemeClr val="dk1"/>
                                </a:solidFill>
                                <a:latin typeface="Cambria Math" panose="02040503050406030204" pitchFamily="18" charset="0"/>
                                <a:ea typeface="Cabin"/>
                                <a:cs typeface="Cabin"/>
                                <a:sym typeface="Cabin"/>
                              </a:rPr>
                            </m:ctrlPr>
                          </m:sSubPr>
                          <m:e>
                            <m:r>
                              <a:rPr lang="en-US" sz="1200" b="0" i="1" smtClean="0">
                                <a:solidFill>
                                  <a:schemeClr val="dk1"/>
                                </a:solidFill>
                                <a:latin typeface="Cambria Math" panose="02040503050406030204" pitchFamily="18" charset="0"/>
                                <a:ea typeface="Cabin"/>
                                <a:cs typeface="Cabin"/>
                                <a:sym typeface="Cabin"/>
                              </a:rPr>
                              <m:t>𝜆</m:t>
                            </m:r>
                          </m:e>
                          <m:sub>
                            <m:r>
                              <a:rPr lang="en-US" sz="1200" b="0" i="1" smtClean="0">
                                <a:solidFill>
                                  <a:schemeClr val="dk1"/>
                                </a:solidFill>
                                <a:latin typeface="Cambria Math" panose="02040503050406030204" pitchFamily="18" charset="0"/>
                                <a:ea typeface="Cabin"/>
                                <a:cs typeface="Cabin"/>
                                <a:sym typeface="Cabin"/>
                              </a:rPr>
                              <m:t>2</m:t>
                            </m:r>
                          </m:sub>
                        </m:sSub>
                      </m:oMath>
                    </a14:m>
                    <a:r>
                      <a:rPr lang="en-US" sz="1200">
                        <a:solidFill>
                          <a:schemeClr val="dk1"/>
                        </a:solidFill>
                        <a:latin typeface="Cabin"/>
                        <a:ea typeface="Cabin"/>
                        <a:cs typeface="Cabin"/>
                        <a:sym typeface="Cabin"/>
                      </a:rPr>
                      <a:t> jobs/sec</a:t>
                    </a:r>
                    <a:endParaRPr sz="1200">
                      <a:solidFill>
                        <a:schemeClr val="dk1"/>
                      </a:solidFill>
                      <a:latin typeface="Cabin"/>
                      <a:ea typeface="Cabin"/>
                      <a:cs typeface="Cabin"/>
                      <a:sym typeface="Cabin"/>
                    </a:endParaRPr>
                  </a:p>
                </p:txBody>
              </p:sp>
            </mc:Choice>
            <mc:Fallback xmlns="">
              <p:sp>
                <p:nvSpPr>
                  <p:cNvPr id="903" name="Google Shape;903;p32"/>
                  <p:cNvSpPr txBox="1">
                    <a:spLocks noRot="1" noChangeAspect="1" noMove="1" noResize="1" noEditPoints="1" noAdjustHandles="1" noChangeArrowheads="1" noChangeShapeType="1" noTextEdit="1"/>
                  </p:cNvSpPr>
                  <p:nvPr/>
                </p:nvSpPr>
                <p:spPr>
                  <a:xfrm>
                    <a:off x="5302445" y="1049481"/>
                    <a:ext cx="1918146" cy="491388"/>
                  </a:xfrm>
                  <a:prstGeom prst="rect">
                    <a:avLst/>
                  </a:prstGeom>
                  <a:blipFill>
                    <a:blip r:embed="rId5"/>
                    <a:stretch>
                      <a:fillRect/>
                    </a:stretch>
                  </a:blipFill>
                  <a:ln>
                    <a:noFill/>
                  </a:ln>
                </p:spPr>
                <p:txBody>
                  <a:bodyPr/>
                  <a:lstStyle/>
                  <a:p>
                    <a:r>
                      <a:rPr lang="en-US">
                        <a:noFill/>
                      </a:rPr>
                      <a:t> </a:t>
                    </a:r>
                  </a:p>
                </p:txBody>
              </p:sp>
            </mc:Fallback>
          </mc:AlternateContent>
        </p:grpSp>
        <p:pic>
          <p:nvPicPr>
            <p:cNvPr id="4" name="Google Shape;644;p26">
              <a:extLst>
                <a:ext uri="{FF2B5EF4-FFF2-40B4-BE49-F238E27FC236}">
                  <a16:creationId xmlns:a16="http://schemas.microsoft.com/office/drawing/2014/main" id="{16CAB88F-0D04-EC82-46D8-7AF41C9106AA}"/>
                </a:ext>
              </a:extLst>
            </p:cNvPr>
            <p:cNvPicPr preferRelativeResize="0"/>
            <p:nvPr/>
          </p:nvPicPr>
          <p:blipFill>
            <a:blip r:embed="rId6">
              <a:alphaModFix/>
            </a:blip>
            <a:stretch>
              <a:fillRect/>
            </a:stretch>
          </p:blipFill>
          <p:spPr>
            <a:xfrm>
              <a:off x="5352457" y="716365"/>
              <a:ext cx="1046700" cy="1046700"/>
            </a:xfrm>
            <a:prstGeom prst="rect">
              <a:avLst/>
            </a:prstGeom>
            <a:noFill/>
            <a:ln>
              <a:noFill/>
            </a:ln>
          </p:spPr>
        </p:pic>
      </p:grpSp>
      <p:sp>
        <p:nvSpPr>
          <p:cNvPr id="12" name="Google Shape;879;p31">
            <a:extLst>
              <a:ext uri="{FF2B5EF4-FFF2-40B4-BE49-F238E27FC236}">
                <a16:creationId xmlns:a16="http://schemas.microsoft.com/office/drawing/2014/main" id="{0696C39E-E0B8-C4AA-36CE-1745B5A5E84D}"/>
              </a:ext>
            </a:extLst>
          </p:cNvPr>
          <p:cNvSpPr txBox="1"/>
          <p:nvPr/>
        </p:nvSpPr>
        <p:spPr>
          <a:xfrm>
            <a:off x="1934242" y="869570"/>
            <a:ext cx="8828705" cy="523190"/>
          </a:xfrm>
          <a:prstGeom prst="rect">
            <a:avLst/>
          </a:prstGeom>
          <a:noFill/>
          <a:ln>
            <a:noFill/>
          </a:ln>
        </p:spPr>
        <p:txBody>
          <a:bodyPr spcFirstLastPara="1" wrap="square" lIns="91425" tIns="91425" rIns="91425" bIns="91425" anchor="t" anchorCtr="0">
            <a:spAutoFit/>
          </a:bodyPr>
          <a:lstStyle/>
          <a:p>
            <a:pPr marL="88900" lvl="0" algn="l" rtl="0">
              <a:spcBef>
                <a:spcPts val="0"/>
              </a:spcBef>
              <a:spcAft>
                <a:spcPts val="0"/>
              </a:spcAft>
              <a:buClr>
                <a:schemeClr val="dk1"/>
              </a:buClr>
              <a:buSzPts val="2200"/>
            </a:pPr>
            <a:r>
              <a:rPr lang="en-US" sz="2200" b="1">
                <a:solidFill>
                  <a:schemeClr val="dk1"/>
                </a:solidFill>
                <a:latin typeface="Cabin"/>
                <a:ea typeface="Cabin"/>
                <a:cs typeface="Cabin"/>
                <a:sym typeface="Cabin"/>
              </a:rPr>
              <a:t>Key Idea: </a:t>
            </a:r>
            <a:r>
              <a:rPr lang="en-US" sz="2200">
                <a:solidFill>
                  <a:schemeClr val="dk1"/>
                </a:solidFill>
                <a:latin typeface="Cabin"/>
                <a:ea typeface="Cabin"/>
                <a:cs typeface="Cabin"/>
                <a:sym typeface="Cabin"/>
              </a:rPr>
              <a:t>decouple the system and analyze each job type separately</a:t>
            </a:r>
            <a:endParaRPr sz="2200" b="1">
              <a:solidFill>
                <a:schemeClr val="dk1"/>
              </a:solidFill>
              <a:latin typeface="Cabin"/>
              <a:ea typeface="Cabin"/>
              <a:cs typeface="Cabin"/>
              <a:sym typeface="Cabin"/>
            </a:endParaRPr>
          </a:p>
        </p:txBody>
      </p:sp>
      <p:grpSp>
        <p:nvGrpSpPr>
          <p:cNvPr id="952" name="Group 951">
            <a:extLst>
              <a:ext uri="{FF2B5EF4-FFF2-40B4-BE49-F238E27FC236}">
                <a16:creationId xmlns:a16="http://schemas.microsoft.com/office/drawing/2014/main" id="{13C4E47C-6FA5-01D8-D048-66A4DF9754B3}"/>
              </a:ext>
            </a:extLst>
          </p:cNvPr>
          <p:cNvGrpSpPr/>
          <p:nvPr/>
        </p:nvGrpSpPr>
        <p:grpSpPr>
          <a:xfrm>
            <a:off x="4385738" y="1980263"/>
            <a:ext cx="1933804" cy="365760"/>
            <a:chOff x="4385738" y="1980263"/>
            <a:chExt cx="1933804" cy="365760"/>
          </a:xfrm>
        </p:grpSpPr>
        <p:sp>
          <p:nvSpPr>
            <p:cNvPr id="13" name="Google Shape;916;p32">
              <a:extLst>
                <a:ext uri="{FF2B5EF4-FFF2-40B4-BE49-F238E27FC236}">
                  <a16:creationId xmlns:a16="http://schemas.microsoft.com/office/drawing/2014/main" id="{EAEFBC67-1827-1794-35C6-AAC4F747C975}"/>
                </a:ext>
              </a:extLst>
            </p:cNvPr>
            <p:cNvSpPr/>
            <p:nvPr/>
          </p:nvSpPr>
          <p:spPr>
            <a:xfrm>
              <a:off x="5953782" y="1980263"/>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6" name="Google Shape;916;p32">
              <a:extLst>
                <a:ext uri="{FF2B5EF4-FFF2-40B4-BE49-F238E27FC236}">
                  <a16:creationId xmlns:a16="http://schemas.microsoft.com/office/drawing/2014/main" id="{D66BDA4C-63D7-EA58-8BE8-6C18D8BC0AB1}"/>
                </a:ext>
              </a:extLst>
            </p:cNvPr>
            <p:cNvSpPr/>
            <p:nvPr/>
          </p:nvSpPr>
          <p:spPr>
            <a:xfrm>
              <a:off x="4385738" y="1980263"/>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7" name="Google Shape;916;p32">
              <a:extLst>
                <a:ext uri="{FF2B5EF4-FFF2-40B4-BE49-F238E27FC236}">
                  <a16:creationId xmlns:a16="http://schemas.microsoft.com/office/drawing/2014/main" id="{F22D0148-DCEA-D708-6AF4-E331CAF427C2}"/>
                </a:ext>
              </a:extLst>
            </p:cNvPr>
            <p:cNvSpPr/>
            <p:nvPr/>
          </p:nvSpPr>
          <p:spPr>
            <a:xfrm>
              <a:off x="4920453" y="1980263"/>
              <a:ext cx="365760" cy="36576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8" name="Google Shape;916;p32">
              <a:extLst>
                <a:ext uri="{FF2B5EF4-FFF2-40B4-BE49-F238E27FC236}">
                  <a16:creationId xmlns:a16="http://schemas.microsoft.com/office/drawing/2014/main" id="{19847E91-90C0-52A1-C594-76D800092924}"/>
                </a:ext>
              </a:extLst>
            </p:cNvPr>
            <p:cNvSpPr/>
            <p:nvPr/>
          </p:nvSpPr>
          <p:spPr>
            <a:xfrm>
              <a:off x="5437616" y="1980263"/>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950" name="Group 949">
            <a:extLst>
              <a:ext uri="{FF2B5EF4-FFF2-40B4-BE49-F238E27FC236}">
                <a16:creationId xmlns:a16="http://schemas.microsoft.com/office/drawing/2014/main" id="{45F5CA4F-FDEB-3C79-A469-8682BE016B5F}"/>
              </a:ext>
            </a:extLst>
          </p:cNvPr>
          <p:cNvGrpSpPr/>
          <p:nvPr/>
        </p:nvGrpSpPr>
        <p:grpSpPr>
          <a:xfrm>
            <a:off x="529099" y="3099867"/>
            <a:ext cx="5926817" cy="1336339"/>
            <a:chOff x="169183" y="3172685"/>
            <a:chExt cx="5926817" cy="1336339"/>
          </a:xfrm>
        </p:grpSpPr>
        <p:grpSp>
          <p:nvGrpSpPr>
            <p:cNvPr id="39" name="Group 38">
              <a:extLst>
                <a:ext uri="{FF2B5EF4-FFF2-40B4-BE49-F238E27FC236}">
                  <a16:creationId xmlns:a16="http://schemas.microsoft.com/office/drawing/2014/main" id="{63AF6CB8-1B56-3A42-B9A8-E159B1996277}"/>
                </a:ext>
              </a:extLst>
            </p:cNvPr>
            <p:cNvGrpSpPr/>
            <p:nvPr/>
          </p:nvGrpSpPr>
          <p:grpSpPr>
            <a:xfrm>
              <a:off x="169183" y="3172685"/>
              <a:ext cx="5926817" cy="1336339"/>
              <a:chOff x="1405637" y="716365"/>
              <a:chExt cx="5926817" cy="1336339"/>
            </a:xfrm>
          </p:grpSpPr>
          <p:grpSp>
            <p:nvGrpSpPr>
              <p:cNvPr id="40" name="Google Shape;892;p32">
                <a:extLst>
                  <a:ext uri="{FF2B5EF4-FFF2-40B4-BE49-F238E27FC236}">
                    <a16:creationId xmlns:a16="http://schemas.microsoft.com/office/drawing/2014/main" id="{93CEF7CD-3AA5-D409-DE54-F8236B707260}"/>
                  </a:ext>
                </a:extLst>
              </p:cNvPr>
              <p:cNvGrpSpPr/>
              <p:nvPr/>
            </p:nvGrpSpPr>
            <p:grpSpPr>
              <a:xfrm>
                <a:off x="1405637" y="883418"/>
                <a:ext cx="5926817" cy="1169286"/>
                <a:chOff x="5302445" y="938490"/>
                <a:chExt cx="7886123" cy="1555834"/>
              </a:xfrm>
            </p:grpSpPr>
            <p:grpSp>
              <p:nvGrpSpPr>
                <p:cNvPr id="42" name="Google Shape;893;p32">
                  <a:extLst>
                    <a:ext uri="{FF2B5EF4-FFF2-40B4-BE49-F238E27FC236}">
                      <a16:creationId xmlns:a16="http://schemas.microsoft.com/office/drawing/2014/main" id="{E986C74C-A89A-48FC-FB8E-A036EA404D66}"/>
                    </a:ext>
                  </a:extLst>
                </p:cNvPr>
                <p:cNvGrpSpPr/>
                <p:nvPr/>
              </p:nvGrpSpPr>
              <p:grpSpPr>
                <a:xfrm>
                  <a:off x="6892940" y="938490"/>
                  <a:ext cx="3556346" cy="997446"/>
                  <a:chOff x="8117698" y="1196224"/>
                  <a:chExt cx="2580427" cy="212042"/>
                </a:xfrm>
              </p:grpSpPr>
              <p:cxnSp>
                <p:nvCxnSpPr>
                  <p:cNvPr id="47" name="Google Shape;894;p32">
                    <a:extLst>
                      <a:ext uri="{FF2B5EF4-FFF2-40B4-BE49-F238E27FC236}">
                        <a16:creationId xmlns:a16="http://schemas.microsoft.com/office/drawing/2014/main" id="{6561E714-6DAC-9878-3976-D61EB65BE199}"/>
                      </a:ext>
                    </a:extLst>
                  </p:cNvPr>
                  <p:cNvCxnSpPr>
                    <a:cxnSpLocks/>
                  </p:cNvCxnSpPr>
                  <p:nvPr/>
                </p:nvCxnSpPr>
                <p:spPr>
                  <a:xfrm>
                    <a:off x="8117698" y="1196224"/>
                    <a:ext cx="2580427" cy="0"/>
                  </a:xfrm>
                  <a:prstGeom prst="straightConnector1">
                    <a:avLst/>
                  </a:prstGeom>
                  <a:noFill/>
                  <a:ln w="9525" cap="flat" cmpd="sng">
                    <a:solidFill>
                      <a:schemeClr val="dk2"/>
                    </a:solidFill>
                    <a:prstDash val="solid"/>
                    <a:round/>
                    <a:headEnd type="none" w="med" len="med"/>
                    <a:tailEnd type="none" w="med" len="med"/>
                  </a:ln>
                </p:spPr>
              </p:cxnSp>
              <p:cxnSp>
                <p:nvCxnSpPr>
                  <p:cNvPr id="48" name="Google Shape;895;p32">
                    <a:extLst>
                      <a:ext uri="{FF2B5EF4-FFF2-40B4-BE49-F238E27FC236}">
                        <a16:creationId xmlns:a16="http://schemas.microsoft.com/office/drawing/2014/main" id="{4E9BDFA8-7BF5-8E6B-0608-99AD217C47AD}"/>
                      </a:ext>
                    </a:extLst>
                  </p:cNvPr>
                  <p:cNvCxnSpPr>
                    <a:cxnSpLocks/>
                  </p:cNvCxnSpPr>
                  <p:nvPr/>
                </p:nvCxnSpPr>
                <p:spPr>
                  <a:xfrm>
                    <a:off x="10698125" y="1196224"/>
                    <a:ext cx="0" cy="212042"/>
                  </a:xfrm>
                  <a:prstGeom prst="straightConnector1">
                    <a:avLst/>
                  </a:prstGeom>
                  <a:noFill/>
                  <a:ln w="9525" cap="flat" cmpd="sng">
                    <a:solidFill>
                      <a:schemeClr val="dk2"/>
                    </a:solidFill>
                    <a:prstDash val="solid"/>
                    <a:round/>
                    <a:headEnd type="none" w="med" len="med"/>
                    <a:tailEnd type="none" w="med" len="med"/>
                  </a:ln>
                </p:spPr>
              </p:cxnSp>
              <p:cxnSp>
                <p:nvCxnSpPr>
                  <p:cNvPr id="49" name="Google Shape;896;p32">
                    <a:extLst>
                      <a:ext uri="{FF2B5EF4-FFF2-40B4-BE49-F238E27FC236}">
                        <a16:creationId xmlns:a16="http://schemas.microsoft.com/office/drawing/2014/main" id="{29B4F764-6022-9A9E-EE7C-7E9E4176CAAA}"/>
                      </a:ext>
                    </a:extLst>
                  </p:cNvPr>
                  <p:cNvCxnSpPr>
                    <a:cxnSpLocks/>
                  </p:cNvCxnSpPr>
                  <p:nvPr/>
                </p:nvCxnSpPr>
                <p:spPr>
                  <a:xfrm flipH="1">
                    <a:off x="8117698" y="1406366"/>
                    <a:ext cx="2580427" cy="0"/>
                  </a:xfrm>
                  <a:prstGeom prst="straightConnector1">
                    <a:avLst/>
                  </a:prstGeom>
                  <a:noFill/>
                  <a:ln w="9525" cap="flat" cmpd="sng">
                    <a:solidFill>
                      <a:schemeClr val="dk2"/>
                    </a:solidFill>
                    <a:prstDash val="solid"/>
                    <a:round/>
                    <a:headEnd type="none" w="med" len="med"/>
                    <a:tailEnd type="none" w="med" len="med"/>
                  </a:ln>
                </p:spPr>
              </p:cxnSp>
            </p:grpSp>
            <p:cxnSp>
              <p:nvCxnSpPr>
                <p:cNvPr id="43" name="Google Shape;899;p32">
                  <a:extLst>
                    <a:ext uri="{FF2B5EF4-FFF2-40B4-BE49-F238E27FC236}">
                      <a16:creationId xmlns:a16="http://schemas.microsoft.com/office/drawing/2014/main" id="{6A12A90F-45B3-F28C-9CE4-1891CD0D5541}"/>
                    </a:ext>
                  </a:extLst>
                </p:cNvPr>
                <p:cNvCxnSpPr/>
                <p:nvPr/>
              </p:nvCxnSpPr>
              <p:spPr>
                <a:xfrm>
                  <a:off x="11967928" y="1452849"/>
                  <a:ext cx="791099"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44" name="Google Shape;900;p32">
                      <a:extLst>
                        <a:ext uri="{FF2B5EF4-FFF2-40B4-BE49-F238E27FC236}">
                          <a16:creationId xmlns:a16="http://schemas.microsoft.com/office/drawing/2014/main" id="{640B50B1-A338-1E9F-D109-BE4762B1327E}"/>
                        </a:ext>
                      </a:extLst>
                    </p:cNvPr>
                    <p:cNvSpPr txBox="1"/>
                    <p:nvPr/>
                  </p:nvSpPr>
                  <p:spPr>
                    <a:xfrm>
                      <a:off x="10499934" y="1961985"/>
                      <a:ext cx="2688634" cy="53233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Completion rate</a:t>
                      </a:r>
                      <a:r>
                        <a:rPr lang="en-US" i="1">
                          <a:solidFill>
                            <a:schemeClr val="dk1"/>
                          </a:solidFill>
                          <a:latin typeface="Cabin"/>
                          <a:ea typeface="Cabin"/>
                          <a:cs typeface="Cabin"/>
                          <a:sym typeface="Cabin"/>
                        </a:rPr>
                        <a:t> </a:t>
                      </a:r>
                      <a14:m>
                        <m:oMath xmlns:m="http://schemas.openxmlformats.org/officeDocument/2006/math">
                          <m:r>
                            <a:rPr lang="en-US" b="0" i="1" smtClean="0">
                              <a:solidFill>
                                <a:schemeClr val="dk1"/>
                              </a:solidFill>
                              <a:latin typeface="Cambria Math" panose="02040503050406030204" pitchFamily="18" charset="0"/>
                              <a:ea typeface="Cabin"/>
                              <a:cs typeface="Cabin"/>
                              <a:sym typeface="Cabin"/>
                            </a:rPr>
                            <m:t>≤</m:t>
                          </m:r>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𝐶</m:t>
                              </m:r>
                            </m:e>
                            <m:sub>
                              <m:r>
                                <a:rPr lang="en-US" b="0" i="1" smtClean="0">
                                  <a:solidFill>
                                    <a:schemeClr val="dk1"/>
                                  </a:solidFill>
                                  <a:latin typeface="Cambria Math" panose="02040503050406030204" pitchFamily="18" charset="0"/>
                                  <a:ea typeface="Cabin"/>
                                  <a:cs typeface="Cabin"/>
                                  <a:sym typeface="Cabin"/>
                                </a:rPr>
                                <m:t>1</m:t>
                              </m:r>
                            </m:sub>
                          </m:sSub>
                          <m:r>
                            <a:rPr lang="en-US" b="0" i="1" smtClean="0">
                              <a:solidFill>
                                <a:schemeClr val="dk1"/>
                              </a:solidFill>
                              <a:latin typeface="Cambria Math" panose="02040503050406030204" pitchFamily="18" charset="0"/>
                              <a:ea typeface="Cabin"/>
                              <a:cs typeface="Cabin"/>
                              <a:sym typeface="Cabin"/>
                            </a:rPr>
                            <m:t>(</m:t>
                          </m:r>
                          <m:r>
                            <a:rPr lang="en-US" b="0" i="1" smtClean="0">
                              <a:solidFill>
                                <a:schemeClr val="dk1"/>
                              </a:solidFill>
                              <a:latin typeface="Cambria Math" panose="02040503050406030204" pitchFamily="18" charset="0"/>
                              <a:ea typeface="Cabin"/>
                              <a:cs typeface="Cabin"/>
                              <a:sym typeface="Cabin"/>
                            </a:rPr>
                            <m:t>𝑡</m:t>
                          </m:r>
                          <m:r>
                            <a:rPr lang="en-US" b="0" i="1" smtClean="0">
                              <a:solidFill>
                                <a:schemeClr val="dk1"/>
                              </a:solidFill>
                              <a:latin typeface="Cambria Math" panose="02040503050406030204" pitchFamily="18" charset="0"/>
                              <a:ea typeface="Cabin"/>
                              <a:cs typeface="Cabin"/>
                              <a:sym typeface="Cabin"/>
                            </a:rPr>
                            <m:t>)</m:t>
                          </m:r>
                        </m:oMath>
                      </a14:m>
                      <a:endParaRPr i="1">
                        <a:solidFill>
                          <a:schemeClr val="dk1"/>
                        </a:solidFill>
                        <a:latin typeface="Cabin"/>
                        <a:ea typeface="Cabin"/>
                        <a:cs typeface="Cabin"/>
                        <a:sym typeface="Cabin"/>
                      </a:endParaRPr>
                    </a:p>
                  </p:txBody>
                </p:sp>
              </mc:Choice>
              <mc:Fallback xmlns="">
                <p:sp>
                  <p:nvSpPr>
                    <p:cNvPr id="44" name="Google Shape;900;p32">
                      <a:extLst>
                        <a:ext uri="{FF2B5EF4-FFF2-40B4-BE49-F238E27FC236}">
                          <a16:creationId xmlns:a16="http://schemas.microsoft.com/office/drawing/2014/main" id="{640B50B1-A338-1E9F-D109-BE4762B1327E}"/>
                        </a:ext>
                      </a:extLst>
                    </p:cNvPr>
                    <p:cNvSpPr txBox="1">
                      <a:spLocks noRot="1" noChangeAspect="1" noMove="1" noResize="1" noEditPoints="1" noAdjustHandles="1" noChangeArrowheads="1" noChangeShapeType="1" noTextEdit="1"/>
                    </p:cNvSpPr>
                    <p:nvPr/>
                  </p:nvSpPr>
                  <p:spPr>
                    <a:xfrm>
                      <a:off x="10499934" y="1961985"/>
                      <a:ext cx="2688634" cy="532339"/>
                    </a:xfrm>
                    <a:prstGeom prst="rect">
                      <a:avLst/>
                    </a:prstGeom>
                    <a:blipFill>
                      <a:blip r:embed="rId7"/>
                      <a:stretch>
                        <a:fillRect l="-906" b="-3030"/>
                      </a:stretch>
                    </a:blipFill>
                    <a:ln>
                      <a:noFill/>
                    </a:ln>
                  </p:spPr>
                  <p:txBody>
                    <a:bodyPr/>
                    <a:lstStyle/>
                    <a:p>
                      <a:r>
                        <a:rPr lang="en-US">
                          <a:noFill/>
                        </a:rPr>
                        <a:t> </a:t>
                      </a:r>
                    </a:p>
                  </p:txBody>
                </p:sp>
              </mc:Fallback>
            </mc:AlternateContent>
            <p:cxnSp>
              <p:nvCxnSpPr>
                <p:cNvPr id="45" name="Google Shape;901;p32">
                  <a:extLst>
                    <a:ext uri="{FF2B5EF4-FFF2-40B4-BE49-F238E27FC236}">
                      <a16:creationId xmlns:a16="http://schemas.microsoft.com/office/drawing/2014/main" id="{2D2D6E93-17E3-D805-3AC6-2F3DC2DDAA0D}"/>
                    </a:ext>
                  </a:extLst>
                </p:cNvPr>
                <p:cNvCxnSpPr/>
                <p:nvPr/>
              </p:nvCxnSpPr>
              <p:spPr>
                <a:xfrm>
                  <a:off x="5655674" y="1446562"/>
                  <a:ext cx="791100"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46" name="Google Shape;903;p32">
                      <a:extLst>
                        <a:ext uri="{FF2B5EF4-FFF2-40B4-BE49-F238E27FC236}">
                          <a16:creationId xmlns:a16="http://schemas.microsoft.com/office/drawing/2014/main" id="{368A782A-A2C5-3898-DA14-735F5D200F74}"/>
                        </a:ext>
                      </a:extLst>
                    </p:cNvPr>
                    <p:cNvSpPr txBox="1"/>
                    <p:nvPr/>
                  </p:nvSpPr>
                  <p:spPr>
                    <a:xfrm>
                      <a:off x="5302445" y="1049481"/>
                      <a:ext cx="1918146" cy="49138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sz="1200" b="0" i="1" smtClean="0">
                                  <a:solidFill>
                                    <a:schemeClr val="dk1"/>
                                  </a:solidFill>
                                  <a:latin typeface="Cambria Math" panose="02040503050406030204" pitchFamily="18" charset="0"/>
                                  <a:ea typeface="Cabin"/>
                                  <a:cs typeface="Cabin"/>
                                  <a:sym typeface="Cabin"/>
                                </a:rPr>
                              </m:ctrlPr>
                            </m:sSubPr>
                            <m:e>
                              <m:r>
                                <a:rPr lang="en-US" sz="1200" b="0" i="1" smtClean="0">
                                  <a:solidFill>
                                    <a:schemeClr val="dk1"/>
                                  </a:solidFill>
                                  <a:latin typeface="Cambria Math" panose="02040503050406030204" pitchFamily="18" charset="0"/>
                                  <a:ea typeface="Cabin"/>
                                  <a:cs typeface="Cabin"/>
                                  <a:sym typeface="Cabin"/>
                                </a:rPr>
                                <m:t>𝜆</m:t>
                              </m:r>
                            </m:e>
                            <m:sub>
                              <m:r>
                                <a:rPr lang="en-US" sz="1200" b="0" i="1" smtClean="0">
                                  <a:solidFill>
                                    <a:schemeClr val="dk1"/>
                                  </a:solidFill>
                                  <a:latin typeface="Cambria Math" panose="02040503050406030204" pitchFamily="18" charset="0"/>
                                  <a:ea typeface="Cabin"/>
                                  <a:cs typeface="Cabin"/>
                                  <a:sym typeface="Cabin"/>
                                </a:rPr>
                                <m:t>1</m:t>
                              </m:r>
                            </m:sub>
                          </m:sSub>
                        </m:oMath>
                      </a14:m>
                      <a:r>
                        <a:rPr lang="en-US" sz="1200">
                          <a:solidFill>
                            <a:schemeClr val="dk1"/>
                          </a:solidFill>
                          <a:latin typeface="Cabin"/>
                          <a:ea typeface="Cabin"/>
                          <a:cs typeface="Cabin"/>
                          <a:sym typeface="Cabin"/>
                        </a:rPr>
                        <a:t> jobs/sec</a:t>
                      </a:r>
                      <a:endParaRPr sz="1200">
                        <a:solidFill>
                          <a:schemeClr val="dk1"/>
                        </a:solidFill>
                        <a:latin typeface="Cabin"/>
                        <a:ea typeface="Cabin"/>
                        <a:cs typeface="Cabin"/>
                        <a:sym typeface="Cabin"/>
                      </a:endParaRPr>
                    </a:p>
                  </p:txBody>
                </p:sp>
              </mc:Choice>
              <mc:Fallback xmlns="">
                <p:sp>
                  <p:nvSpPr>
                    <p:cNvPr id="46" name="Google Shape;903;p32">
                      <a:extLst>
                        <a:ext uri="{FF2B5EF4-FFF2-40B4-BE49-F238E27FC236}">
                          <a16:creationId xmlns:a16="http://schemas.microsoft.com/office/drawing/2014/main" id="{368A782A-A2C5-3898-DA14-735F5D200F74}"/>
                        </a:ext>
                      </a:extLst>
                    </p:cNvPr>
                    <p:cNvSpPr txBox="1">
                      <a:spLocks noRot="1" noChangeAspect="1" noMove="1" noResize="1" noEditPoints="1" noAdjustHandles="1" noChangeArrowheads="1" noChangeShapeType="1" noTextEdit="1"/>
                    </p:cNvSpPr>
                    <p:nvPr/>
                  </p:nvSpPr>
                  <p:spPr>
                    <a:xfrm>
                      <a:off x="5302445" y="1049481"/>
                      <a:ext cx="1918146" cy="491388"/>
                    </a:xfrm>
                    <a:prstGeom prst="rect">
                      <a:avLst/>
                    </a:prstGeom>
                    <a:blipFill>
                      <a:blip r:embed="rId8"/>
                      <a:stretch>
                        <a:fillRect/>
                      </a:stretch>
                    </a:blipFill>
                    <a:ln>
                      <a:noFill/>
                    </a:ln>
                  </p:spPr>
                  <p:txBody>
                    <a:bodyPr/>
                    <a:lstStyle/>
                    <a:p>
                      <a:r>
                        <a:rPr lang="en-US">
                          <a:noFill/>
                        </a:rPr>
                        <a:t> </a:t>
                      </a:r>
                    </a:p>
                  </p:txBody>
                </p:sp>
              </mc:Fallback>
            </mc:AlternateContent>
          </p:grpSp>
          <p:pic>
            <p:nvPicPr>
              <p:cNvPr id="41" name="Google Shape;644;p26">
                <a:extLst>
                  <a:ext uri="{FF2B5EF4-FFF2-40B4-BE49-F238E27FC236}">
                    <a16:creationId xmlns:a16="http://schemas.microsoft.com/office/drawing/2014/main" id="{AE7790B2-E760-EC08-054A-36436B9BB8EB}"/>
                  </a:ext>
                </a:extLst>
              </p:cNvPr>
              <p:cNvPicPr preferRelativeResize="0"/>
              <p:nvPr/>
            </p:nvPicPr>
            <p:blipFill>
              <a:blip r:embed="rId6">
                <a:alphaModFix/>
              </a:blip>
              <a:stretch>
                <a:fillRect/>
              </a:stretch>
            </p:blipFill>
            <p:spPr>
              <a:xfrm>
                <a:off x="5352457" y="716365"/>
                <a:ext cx="1046700" cy="1046700"/>
              </a:xfrm>
              <a:prstGeom prst="rect">
                <a:avLst/>
              </a:prstGeom>
              <a:noFill/>
              <a:ln>
                <a:noFill/>
              </a:ln>
            </p:spPr>
          </p:pic>
        </p:grpSp>
        <p:sp>
          <p:nvSpPr>
            <p:cNvPr id="50" name="Google Shape;916;p32">
              <a:extLst>
                <a:ext uri="{FF2B5EF4-FFF2-40B4-BE49-F238E27FC236}">
                  <a16:creationId xmlns:a16="http://schemas.microsoft.com/office/drawing/2014/main" id="{BD4A6885-17F4-04A7-C007-0C83EA3AAABA}"/>
                </a:ext>
              </a:extLst>
            </p:cNvPr>
            <p:cNvSpPr/>
            <p:nvPr/>
          </p:nvSpPr>
          <p:spPr>
            <a:xfrm>
              <a:off x="3439027" y="3531343"/>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1" name="Google Shape;916;p32">
              <a:extLst>
                <a:ext uri="{FF2B5EF4-FFF2-40B4-BE49-F238E27FC236}">
                  <a16:creationId xmlns:a16="http://schemas.microsoft.com/office/drawing/2014/main" id="{47D06825-37C5-F76E-C47C-0007E0C8F179}"/>
                </a:ext>
              </a:extLst>
            </p:cNvPr>
            <p:cNvSpPr/>
            <p:nvPr/>
          </p:nvSpPr>
          <p:spPr>
            <a:xfrm>
              <a:off x="2386507" y="3531343"/>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3" name="Google Shape;916;p32">
              <a:extLst>
                <a:ext uri="{FF2B5EF4-FFF2-40B4-BE49-F238E27FC236}">
                  <a16:creationId xmlns:a16="http://schemas.microsoft.com/office/drawing/2014/main" id="{E78938EE-8027-1FA4-C612-215A49712BAE}"/>
                </a:ext>
              </a:extLst>
            </p:cNvPr>
            <p:cNvSpPr/>
            <p:nvPr/>
          </p:nvSpPr>
          <p:spPr>
            <a:xfrm>
              <a:off x="2922861" y="3531343"/>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951" name="Group 950">
            <a:extLst>
              <a:ext uri="{FF2B5EF4-FFF2-40B4-BE49-F238E27FC236}">
                <a16:creationId xmlns:a16="http://schemas.microsoft.com/office/drawing/2014/main" id="{0440CBE3-4360-7017-DF4F-522087900013}"/>
              </a:ext>
            </a:extLst>
          </p:cNvPr>
          <p:cNvGrpSpPr/>
          <p:nvPr/>
        </p:nvGrpSpPr>
        <p:grpSpPr>
          <a:xfrm>
            <a:off x="7220830" y="3103761"/>
            <a:ext cx="4624958" cy="1336339"/>
            <a:chOff x="7220830" y="3103761"/>
            <a:chExt cx="4624958" cy="1336339"/>
          </a:xfrm>
        </p:grpSpPr>
        <p:grpSp>
          <p:nvGrpSpPr>
            <p:cNvPr id="54" name="Group 53">
              <a:extLst>
                <a:ext uri="{FF2B5EF4-FFF2-40B4-BE49-F238E27FC236}">
                  <a16:creationId xmlns:a16="http://schemas.microsoft.com/office/drawing/2014/main" id="{762FE7F8-7716-7344-8A9D-F0944E0362A2}"/>
                </a:ext>
              </a:extLst>
            </p:cNvPr>
            <p:cNvGrpSpPr/>
            <p:nvPr/>
          </p:nvGrpSpPr>
          <p:grpSpPr>
            <a:xfrm>
              <a:off x="7220830" y="3103761"/>
              <a:ext cx="4624958" cy="1336339"/>
              <a:chOff x="2890383" y="716365"/>
              <a:chExt cx="4624958" cy="1336339"/>
            </a:xfrm>
          </p:grpSpPr>
          <p:grpSp>
            <p:nvGrpSpPr>
              <p:cNvPr id="55" name="Google Shape;892;p32">
                <a:extLst>
                  <a:ext uri="{FF2B5EF4-FFF2-40B4-BE49-F238E27FC236}">
                    <a16:creationId xmlns:a16="http://schemas.microsoft.com/office/drawing/2014/main" id="{6D3B19DB-2327-A2C3-B651-FCA0547A2FB8}"/>
                  </a:ext>
                </a:extLst>
              </p:cNvPr>
              <p:cNvGrpSpPr/>
              <p:nvPr/>
            </p:nvGrpSpPr>
            <p:grpSpPr>
              <a:xfrm>
                <a:off x="2890383" y="883418"/>
                <a:ext cx="4624958" cy="1169286"/>
                <a:chOff x="7278019" y="938490"/>
                <a:chExt cx="6153892" cy="1555834"/>
              </a:xfrm>
            </p:grpSpPr>
            <p:grpSp>
              <p:nvGrpSpPr>
                <p:cNvPr id="57" name="Google Shape;893;p32">
                  <a:extLst>
                    <a:ext uri="{FF2B5EF4-FFF2-40B4-BE49-F238E27FC236}">
                      <a16:creationId xmlns:a16="http://schemas.microsoft.com/office/drawing/2014/main" id="{0E82CB0F-14EF-F3CE-0AAD-F34F8232D378}"/>
                    </a:ext>
                  </a:extLst>
                </p:cNvPr>
                <p:cNvGrpSpPr/>
                <p:nvPr/>
              </p:nvGrpSpPr>
              <p:grpSpPr>
                <a:xfrm>
                  <a:off x="8902407" y="938490"/>
                  <a:ext cx="1546880" cy="997446"/>
                  <a:chOff x="9575734" y="1196224"/>
                  <a:chExt cx="1122391" cy="212042"/>
                </a:xfrm>
              </p:grpSpPr>
              <p:cxnSp>
                <p:nvCxnSpPr>
                  <p:cNvPr id="62" name="Google Shape;894;p32">
                    <a:extLst>
                      <a:ext uri="{FF2B5EF4-FFF2-40B4-BE49-F238E27FC236}">
                        <a16:creationId xmlns:a16="http://schemas.microsoft.com/office/drawing/2014/main" id="{E577D923-2923-2FD4-7B24-016EDCD49A4F}"/>
                      </a:ext>
                    </a:extLst>
                  </p:cNvPr>
                  <p:cNvCxnSpPr>
                    <a:cxnSpLocks/>
                  </p:cNvCxnSpPr>
                  <p:nvPr/>
                </p:nvCxnSpPr>
                <p:spPr>
                  <a:xfrm>
                    <a:off x="9575734" y="1196224"/>
                    <a:ext cx="1122391" cy="0"/>
                  </a:xfrm>
                  <a:prstGeom prst="straightConnector1">
                    <a:avLst/>
                  </a:prstGeom>
                  <a:noFill/>
                  <a:ln w="9525" cap="flat" cmpd="sng">
                    <a:solidFill>
                      <a:schemeClr val="dk2"/>
                    </a:solidFill>
                    <a:prstDash val="solid"/>
                    <a:round/>
                    <a:headEnd type="none" w="med" len="med"/>
                    <a:tailEnd type="none" w="med" len="med"/>
                  </a:ln>
                </p:spPr>
              </p:cxnSp>
              <p:cxnSp>
                <p:nvCxnSpPr>
                  <p:cNvPr id="63" name="Google Shape;895;p32">
                    <a:extLst>
                      <a:ext uri="{FF2B5EF4-FFF2-40B4-BE49-F238E27FC236}">
                        <a16:creationId xmlns:a16="http://schemas.microsoft.com/office/drawing/2014/main" id="{BA48FA51-961B-9063-95A0-90A0E3BC1421}"/>
                      </a:ext>
                    </a:extLst>
                  </p:cNvPr>
                  <p:cNvCxnSpPr>
                    <a:cxnSpLocks/>
                  </p:cNvCxnSpPr>
                  <p:nvPr/>
                </p:nvCxnSpPr>
                <p:spPr>
                  <a:xfrm>
                    <a:off x="10698125" y="1196224"/>
                    <a:ext cx="0" cy="212042"/>
                  </a:xfrm>
                  <a:prstGeom prst="straightConnector1">
                    <a:avLst/>
                  </a:prstGeom>
                  <a:noFill/>
                  <a:ln w="9525" cap="flat" cmpd="sng">
                    <a:solidFill>
                      <a:schemeClr val="dk2"/>
                    </a:solidFill>
                    <a:prstDash val="solid"/>
                    <a:round/>
                    <a:headEnd type="none" w="med" len="med"/>
                    <a:tailEnd type="none" w="med" len="med"/>
                  </a:ln>
                </p:spPr>
              </p:cxnSp>
              <p:cxnSp>
                <p:nvCxnSpPr>
                  <p:cNvPr id="897" name="Google Shape;896;p32">
                    <a:extLst>
                      <a:ext uri="{FF2B5EF4-FFF2-40B4-BE49-F238E27FC236}">
                        <a16:creationId xmlns:a16="http://schemas.microsoft.com/office/drawing/2014/main" id="{7C27E34C-1659-E3FD-25BA-46E62A7F0569}"/>
                      </a:ext>
                    </a:extLst>
                  </p:cNvPr>
                  <p:cNvCxnSpPr>
                    <a:cxnSpLocks/>
                  </p:cNvCxnSpPr>
                  <p:nvPr/>
                </p:nvCxnSpPr>
                <p:spPr>
                  <a:xfrm flipH="1">
                    <a:off x="9575734" y="1406366"/>
                    <a:ext cx="1122391" cy="0"/>
                  </a:xfrm>
                  <a:prstGeom prst="straightConnector1">
                    <a:avLst/>
                  </a:prstGeom>
                  <a:noFill/>
                  <a:ln w="9525" cap="flat" cmpd="sng">
                    <a:solidFill>
                      <a:schemeClr val="dk2"/>
                    </a:solidFill>
                    <a:prstDash val="solid"/>
                    <a:round/>
                    <a:headEnd type="none" w="med" len="med"/>
                    <a:tailEnd type="none" w="med" len="med"/>
                  </a:ln>
                </p:spPr>
              </p:cxnSp>
            </p:grpSp>
            <p:cxnSp>
              <p:nvCxnSpPr>
                <p:cNvPr id="58" name="Google Shape;899;p32">
                  <a:extLst>
                    <a:ext uri="{FF2B5EF4-FFF2-40B4-BE49-F238E27FC236}">
                      <a16:creationId xmlns:a16="http://schemas.microsoft.com/office/drawing/2014/main" id="{744456AF-797F-889C-3C35-B87F2FFCB97C}"/>
                    </a:ext>
                  </a:extLst>
                </p:cNvPr>
                <p:cNvCxnSpPr/>
                <p:nvPr/>
              </p:nvCxnSpPr>
              <p:spPr>
                <a:xfrm>
                  <a:off x="11967928" y="1452849"/>
                  <a:ext cx="791099"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59" name="Google Shape;900;p32">
                      <a:extLst>
                        <a:ext uri="{FF2B5EF4-FFF2-40B4-BE49-F238E27FC236}">
                          <a16:creationId xmlns:a16="http://schemas.microsoft.com/office/drawing/2014/main" id="{B1155848-09C2-738C-7F2D-C83A1F620660}"/>
                        </a:ext>
                      </a:extLst>
                    </p:cNvPr>
                    <p:cNvSpPr txBox="1"/>
                    <p:nvPr/>
                  </p:nvSpPr>
                  <p:spPr>
                    <a:xfrm>
                      <a:off x="10501658" y="1961985"/>
                      <a:ext cx="2930253" cy="53233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Completion rate</a:t>
                      </a:r>
                      <a:r>
                        <a:rPr lang="en-US" i="1">
                          <a:solidFill>
                            <a:schemeClr val="dk1"/>
                          </a:solidFill>
                          <a:latin typeface="Cabin"/>
                          <a:ea typeface="Cabin"/>
                          <a:cs typeface="Cabin"/>
                          <a:sym typeface="Cabin"/>
                        </a:rPr>
                        <a:t> </a:t>
                      </a:r>
                      <a14:m>
                        <m:oMath xmlns:m="http://schemas.openxmlformats.org/officeDocument/2006/math">
                          <m:r>
                            <a:rPr lang="en-US" b="0" i="1" smtClean="0">
                              <a:solidFill>
                                <a:schemeClr val="dk1"/>
                              </a:solidFill>
                              <a:latin typeface="Cambria Math" panose="02040503050406030204" pitchFamily="18" charset="0"/>
                              <a:ea typeface="Cabin"/>
                              <a:cs typeface="Cabin"/>
                              <a:sym typeface="Cabin"/>
                            </a:rPr>
                            <m:t>≤</m:t>
                          </m:r>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𝐶</m:t>
                              </m:r>
                            </m:e>
                            <m:sub>
                              <m:r>
                                <a:rPr lang="en-US" b="0" i="1" smtClean="0">
                                  <a:solidFill>
                                    <a:schemeClr val="dk1"/>
                                  </a:solidFill>
                                  <a:latin typeface="Cambria Math" panose="02040503050406030204" pitchFamily="18" charset="0"/>
                                  <a:ea typeface="Cabin"/>
                                  <a:cs typeface="Cabin"/>
                                  <a:sym typeface="Cabin"/>
                                </a:rPr>
                                <m:t>2</m:t>
                              </m:r>
                            </m:sub>
                          </m:sSub>
                          <m:r>
                            <a:rPr lang="en-US" b="0" i="1" smtClean="0">
                              <a:solidFill>
                                <a:schemeClr val="dk1"/>
                              </a:solidFill>
                              <a:latin typeface="Cambria Math" panose="02040503050406030204" pitchFamily="18" charset="0"/>
                              <a:ea typeface="Cabin"/>
                              <a:cs typeface="Cabin"/>
                              <a:sym typeface="Cabin"/>
                            </a:rPr>
                            <m:t>(</m:t>
                          </m:r>
                          <m:r>
                            <a:rPr lang="en-US" b="0" i="1" smtClean="0">
                              <a:solidFill>
                                <a:schemeClr val="dk1"/>
                              </a:solidFill>
                              <a:latin typeface="Cambria Math" panose="02040503050406030204" pitchFamily="18" charset="0"/>
                              <a:ea typeface="Cabin"/>
                              <a:cs typeface="Cabin"/>
                              <a:sym typeface="Cabin"/>
                            </a:rPr>
                            <m:t>𝑡</m:t>
                          </m:r>
                          <m:r>
                            <a:rPr lang="en-US" b="0" i="1" smtClean="0">
                              <a:solidFill>
                                <a:schemeClr val="dk1"/>
                              </a:solidFill>
                              <a:latin typeface="Cambria Math" panose="02040503050406030204" pitchFamily="18" charset="0"/>
                              <a:ea typeface="Cabin"/>
                              <a:cs typeface="Cabin"/>
                              <a:sym typeface="Cabin"/>
                            </a:rPr>
                            <m:t>)</m:t>
                          </m:r>
                        </m:oMath>
                      </a14:m>
                      <a:endParaRPr i="1">
                        <a:solidFill>
                          <a:schemeClr val="dk1"/>
                        </a:solidFill>
                        <a:latin typeface="Cabin"/>
                        <a:ea typeface="Cabin"/>
                        <a:cs typeface="Cabin"/>
                        <a:sym typeface="Cabin"/>
                      </a:endParaRPr>
                    </a:p>
                  </p:txBody>
                </p:sp>
              </mc:Choice>
              <mc:Fallback xmlns="">
                <p:sp>
                  <p:nvSpPr>
                    <p:cNvPr id="59" name="Google Shape;900;p32">
                      <a:extLst>
                        <a:ext uri="{FF2B5EF4-FFF2-40B4-BE49-F238E27FC236}">
                          <a16:creationId xmlns:a16="http://schemas.microsoft.com/office/drawing/2014/main" id="{B1155848-09C2-738C-7F2D-C83A1F620660}"/>
                        </a:ext>
                      </a:extLst>
                    </p:cNvPr>
                    <p:cNvSpPr txBox="1">
                      <a:spLocks noRot="1" noChangeAspect="1" noMove="1" noResize="1" noEditPoints="1" noAdjustHandles="1" noChangeArrowheads="1" noChangeShapeType="1" noTextEdit="1"/>
                    </p:cNvSpPr>
                    <p:nvPr/>
                  </p:nvSpPr>
                  <p:spPr>
                    <a:xfrm>
                      <a:off x="10501658" y="1961985"/>
                      <a:ext cx="2930253" cy="532339"/>
                    </a:xfrm>
                    <a:prstGeom prst="rect">
                      <a:avLst/>
                    </a:prstGeom>
                    <a:blipFill>
                      <a:blip r:embed="rId9"/>
                      <a:stretch>
                        <a:fillRect l="-831" b="-4615"/>
                      </a:stretch>
                    </a:blipFill>
                    <a:ln>
                      <a:noFill/>
                    </a:ln>
                  </p:spPr>
                  <p:txBody>
                    <a:bodyPr/>
                    <a:lstStyle/>
                    <a:p>
                      <a:r>
                        <a:rPr lang="en-US">
                          <a:noFill/>
                        </a:rPr>
                        <a:t> </a:t>
                      </a:r>
                    </a:p>
                  </p:txBody>
                </p:sp>
              </mc:Fallback>
            </mc:AlternateContent>
            <p:cxnSp>
              <p:nvCxnSpPr>
                <p:cNvPr id="60" name="Google Shape;901;p32">
                  <a:extLst>
                    <a:ext uri="{FF2B5EF4-FFF2-40B4-BE49-F238E27FC236}">
                      <a16:creationId xmlns:a16="http://schemas.microsoft.com/office/drawing/2014/main" id="{46038E5D-DA17-79E4-7BF4-427336F0B65B}"/>
                    </a:ext>
                  </a:extLst>
                </p:cNvPr>
                <p:cNvCxnSpPr/>
                <p:nvPr/>
              </p:nvCxnSpPr>
              <p:spPr>
                <a:xfrm>
                  <a:off x="7758762" y="1441259"/>
                  <a:ext cx="791100"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61" name="Google Shape;903;p32">
                      <a:extLst>
                        <a:ext uri="{FF2B5EF4-FFF2-40B4-BE49-F238E27FC236}">
                          <a16:creationId xmlns:a16="http://schemas.microsoft.com/office/drawing/2014/main" id="{89C9697D-6441-48C5-4670-CDC2AFDE994D}"/>
                        </a:ext>
                      </a:extLst>
                    </p:cNvPr>
                    <p:cNvSpPr txBox="1"/>
                    <p:nvPr/>
                  </p:nvSpPr>
                  <p:spPr>
                    <a:xfrm>
                      <a:off x="7278019" y="1047503"/>
                      <a:ext cx="1918146" cy="49138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sz="1200" b="0" i="1" smtClean="0">
                                  <a:solidFill>
                                    <a:schemeClr val="dk1"/>
                                  </a:solidFill>
                                  <a:latin typeface="Cambria Math" panose="02040503050406030204" pitchFamily="18" charset="0"/>
                                  <a:ea typeface="Cabin"/>
                                  <a:cs typeface="Cabin"/>
                                  <a:sym typeface="Cabin"/>
                                </a:rPr>
                              </m:ctrlPr>
                            </m:sSubPr>
                            <m:e>
                              <m:r>
                                <a:rPr lang="en-US" sz="1200" b="0" i="1" smtClean="0">
                                  <a:solidFill>
                                    <a:schemeClr val="dk1"/>
                                  </a:solidFill>
                                  <a:latin typeface="Cambria Math" panose="02040503050406030204" pitchFamily="18" charset="0"/>
                                  <a:ea typeface="Cabin"/>
                                  <a:cs typeface="Cabin"/>
                                  <a:sym typeface="Cabin"/>
                                </a:rPr>
                                <m:t>𝜆</m:t>
                              </m:r>
                            </m:e>
                            <m:sub>
                              <m:r>
                                <a:rPr lang="en-US" sz="1200" b="0" i="1" smtClean="0">
                                  <a:solidFill>
                                    <a:schemeClr val="dk1"/>
                                  </a:solidFill>
                                  <a:latin typeface="Cambria Math" panose="02040503050406030204" pitchFamily="18" charset="0"/>
                                  <a:ea typeface="Cabin"/>
                                  <a:cs typeface="Cabin"/>
                                  <a:sym typeface="Cabin"/>
                                </a:rPr>
                                <m:t>2</m:t>
                              </m:r>
                            </m:sub>
                          </m:sSub>
                        </m:oMath>
                      </a14:m>
                      <a:r>
                        <a:rPr lang="en-US" sz="1200">
                          <a:solidFill>
                            <a:schemeClr val="dk1"/>
                          </a:solidFill>
                          <a:latin typeface="Cabin"/>
                          <a:ea typeface="Cabin"/>
                          <a:cs typeface="Cabin"/>
                          <a:sym typeface="Cabin"/>
                        </a:rPr>
                        <a:t> jobs/sec</a:t>
                      </a:r>
                      <a:endParaRPr sz="1200">
                        <a:solidFill>
                          <a:schemeClr val="dk1"/>
                        </a:solidFill>
                        <a:latin typeface="Cabin"/>
                        <a:ea typeface="Cabin"/>
                        <a:cs typeface="Cabin"/>
                        <a:sym typeface="Cabin"/>
                      </a:endParaRPr>
                    </a:p>
                  </p:txBody>
                </p:sp>
              </mc:Choice>
              <mc:Fallback xmlns="">
                <p:sp>
                  <p:nvSpPr>
                    <p:cNvPr id="61" name="Google Shape;903;p32">
                      <a:extLst>
                        <a:ext uri="{FF2B5EF4-FFF2-40B4-BE49-F238E27FC236}">
                          <a16:creationId xmlns:a16="http://schemas.microsoft.com/office/drawing/2014/main" id="{89C9697D-6441-48C5-4670-CDC2AFDE994D}"/>
                        </a:ext>
                      </a:extLst>
                    </p:cNvPr>
                    <p:cNvSpPr txBox="1">
                      <a:spLocks noRot="1" noChangeAspect="1" noMove="1" noResize="1" noEditPoints="1" noAdjustHandles="1" noChangeArrowheads="1" noChangeShapeType="1" noTextEdit="1"/>
                    </p:cNvSpPr>
                    <p:nvPr/>
                  </p:nvSpPr>
                  <p:spPr>
                    <a:xfrm>
                      <a:off x="7278019" y="1047503"/>
                      <a:ext cx="1918146" cy="491388"/>
                    </a:xfrm>
                    <a:prstGeom prst="rect">
                      <a:avLst/>
                    </a:prstGeom>
                    <a:blipFill>
                      <a:blip r:embed="rId10"/>
                      <a:stretch>
                        <a:fillRect/>
                      </a:stretch>
                    </a:blipFill>
                    <a:ln>
                      <a:noFill/>
                    </a:ln>
                  </p:spPr>
                  <p:txBody>
                    <a:bodyPr/>
                    <a:lstStyle/>
                    <a:p>
                      <a:r>
                        <a:rPr lang="en-US">
                          <a:noFill/>
                        </a:rPr>
                        <a:t> </a:t>
                      </a:r>
                    </a:p>
                  </p:txBody>
                </p:sp>
              </mc:Fallback>
            </mc:AlternateContent>
          </p:grpSp>
          <p:pic>
            <p:nvPicPr>
              <p:cNvPr id="56" name="Google Shape;644;p26">
                <a:extLst>
                  <a:ext uri="{FF2B5EF4-FFF2-40B4-BE49-F238E27FC236}">
                    <a16:creationId xmlns:a16="http://schemas.microsoft.com/office/drawing/2014/main" id="{D5D4EBC8-A60F-EF56-045B-974630FB15BB}"/>
                  </a:ext>
                </a:extLst>
              </p:cNvPr>
              <p:cNvPicPr preferRelativeResize="0"/>
              <p:nvPr/>
            </p:nvPicPr>
            <p:blipFill>
              <a:blip r:embed="rId6">
                <a:alphaModFix/>
              </a:blip>
              <a:stretch>
                <a:fillRect/>
              </a:stretch>
            </p:blipFill>
            <p:spPr>
              <a:xfrm>
                <a:off x="5352457" y="716365"/>
                <a:ext cx="1046700" cy="1046700"/>
              </a:xfrm>
              <a:prstGeom prst="rect">
                <a:avLst/>
              </a:prstGeom>
              <a:noFill/>
              <a:ln>
                <a:noFill/>
              </a:ln>
            </p:spPr>
          </p:pic>
        </p:grpSp>
        <p:sp>
          <p:nvSpPr>
            <p:cNvPr id="905" name="Google Shape;916;p32">
              <a:extLst>
                <a:ext uri="{FF2B5EF4-FFF2-40B4-BE49-F238E27FC236}">
                  <a16:creationId xmlns:a16="http://schemas.microsoft.com/office/drawing/2014/main" id="{18A4F35E-5336-3739-8D15-C8A3EE028163}"/>
                </a:ext>
              </a:extLst>
            </p:cNvPr>
            <p:cNvSpPr/>
            <p:nvPr/>
          </p:nvSpPr>
          <p:spPr>
            <a:xfrm>
              <a:off x="9094909" y="3444231"/>
              <a:ext cx="365760" cy="36576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mc:AlternateContent xmlns:mc="http://schemas.openxmlformats.org/markup-compatibility/2006" xmlns:a14="http://schemas.microsoft.com/office/drawing/2010/main">
        <mc:Choice Requires="a14">
          <p:sp>
            <p:nvSpPr>
              <p:cNvPr id="946" name="Google Shape;903;p32">
                <a:extLst>
                  <a:ext uri="{FF2B5EF4-FFF2-40B4-BE49-F238E27FC236}">
                    <a16:creationId xmlns:a16="http://schemas.microsoft.com/office/drawing/2014/main" id="{31724807-B53E-7F84-7BBE-6FC44C355AE9}"/>
                  </a:ext>
                </a:extLst>
              </p:cNvPr>
              <p:cNvSpPr txBox="1"/>
              <p:nvPr/>
            </p:nvSpPr>
            <p:spPr>
              <a:xfrm>
                <a:off x="2872039" y="4274693"/>
                <a:ext cx="671919"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solidFill>
                            <a:schemeClr val="dk1"/>
                          </a:solidFill>
                          <a:latin typeface="Cambria Math" panose="02040503050406030204" pitchFamily="18" charset="0"/>
                          <a:ea typeface="Cambria Math" panose="02040503050406030204" pitchFamily="18" charset="0"/>
                          <a:cs typeface="Cabin"/>
                          <a:sym typeface="Cabin"/>
                        </a:rPr>
                        <m:t>𝔼</m:t>
                      </m:r>
                      <m:r>
                        <a:rPr lang="en-US" sz="2000" b="0" i="1" smtClean="0">
                          <a:solidFill>
                            <a:schemeClr val="dk1"/>
                          </a:solidFill>
                          <a:latin typeface="Cambria Math" panose="02040503050406030204" pitchFamily="18" charset="0"/>
                          <a:ea typeface="Cabin"/>
                          <a:cs typeface="Cabin"/>
                          <a:sym typeface="Cabin"/>
                        </a:rPr>
                        <m:t>[</m:t>
                      </m:r>
                      <m:sSub>
                        <m:sSubPr>
                          <m:ctrlPr>
                            <a:rPr lang="en-US" sz="2000" b="0" i="1" smtClean="0">
                              <a:solidFill>
                                <a:schemeClr val="dk1"/>
                              </a:solidFill>
                              <a:latin typeface="Cambria Math" panose="02040503050406030204" pitchFamily="18" charset="0"/>
                              <a:ea typeface="Cabin"/>
                              <a:cs typeface="Cabin"/>
                              <a:sym typeface="Cabin"/>
                            </a:rPr>
                          </m:ctrlPr>
                        </m:sSubPr>
                        <m:e>
                          <m:r>
                            <a:rPr lang="en-US" sz="2000" b="0" i="1" smtClean="0">
                              <a:solidFill>
                                <a:schemeClr val="dk1"/>
                              </a:solidFill>
                              <a:latin typeface="Cambria Math" panose="02040503050406030204" pitchFamily="18" charset="0"/>
                              <a:ea typeface="Cabin"/>
                              <a:cs typeface="Cabin"/>
                              <a:sym typeface="Cabin"/>
                            </a:rPr>
                            <m:t>𝑇</m:t>
                          </m:r>
                        </m:e>
                        <m:sub>
                          <m:r>
                            <a:rPr lang="en-US" sz="2000" b="0" i="1" smtClean="0">
                              <a:solidFill>
                                <a:schemeClr val="dk1"/>
                              </a:solidFill>
                              <a:latin typeface="Cambria Math" panose="02040503050406030204" pitchFamily="18" charset="0"/>
                              <a:ea typeface="Cabin"/>
                              <a:cs typeface="Cabin"/>
                              <a:sym typeface="Cabin"/>
                            </a:rPr>
                            <m:t>1</m:t>
                          </m:r>
                        </m:sub>
                      </m:sSub>
                      <m:r>
                        <a:rPr lang="en-US" sz="2000" b="0" i="1" smtClean="0">
                          <a:solidFill>
                            <a:schemeClr val="dk1"/>
                          </a:solidFill>
                          <a:latin typeface="Cambria Math" panose="02040503050406030204" pitchFamily="18" charset="0"/>
                          <a:ea typeface="Cabin"/>
                          <a:cs typeface="Cabin"/>
                          <a:sym typeface="Cabin"/>
                        </a:rPr>
                        <m:t>]</m:t>
                      </m:r>
                    </m:oMath>
                  </m:oMathPara>
                </a14:m>
                <a:endParaRPr sz="2000">
                  <a:solidFill>
                    <a:schemeClr val="dk1"/>
                  </a:solidFill>
                  <a:latin typeface="Cabin"/>
                  <a:ea typeface="Cabin"/>
                  <a:cs typeface="Cabin"/>
                  <a:sym typeface="Cabin"/>
                </a:endParaRPr>
              </a:p>
            </p:txBody>
          </p:sp>
        </mc:Choice>
        <mc:Fallback xmlns="">
          <p:sp>
            <p:nvSpPr>
              <p:cNvPr id="946" name="Google Shape;903;p32">
                <a:extLst>
                  <a:ext uri="{FF2B5EF4-FFF2-40B4-BE49-F238E27FC236}">
                    <a16:creationId xmlns:a16="http://schemas.microsoft.com/office/drawing/2014/main" id="{31724807-B53E-7F84-7BBE-6FC44C355AE9}"/>
                  </a:ext>
                </a:extLst>
              </p:cNvPr>
              <p:cNvSpPr txBox="1">
                <a:spLocks noRot="1" noChangeAspect="1" noMove="1" noResize="1" noEditPoints="1" noAdjustHandles="1" noChangeArrowheads="1" noChangeShapeType="1" noTextEdit="1"/>
              </p:cNvSpPr>
              <p:nvPr/>
            </p:nvSpPr>
            <p:spPr>
              <a:xfrm>
                <a:off x="2872039" y="4274693"/>
                <a:ext cx="671919" cy="492412"/>
              </a:xfrm>
              <a:prstGeom prst="rect">
                <a:avLst/>
              </a:prstGeom>
              <a:blipFill>
                <a:blip r:embed="rId11"/>
                <a:stretch>
                  <a:fillRect r="-18182" b="-370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7" name="Google Shape;903;p32">
                <a:extLst>
                  <a:ext uri="{FF2B5EF4-FFF2-40B4-BE49-F238E27FC236}">
                    <a16:creationId xmlns:a16="http://schemas.microsoft.com/office/drawing/2014/main" id="{25626007-95F3-D1E7-1C2E-5E5054ED2CE3}"/>
                  </a:ext>
                </a:extLst>
              </p:cNvPr>
              <p:cNvSpPr txBox="1"/>
              <p:nvPr/>
            </p:nvSpPr>
            <p:spPr>
              <a:xfrm>
                <a:off x="8758949" y="4274693"/>
                <a:ext cx="671919"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solidFill>
                            <a:schemeClr val="dk1"/>
                          </a:solidFill>
                          <a:latin typeface="Cambria Math" panose="02040503050406030204" pitchFamily="18" charset="0"/>
                          <a:ea typeface="Cambria Math" panose="02040503050406030204" pitchFamily="18" charset="0"/>
                          <a:cs typeface="Cabin"/>
                          <a:sym typeface="Cabin"/>
                        </a:rPr>
                        <m:t>𝔼</m:t>
                      </m:r>
                      <m:r>
                        <a:rPr lang="en-US" sz="2000" b="0" i="1" smtClean="0">
                          <a:solidFill>
                            <a:schemeClr val="dk1"/>
                          </a:solidFill>
                          <a:latin typeface="Cambria Math" panose="02040503050406030204" pitchFamily="18" charset="0"/>
                          <a:ea typeface="Cabin"/>
                          <a:cs typeface="Cabin"/>
                          <a:sym typeface="Cabin"/>
                        </a:rPr>
                        <m:t>[</m:t>
                      </m:r>
                      <m:sSub>
                        <m:sSubPr>
                          <m:ctrlPr>
                            <a:rPr lang="en-US" sz="2000" b="0" i="1" smtClean="0">
                              <a:solidFill>
                                <a:schemeClr val="dk1"/>
                              </a:solidFill>
                              <a:latin typeface="Cambria Math" panose="02040503050406030204" pitchFamily="18" charset="0"/>
                              <a:ea typeface="Cabin"/>
                              <a:cs typeface="Cabin"/>
                              <a:sym typeface="Cabin"/>
                            </a:rPr>
                          </m:ctrlPr>
                        </m:sSubPr>
                        <m:e>
                          <m:r>
                            <a:rPr lang="en-US" sz="2000" b="0" i="1" smtClean="0">
                              <a:solidFill>
                                <a:schemeClr val="dk1"/>
                              </a:solidFill>
                              <a:latin typeface="Cambria Math" panose="02040503050406030204" pitchFamily="18" charset="0"/>
                              <a:ea typeface="Cabin"/>
                              <a:cs typeface="Cabin"/>
                              <a:sym typeface="Cabin"/>
                            </a:rPr>
                            <m:t>𝑇</m:t>
                          </m:r>
                        </m:e>
                        <m:sub>
                          <m:r>
                            <a:rPr lang="en-US" sz="2000" b="0" i="1" smtClean="0">
                              <a:solidFill>
                                <a:schemeClr val="dk1"/>
                              </a:solidFill>
                              <a:latin typeface="Cambria Math" panose="02040503050406030204" pitchFamily="18" charset="0"/>
                              <a:ea typeface="Cabin"/>
                              <a:cs typeface="Cabin"/>
                              <a:sym typeface="Cabin"/>
                            </a:rPr>
                            <m:t>2</m:t>
                          </m:r>
                        </m:sub>
                      </m:sSub>
                      <m:r>
                        <a:rPr lang="en-US" sz="2000" b="0" i="1" smtClean="0">
                          <a:solidFill>
                            <a:schemeClr val="dk1"/>
                          </a:solidFill>
                          <a:latin typeface="Cambria Math" panose="02040503050406030204" pitchFamily="18" charset="0"/>
                          <a:ea typeface="Cabin"/>
                          <a:cs typeface="Cabin"/>
                          <a:sym typeface="Cabin"/>
                        </a:rPr>
                        <m:t>]</m:t>
                      </m:r>
                    </m:oMath>
                  </m:oMathPara>
                </a14:m>
                <a:endParaRPr sz="2000">
                  <a:solidFill>
                    <a:schemeClr val="dk1"/>
                  </a:solidFill>
                  <a:latin typeface="Cabin"/>
                  <a:ea typeface="Cabin"/>
                  <a:cs typeface="Cabin"/>
                  <a:sym typeface="Cabin"/>
                </a:endParaRPr>
              </a:p>
            </p:txBody>
          </p:sp>
        </mc:Choice>
        <mc:Fallback xmlns="">
          <p:sp>
            <p:nvSpPr>
              <p:cNvPr id="947" name="Google Shape;903;p32">
                <a:extLst>
                  <a:ext uri="{FF2B5EF4-FFF2-40B4-BE49-F238E27FC236}">
                    <a16:creationId xmlns:a16="http://schemas.microsoft.com/office/drawing/2014/main" id="{25626007-95F3-D1E7-1C2E-5E5054ED2CE3}"/>
                  </a:ext>
                </a:extLst>
              </p:cNvPr>
              <p:cNvSpPr txBox="1">
                <a:spLocks noRot="1" noChangeAspect="1" noMove="1" noResize="1" noEditPoints="1" noAdjustHandles="1" noChangeArrowheads="1" noChangeShapeType="1" noTextEdit="1"/>
              </p:cNvSpPr>
              <p:nvPr/>
            </p:nvSpPr>
            <p:spPr>
              <a:xfrm>
                <a:off x="8758949" y="4274693"/>
                <a:ext cx="671919" cy="492412"/>
              </a:xfrm>
              <a:prstGeom prst="rect">
                <a:avLst/>
              </a:prstGeom>
              <a:blipFill>
                <a:blip r:embed="rId12"/>
                <a:stretch>
                  <a:fillRect r="-19091" b="-3704"/>
                </a:stretch>
              </a:blipFill>
              <a:ln>
                <a:noFill/>
              </a:ln>
            </p:spPr>
            <p:txBody>
              <a:bodyPr/>
              <a:lstStyle/>
              <a:p>
                <a:r>
                  <a:rPr lang="en-US">
                    <a:noFill/>
                  </a:rPr>
                  <a:t> </a:t>
                </a:r>
              </a:p>
            </p:txBody>
          </p:sp>
        </mc:Fallback>
      </mc:AlternateContent>
      <p:grpSp>
        <p:nvGrpSpPr>
          <p:cNvPr id="957" name="Group 956">
            <a:extLst>
              <a:ext uri="{FF2B5EF4-FFF2-40B4-BE49-F238E27FC236}">
                <a16:creationId xmlns:a16="http://schemas.microsoft.com/office/drawing/2014/main" id="{0081C357-1A1F-8329-A61F-8EEF0936FB8F}"/>
              </a:ext>
            </a:extLst>
          </p:cNvPr>
          <p:cNvGrpSpPr/>
          <p:nvPr/>
        </p:nvGrpSpPr>
        <p:grpSpPr>
          <a:xfrm>
            <a:off x="3570152" y="4860759"/>
            <a:ext cx="5524756" cy="1266013"/>
            <a:chOff x="3570152" y="4860759"/>
            <a:chExt cx="5524756" cy="1266013"/>
          </a:xfrm>
        </p:grpSpPr>
        <mc:AlternateContent xmlns:mc="http://schemas.openxmlformats.org/markup-compatibility/2006" xmlns:a14="http://schemas.microsoft.com/office/drawing/2010/main">
          <mc:Choice Requires="a14">
            <p:sp>
              <p:nvSpPr>
                <p:cNvPr id="949" name="Google Shape;903;p32">
                  <a:extLst>
                    <a:ext uri="{FF2B5EF4-FFF2-40B4-BE49-F238E27FC236}">
                      <a16:creationId xmlns:a16="http://schemas.microsoft.com/office/drawing/2014/main" id="{4F93B26E-B419-941F-62A0-3A7B18572B0E}"/>
                    </a:ext>
                  </a:extLst>
                </p:cNvPr>
                <p:cNvSpPr txBox="1"/>
                <p:nvPr/>
              </p:nvSpPr>
              <p:spPr>
                <a:xfrm>
                  <a:off x="4168368" y="5242137"/>
                  <a:ext cx="4340630" cy="884635"/>
                </a:xfrm>
                <a:prstGeom prst="rect">
                  <a:avLst/>
                </a:prstGeom>
                <a:noFill/>
                <a:ln>
                  <a:noFill/>
                </a:ln>
              </p:spPr>
              <p:txBody>
                <a:bodyPr spcFirstLastPara="1" wrap="square" lIns="91425" tIns="91425" rIns="91425" bIns="91425" anchor="t" anchorCtr="0">
                  <a:spAutoFit/>
                </a:bodyPr>
                <a:lstStyle/>
                <a:p>
                  <a:pPr lvl="0"/>
                  <a14:m>
                    <m:oMathPara xmlns:m="http://schemas.openxmlformats.org/officeDocument/2006/math">
                      <m:oMathParaPr>
                        <m:jc m:val="centerGroup"/>
                      </m:oMathParaPr>
                      <m:oMath xmlns:m="http://schemas.openxmlformats.org/officeDocument/2006/math">
                        <m:r>
                          <a:rPr lang="en-US" sz="2000" b="0" i="1" smtClean="0">
                            <a:solidFill>
                              <a:schemeClr val="dk1"/>
                            </a:solidFill>
                            <a:latin typeface="Cambria Math" panose="02040503050406030204" pitchFamily="18" charset="0"/>
                            <a:ea typeface="Cambria Math" panose="02040503050406030204" pitchFamily="18" charset="0"/>
                            <a:cs typeface="Cabin"/>
                            <a:sym typeface="Cabin"/>
                          </a:rPr>
                          <m:t>𝔼</m:t>
                        </m:r>
                        <m:d>
                          <m:dPr>
                            <m:begChr m:val="["/>
                            <m:endChr m:val="]"/>
                            <m:ctrlPr>
                              <a:rPr lang="en-US" sz="2000" b="0" i="1" smtClean="0">
                                <a:solidFill>
                                  <a:schemeClr val="dk1"/>
                                </a:solidFill>
                                <a:latin typeface="Cambria Math" panose="02040503050406030204" pitchFamily="18" charset="0"/>
                                <a:ea typeface="Cabin"/>
                                <a:cs typeface="Cabin"/>
                                <a:sym typeface="Cabin"/>
                              </a:rPr>
                            </m:ctrlPr>
                          </m:dPr>
                          <m:e>
                            <m:r>
                              <a:rPr lang="en-US" sz="2000" b="0" i="1" smtClean="0">
                                <a:solidFill>
                                  <a:schemeClr val="dk1"/>
                                </a:solidFill>
                                <a:latin typeface="Cambria Math" panose="02040503050406030204" pitchFamily="18" charset="0"/>
                                <a:ea typeface="Cabin"/>
                                <a:cs typeface="Cabin"/>
                                <a:sym typeface="Cabin"/>
                              </a:rPr>
                              <m:t>𝑇</m:t>
                            </m:r>
                          </m:e>
                        </m:d>
                        <m:r>
                          <a:rPr lang="en-US" sz="2000" b="0" i="1" smtClean="0">
                            <a:solidFill>
                              <a:schemeClr val="dk1"/>
                            </a:solidFill>
                            <a:latin typeface="Cambria Math" panose="02040503050406030204" pitchFamily="18" charset="0"/>
                            <a:ea typeface="Cabin"/>
                            <a:cs typeface="Cabin"/>
                            <a:sym typeface="Cabin"/>
                          </a:rPr>
                          <m:t>=</m:t>
                        </m:r>
                        <m:f>
                          <m:fPr>
                            <m:ctrlPr>
                              <a:rPr lang="en-US" sz="2000" b="0" i="1" smtClean="0">
                                <a:solidFill>
                                  <a:schemeClr val="dk1"/>
                                </a:solidFill>
                                <a:latin typeface="Cambria Math" panose="02040503050406030204" pitchFamily="18" charset="0"/>
                                <a:sym typeface="Cabin"/>
                              </a:rPr>
                            </m:ctrlPr>
                          </m:fPr>
                          <m:num>
                            <m:sSub>
                              <m:sSubPr>
                                <m:ctrlPr>
                                  <a:rPr lang="ar-AE" sz="2000" i="1">
                                    <a:solidFill>
                                      <a:schemeClr val="dk1"/>
                                    </a:solidFill>
                                    <a:latin typeface="Cambria Math" panose="02040503050406030204" pitchFamily="18" charset="0"/>
                                    <a:ea typeface="Cabin"/>
                                    <a:cs typeface="Cabin"/>
                                    <a:sym typeface="Cabin"/>
                                  </a:rPr>
                                </m:ctrlPr>
                              </m:sSubPr>
                              <m:e>
                                <m:r>
                                  <a:rPr lang="ar-AE" sz="2000" i="1">
                                    <a:solidFill>
                                      <a:schemeClr val="dk1"/>
                                    </a:solidFill>
                                    <a:latin typeface="Cambria Math" panose="02040503050406030204" pitchFamily="18" charset="0"/>
                                    <a:ea typeface="Cabin"/>
                                    <a:cs typeface="Cabin"/>
                                    <a:sym typeface="Cabin"/>
                                  </a:rPr>
                                  <m:t>𝜆</m:t>
                                </m:r>
                              </m:e>
                              <m:sub>
                                <m:r>
                                  <a:rPr lang="ar-AE" sz="2000" i="1">
                                    <a:solidFill>
                                      <a:schemeClr val="dk1"/>
                                    </a:solidFill>
                                    <a:latin typeface="Cambria Math" panose="02040503050406030204" pitchFamily="18" charset="0"/>
                                    <a:ea typeface="Cabin"/>
                                    <a:cs typeface="Cabin"/>
                                    <a:sym typeface="Cabin"/>
                                  </a:rPr>
                                  <m:t>1</m:t>
                                </m:r>
                              </m:sub>
                            </m:sSub>
                            <m:r>
                              <a:rPr lang="ar-AE" sz="2000" i="1">
                                <a:solidFill>
                                  <a:schemeClr val="dk1"/>
                                </a:solidFill>
                                <a:latin typeface="Cambria Math" panose="02040503050406030204" pitchFamily="18" charset="0"/>
                                <a:ea typeface="Cambria Math" panose="02040503050406030204" pitchFamily="18" charset="0"/>
                                <a:cs typeface="Cabin"/>
                                <a:sym typeface="Cabin"/>
                              </a:rPr>
                              <m:t>𝔼</m:t>
                            </m:r>
                            <m:d>
                              <m:dPr>
                                <m:begChr m:val="["/>
                                <m:endChr m:val="]"/>
                                <m:ctrlPr>
                                  <a:rPr lang="ar-AE" sz="2000" i="1">
                                    <a:solidFill>
                                      <a:schemeClr val="dk1"/>
                                    </a:solidFill>
                                    <a:latin typeface="Cambria Math" panose="02040503050406030204" pitchFamily="18" charset="0"/>
                                    <a:ea typeface="Cambria Math" panose="02040503050406030204" pitchFamily="18" charset="0"/>
                                    <a:cs typeface="Cabin"/>
                                    <a:sym typeface="Cabin"/>
                                  </a:rPr>
                                </m:ctrlPr>
                              </m:dPr>
                              <m:e>
                                <m:sSub>
                                  <m:sSubPr>
                                    <m:ctrlPr>
                                      <a:rPr lang="ar-AE" sz="2000" i="1">
                                        <a:solidFill>
                                          <a:schemeClr val="dk1"/>
                                        </a:solidFill>
                                        <a:latin typeface="Cambria Math" panose="02040503050406030204" pitchFamily="18" charset="0"/>
                                        <a:ea typeface="Cambria Math" panose="02040503050406030204" pitchFamily="18" charset="0"/>
                                        <a:cs typeface="Cabin"/>
                                        <a:sym typeface="Cabin"/>
                                      </a:rPr>
                                    </m:ctrlPr>
                                  </m:sSubPr>
                                  <m:e>
                                    <m:r>
                                      <a:rPr lang="ar-AE" sz="2000" i="1">
                                        <a:solidFill>
                                          <a:schemeClr val="dk1"/>
                                        </a:solidFill>
                                        <a:latin typeface="Cambria Math" panose="02040503050406030204" pitchFamily="18" charset="0"/>
                                        <a:ea typeface="Cambria Math" panose="02040503050406030204" pitchFamily="18" charset="0"/>
                                        <a:cs typeface="Cabin"/>
                                        <a:sym typeface="Cabin"/>
                                      </a:rPr>
                                      <m:t>𝑇</m:t>
                                    </m:r>
                                  </m:e>
                                  <m:sub>
                                    <m:r>
                                      <a:rPr lang="ar-AE" sz="2000" i="1">
                                        <a:solidFill>
                                          <a:schemeClr val="dk1"/>
                                        </a:solidFill>
                                        <a:latin typeface="Cambria Math" panose="02040503050406030204" pitchFamily="18" charset="0"/>
                                        <a:ea typeface="Cambria Math" panose="02040503050406030204" pitchFamily="18" charset="0"/>
                                        <a:cs typeface="Cabin"/>
                                        <a:sym typeface="Cabin"/>
                                      </a:rPr>
                                      <m:t>1</m:t>
                                    </m:r>
                                  </m:sub>
                                </m:sSub>
                              </m:e>
                            </m:d>
                            <m:r>
                              <a:rPr lang="ar-AE" sz="2000" i="1">
                                <a:solidFill>
                                  <a:schemeClr val="dk1"/>
                                </a:solidFill>
                                <a:latin typeface="Cambria Math" panose="02040503050406030204" pitchFamily="18" charset="0"/>
                                <a:ea typeface="Cambria Math" panose="02040503050406030204" pitchFamily="18" charset="0"/>
                                <a:cs typeface="Cabin"/>
                                <a:sym typeface="Cabin"/>
                              </a:rPr>
                              <m:t>+</m:t>
                            </m:r>
                            <m:sSub>
                              <m:sSubPr>
                                <m:ctrlPr>
                                  <a:rPr lang="ar-AE" sz="2000" i="1">
                                    <a:solidFill>
                                      <a:schemeClr val="dk1"/>
                                    </a:solidFill>
                                    <a:latin typeface="Cambria Math" panose="02040503050406030204" pitchFamily="18" charset="0"/>
                                    <a:ea typeface="Cambria Math" panose="02040503050406030204" pitchFamily="18" charset="0"/>
                                    <a:cs typeface="Cabin"/>
                                    <a:sym typeface="Cabin"/>
                                  </a:rPr>
                                </m:ctrlPr>
                              </m:sSubPr>
                              <m:e>
                                <m:r>
                                  <a:rPr lang="ar-AE" sz="2000" i="1">
                                    <a:solidFill>
                                      <a:schemeClr val="dk1"/>
                                    </a:solidFill>
                                    <a:latin typeface="Cambria Math" panose="02040503050406030204" pitchFamily="18" charset="0"/>
                                    <a:ea typeface="Cambria Math" panose="02040503050406030204" pitchFamily="18" charset="0"/>
                                    <a:cs typeface="Cabin"/>
                                    <a:sym typeface="Cabin"/>
                                  </a:rPr>
                                  <m:t>𝜆</m:t>
                                </m:r>
                              </m:e>
                              <m:sub>
                                <m:r>
                                  <a:rPr lang="ar-AE" sz="2000" i="1">
                                    <a:solidFill>
                                      <a:schemeClr val="dk1"/>
                                    </a:solidFill>
                                    <a:latin typeface="Cambria Math" panose="02040503050406030204" pitchFamily="18" charset="0"/>
                                    <a:ea typeface="Cambria Math" panose="02040503050406030204" pitchFamily="18" charset="0"/>
                                    <a:cs typeface="Cabin"/>
                                    <a:sym typeface="Cabin"/>
                                  </a:rPr>
                                  <m:t>2</m:t>
                                </m:r>
                              </m:sub>
                            </m:sSub>
                            <m:r>
                              <a:rPr lang="ar-AE" sz="2000" i="1">
                                <a:solidFill>
                                  <a:schemeClr val="dk1"/>
                                </a:solidFill>
                                <a:latin typeface="Cambria Math" panose="02040503050406030204" pitchFamily="18" charset="0"/>
                                <a:ea typeface="Cambria Math" panose="02040503050406030204" pitchFamily="18" charset="0"/>
                                <a:cs typeface="Cabin"/>
                                <a:sym typeface="Cabin"/>
                              </a:rPr>
                              <m:t>𝔼</m:t>
                            </m:r>
                            <m:r>
                              <a:rPr lang="ar-AE" sz="2000" i="1">
                                <a:solidFill>
                                  <a:schemeClr val="dk1"/>
                                </a:solidFill>
                                <a:latin typeface="Cambria Math" panose="02040503050406030204" pitchFamily="18" charset="0"/>
                                <a:ea typeface="Cambria Math" panose="02040503050406030204" pitchFamily="18" charset="0"/>
                                <a:cs typeface="Cabin"/>
                                <a:sym typeface="Cabin"/>
                              </a:rPr>
                              <m:t>[</m:t>
                            </m:r>
                            <m:sSub>
                              <m:sSubPr>
                                <m:ctrlPr>
                                  <a:rPr lang="ar-AE" sz="2000" i="1">
                                    <a:solidFill>
                                      <a:schemeClr val="dk1"/>
                                    </a:solidFill>
                                    <a:latin typeface="Cambria Math" panose="02040503050406030204" pitchFamily="18" charset="0"/>
                                    <a:ea typeface="Cambria Math" panose="02040503050406030204" pitchFamily="18" charset="0"/>
                                    <a:cs typeface="Cabin"/>
                                    <a:sym typeface="Cabin"/>
                                  </a:rPr>
                                </m:ctrlPr>
                              </m:sSubPr>
                              <m:e>
                                <m:r>
                                  <a:rPr lang="ar-AE" sz="2000" i="1">
                                    <a:solidFill>
                                      <a:schemeClr val="dk1"/>
                                    </a:solidFill>
                                    <a:latin typeface="Cambria Math" panose="02040503050406030204" pitchFamily="18" charset="0"/>
                                    <a:ea typeface="Cambria Math" panose="02040503050406030204" pitchFamily="18" charset="0"/>
                                    <a:cs typeface="Cabin"/>
                                    <a:sym typeface="Cabin"/>
                                  </a:rPr>
                                  <m:t>𝑇</m:t>
                                </m:r>
                              </m:e>
                              <m:sub>
                                <m:r>
                                  <a:rPr lang="ar-AE" sz="2000" i="1">
                                    <a:solidFill>
                                      <a:schemeClr val="dk1"/>
                                    </a:solidFill>
                                    <a:latin typeface="Cambria Math" panose="02040503050406030204" pitchFamily="18" charset="0"/>
                                    <a:ea typeface="Cambria Math" panose="02040503050406030204" pitchFamily="18" charset="0"/>
                                    <a:cs typeface="Cabin"/>
                                    <a:sym typeface="Cabin"/>
                                  </a:rPr>
                                  <m:t>2</m:t>
                                </m:r>
                              </m:sub>
                            </m:sSub>
                            <m:r>
                              <a:rPr lang="ar-AE" sz="2000" i="1">
                                <a:solidFill>
                                  <a:schemeClr val="dk1"/>
                                </a:solidFill>
                                <a:latin typeface="Cambria Math" panose="02040503050406030204" pitchFamily="18" charset="0"/>
                                <a:ea typeface="Cambria Math" panose="02040503050406030204" pitchFamily="18" charset="0"/>
                                <a:cs typeface="Cabin"/>
                                <a:sym typeface="Cabin"/>
                              </a:rPr>
                              <m:t>]</m:t>
                            </m:r>
                            <m:r>
                              <m:rPr>
                                <m:nor/>
                              </m:rPr>
                              <a:rPr lang="ar-AE" sz="2000" dirty="0">
                                <a:solidFill>
                                  <a:schemeClr val="dk1"/>
                                </a:solidFill>
                                <a:latin typeface="Cabin"/>
                                <a:ea typeface="Cabin"/>
                                <a:cs typeface="Cabin"/>
                                <a:sym typeface="Cabin"/>
                              </a:rPr>
                              <m:t> </m:t>
                            </m:r>
                          </m:num>
                          <m:den>
                            <m:sSub>
                              <m:sSubPr>
                                <m:ctrlPr>
                                  <a:rPr lang="en-US" sz="2000" b="0" i="1" smtClean="0">
                                    <a:solidFill>
                                      <a:schemeClr val="dk1"/>
                                    </a:solidFill>
                                    <a:latin typeface="Cambria Math" panose="02040503050406030204" pitchFamily="18" charset="0"/>
                                    <a:sym typeface="Cabin"/>
                                  </a:rPr>
                                </m:ctrlPr>
                              </m:sSubPr>
                              <m:e>
                                <m:r>
                                  <a:rPr lang="en-US" sz="2000" b="0" i="1" smtClean="0">
                                    <a:solidFill>
                                      <a:schemeClr val="dk1"/>
                                    </a:solidFill>
                                    <a:latin typeface="Cambria Math" panose="02040503050406030204" pitchFamily="18" charset="0"/>
                                    <a:sym typeface="Cabin"/>
                                  </a:rPr>
                                  <m:t>𝜆</m:t>
                                </m:r>
                              </m:e>
                              <m:sub>
                                <m:r>
                                  <a:rPr lang="en-US" sz="2000" b="0" i="1" smtClean="0">
                                    <a:solidFill>
                                      <a:schemeClr val="dk1"/>
                                    </a:solidFill>
                                    <a:latin typeface="Cambria Math" panose="02040503050406030204" pitchFamily="18" charset="0"/>
                                    <a:sym typeface="Cabin"/>
                                  </a:rPr>
                                  <m:t>1</m:t>
                                </m:r>
                              </m:sub>
                            </m:sSub>
                            <m:r>
                              <a:rPr lang="en-US" sz="2000" b="0" i="1" smtClean="0">
                                <a:solidFill>
                                  <a:schemeClr val="dk1"/>
                                </a:solidFill>
                                <a:latin typeface="Cambria Math" panose="02040503050406030204" pitchFamily="18" charset="0"/>
                                <a:sym typeface="Cabin"/>
                              </a:rPr>
                              <m:t>+</m:t>
                            </m:r>
                            <m:sSub>
                              <m:sSubPr>
                                <m:ctrlPr>
                                  <a:rPr lang="en-US" sz="2000" b="0" i="1" smtClean="0">
                                    <a:solidFill>
                                      <a:schemeClr val="dk1"/>
                                    </a:solidFill>
                                    <a:latin typeface="Cambria Math" panose="02040503050406030204" pitchFamily="18" charset="0"/>
                                    <a:sym typeface="Cabin"/>
                                  </a:rPr>
                                </m:ctrlPr>
                              </m:sSubPr>
                              <m:e>
                                <m:r>
                                  <a:rPr lang="en-US" sz="2000" b="0" i="1" smtClean="0">
                                    <a:solidFill>
                                      <a:schemeClr val="dk1"/>
                                    </a:solidFill>
                                    <a:latin typeface="Cambria Math" panose="02040503050406030204" pitchFamily="18" charset="0"/>
                                    <a:sym typeface="Cabin"/>
                                  </a:rPr>
                                  <m:t>𝜆</m:t>
                                </m:r>
                              </m:e>
                              <m:sub>
                                <m:r>
                                  <a:rPr lang="en-US" sz="2000" b="0" i="1" smtClean="0">
                                    <a:solidFill>
                                      <a:schemeClr val="dk1"/>
                                    </a:solidFill>
                                    <a:latin typeface="Cambria Math" panose="02040503050406030204" pitchFamily="18" charset="0"/>
                                    <a:sym typeface="Cabin"/>
                                  </a:rPr>
                                  <m:t>2</m:t>
                                </m:r>
                              </m:sub>
                            </m:sSub>
                          </m:den>
                        </m:f>
                      </m:oMath>
                    </m:oMathPara>
                  </a14:m>
                  <a:endParaRPr sz="2000" dirty="0">
                    <a:solidFill>
                      <a:schemeClr val="dk1"/>
                    </a:solidFill>
                    <a:latin typeface="Cabin"/>
                    <a:ea typeface="Cabin"/>
                    <a:cs typeface="Cabin"/>
                    <a:sym typeface="Cabin"/>
                  </a:endParaRPr>
                </a:p>
              </p:txBody>
            </p:sp>
          </mc:Choice>
          <mc:Fallback xmlns="">
            <p:sp>
              <p:nvSpPr>
                <p:cNvPr id="949" name="Google Shape;903;p32">
                  <a:extLst>
                    <a:ext uri="{FF2B5EF4-FFF2-40B4-BE49-F238E27FC236}">
                      <a16:creationId xmlns:a16="http://schemas.microsoft.com/office/drawing/2014/main" id="{4F93B26E-B419-941F-62A0-3A7B18572B0E}"/>
                    </a:ext>
                  </a:extLst>
                </p:cNvPr>
                <p:cNvSpPr txBox="1">
                  <a:spLocks noRot="1" noChangeAspect="1" noMove="1" noResize="1" noEditPoints="1" noAdjustHandles="1" noChangeArrowheads="1" noChangeShapeType="1" noTextEdit="1"/>
                </p:cNvSpPr>
                <p:nvPr/>
              </p:nvSpPr>
              <p:spPr>
                <a:xfrm>
                  <a:off x="4168368" y="5242137"/>
                  <a:ext cx="4340630" cy="884635"/>
                </a:xfrm>
                <a:prstGeom prst="rect">
                  <a:avLst/>
                </a:prstGeom>
                <a:blipFill>
                  <a:blip r:embed="rId13"/>
                  <a:stretch>
                    <a:fillRect/>
                  </a:stretch>
                </a:blipFill>
                <a:ln>
                  <a:noFill/>
                </a:ln>
              </p:spPr>
              <p:txBody>
                <a:bodyPr/>
                <a:lstStyle/>
                <a:p>
                  <a:r>
                    <a:rPr lang="en-US">
                      <a:noFill/>
                    </a:rPr>
                    <a:t> </a:t>
                  </a:r>
                </a:p>
              </p:txBody>
            </p:sp>
          </mc:Fallback>
        </mc:AlternateContent>
        <p:cxnSp>
          <p:nvCxnSpPr>
            <p:cNvPr id="953" name="Google Shape;899;p32">
              <a:extLst>
                <a:ext uri="{FF2B5EF4-FFF2-40B4-BE49-F238E27FC236}">
                  <a16:creationId xmlns:a16="http://schemas.microsoft.com/office/drawing/2014/main" id="{E2FA10AA-31A4-3378-5769-E21B9AFF4B4B}"/>
                </a:ext>
              </a:extLst>
            </p:cNvPr>
            <p:cNvCxnSpPr>
              <a:cxnSpLocks/>
            </p:cNvCxnSpPr>
            <p:nvPr/>
          </p:nvCxnSpPr>
          <p:spPr>
            <a:xfrm>
              <a:off x="3570152" y="4860759"/>
              <a:ext cx="1350301" cy="539144"/>
            </a:xfrm>
            <a:prstGeom prst="straightConnector1">
              <a:avLst/>
            </a:prstGeom>
            <a:noFill/>
            <a:ln w="9525" cap="flat" cmpd="sng">
              <a:solidFill>
                <a:schemeClr val="dk2"/>
              </a:solidFill>
              <a:prstDash val="solid"/>
              <a:round/>
              <a:headEnd type="none" w="med" len="med"/>
              <a:tailEnd type="triangle" w="med" len="med"/>
            </a:ln>
          </p:spPr>
        </p:cxnSp>
        <p:cxnSp>
          <p:nvCxnSpPr>
            <p:cNvPr id="955" name="Google Shape;899;p32">
              <a:extLst>
                <a:ext uri="{FF2B5EF4-FFF2-40B4-BE49-F238E27FC236}">
                  <a16:creationId xmlns:a16="http://schemas.microsoft.com/office/drawing/2014/main" id="{F41AE334-2376-0167-7D94-050D36811862}"/>
                </a:ext>
              </a:extLst>
            </p:cNvPr>
            <p:cNvCxnSpPr>
              <a:cxnSpLocks/>
            </p:cNvCxnSpPr>
            <p:nvPr/>
          </p:nvCxnSpPr>
          <p:spPr>
            <a:xfrm flipH="1">
              <a:off x="7990658" y="4862166"/>
              <a:ext cx="1104250" cy="537737"/>
            </a:xfrm>
            <a:prstGeom prst="straightConnector1">
              <a:avLst/>
            </a:prstGeom>
            <a:noFill/>
            <a:ln w="9525" cap="flat" cmpd="sng">
              <a:solidFill>
                <a:schemeClr val="dk2"/>
              </a:solidFill>
              <a:prstDash val="solid"/>
              <a:round/>
              <a:headEnd type="none" w="med" len="med"/>
              <a:tailEnd type="triangle" w="med" len="med"/>
            </a:ln>
          </p:spPr>
        </p:cxnSp>
      </p:grpSp>
    </p:spTree>
    <p:extLst>
      <p:ext uri="{BB962C8B-B14F-4D97-AF65-F5344CB8AC3E}">
        <p14:creationId xmlns:p14="http://schemas.microsoft.com/office/powerpoint/2010/main" val="119075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5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50"/>
                                        </p:tgtEl>
                                        <p:attrNameLst>
                                          <p:attrName>style.visibility</p:attrName>
                                        </p:attrNameLst>
                                      </p:cBhvr>
                                      <p:to>
                                        <p:strVal val="visible"/>
                                      </p:to>
                                    </p:set>
                                  </p:childTnLst>
                                </p:cTn>
                              </p:par>
                              <p:par>
                                <p:cTn id="17" presetID="0" presetClass="path" presetSubtype="0" accel="50000" decel="50000" fill="hold" nodeType="withEffect">
                                  <p:stCondLst>
                                    <p:cond delay="0"/>
                                  </p:stCondLst>
                                  <p:childTnLst>
                                    <p:animMotion origin="layout" path="M 0.23919 -0.19885 L 0.02109 -0.01783 " pathEditMode="relative" rAng="0" ptsTypes="AA">
                                      <p:cBhvr>
                                        <p:cTn id="18" dur="2000" fill="hold"/>
                                        <p:tgtEl>
                                          <p:spTgt spid="950"/>
                                        </p:tgtEl>
                                        <p:attrNameLst>
                                          <p:attrName>ppt_x</p:attrName>
                                          <p:attrName>ppt_y</p:attrName>
                                        </p:attrNameLst>
                                      </p:cBhvr>
                                      <p:rCtr x="-10911" y="9051"/>
                                    </p:animMotion>
                                  </p:childTnLst>
                                </p:cTn>
                              </p:par>
                              <p:par>
                                <p:cTn id="19" presetID="1" presetClass="entr" presetSubtype="0" fill="hold" nodeType="withEffect">
                                  <p:stCondLst>
                                    <p:cond delay="0"/>
                                  </p:stCondLst>
                                  <p:childTnLst>
                                    <p:set>
                                      <p:cBhvr>
                                        <p:cTn id="20" dur="1" fill="hold">
                                          <p:stCondLst>
                                            <p:cond delay="0"/>
                                          </p:stCondLst>
                                        </p:cTn>
                                        <p:tgtEl>
                                          <p:spTgt spid="951"/>
                                        </p:tgtEl>
                                        <p:attrNameLst>
                                          <p:attrName>style.visibility</p:attrName>
                                        </p:attrNameLst>
                                      </p:cBhvr>
                                      <p:to>
                                        <p:strVal val="visible"/>
                                      </p:to>
                                    </p:set>
                                  </p:childTnLst>
                                </p:cTn>
                              </p:par>
                              <p:par>
                                <p:cTn id="21" presetID="0" presetClass="path" presetSubtype="0" accel="50000" decel="50000" fill="hold" nodeType="withEffect">
                                  <p:stCondLst>
                                    <p:cond delay="0"/>
                                  </p:stCondLst>
                                  <p:childTnLst>
                                    <p:animMotion origin="layout" path="M -0.25612 -0.20787 L 0.00143 -0.01806 " pathEditMode="relative" rAng="0" ptsTypes="AA">
                                      <p:cBhvr>
                                        <p:cTn id="22" dur="2000" fill="hold"/>
                                        <p:tgtEl>
                                          <p:spTgt spid="951"/>
                                        </p:tgtEl>
                                        <p:attrNameLst>
                                          <p:attrName>ppt_x</p:attrName>
                                          <p:attrName>ppt_y</p:attrName>
                                        </p:attrNameLst>
                                      </p:cBhvr>
                                      <p:rCtr x="12878" y="9491"/>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4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4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6" grpId="0"/>
      <p:bldP spid="9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9" name="Google Shape;889;p32"/>
          <p:cNvSpPr txBox="1">
            <a:spLocks noGrp="1"/>
          </p:cNvSpPr>
          <p:nvPr>
            <p:ph type="title"/>
          </p:nvPr>
        </p:nvSpPr>
        <p:spPr>
          <a:xfrm>
            <a:off x="353964" y="2691071"/>
            <a:ext cx="4107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a:t>MSR-1 (</a:t>
            </a:r>
            <a:r>
              <a:rPr lang="en-US" sz="2000" err="1"/>
              <a:t>Grosof</a:t>
            </a:r>
            <a:r>
              <a:rPr lang="en-US" sz="2000"/>
              <a:t> 2024)</a:t>
            </a:r>
            <a:endParaRPr sz="2000"/>
          </a:p>
        </p:txBody>
      </p:sp>
      <p:sp>
        <p:nvSpPr>
          <p:cNvPr id="890" name="Google Shape;890;p32"/>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
        <p:nvSpPr>
          <p:cNvPr id="904" name="Google Shape;904;p32"/>
          <p:cNvSpPr txBox="1">
            <a:spLocks noGrp="1"/>
          </p:cNvSpPr>
          <p:nvPr>
            <p:ph type="title"/>
          </p:nvPr>
        </p:nvSpPr>
        <p:spPr>
          <a:xfrm>
            <a:off x="137208" y="929697"/>
            <a:ext cx="3040909"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err="1"/>
              <a:t>Multiresource</a:t>
            </a:r>
            <a:r>
              <a:rPr lang="en-US" sz="2000"/>
              <a:t> Scheduling</a:t>
            </a:r>
            <a:endParaRPr sz="2000"/>
          </a:p>
        </p:txBody>
      </p:sp>
      <p:grpSp>
        <p:nvGrpSpPr>
          <p:cNvPr id="2" name="Group 1">
            <a:extLst>
              <a:ext uri="{FF2B5EF4-FFF2-40B4-BE49-F238E27FC236}">
                <a16:creationId xmlns:a16="http://schemas.microsoft.com/office/drawing/2014/main" id="{C17644EB-ACD3-3BE7-08E1-A9E957A7D7C4}"/>
              </a:ext>
            </a:extLst>
          </p:cNvPr>
          <p:cNvGrpSpPr/>
          <p:nvPr/>
        </p:nvGrpSpPr>
        <p:grpSpPr>
          <a:xfrm>
            <a:off x="7418094" y="999352"/>
            <a:ext cx="4567677" cy="1541004"/>
            <a:chOff x="351348" y="3328672"/>
            <a:chExt cx="6076058" cy="2049882"/>
          </a:xfrm>
        </p:grpSpPr>
        <p:grpSp>
          <p:nvGrpSpPr>
            <p:cNvPr id="886" name="Google Shape;886;p32"/>
            <p:cNvGrpSpPr/>
            <p:nvPr/>
          </p:nvGrpSpPr>
          <p:grpSpPr>
            <a:xfrm>
              <a:off x="430168" y="3971335"/>
              <a:ext cx="5919280" cy="831900"/>
              <a:chOff x="5718861" y="3870296"/>
              <a:chExt cx="5919280" cy="831900"/>
            </a:xfrm>
          </p:grpSpPr>
          <p:sp>
            <p:nvSpPr>
              <p:cNvPr id="887" name="Google Shape;887;p32"/>
              <p:cNvSpPr/>
              <p:nvPr/>
            </p:nvSpPr>
            <p:spPr>
              <a:xfrm>
                <a:off x="9175832" y="3870296"/>
                <a:ext cx="2462309" cy="831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88" name="Google Shape;888;p32"/>
              <p:cNvSpPr/>
              <p:nvPr/>
            </p:nvSpPr>
            <p:spPr>
              <a:xfrm>
                <a:off x="5718861" y="3870296"/>
                <a:ext cx="2462311" cy="831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906" name="Google Shape;906;p32"/>
            <p:cNvGrpSpPr/>
            <p:nvPr/>
          </p:nvGrpSpPr>
          <p:grpSpPr>
            <a:xfrm>
              <a:off x="351348" y="3328672"/>
              <a:ext cx="6076058" cy="2049882"/>
              <a:chOff x="6066348" y="1347472"/>
              <a:chExt cx="6076058" cy="2049882"/>
            </a:xfrm>
          </p:grpSpPr>
          <mc:AlternateContent xmlns:mc="http://schemas.openxmlformats.org/markup-compatibility/2006">
            <mc:Choice xmlns:a14="http://schemas.microsoft.com/office/drawing/2010/main" Requires="a14">
              <p:sp>
                <p:nvSpPr>
                  <p:cNvPr id="907" name="Google Shape;907;p32"/>
                  <p:cNvSpPr txBox="1"/>
                  <p:nvPr/>
                </p:nvSpPr>
                <p:spPr>
                  <a:xfrm>
                    <a:off x="6066348" y="1347472"/>
                    <a:ext cx="5264403" cy="43109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dk1"/>
                        </a:solidFill>
                        <a:latin typeface="Cabin"/>
                        <a:ea typeface="Cabin"/>
                        <a:cs typeface="Cabin"/>
                        <a:sym typeface="Cabin"/>
                      </a:rPr>
                      <a:t>Type-1 completion rate: </a:t>
                    </a:r>
                    <a14:m>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𝐶</m:t>
                            </m:r>
                          </m:e>
                          <m:sub>
                            <m:r>
                              <a:rPr lang="en-US" b="0" i="1" smtClean="0">
                                <a:solidFill>
                                  <a:schemeClr val="dk1"/>
                                </a:solidFill>
                                <a:latin typeface="Cambria Math" panose="02040503050406030204" pitchFamily="18" charset="0"/>
                                <a:ea typeface="Cabin"/>
                                <a:cs typeface="Cabin"/>
                                <a:sym typeface="Cabin"/>
                              </a:rPr>
                              <m:t>1</m:t>
                            </m:r>
                          </m:sub>
                        </m:sSub>
                        <m:r>
                          <a:rPr lang="en-US" b="0" i="1" smtClean="0">
                            <a:solidFill>
                              <a:schemeClr val="dk1"/>
                            </a:solidFill>
                            <a:latin typeface="Cambria Math" panose="02040503050406030204" pitchFamily="18" charset="0"/>
                            <a:ea typeface="Cabin"/>
                            <a:cs typeface="Cabin"/>
                            <a:sym typeface="Cabin"/>
                          </a:rPr>
                          <m:t>=2</m:t>
                        </m:r>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𝜇</m:t>
                            </m:r>
                          </m:e>
                          <m:sub>
                            <m:r>
                              <a:rPr lang="en-US" b="0" i="1" smtClean="0">
                                <a:solidFill>
                                  <a:schemeClr val="dk1"/>
                                </a:solidFill>
                                <a:latin typeface="Cambria Math" panose="02040503050406030204" pitchFamily="18" charset="0"/>
                                <a:ea typeface="Cabin"/>
                                <a:cs typeface="Cabin"/>
                                <a:sym typeface="Cabin"/>
                              </a:rPr>
                              <m:t>1</m:t>
                            </m:r>
                          </m:sub>
                        </m:sSub>
                      </m:oMath>
                    </a14:m>
                    <a:endParaRPr>
                      <a:solidFill>
                        <a:schemeClr val="dk1"/>
                      </a:solidFill>
                      <a:latin typeface="Cabin"/>
                      <a:ea typeface="Cabin"/>
                      <a:cs typeface="Cabin"/>
                      <a:sym typeface="Cabin"/>
                    </a:endParaRPr>
                  </a:p>
                </p:txBody>
              </p:sp>
            </mc:Choice>
            <mc:Fallback>
              <p:sp>
                <p:nvSpPr>
                  <p:cNvPr id="907" name="Google Shape;907;p32"/>
                  <p:cNvSpPr txBox="1">
                    <a:spLocks noRot="1" noChangeAspect="1" noMove="1" noResize="1" noEditPoints="1" noAdjustHandles="1" noChangeArrowheads="1" noChangeShapeType="1" noTextEdit="1"/>
                  </p:cNvSpPr>
                  <p:nvPr/>
                </p:nvSpPr>
                <p:spPr>
                  <a:xfrm>
                    <a:off x="6066348" y="1347472"/>
                    <a:ext cx="5264403" cy="431099"/>
                  </a:xfrm>
                  <a:prstGeom prst="rect">
                    <a:avLst/>
                  </a:prstGeom>
                  <a:blipFill>
                    <a:blip r:embed="rId3"/>
                    <a:stretch>
                      <a:fillRect l="-641" b="-22222"/>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10" name="Google Shape;910;p32"/>
                  <p:cNvSpPr txBox="1"/>
                  <p:nvPr/>
                </p:nvSpPr>
                <p:spPr>
                  <a:xfrm>
                    <a:off x="8514678" y="2886778"/>
                    <a:ext cx="3607312" cy="51057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a:solidFill>
                          <a:schemeClr val="dk1"/>
                        </a:solidFill>
                        <a:latin typeface="Cabin"/>
                        <a:ea typeface="Cabin"/>
                        <a:cs typeface="Cabin"/>
                        <a:sym typeface="Cabin"/>
                      </a:rPr>
                      <a:t>Type-1 completion rate: </a:t>
                    </a:r>
                    <a14:m>
                      <m:oMath xmlns:m="http://schemas.openxmlformats.org/officeDocument/2006/math">
                        <m:sSub>
                          <m:sSubPr>
                            <m:ctrlPr>
                              <a:rPr lang="en-US" sz="1300" b="0" i="1" smtClean="0">
                                <a:solidFill>
                                  <a:schemeClr val="dk1"/>
                                </a:solidFill>
                                <a:latin typeface="Cambria Math" panose="02040503050406030204" pitchFamily="18" charset="0"/>
                                <a:ea typeface="Cabin"/>
                                <a:cs typeface="Cabin"/>
                                <a:sym typeface="Cabin"/>
                              </a:rPr>
                            </m:ctrlPr>
                          </m:sSubPr>
                          <m:e>
                            <m:r>
                              <a:rPr lang="en-US" sz="1300" b="0" i="1" smtClean="0">
                                <a:solidFill>
                                  <a:schemeClr val="dk1"/>
                                </a:solidFill>
                                <a:latin typeface="Cambria Math" panose="02040503050406030204" pitchFamily="18" charset="0"/>
                                <a:ea typeface="Cabin"/>
                                <a:cs typeface="Cabin"/>
                                <a:sym typeface="Cabin"/>
                              </a:rPr>
                              <m:t>𝐶</m:t>
                            </m:r>
                          </m:e>
                          <m:sub>
                            <m:r>
                              <a:rPr lang="en-US" sz="1300" b="0" i="1" smtClean="0">
                                <a:solidFill>
                                  <a:schemeClr val="dk1"/>
                                </a:solidFill>
                                <a:latin typeface="Cambria Math" panose="02040503050406030204" pitchFamily="18" charset="0"/>
                                <a:ea typeface="Cabin"/>
                                <a:cs typeface="Cabin"/>
                                <a:sym typeface="Cabin"/>
                              </a:rPr>
                              <m:t>2</m:t>
                            </m:r>
                          </m:sub>
                        </m:sSub>
                        <m:r>
                          <a:rPr lang="en-US" sz="1300" b="0" i="1" smtClean="0">
                            <a:solidFill>
                              <a:schemeClr val="dk1"/>
                            </a:solidFill>
                            <a:latin typeface="Cambria Math" panose="02040503050406030204" pitchFamily="18" charset="0"/>
                            <a:ea typeface="Cabin"/>
                            <a:cs typeface="Cabin"/>
                            <a:sym typeface="Cabin"/>
                          </a:rPr>
                          <m:t>=</m:t>
                        </m:r>
                        <m:sSub>
                          <m:sSubPr>
                            <m:ctrlPr>
                              <a:rPr lang="en-US" sz="1300" b="0" i="1" smtClean="0">
                                <a:solidFill>
                                  <a:schemeClr val="dk1"/>
                                </a:solidFill>
                                <a:latin typeface="Cambria Math" panose="02040503050406030204" pitchFamily="18" charset="0"/>
                                <a:ea typeface="Cabin"/>
                                <a:cs typeface="Cabin"/>
                                <a:sym typeface="Cabin"/>
                              </a:rPr>
                            </m:ctrlPr>
                          </m:sSubPr>
                          <m:e>
                            <m:r>
                              <a:rPr lang="en-US" sz="1300" b="0" i="1" smtClean="0">
                                <a:solidFill>
                                  <a:schemeClr val="dk1"/>
                                </a:solidFill>
                                <a:latin typeface="Cambria Math" panose="02040503050406030204" pitchFamily="18" charset="0"/>
                                <a:ea typeface="Cabin"/>
                                <a:cs typeface="Cabin"/>
                                <a:sym typeface="Cabin"/>
                              </a:rPr>
                              <m:t>𝜇</m:t>
                            </m:r>
                          </m:e>
                          <m:sub>
                            <m:r>
                              <a:rPr lang="en-US" sz="1300" b="0" i="1" smtClean="0">
                                <a:solidFill>
                                  <a:schemeClr val="dk1"/>
                                </a:solidFill>
                                <a:latin typeface="Cambria Math" panose="02040503050406030204" pitchFamily="18" charset="0"/>
                                <a:ea typeface="Cabin"/>
                                <a:cs typeface="Cabin"/>
                                <a:sym typeface="Cabin"/>
                              </a:rPr>
                              <m:t>1</m:t>
                            </m:r>
                          </m:sub>
                        </m:sSub>
                      </m:oMath>
                    </a14:m>
                    <a:endParaRPr sz="1300">
                      <a:solidFill>
                        <a:schemeClr val="dk1"/>
                      </a:solidFill>
                      <a:latin typeface="Cabin"/>
                      <a:ea typeface="Cabin"/>
                      <a:cs typeface="Cabin"/>
                      <a:sym typeface="Cabin"/>
                    </a:endParaRPr>
                  </a:p>
                </p:txBody>
              </p:sp>
            </mc:Choice>
            <mc:Fallback>
              <p:sp>
                <p:nvSpPr>
                  <p:cNvPr id="910" name="Google Shape;910;p32"/>
                  <p:cNvSpPr txBox="1">
                    <a:spLocks noRot="1" noChangeAspect="1" noMove="1" noResize="1" noEditPoints="1" noAdjustHandles="1" noChangeArrowheads="1" noChangeShapeType="1" noTextEdit="1"/>
                  </p:cNvSpPr>
                  <p:nvPr/>
                </p:nvSpPr>
                <p:spPr>
                  <a:xfrm>
                    <a:off x="8514678" y="2886778"/>
                    <a:ext cx="3607312" cy="510576"/>
                  </a:xfrm>
                  <a:prstGeom prst="rect">
                    <a:avLst/>
                  </a:prstGeom>
                  <a:blipFill>
                    <a:blip r:embed="rId4"/>
                    <a:stretch>
                      <a:fillRect l="-467"/>
                    </a:stretch>
                  </a:blipFill>
                  <a:ln>
                    <a:noFill/>
                  </a:ln>
                </p:spPr>
                <p:txBody>
                  <a:bodyPr/>
                  <a:lstStyle/>
                  <a:p>
                    <a:r>
                      <a:rPr lang="en-US">
                        <a:noFill/>
                      </a:rPr>
                      <a:t> </a:t>
                    </a:r>
                  </a:p>
                </p:txBody>
              </p:sp>
            </mc:Fallback>
          </mc:AlternateContent>
          <p:grpSp>
            <p:nvGrpSpPr>
              <p:cNvPr id="911" name="Google Shape;911;p32"/>
              <p:cNvGrpSpPr/>
              <p:nvPr/>
            </p:nvGrpSpPr>
            <p:grpSpPr>
              <a:xfrm>
                <a:off x="6309038" y="2018633"/>
                <a:ext cx="5833368" cy="784121"/>
                <a:chOff x="5851838" y="4152233"/>
                <a:chExt cx="5833368" cy="784121"/>
              </a:xfrm>
            </p:grpSpPr>
            <p:sp>
              <p:nvSpPr>
                <p:cNvPr id="912" name="Google Shape;912;p32"/>
                <p:cNvSpPr/>
                <p:nvPr/>
              </p:nvSpPr>
              <p:spPr>
                <a:xfrm>
                  <a:off x="5851838" y="4270400"/>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13" name="Google Shape;913;p32"/>
                <p:cNvSpPr/>
                <p:nvPr/>
              </p:nvSpPr>
              <p:spPr>
                <a:xfrm>
                  <a:off x="5851838" y="4586950"/>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14" name="Google Shape;914;p32"/>
                <p:cNvSpPr txBox="1"/>
                <p:nvPr/>
              </p:nvSpPr>
              <p:spPr>
                <a:xfrm>
                  <a:off x="7260649" y="4152233"/>
                  <a:ext cx="1151052" cy="45031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4/4 cores</a:t>
                  </a:r>
                  <a:endParaRPr sz="1000">
                    <a:solidFill>
                      <a:schemeClr val="dk1"/>
                    </a:solidFill>
                    <a:latin typeface="Cabin"/>
                    <a:ea typeface="Cabin"/>
                    <a:cs typeface="Cabin"/>
                    <a:sym typeface="Cabin"/>
                  </a:endParaRPr>
                </a:p>
              </p:txBody>
            </p:sp>
            <p:sp>
              <p:nvSpPr>
                <p:cNvPr id="915" name="Google Shape;915;p32"/>
                <p:cNvSpPr txBox="1"/>
                <p:nvPr/>
              </p:nvSpPr>
              <p:spPr>
                <a:xfrm>
                  <a:off x="7258723" y="4477105"/>
                  <a:ext cx="1097400" cy="45031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2/4 GBs</a:t>
                  </a:r>
                  <a:endParaRPr sz="1000">
                    <a:solidFill>
                      <a:schemeClr val="dk1"/>
                    </a:solidFill>
                    <a:latin typeface="Cabin"/>
                    <a:ea typeface="Cabin"/>
                    <a:cs typeface="Cabin"/>
                    <a:sym typeface="Cabin"/>
                  </a:endParaRPr>
                </a:p>
              </p:txBody>
            </p:sp>
            <p:sp>
              <p:nvSpPr>
                <p:cNvPr id="916" name="Google Shape;916;p32"/>
                <p:cNvSpPr/>
                <p:nvPr/>
              </p:nvSpPr>
              <p:spPr>
                <a:xfrm>
                  <a:off x="5851838" y="4271360"/>
                  <a:ext cx="7314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17" name="Google Shape;917;p32"/>
                <p:cNvSpPr/>
                <p:nvPr/>
              </p:nvSpPr>
              <p:spPr>
                <a:xfrm>
                  <a:off x="6592859" y="4271360"/>
                  <a:ext cx="7314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18" name="Google Shape;918;p32"/>
                <p:cNvSpPr/>
                <p:nvPr/>
              </p:nvSpPr>
              <p:spPr>
                <a:xfrm>
                  <a:off x="5851838" y="4589660"/>
                  <a:ext cx="3657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19" name="Google Shape;919;p32"/>
                <p:cNvSpPr/>
                <p:nvPr/>
              </p:nvSpPr>
              <p:spPr>
                <a:xfrm>
                  <a:off x="6226463" y="4588297"/>
                  <a:ext cx="3657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20" name="Google Shape;920;p32"/>
                <p:cNvSpPr/>
                <p:nvPr/>
              </p:nvSpPr>
              <p:spPr>
                <a:xfrm>
                  <a:off x="9280850" y="428263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21" name="Google Shape;921;p32"/>
                <p:cNvSpPr/>
                <p:nvPr/>
              </p:nvSpPr>
              <p:spPr>
                <a:xfrm>
                  <a:off x="9280850" y="459918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22" name="Google Shape;922;p32"/>
                <p:cNvSpPr txBox="1"/>
                <p:nvPr/>
              </p:nvSpPr>
              <p:spPr>
                <a:xfrm>
                  <a:off x="10689662" y="4171239"/>
                  <a:ext cx="995544" cy="4503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3/4 cores</a:t>
                  </a:r>
                  <a:endParaRPr sz="1000">
                    <a:solidFill>
                      <a:schemeClr val="dk1"/>
                    </a:solidFill>
                    <a:latin typeface="Cabin"/>
                    <a:ea typeface="Cabin"/>
                    <a:cs typeface="Cabin"/>
                    <a:sym typeface="Cabin"/>
                  </a:endParaRPr>
                </a:p>
              </p:txBody>
            </p:sp>
            <p:sp>
              <p:nvSpPr>
                <p:cNvPr id="923" name="Google Shape;923;p32"/>
                <p:cNvSpPr txBox="1"/>
                <p:nvPr/>
              </p:nvSpPr>
              <p:spPr>
                <a:xfrm>
                  <a:off x="10687733" y="4486042"/>
                  <a:ext cx="995543" cy="4503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3/4 GBs</a:t>
                  </a:r>
                  <a:endParaRPr sz="1000">
                    <a:solidFill>
                      <a:schemeClr val="dk1"/>
                    </a:solidFill>
                    <a:latin typeface="Cabin"/>
                    <a:ea typeface="Cabin"/>
                    <a:cs typeface="Cabin"/>
                    <a:sym typeface="Cabin"/>
                  </a:endParaRPr>
                </a:p>
              </p:txBody>
            </p:sp>
            <p:sp>
              <p:nvSpPr>
                <p:cNvPr id="924" name="Google Shape;924;p32"/>
                <p:cNvSpPr/>
                <p:nvPr/>
              </p:nvSpPr>
              <p:spPr>
                <a:xfrm>
                  <a:off x="9280850" y="4283597"/>
                  <a:ext cx="7314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25" name="Google Shape;925;p32"/>
                <p:cNvSpPr/>
                <p:nvPr/>
              </p:nvSpPr>
              <p:spPr>
                <a:xfrm>
                  <a:off x="9646567" y="4601895"/>
                  <a:ext cx="7314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26" name="Google Shape;926;p32"/>
                <p:cNvSpPr/>
                <p:nvPr/>
              </p:nvSpPr>
              <p:spPr>
                <a:xfrm>
                  <a:off x="9280850" y="4601897"/>
                  <a:ext cx="3657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27" name="Google Shape;927;p32"/>
                <p:cNvSpPr/>
                <p:nvPr/>
              </p:nvSpPr>
              <p:spPr>
                <a:xfrm>
                  <a:off x="10012267" y="4283595"/>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28" name="Google Shape;928;p32"/>
                <p:cNvSpPr/>
                <p:nvPr/>
              </p:nvSpPr>
              <p:spPr>
                <a:xfrm>
                  <a:off x="7705475" y="4200775"/>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29" name="Google Shape;929;p32"/>
                <p:cNvSpPr/>
                <p:nvPr/>
              </p:nvSpPr>
              <p:spPr>
                <a:xfrm>
                  <a:off x="9229475" y="4200775"/>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930" name="Google Shape;930;p32"/>
                <p:cNvCxnSpPr>
                  <a:stCxn id="928" idx="0"/>
                  <a:endCxn id="929" idx="0"/>
                </p:cNvCxnSpPr>
                <p:nvPr/>
              </p:nvCxnSpPr>
              <p:spPr>
                <a:xfrm rot="-5400000" flipH="1">
                  <a:off x="8577125" y="3439075"/>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sp>
              <p:nvSpPr>
                <p:cNvPr id="931" name="Google Shape;931;p32"/>
                <p:cNvSpPr/>
                <p:nvPr/>
              </p:nvSpPr>
              <p:spPr>
                <a:xfrm>
                  <a:off x="7705475" y="4542210"/>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32" name="Google Shape;932;p32"/>
                <p:cNvSpPr/>
                <p:nvPr/>
              </p:nvSpPr>
              <p:spPr>
                <a:xfrm>
                  <a:off x="9229475" y="4542210"/>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933" name="Google Shape;933;p32"/>
                <p:cNvCxnSpPr>
                  <a:stCxn id="932" idx="2"/>
                  <a:endCxn id="931" idx="2"/>
                </p:cNvCxnSpPr>
                <p:nvPr/>
              </p:nvCxnSpPr>
              <p:spPr>
                <a:xfrm rot="5400000">
                  <a:off x="8577125" y="4069710"/>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grpSp>
        </p:grpSp>
      </p:grpSp>
      <p:grpSp>
        <p:nvGrpSpPr>
          <p:cNvPr id="935" name="Google Shape;935;p32"/>
          <p:cNvGrpSpPr/>
          <p:nvPr/>
        </p:nvGrpSpPr>
        <p:grpSpPr>
          <a:xfrm>
            <a:off x="3246117" y="3090673"/>
            <a:ext cx="4938502" cy="529784"/>
            <a:chOff x="5269042" y="1710080"/>
            <a:chExt cx="8575662" cy="919965"/>
          </a:xfrm>
        </p:grpSpPr>
        <p:grpSp>
          <p:nvGrpSpPr>
            <p:cNvPr id="936" name="Google Shape;936;p32"/>
            <p:cNvGrpSpPr/>
            <p:nvPr/>
          </p:nvGrpSpPr>
          <p:grpSpPr>
            <a:xfrm>
              <a:off x="6126900" y="1710080"/>
              <a:ext cx="7717804" cy="919965"/>
              <a:chOff x="6355500" y="2167280"/>
              <a:chExt cx="7717804" cy="919965"/>
            </a:xfrm>
          </p:grpSpPr>
          <p:grpSp>
            <p:nvGrpSpPr>
              <p:cNvPr id="937" name="Google Shape;937;p32"/>
              <p:cNvGrpSpPr/>
              <p:nvPr/>
            </p:nvGrpSpPr>
            <p:grpSpPr>
              <a:xfrm>
                <a:off x="6355500" y="2374445"/>
                <a:ext cx="3692250" cy="712800"/>
                <a:chOff x="699850" y="4383733"/>
                <a:chExt cx="3692250" cy="712800"/>
              </a:xfrm>
            </p:grpSpPr>
            <p:grpSp>
              <p:nvGrpSpPr>
                <p:cNvPr id="938" name="Google Shape;938;p32"/>
                <p:cNvGrpSpPr/>
                <p:nvPr/>
              </p:nvGrpSpPr>
              <p:grpSpPr>
                <a:xfrm>
                  <a:off x="1358350" y="4461433"/>
                  <a:ext cx="2166000" cy="557400"/>
                  <a:chOff x="2878925" y="3738025"/>
                  <a:chExt cx="2166000" cy="557400"/>
                </a:xfrm>
              </p:grpSpPr>
              <p:cxnSp>
                <p:nvCxnSpPr>
                  <p:cNvPr id="939" name="Google Shape;939;p32"/>
                  <p:cNvCxnSpPr/>
                  <p:nvPr/>
                </p:nvCxnSpPr>
                <p:spPr>
                  <a:xfrm>
                    <a:off x="2878925" y="3738025"/>
                    <a:ext cx="2166000" cy="0"/>
                  </a:xfrm>
                  <a:prstGeom prst="straightConnector1">
                    <a:avLst/>
                  </a:prstGeom>
                  <a:noFill/>
                  <a:ln w="9525" cap="flat" cmpd="sng">
                    <a:solidFill>
                      <a:schemeClr val="dk2"/>
                    </a:solidFill>
                    <a:prstDash val="solid"/>
                    <a:round/>
                    <a:headEnd type="none" w="med" len="med"/>
                    <a:tailEnd type="none" w="med" len="med"/>
                  </a:ln>
                </p:spPr>
              </p:cxnSp>
              <p:cxnSp>
                <p:nvCxnSpPr>
                  <p:cNvPr id="940" name="Google Shape;940;p32"/>
                  <p:cNvCxnSpPr/>
                  <p:nvPr/>
                </p:nvCxnSpPr>
                <p:spPr>
                  <a:xfrm>
                    <a:off x="5026675" y="3738025"/>
                    <a:ext cx="0" cy="557400"/>
                  </a:xfrm>
                  <a:prstGeom prst="straightConnector1">
                    <a:avLst/>
                  </a:prstGeom>
                  <a:noFill/>
                  <a:ln w="9525" cap="flat" cmpd="sng">
                    <a:solidFill>
                      <a:schemeClr val="dk2"/>
                    </a:solidFill>
                    <a:prstDash val="solid"/>
                    <a:round/>
                    <a:headEnd type="none" w="med" len="med"/>
                    <a:tailEnd type="none" w="med" len="med"/>
                  </a:ln>
                </p:spPr>
              </p:cxnSp>
              <p:cxnSp>
                <p:nvCxnSpPr>
                  <p:cNvPr id="941" name="Google Shape;941;p32"/>
                  <p:cNvCxnSpPr/>
                  <p:nvPr/>
                </p:nvCxnSpPr>
                <p:spPr>
                  <a:xfrm rot="10800000">
                    <a:off x="2897150" y="4286400"/>
                    <a:ext cx="2120400" cy="0"/>
                  </a:xfrm>
                  <a:prstGeom prst="straightConnector1">
                    <a:avLst/>
                  </a:prstGeom>
                  <a:noFill/>
                  <a:ln w="9525" cap="flat" cmpd="sng">
                    <a:solidFill>
                      <a:schemeClr val="dk2"/>
                    </a:solidFill>
                    <a:prstDash val="solid"/>
                    <a:round/>
                    <a:headEnd type="none" w="med" len="med"/>
                    <a:tailEnd type="none" w="med" len="med"/>
                  </a:ln>
                </p:spPr>
              </p:cxnSp>
            </p:grpSp>
            <p:sp>
              <p:nvSpPr>
                <p:cNvPr id="942" name="Google Shape;942;p32"/>
                <p:cNvSpPr/>
                <p:nvPr/>
              </p:nvSpPr>
              <p:spPr>
                <a:xfrm>
                  <a:off x="3679300" y="4383733"/>
                  <a:ext cx="712800" cy="712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943" name="Google Shape;943;p32"/>
                <p:cNvCxnSpPr/>
                <p:nvPr/>
              </p:nvCxnSpPr>
              <p:spPr>
                <a:xfrm>
                  <a:off x="699850" y="4753908"/>
                  <a:ext cx="585000" cy="0"/>
                </a:xfrm>
                <a:prstGeom prst="straightConnector1">
                  <a:avLst/>
                </a:prstGeom>
                <a:noFill/>
                <a:ln w="9525" cap="flat" cmpd="sng">
                  <a:solidFill>
                    <a:schemeClr val="dk2"/>
                  </a:solidFill>
                  <a:prstDash val="solid"/>
                  <a:round/>
                  <a:headEnd type="none" w="med" len="med"/>
                  <a:tailEnd type="triangle" w="med" len="med"/>
                </a:ln>
              </p:spPr>
            </p:cxnSp>
          </p:grpSp>
          <p:cxnSp>
            <p:nvCxnSpPr>
              <p:cNvPr id="944" name="Google Shape;944;p32"/>
              <p:cNvCxnSpPr/>
              <p:nvPr/>
            </p:nvCxnSpPr>
            <p:spPr>
              <a:xfrm>
                <a:off x="10304675" y="2730845"/>
                <a:ext cx="1495800"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mc:Choice xmlns:a14="http://schemas.microsoft.com/office/drawing/2010/main" Requires="a14">
              <p:sp>
                <p:nvSpPr>
                  <p:cNvPr id="945" name="Google Shape;945;p32"/>
                  <p:cNvSpPr txBox="1"/>
                  <p:nvPr/>
                </p:nvSpPr>
                <p:spPr>
                  <a:xfrm>
                    <a:off x="10143918" y="2167280"/>
                    <a:ext cx="3929386" cy="6412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Varying completion rate </a:t>
                    </a:r>
                    <a14:m>
                      <m:oMath xmlns:m="http://schemas.openxmlformats.org/officeDocument/2006/math">
                        <m:sSub>
                          <m:sSubPr>
                            <m:ctrlPr>
                              <a:rPr lang="en-US" sz="1200" b="0" i="1" smtClean="0">
                                <a:solidFill>
                                  <a:schemeClr val="dk1"/>
                                </a:solidFill>
                                <a:latin typeface="Cambria Math" panose="02040503050406030204" pitchFamily="18" charset="0"/>
                                <a:ea typeface="Cabin"/>
                                <a:cs typeface="Cabin"/>
                                <a:sym typeface="Cabin"/>
                              </a:rPr>
                            </m:ctrlPr>
                          </m:sSubPr>
                          <m:e>
                            <m:r>
                              <a:rPr lang="en-US" sz="1200" b="0" i="1" smtClean="0">
                                <a:solidFill>
                                  <a:schemeClr val="dk1"/>
                                </a:solidFill>
                                <a:latin typeface="Cambria Math" panose="02040503050406030204" pitchFamily="18" charset="0"/>
                                <a:ea typeface="Cabin"/>
                                <a:cs typeface="Cabin"/>
                                <a:sym typeface="Cabin"/>
                              </a:rPr>
                              <m:t>𝐶</m:t>
                            </m:r>
                          </m:e>
                          <m:sub>
                            <m:r>
                              <a:rPr lang="en-US" sz="1200" b="0" i="1" smtClean="0">
                                <a:solidFill>
                                  <a:schemeClr val="dk1"/>
                                </a:solidFill>
                                <a:latin typeface="Cambria Math" panose="02040503050406030204" pitchFamily="18" charset="0"/>
                                <a:ea typeface="Cabin"/>
                                <a:cs typeface="Cabin"/>
                                <a:sym typeface="Cabin"/>
                              </a:rPr>
                              <m:t>1</m:t>
                            </m:r>
                          </m:sub>
                        </m:sSub>
                        <m:r>
                          <a:rPr lang="en-US" sz="1200" b="0" i="1" smtClean="0">
                            <a:solidFill>
                              <a:schemeClr val="dk1"/>
                            </a:solidFill>
                            <a:latin typeface="Cambria Math" panose="02040503050406030204" pitchFamily="18" charset="0"/>
                            <a:ea typeface="Cabin"/>
                            <a:cs typeface="Cabin"/>
                            <a:sym typeface="Cabin"/>
                          </a:rPr>
                          <m:t>(</m:t>
                        </m:r>
                        <m:r>
                          <a:rPr lang="en-US" sz="1200" b="0" i="1" smtClean="0">
                            <a:solidFill>
                              <a:schemeClr val="dk1"/>
                            </a:solidFill>
                            <a:latin typeface="Cambria Math" panose="02040503050406030204" pitchFamily="18" charset="0"/>
                            <a:ea typeface="Cabin"/>
                            <a:cs typeface="Cabin"/>
                            <a:sym typeface="Cabin"/>
                          </a:rPr>
                          <m:t>𝑡</m:t>
                        </m:r>
                        <m:r>
                          <a:rPr lang="en-US" sz="1200" b="0" i="1" smtClean="0">
                            <a:solidFill>
                              <a:schemeClr val="dk1"/>
                            </a:solidFill>
                            <a:latin typeface="Cambria Math" panose="02040503050406030204" pitchFamily="18" charset="0"/>
                            <a:ea typeface="Cabin"/>
                            <a:cs typeface="Cabin"/>
                            <a:sym typeface="Cabin"/>
                          </a:rPr>
                          <m:t>)</m:t>
                        </m:r>
                      </m:oMath>
                    </a14:m>
                    <a:endParaRPr sz="1200">
                      <a:solidFill>
                        <a:schemeClr val="dk1"/>
                      </a:solidFill>
                      <a:latin typeface="Cabin"/>
                      <a:ea typeface="Cabin"/>
                      <a:cs typeface="Cabin"/>
                      <a:sym typeface="Cabin"/>
                    </a:endParaRPr>
                  </a:p>
                </p:txBody>
              </p:sp>
            </mc:Choice>
            <mc:Fallback>
              <p:sp>
                <p:nvSpPr>
                  <p:cNvPr id="945" name="Google Shape;945;p32"/>
                  <p:cNvSpPr txBox="1">
                    <a:spLocks noRot="1" noChangeAspect="1" noMove="1" noResize="1" noEditPoints="1" noAdjustHandles="1" noChangeArrowheads="1" noChangeShapeType="1" noTextEdit="1"/>
                  </p:cNvSpPr>
                  <p:nvPr/>
                </p:nvSpPr>
                <p:spPr>
                  <a:xfrm>
                    <a:off x="10143918" y="2167280"/>
                    <a:ext cx="3929386" cy="641289"/>
                  </a:xfrm>
                  <a:prstGeom prst="rect">
                    <a:avLst/>
                  </a:prstGeom>
                  <a:blipFill>
                    <a:blip r:embed="rId5"/>
                    <a:stretch>
                      <a:fillRect/>
                    </a:stretch>
                  </a:blipFill>
                  <a:ln>
                    <a:noFill/>
                  </a:ln>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948" name="Google Shape;948;p32"/>
                <p:cNvSpPr txBox="1"/>
                <p:nvPr/>
              </p:nvSpPr>
              <p:spPr>
                <a:xfrm>
                  <a:off x="5269042" y="1742277"/>
                  <a:ext cx="1878364" cy="6412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sz="1200" b="0" i="1" smtClean="0">
                              <a:solidFill>
                                <a:schemeClr val="dk1"/>
                              </a:solidFill>
                              <a:latin typeface="Cambria Math" panose="02040503050406030204" pitchFamily="18" charset="0"/>
                              <a:ea typeface="Cabin"/>
                              <a:cs typeface="Cabin"/>
                              <a:sym typeface="Cabin"/>
                            </a:rPr>
                          </m:ctrlPr>
                        </m:sSubPr>
                        <m:e>
                          <m:r>
                            <a:rPr lang="en-US" sz="1200" b="0" i="1" smtClean="0">
                              <a:solidFill>
                                <a:schemeClr val="dk1"/>
                              </a:solidFill>
                              <a:latin typeface="Cambria Math" panose="02040503050406030204" pitchFamily="18" charset="0"/>
                              <a:ea typeface="Cabin"/>
                              <a:cs typeface="Cabin"/>
                              <a:sym typeface="Cabin"/>
                            </a:rPr>
                            <m:t>𝜆</m:t>
                          </m:r>
                        </m:e>
                        <m:sub>
                          <m:r>
                            <a:rPr lang="en-US" sz="1200" b="0" i="1" smtClean="0">
                              <a:solidFill>
                                <a:schemeClr val="dk1"/>
                              </a:solidFill>
                              <a:latin typeface="Cambria Math" panose="02040503050406030204" pitchFamily="18" charset="0"/>
                              <a:ea typeface="Cabin"/>
                              <a:cs typeface="Cabin"/>
                              <a:sym typeface="Cabin"/>
                            </a:rPr>
                            <m:t>1</m:t>
                          </m:r>
                        </m:sub>
                      </m:sSub>
                    </m:oMath>
                  </a14:m>
                  <a:r>
                    <a:rPr lang="en-US" sz="1200">
                      <a:solidFill>
                        <a:schemeClr val="dk1"/>
                      </a:solidFill>
                      <a:latin typeface="Cabin"/>
                      <a:ea typeface="Cabin"/>
                      <a:cs typeface="Cabin"/>
                      <a:sym typeface="Cabin"/>
                    </a:rPr>
                    <a:t> jobs/sec</a:t>
                  </a:r>
                  <a:endParaRPr sz="1200">
                    <a:solidFill>
                      <a:schemeClr val="dk1"/>
                    </a:solidFill>
                    <a:latin typeface="Cabin"/>
                    <a:ea typeface="Cabin"/>
                    <a:cs typeface="Cabin"/>
                    <a:sym typeface="Cabin"/>
                  </a:endParaRPr>
                </a:p>
              </p:txBody>
            </p:sp>
          </mc:Choice>
          <mc:Fallback>
            <p:sp>
              <p:nvSpPr>
                <p:cNvPr id="948" name="Google Shape;948;p32"/>
                <p:cNvSpPr txBox="1">
                  <a:spLocks noRot="1" noChangeAspect="1" noMove="1" noResize="1" noEditPoints="1" noAdjustHandles="1" noChangeArrowheads="1" noChangeShapeType="1" noTextEdit="1"/>
                </p:cNvSpPr>
                <p:nvPr/>
              </p:nvSpPr>
              <p:spPr>
                <a:xfrm>
                  <a:off x="5269042" y="1742277"/>
                  <a:ext cx="1878364" cy="641289"/>
                </a:xfrm>
                <a:prstGeom prst="rect">
                  <a:avLst/>
                </a:prstGeom>
                <a:blipFill>
                  <a:blip r:embed="rId6"/>
                  <a:stretch>
                    <a:fillRect/>
                  </a:stretch>
                </a:blipFill>
                <a:ln>
                  <a:noFill/>
                </a:ln>
              </p:spPr>
              <p:txBody>
                <a:bodyPr/>
                <a:lstStyle/>
                <a:p>
                  <a:r>
                    <a:rPr lang="en-US">
                      <a:noFill/>
                    </a:rPr>
                    <a:t> </a:t>
                  </a:r>
                </a:p>
              </p:txBody>
            </p:sp>
          </mc:Fallback>
        </mc:AlternateContent>
      </p:grpSp>
      <p:sp>
        <p:nvSpPr>
          <p:cNvPr id="16" name="Google Shape;889;p32">
            <a:extLst>
              <a:ext uri="{FF2B5EF4-FFF2-40B4-BE49-F238E27FC236}">
                <a16:creationId xmlns:a16="http://schemas.microsoft.com/office/drawing/2014/main" id="{2F386C5F-977E-FBD9-CBB9-E37BFCA21CEE}"/>
              </a:ext>
            </a:extLst>
          </p:cNvPr>
          <p:cNvSpPr txBox="1">
            <a:spLocks/>
          </p:cNvSpPr>
          <p:nvPr/>
        </p:nvSpPr>
        <p:spPr>
          <a:xfrm>
            <a:off x="122859" y="4130478"/>
            <a:ext cx="4802205" cy="1325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a:t>M/M/1 FCFS (Constant Service Rate)</a:t>
            </a:r>
          </a:p>
        </p:txBody>
      </p:sp>
      <p:grpSp>
        <p:nvGrpSpPr>
          <p:cNvPr id="17" name="Google Shape;935;p32">
            <a:extLst>
              <a:ext uri="{FF2B5EF4-FFF2-40B4-BE49-F238E27FC236}">
                <a16:creationId xmlns:a16="http://schemas.microsoft.com/office/drawing/2014/main" id="{090250A9-2BB1-2CAF-A73B-EDFEC5091D18}"/>
              </a:ext>
            </a:extLst>
          </p:cNvPr>
          <p:cNvGrpSpPr/>
          <p:nvPr/>
        </p:nvGrpSpPr>
        <p:grpSpPr>
          <a:xfrm>
            <a:off x="4650126" y="4578121"/>
            <a:ext cx="4411176" cy="515126"/>
            <a:chOff x="5269042" y="1735534"/>
            <a:chExt cx="7659964" cy="894511"/>
          </a:xfrm>
        </p:grpSpPr>
        <p:grpSp>
          <p:nvGrpSpPr>
            <p:cNvPr id="18" name="Google Shape;936;p32">
              <a:extLst>
                <a:ext uri="{FF2B5EF4-FFF2-40B4-BE49-F238E27FC236}">
                  <a16:creationId xmlns:a16="http://schemas.microsoft.com/office/drawing/2014/main" id="{7A675E57-86BD-9FF4-B43B-646FE7E61E56}"/>
                </a:ext>
              </a:extLst>
            </p:cNvPr>
            <p:cNvGrpSpPr/>
            <p:nvPr/>
          </p:nvGrpSpPr>
          <p:grpSpPr>
            <a:xfrm>
              <a:off x="6126900" y="1735534"/>
              <a:ext cx="6802106" cy="894511"/>
              <a:chOff x="6355500" y="2192734"/>
              <a:chExt cx="6802106" cy="894511"/>
            </a:xfrm>
          </p:grpSpPr>
          <p:grpSp>
            <p:nvGrpSpPr>
              <p:cNvPr id="20" name="Google Shape;937;p32">
                <a:extLst>
                  <a:ext uri="{FF2B5EF4-FFF2-40B4-BE49-F238E27FC236}">
                    <a16:creationId xmlns:a16="http://schemas.microsoft.com/office/drawing/2014/main" id="{BE5E2225-ABE9-CC19-2F00-367EC429ECA2}"/>
                  </a:ext>
                </a:extLst>
              </p:cNvPr>
              <p:cNvGrpSpPr/>
              <p:nvPr/>
            </p:nvGrpSpPr>
            <p:grpSpPr>
              <a:xfrm>
                <a:off x="6355500" y="2374445"/>
                <a:ext cx="2906354" cy="712800"/>
                <a:chOff x="699850" y="4383733"/>
                <a:chExt cx="2906354" cy="712800"/>
              </a:xfrm>
            </p:grpSpPr>
            <p:grpSp>
              <p:nvGrpSpPr>
                <p:cNvPr id="23" name="Google Shape;938;p32">
                  <a:extLst>
                    <a:ext uri="{FF2B5EF4-FFF2-40B4-BE49-F238E27FC236}">
                      <a16:creationId xmlns:a16="http://schemas.microsoft.com/office/drawing/2014/main" id="{ADDB4ABC-AE3D-BEEE-0349-74A018469D73}"/>
                    </a:ext>
                  </a:extLst>
                </p:cNvPr>
                <p:cNvGrpSpPr/>
                <p:nvPr/>
              </p:nvGrpSpPr>
              <p:grpSpPr>
                <a:xfrm>
                  <a:off x="1364201" y="4461433"/>
                  <a:ext cx="1374243" cy="557400"/>
                  <a:chOff x="2884776" y="3738025"/>
                  <a:chExt cx="1374243" cy="557400"/>
                </a:xfrm>
              </p:grpSpPr>
              <p:cxnSp>
                <p:nvCxnSpPr>
                  <p:cNvPr id="26" name="Google Shape;939;p32">
                    <a:extLst>
                      <a:ext uri="{FF2B5EF4-FFF2-40B4-BE49-F238E27FC236}">
                        <a16:creationId xmlns:a16="http://schemas.microsoft.com/office/drawing/2014/main" id="{7D867BDD-6D46-3D50-92CB-9A062DC68210}"/>
                      </a:ext>
                    </a:extLst>
                  </p:cNvPr>
                  <p:cNvCxnSpPr>
                    <a:cxnSpLocks/>
                  </p:cNvCxnSpPr>
                  <p:nvPr/>
                </p:nvCxnSpPr>
                <p:spPr>
                  <a:xfrm>
                    <a:off x="2884776" y="3738025"/>
                    <a:ext cx="1374243" cy="0"/>
                  </a:xfrm>
                  <a:prstGeom prst="straightConnector1">
                    <a:avLst/>
                  </a:prstGeom>
                  <a:noFill/>
                  <a:ln w="9525" cap="flat" cmpd="sng">
                    <a:solidFill>
                      <a:schemeClr val="dk2"/>
                    </a:solidFill>
                    <a:prstDash val="solid"/>
                    <a:round/>
                    <a:headEnd type="none" w="med" len="med"/>
                    <a:tailEnd type="none" w="med" len="med"/>
                  </a:ln>
                </p:spPr>
              </p:cxnSp>
              <p:cxnSp>
                <p:nvCxnSpPr>
                  <p:cNvPr id="27" name="Google Shape;940;p32">
                    <a:extLst>
                      <a:ext uri="{FF2B5EF4-FFF2-40B4-BE49-F238E27FC236}">
                        <a16:creationId xmlns:a16="http://schemas.microsoft.com/office/drawing/2014/main" id="{DF140FB5-C349-9142-C623-73E88564C8F4}"/>
                      </a:ext>
                    </a:extLst>
                  </p:cNvPr>
                  <p:cNvCxnSpPr>
                    <a:cxnSpLocks/>
                  </p:cNvCxnSpPr>
                  <p:nvPr/>
                </p:nvCxnSpPr>
                <p:spPr>
                  <a:xfrm>
                    <a:off x="4240770" y="3738025"/>
                    <a:ext cx="0" cy="557400"/>
                  </a:xfrm>
                  <a:prstGeom prst="straightConnector1">
                    <a:avLst/>
                  </a:prstGeom>
                  <a:noFill/>
                  <a:ln w="9525" cap="flat" cmpd="sng">
                    <a:solidFill>
                      <a:schemeClr val="dk2"/>
                    </a:solidFill>
                    <a:prstDash val="solid"/>
                    <a:round/>
                    <a:headEnd type="none" w="med" len="med"/>
                    <a:tailEnd type="none" w="med" len="med"/>
                  </a:ln>
                </p:spPr>
              </p:cxnSp>
              <p:cxnSp>
                <p:nvCxnSpPr>
                  <p:cNvPr id="28" name="Google Shape;941;p32">
                    <a:extLst>
                      <a:ext uri="{FF2B5EF4-FFF2-40B4-BE49-F238E27FC236}">
                        <a16:creationId xmlns:a16="http://schemas.microsoft.com/office/drawing/2014/main" id="{103ABC21-1919-1103-C284-BE486CC1562A}"/>
                      </a:ext>
                    </a:extLst>
                  </p:cNvPr>
                  <p:cNvCxnSpPr>
                    <a:cxnSpLocks/>
                  </p:cNvCxnSpPr>
                  <p:nvPr/>
                </p:nvCxnSpPr>
                <p:spPr>
                  <a:xfrm flipH="1">
                    <a:off x="2884776" y="4286400"/>
                    <a:ext cx="1346869" cy="0"/>
                  </a:xfrm>
                  <a:prstGeom prst="straightConnector1">
                    <a:avLst/>
                  </a:prstGeom>
                  <a:noFill/>
                  <a:ln w="9525" cap="flat" cmpd="sng">
                    <a:solidFill>
                      <a:schemeClr val="dk2"/>
                    </a:solidFill>
                    <a:prstDash val="solid"/>
                    <a:round/>
                    <a:headEnd type="none" w="med" len="med"/>
                    <a:tailEnd type="none" w="med" len="med"/>
                  </a:ln>
                </p:spPr>
              </p:cxnSp>
            </p:grpSp>
            <p:sp>
              <p:nvSpPr>
                <p:cNvPr id="24" name="Google Shape;942;p32">
                  <a:extLst>
                    <a:ext uri="{FF2B5EF4-FFF2-40B4-BE49-F238E27FC236}">
                      <a16:creationId xmlns:a16="http://schemas.microsoft.com/office/drawing/2014/main" id="{65158A0E-37D0-EF5B-9CCD-90AF019A0B84}"/>
                    </a:ext>
                  </a:extLst>
                </p:cNvPr>
                <p:cNvSpPr/>
                <p:nvPr/>
              </p:nvSpPr>
              <p:spPr>
                <a:xfrm>
                  <a:off x="2893404" y="4383733"/>
                  <a:ext cx="712800" cy="712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25" name="Google Shape;943;p32">
                  <a:extLst>
                    <a:ext uri="{FF2B5EF4-FFF2-40B4-BE49-F238E27FC236}">
                      <a16:creationId xmlns:a16="http://schemas.microsoft.com/office/drawing/2014/main" id="{405C60E8-F102-0A48-F9F3-25D003D1B0EE}"/>
                    </a:ext>
                  </a:extLst>
                </p:cNvPr>
                <p:cNvCxnSpPr/>
                <p:nvPr/>
              </p:nvCxnSpPr>
              <p:spPr>
                <a:xfrm>
                  <a:off x="699850" y="4753908"/>
                  <a:ext cx="585000" cy="0"/>
                </a:xfrm>
                <a:prstGeom prst="straightConnector1">
                  <a:avLst/>
                </a:prstGeom>
                <a:noFill/>
                <a:ln w="9525" cap="flat" cmpd="sng">
                  <a:solidFill>
                    <a:schemeClr val="dk2"/>
                  </a:solidFill>
                  <a:prstDash val="solid"/>
                  <a:round/>
                  <a:headEnd type="none" w="med" len="med"/>
                  <a:tailEnd type="triangle" w="med" len="med"/>
                </a:ln>
              </p:spPr>
            </p:cxnSp>
          </p:grpSp>
          <p:cxnSp>
            <p:nvCxnSpPr>
              <p:cNvPr id="21" name="Google Shape;944;p32">
                <a:extLst>
                  <a:ext uri="{FF2B5EF4-FFF2-40B4-BE49-F238E27FC236}">
                    <a16:creationId xmlns:a16="http://schemas.microsoft.com/office/drawing/2014/main" id="{300EB683-281C-EE90-8971-9150C13617D8}"/>
                  </a:ext>
                </a:extLst>
              </p:cNvPr>
              <p:cNvCxnSpPr/>
              <p:nvPr/>
            </p:nvCxnSpPr>
            <p:spPr>
              <a:xfrm>
                <a:off x="9411085" y="2744620"/>
                <a:ext cx="1495800"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mc:Choice xmlns:a14="http://schemas.microsoft.com/office/drawing/2010/main" Requires="a14">
              <p:sp>
                <p:nvSpPr>
                  <p:cNvPr id="22" name="Google Shape;945;p32">
                    <a:extLst>
                      <a:ext uri="{FF2B5EF4-FFF2-40B4-BE49-F238E27FC236}">
                        <a16:creationId xmlns:a16="http://schemas.microsoft.com/office/drawing/2014/main" id="{4699B565-BD85-D832-F800-FD4B50056983}"/>
                      </a:ext>
                    </a:extLst>
                  </p:cNvPr>
                  <p:cNvSpPr txBox="1"/>
                  <p:nvPr/>
                </p:nvSpPr>
                <p:spPr>
                  <a:xfrm>
                    <a:off x="9228221" y="2192734"/>
                    <a:ext cx="3929385" cy="6412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Constant completion rate </a:t>
                    </a:r>
                    <a14:m>
                      <m:oMath xmlns:m="http://schemas.openxmlformats.org/officeDocument/2006/math">
                        <m:sSubSup>
                          <m:sSubSupPr>
                            <m:ctrlPr>
                              <a:rPr lang="en-US" sz="1200" b="0" i="1" smtClean="0">
                                <a:solidFill>
                                  <a:schemeClr val="dk1"/>
                                </a:solidFill>
                                <a:latin typeface="Cambria Math" panose="02040503050406030204" pitchFamily="18" charset="0"/>
                                <a:ea typeface="Cabin"/>
                                <a:cs typeface="Cabin"/>
                                <a:sym typeface="Cabin"/>
                              </a:rPr>
                            </m:ctrlPr>
                          </m:sSubSupPr>
                          <m:e>
                            <m:r>
                              <a:rPr lang="en-US" sz="1200" b="0" i="1" smtClean="0">
                                <a:solidFill>
                                  <a:schemeClr val="dk1"/>
                                </a:solidFill>
                                <a:latin typeface="Cambria Math" panose="02040503050406030204" pitchFamily="18" charset="0"/>
                                <a:ea typeface="Cabin"/>
                                <a:cs typeface="Cabin"/>
                                <a:sym typeface="Cabin"/>
                              </a:rPr>
                              <m:t>𝜇</m:t>
                            </m:r>
                          </m:e>
                          <m:sub>
                            <m:r>
                              <a:rPr lang="en-US" sz="1200" b="0" i="1" smtClean="0">
                                <a:solidFill>
                                  <a:schemeClr val="dk1"/>
                                </a:solidFill>
                                <a:latin typeface="Cambria Math" panose="02040503050406030204" pitchFamily="18" charset="0"/>
                                <a:ea typeface="Cabin"/>
                                <a:cs typeface="Cabin"/>
                                <a:sym typeface="Cabin"/>
                              </a:rPr>
                              <m:t>1</m:t>
                            </m:r>
                          </m:sub>
                          <m:sup>
                            <m:r>
                              <a:rPr lang="en-US" sz="1200" b="0" i="1" smtClean="0">
                                <a:solidFill>
                                  <a:schemeClr val="dk1"/>
                                </a:solidFill>
                                <a:latin typeface="Cambria Math" panose="02040503050406030204" pitchFamily="18" charset="0"/>
                                <a:ea typeface="Cabin"/>
                                <a:cs typeface="Cabin"/>
                                <a:sym typeface="Cabin"/>
                              </a:rPr>
                              <m:t>∗</m:t>
                            </m:r>
                          </m:sup>
                        </m:sSubSup>
                      </m:oMath>
                    </a14:m>
                    <a:endParaRPr sz="1200">
                      <a:solidFill>
                        <a:schemeClr val="dk1"/>
                      </a:solidFill>
                      <a:latin typeface="Cabin"/>
                      <a:ea typeface="Cabin"/>
                      <a:cs typeface="Cabin"/>
                      <a:sym typeface="Cabin"/>
                    </a:endParaRPr>
                  </a:p>
                </p:txBody>
              </p:sp>
            </mc:Choice>
            <mc:Fallback>
              <p:sp>
                <p:nvSpPr>
                  <p:cNvPr id="22" name="Google Shape;945;p32">
                    <a:extLst>
                      <a:ext uri="{FF2B5EF4-FFF2-40B4-BE49-F238E27FC236}">
                        <a16:creationId xmlns:a16="http://schemas.microsoft.com/office/drawing/2014/main" id="{4699B565-BD85-D832-F800-FD4B50056983}"/>
                      </a:ext>
                    </a:extLst>
                  </p:cNvPr>
                  <p:cNvSpPr txBox="1">
                    <a:spLocks noRot="1" noChangeAspect="1" noMove="1" noResize="1" noEditPoints="1" noAdjustHandles="1" noChangeArrowheads="1" noChangeShapeType="1" noTextEdit="1"/>
                  </p:cNvSpPr>
                  <p:nvPr/>
                </p:nvSpPr>
                <p:spPr>
                  <a:xfrm>
                    <a:off x="9228221" y="2192734"/>
                    <a:ext cx="3929385" cy="641289"/>
                  </a:xfrm>
                  <a:prstGeom prst="rect">
                    <a:avLst/>
                  </a:prstGeom>
                  <a:blipFill>
                    <a:blip r:embed="rId7"/>
                    <a:stretch>
                      <a:fillRect/>
                    </a:stretch>
                  </a:blipFill>
                  <a:ln>
                    <a:noFill/>
                  </a:ln>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19" name="Google Shape;948;p32">
                  <a:extLst>
                    <a:ext uri="{FF2B5EF4-FFF2-40B4-BE49-F238E27FC236}">
                      <a16:creationId xmlns:a16="http://schemas.microsoft.com/office/drawing/2014/main" id="{B13A358F-FB69-6C69-A172-CDC250720E09}"/>
                    </a:ext>
                  </a:extLst>
                </p:cNvPr>
                <p:cNvSpPr txBox="1"/>
                <p:nvPr/>
              </p:nvSpPr>
              <p:spPr>
                <a:xfrm>
                  <a:off x="5269042" y="1742277"/>
                  <a:ext cx="1878364" cy="6412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sz="1200" b="0" i="1" smtClean="0">
                              <a:solidFill>
                                <a:schemeClr val="dk1"/>
                              </a:solidFill>
                              <a:latin typeface="Cambria Math" panose="02040503050406030204" pitchFamily="18" charset="0"/>
                              <a:ea typeface="Cabin"/>
                              <a:cs typeface="Cabin"/>
                              <a:sym typeface="Cabin"/>
                            </a:rPr>
                          </m:ctrlPr>
                        </m:sSubPr>
                        <m:e>
                          <m:r>
                            <a:rPr lang="en-US" sz="1200" b="0" i="1" smtClean="0">
                              <a:solidFill>
                                <a:schemeClr val="dk1"/>
                              </a:solidFill>
                              <a:latin typeface="Cambria Math" panose="02040503050406030204" pitchFamily="18" charset="0"/>
                              <a:ea typeface="Cabin"/>
                              <a:cs typeface="Cabin"/>
                              <a:sym typeface="Cabin"/>
                            </a:rPr>
                            <m:t>𝜆</m:t>
                          </m:r>
                        </m:e>
                        <m:sub>
                          <m:r>
                            <a:rPr lang="en-US" sz="1200" b="0" i="1" smtClean="0">
                              <a:solidFill>
                                <a:schemeClr val="dk1"/>
                              </a:solidFill>
                              <a:latin typeface="Cambria Math" panose="02040503050406030204" pitchFamily="18" charset="0"/>
                              <a:ea typeface="Cabin"/>
                              <a:cs typeface="Cabin"/>
                              <a:sym typeface="Cabin"/>
                            </a:rPr>
                            <m:t>1</m:t>
                          </m:r>
                        </m:sub>
                      </m:sSub>
                    </m:oMath>
                  </a14:m>
                  <a:r>
                    <a:rPr lang="en-US" sz="1200">
                      <a:solidFill>
                        <a:schemeClr val="dk1"/>
                      </a:solidFill>
                      <a:latin typeface="Cabin"/>
                      <a:ea typeface="Cabin"/>
                      <a:cs typeface="Cabin"/>
                      <a:sym typeface="Cabin"/>
                    </a:rPr>
                    <a:t> jobs/sec</a:t>
                  </a:r>
                  <a:endParaRPr sz="1200">
                    <a:solidFill>
                      <a:schemeClr val="dk1"/>
                    </a:solidFill>
                    <a:latin typeface="Cabin"/>
                    <a:ea typeface="Cabin"/>
                    <a:cs typeface="Cabin"/>
                    <a:sym typeface="Cabin"/>
                  </a:endParaRPr>
                </a:p>
              </p:txBody>
            </p:sp>
          </mc:Choice>
          <mc:Fallback>
            <p:sp>
              <p:nvSpPr>
                <p:cNvPr id="19" name="Google Shape;948;p32">
                  <a:extLst>
                    <a:ext uri="{FF2B5EF4-FFF2-40B4-BE49-F238E27FC236}">
                      <a16:creationId xmlns:a16="http://schemas.microsoft.com/office/drawing/2014/main" id="{B13A358F-FB69-6C69-A172-CDC250720E09}"/>
                    </a:ext>
                  </a:extLst>
                </p:cNvPr>
                <p:cNvSpPr txBox="1">
                  <a:spLocks noRot="1" noChangeAspect="1" noMove="1" noResize="1" noEditPoints="1" noAdjustHandles="1" noChangeArrowheads="1" noChangeShapeType="1" noTextEdit="1"/>
                </p:cNvSpPr>
                <p:nvPr/>
              </p:nvSpPr>
              <p:spPr>
                <a:xfrm>
                  <a:off x="5269042" y="1742277"/>
                  <a:ext cx="1878364" cy="641289"/>
                </a:xfrm>
                <a:prstGeom prst="rect">
                  <a:avLst/>
                </a:prstGeom>
                <a:blipFill>
                  <a:blip r:embed="rId8"/>
                  <a:stretch>
                    <a:fillRect/>
                  </a:stretch>
                </a:blipFill>
                <a:ln>
                  <a:noFill/>
                </a:ln>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3" name="Google Shape;904;p32">
                <a:extLst>
                  <a:ext uri="{FF2B5EF4-FFF2-40B4-BE49-F238E27FC236}">
                    <a16:creationId xmlns:a16="http://schemas.microsoft.com/office/drawing/2014/main" id="{C37C9D40-1DA7-19CC-D569-359BA168AB57}"/>
                  </a:ext>
                </a:extLst>
              </p:cNvPr>
              <p:cNvSpPr txBox="1">
                <a:spLocks/>
              </p:cNvSpPr>
              <p:nvPr/>
            </p:nvSpPr>
            <p:spPr>
              <a:xfrm>
                <a:off x="97100" y="-203770"/>
                <a:ext cx="8087509" cy="1325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400" dirty="0"/>
                  <a:t>Bounding </a:t>
                </a:r>
                <a14:m>
                  <m:oMath xmlns:m="http://schemas.openxmlformats.org/officeDocument/2006/math">
                    <m:r>
                      <a:rPr lang="en-US" sz="2400" i="1">
                        <a:latin typeface="Cambria Math" panose="02040503050406030204" pitchFamily="18" charset="0"/>
                        <a:ea typeface="Cambria Math" panose="02040503050406030204" pitchFamily="18" charset="0"/>
                      </a:rPr>
                      <m:t>𝔼</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𝑇</m:t>
                    </m:r>
                    <m:r>
                      <a:rPr lang="en-US" sz="2400" i="1">
                        <a:latin typeface="Cambria Math" panose="02040503050406030204" pitchFamily="18" charset="0"/>
                        <a:ea typeface="Cambria Math" panose="02040503050406030204" pitchFamily="18" charset="0"/>
                      </a:rPr>
                      <m:t>]</m:t>
                    </m:r>
                  </m:oMath>
                </a14:m>
                <a:r>
                  <a:rPr lang="en-US" sz="2400" dirty="0"/>
                  <a:t> for </a:t>
                </a:r>
                <a:r>
                  <a:rPr lang="en-US" sz="2400" dirty="0" err="1"/>
                  <a:t>pMSR</a:t>
                </a:r>
                <a:r>
                  <a:rPr lang="en-US" sz="2400" dirty="0"/>
                  <a:t> policies</a:t>
                </a:r>
              </a:p>
            </p:txBody>
          </p:sp>
        </mc:Choice>
        <mc:Fallback>
          <p:sp>
            <p:nvSpPr>
              <p:cNvPr id="3" name="Google Shape;904;p32">
                <a:extLst>
                  <a:ext uri="{FF2B5EF4-FFF2-40B4-BE49-F238E27FC236}">
                    <a16:creationId xmlns:a16="http://schemas.microsoft.com/office/drawing/2014/main" id="{C37C9D40-1DA7-19CC-D569-359BA168AB57}"/>
                  </a:ext>
                </a:extLst>
              </p:cNvPr>
              <p:cNvSpPr txBox="1">
                <a:spLocks noRot="1" noChangeAspect="1" noMove="1" noResize="1" noEditPoints="1" noAdjustHandles="1" noChangeArrowheads="1" noChangeShapeType="1" noTextEdit="1"/>
              </p:cNvSpPr>
              <p:nvPr/>
            </p:nvSpPr>
            <p:spPr>
              <a:xfrm>
                <a:off x="97100" y="-203770"/>
                <a:ext cx="8087509" cy="1325700"/>
              </a:xfrm>
              <a:prstGeom prst="rect">
                <a:avLst/>
              </a:prstGeom>
              <a:blipFill>
                <a:blip r:embed="rId9"/>
                <a:stretch>
                  <a:fillRect l="-1097"/>
                </a:stretch>
              </a:blipFill>
              <a:ln>
                <a:noFill/>
              </a:ln>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6ECDBF93-83D4-226F-5E24-3C537687FCAD}"/>
              </a:ext>
            </a:extLst>
          </p:cNvPr>
          <p:cNvGrpSpPr/>
          <p:nvPr/>
        </p:nvGrpSpPr>
        <p:grpSpPr>
          <a:xfrm>
            <a:off x="909510" y="2107859"/>
            <a:ext cx="3420154" cy="698094"/>
            <a:chOff x="1584708" y="1647541"/>
            <a:chExt cx="3420154" cy="698094"/>
          </a:xfrm>
        </p:grpSpPr>
        <p:cxnSp>
          <p:nvCxnSpPr>
            <p:cNvPr id="6" name="Straight Arrow Connector 5">
              <a:extLst>
                <a:ext uri="{FF2B5EF4-FFF2-40B4-BE49-F238E27FC236}">
                  <a16:creationId xmlns:a16="http://schemas.microsoft.com/office/drawing/2014/main" id="{5EB1FCE5-3772-F6C4-87EB-17191BB58D98}"/>
                </a:ext>
              </a:extLst>
            </p:cNvPr>
            <p:cNvCxnSpPr/>
            <p:nvPr/>
          </p:nvCxnSpPr>
          <p:spPr>
            <a:xfrm>
              <a:off x="1584708" y="1647541"/>
              <a:ext cx="0" cy="69809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8" name="Google Shape;907;p32">
              <a:extLst>
                <a:ext uri="{FF2B5EF4-FFF2-40B4-BE49-F238E27FC236}">
                  <a16:creationId xmlns:a16="http://schemas.microsoft.com/office/drawing/2014/main" id="{E9AE5393-DF5E-8993-37C4-B1F4D65ABB2A}"/>
                </a:ext>
              </a:extLst>
            </p:cNvPr>
            <p:cNvSpPr txBox="1"/>
            <p:nvPr/>
          </p:nvSpPr>
          <p:spPr>
            <a:xfrm>
              <a:off x="1586098" y="1781636"/>
              <a:ext cx="3418764" cy="38190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latin typeface="Cabin"/>
                  <a:ea typeface="Cabin"/>
                  <a:cs typeface="Cabin"/>
                  <a:sym typeface="Cabin"/>
                </a:rPr>
                <a:t>Step 1 (penalty from unused service)</a:t>
              </a:r>
              <a:endParaRPr dirty="0">
                <a:solidFill>
                  <a:schemeClr val="dk1"/>
                </a:solidFill>
                <a:latin typeface="Cabin"/>
                <a:ea typeface="Cabin"/>
                <a:cs typeface="Cabin"/>
                <a:sym typeface="Cabin"/>
              </a:endParaRPr>
            </a:p>
          </p:txBody>
        </p:sp>
      </p:grpSp>
      <p:grpSp>
        <p:nvGrpSpPr>
          <p:cNvPr id="11" name="Group 10">
            <a:extLst>
              <a:ext uri="{FF2B5EF4-FFF2-40B4-BE49-F238E27FC236}">
                <a16:creationId xmlns:a16="http://schemas.microsoft.com/office/drawing/2014/main" id="{0DCBC0FC-2457-DF59-8866-553E18C3888E}"/>
              </a:ext>
            </a:extLst>
          </p:cNvPr>
          <p:cNvGrpSpPr/>
          <p:nvPr/>
        </p:nvGrpSpPr>
        <p:grpSpPr>
          <a:xfrm>
            <a:off x="916137" y="3753648"/>
            <a:ext cx="2548794" cy="698094"/>
            <a:chOff x="1591335" y="3151661"/>
            <a:chExt cx="2548794" cy="698094"/>
          </a:xfrm>
        </p:grpSpPr>
        <p:cxnSp>
          <p:nvCxnSpPr>
            <p:cNvPr id="7" name="Straight Arrow Connector 6">
              <a:extLst>
                <a:ext uri="{FF2B5EF4-FFF2-40B4-BE49-F238E27FC236}">
                  <a16:creationId xmlns:a16="http://schemas.microsoft.com/office/drawing/2014/main" id="{335E5ADE-E412-BA0D-52C4-2C972449434C}"/>
                </a:ext>
              </a:extLst>
            </p:cNvPr>
            <p:cNvCxnSpPr/>
            <p:nvPr/>
          </p:nvCxnSpPr>
          <p:spPr>
            <a:xfrm>
              <a:off x="1591335" y="3151661"/>
              <a:ext cx="0" cy="69809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9" name="Google Shape;907;p32">
              <a:extLst>
                <a:ext uri="{FF2B5EF4-FFF2-40B4-BE49-F238E27FC236}">
                  <a16:creationId xmlns:a16="http://schemas.microsoft.com/office/drawing/2014/main" id="{2DCD33C7-0FE6-1D0D-FB56-49AA34BEE3CA}"/>
                </a:ext>
              </a:extLst>
            </p:cNvPr>
            <p:cNvSpPr txBox="1"/>
            <p:nvPr/>
          </p:nvSpPr>
          <p:spPr>
            <a:xfrm>
              <a:off x="1630484" y="3266960"/>
              <a:ext cx="2509645" cy="32408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dk1"/>
                  </a:solidFill>
                  <a:latin typeface="Cabin"/>
                  <a:ea typeface="Cabin"/>
                  <a:cs typeface="Cabin"/>
                  <a:sym typeface="Cabin"/>
                </a:rPr>
                <a:t>Step 2 (penalty from variance)</a:t>
              </a:r>
              <a:endParaRPr>
                <a:solidFill>
                  <a:schemeClr val="dk1"/>
                </a:solidFill>
                <a:latin typeface="Cabin"/>
                <a:ea typeface="Cabin"/>
                <a:cs typeface="Cabin"/>
                <a:sym typeface="Cabin"/>
              </a:endParaRPr>
            </a:p>
          </p:txBody>
        </p:sp>
      </p:grpSp>
      <p:grpSp>
        <p:nvGrpSpPr>
          <p:cNvPr id="5" name="Group 4">
            <a:extLst>
              <a:ext uri="{FF2B5EF4-FFF2-40B4-BE49-F238E27FC236}">
                <a16:creationId xmlns:a16="http://schemas.microsoft.com/office/drawing/2014/main" id="{CF364C37-F678-7897-1514-19C52FB519AF}"/>
              </a:ext>
            </a:extLst>
          </p:cNvPr>
          <p:cNvGrpSpPr/>
          <p:nvPr/>
        </p:nvGrpSpPr>
        <p:grpSpPr>
          <a:xfrm>
            <a:off x="3143022" y="1176683"/>
            <a:ext cx="4215895" cy="1336339"/>
            <a:chOff x="3070068" y="716365"/>
            <a:chExt cx="4215895" cy="1336339"/>
          </a:xfrm>
        </p:grpSpPr>
        <p:grpSp>
          <p:nvGrpSpPr>
            <p:cNvPr id="892" name="Google Shape;892;p32"/>
            <p:cNvGrpSpPr/>
            <p:nvPr/>
          </p:nvGrpSpPr>
          <p:grpSpPr>
            <a:xfrm>
              <a:off x="3070068" y="971941"/>
              <a:ext cx="4215895" cy="1080763"/>
              <a:chOff x="7517106" y="1056278"/>
              <a:chExt cx="5609597" cy="1438046"/>
            </a:xfrm>
          </p:grpSpPr>
          <p:grpSp>
            <p:nvGrpSpPr>
              <p:cNvPr id="893" name="Google Shape;893;p32"/>
              <p:cNvGrpSpPr/>
              <p:nvPr/>
            </p:nvGrpSpPr>
            <p:grpSpPr>
              <a:xfrm>
                <a:off x="8519253" y="1056278"/>
                <a:ext cx="1930032" cy="774495"/>
                <a:chOff x="9297725" y="1221264"/>
                <a:chExt cx="1400400" cy="164646"/>
              </a:xfrm>
            </p:grpSpPr>
            <p:cxnSp>
              <p:nvCxnSpPr>
                <p:cNvPr id="894" name="Google Shape;894;p32"/>
                <p:cNvCxnSpPr/>
                <p:nvPr/>
              </p:nvCxnSpPr>
              <p:spPr>
                <a:xfrm>
                  <a:off x="9298925" y="1221264"/>
                  <a:ext cx="1399200" cy="0"/>
                </a:xfrm>
                <a:prstGeom prst="straightConnector1">
                  <a:avLst/>
                </a:prstGeom>
                <a:noFill/>
                <a:ln w="9525" cap="flat" cmpd="sng">
                  <a:solidFill>
                    <a:schemeClr val="dk2"/>
                  </a:solidFill>
                  <a:prstDash val="solid"/>
                  <a:round/>
                  <a:headEnd type="none" w="med" len="med"/>
                  <a:tailEnd type="none" w="med" len="med"/>
                </a:ln>
              </p:spPr>
            </p:cxnSp>
            <p:cxnSp>
              <p:nvCxnSpPr>
                <p:cNvPr id="895" name="Google Shape;895;p32"/>
                <p:cNvCxnSpPr>
                  <a:cxnSpLocks/>
                </p:cNvCxnSpPr>
                <p:nvPr/>
              </p:nvCxnSpPr>
              <p:spPr>
                <a:xfrm>
                  <a:off x="10698125" y="1221264"/>
                  <a:ext cx="0" cy="164646"/>
                </a:xfrm>
                <a:prstGeom prst="straightConnector1">
                  <a:avLst/>
                </a:prstGeom>
                <a:noFill/>
                <a:ln w="9525" cap="flat" cmpd="sng">
                  <a:solidFill>
                    <a:schemeClr val="dk2"/>
                  </a:solidFill>
                  <a:prstDash val="solid"/>
                  <a:round/>
                  <a:headEnd type="none" w="med" len="med"/>
                  <a:tailEnd type="none" w="med" len="med"/>
                </a:ln>
              </p:spPr>
            </p:cxnSp>
            <p:cxnSp>
              <p:nvCxnSpPr>
                <p:cNvPr id="896" name="Google Shape;896;p32"/>
                <p:cNvCxnSpPr/>
                <p:nvPr/>
              </p:nvCxnSpPr>
              <p:spPr>
                <a:xfrm rot="10800000">
                  <a:off x="9297725" y="1385910"/>
                  <a:ext cx="1400400" cy="0"/>
                </a:xfrm>
                <a:prstGeom prst="straightConnector1">
                  <a:avLst/>
                </a:prstGeom>
                <a:noFill/>
                <a:ln w="9525" cap="flat" cmpd="sng">
                  <a:solidFill>
                    <a:schemeClr val="dk2"/>
                  </a:solidFill>
                  <a:prstDash val="solid"/>
                  <a:round/>
                  <a:headEnd type="none" w="med" len="med"/>
                  <a:tailEnd type="none" w="med" len="med"/>
                </a:ln>
              </p:spPr>
            </p:cxnSp>
          </p:grpSp>
          <p:cxnSp>
            <p:nvCxnSpPr>
              <p:cNvPr id="899" name="Google Shape;899;p32"/>
              <p:cNvCxnSpPr/>
              <p:nvPr/>
            </p:nvCxnSpPr>
            <p:spPr>
              <a:xfrm>
                <a:off x="11967928" y="1452849"/>
                <a:ext cx="791099"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mc:Choice xmlns:a14="http://schemas.microsoft.com/office/drawing/2010/main" Requires="a14">
              <p:sp>
                <p:nvSpPr>
                  <p:cNvPr id="900" name="Google Shape;900;p32"/>
                  <p:cNvSpPr txBox="1"/>
                  <p:nvPr/>
                </p:nvSpPr>
                <p:spPr>
                  <a:xfrm>
                    <a:off x="10438070" y="1961985"/>
                    <a:ext cx="2688633" cy="53233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Completion rate</a:t>
                    </a:r>
                    <a:r>
                      <a:rPr lang="en-US" i="1">
                        <a:solidFill>
                          <a:schemeClr val="dk1"/>
                        </a:solidFill>
                        <a:latin typeface="Cabin"/>
                        <a:ea typeface="Cabin"/>
                        <a:cs typeface="Cabin"/>
                        <a:sym typeface="Cabin"/>
                      </a:rPr>
                      <a:t> </a:t>
                    </a:r>
                    <a14:m>
                      <m:oMath xmlns:m="http://schemas.openxmlformats.org/officeDocument/2006/math">
                        <m:r>
                          <a:rPr lang="en-US" b="0" i="1" smtClean="0">
                            <a:solidFill>
                              <a:schemeClr val="dk1"/>
                            </a:solidFill>
                            <a:latin typeface="Cambria Math" panose="02040503050406030204" pitchFamily="18" charset="0"/>
                            <a:ea typeface="Cabin"/>
                            <a:cs typeface="Cabin"/>
                            <a:sym typeface="Cabin"/>
                          </a:rPr>
                          <m:t>≤</m:t>
                        </m:r>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𝐶</m:t>
                            </m:r>
                          </m:e>
                          <m:sub>
                            <m:r>
                              <a:rPr lang="en-US" b="0" i="1" smtClean="0">
                                <a:solidFill>
                                  <a:schemeClr val="dk1"/>
                                </a:solidFill>
                                <a:latin typeface="Cambria Math" panose="02040503050406030204" pitchFamily="18" charset="0"/>
                                <a:ea typeface="Cabin"/>
                                <a:cs typeface="Cabin"/>
                                <a:sym typeface="Cabin"/>
                              </a:rPr>
                              <m:t>1</m:t>
                            </m:r>
                          </m:sub>
                        </m:sSub>
                        <m:r>
                          <a:rPr lang="en-US" b="0" i="1" smtClean="0">
                            <a:solidFill>
                              <a:schemeClr val="dk1"/>
                            </a:solidFill>
                            <a:latin typeface="Cambria Math" panose="02040503050406030204" pitchFamily="18" charset="0"/>
                            <a:ea typeface="Cabin"/>
                            <a:cs typeface="Cabin"/>
                            <a:sym typeface="Cabin"/>
                          </a:rPr>
                          <m:t>(</m:t>
                        </m:r>
                        <m:r>
                          <a:rPr lang="en-US" b="0" i="1" smtClean="0">
                            <a:solidFill>
                              <a:schemeClr val="dk1"/>
                            </a:solidFill>
                            <a:latin typeface="Cambria Math" panose="02040503050406030204" pitchFamily="18" charset="0"/>
                            <a:ea typeface="Cabin"/>
                            <a:cs typeface="Cabin"/>
                            <a:sym typeface="Cabin"/>
                          </a:rPr>
                          <m:t>𝑡</m:t>
                        </m:r>
                        <m:r>
                          <a:rPr lang="en-US" b="0" i="1" smtClean="0">
                            <a:solidFill>
                              <a:schemeClr val="dk1"/>
                            </a:solidFill>
                            <a:latin typeface="Cambria Math" panose="02040503050406030204" pitchFamily="18" charset="0"/>
                            <a:ea typeface="Cabin"/>
                            <a:cs typeface="Cabin"/>
                            <a:sym typeface="Cabin"/>
                          </a:rPr>
                          <m:t>)</m:t>
                        </m:r>
                      </m:oMath>
                    </a14:m>
                    <a:endParaRPr i="1">
                      <a:solidFill>
                        <a:schemeClr val="dk1"/>
                      </a:solidFill>
                      <a:latin typeface="Cabin"/>
                      <a:ea typeface="Cabin"/>
                      <a:cs typeface="Cabin"/>
                      <a:sym typeface="Cabin"/>
                    </a:endParaRPr>
                  </a:p>
                </p:txBody>
              </p:sp>
            </mc:Choice>
            <mc:Fallback>
              <p:sp>
                <p:nvSpPr>
                  <p:cNvPr id="900" name="Google Shape;900;p32"/>
                  <p:cNvSpPr txBox="1">
                    <a:spLocks noRot="1" noChangeAspect="1" noMove="1" noResize="1" noEditPoints="1" noAdjustHandles="1" noChangeArrowheads="1" noChangeShapeType="1" noTextEdit="1"/>
                  </p:cNvSpPr>
                  <p:nvPr/>
                </p:nvSpPr>
                <p:spPr>
                  <a:xfrm>
                    <a:off x="10438070" y="1961985"/>
                    <a:ext cx="2688633" cy="532339"/>
                  </a:xfrm>
                  <a:prstGeom prst="rect">
                    <a:avLst/>
                  </a:prstGeom>
                  <a:blipFill>
                    <a:blip r:embed="rId10"/>
                    <a:stretch>
                      <a:fillRect l="-1250" b="-3125"/>
                    </a:stretch>
                  </a:blipFill>
                  <a:ln>
                    <a:noFill/>
                  </a:ln>
                </p:spPr>
                <p:txBody>
                  <a:bodyPr/>
                  <a:lstStyle/>
                  <a:p>
                    <a:r>
                      <a:rPr lang="en-US">
                        <a:noFill/>
                      </a:rPr>
                      <a:t> </a:t>
                    </a:r>
                  </a:p>
                </p:txBody>
              </p:sp>
            </mc:Fallback>
          </mc:AlternateContent>
          <p:cxnSp>
            <p:nvCxnSpPr>
              <p:cNvPr id="901" name="Google Shape;901;p32"/>
              <p:cNvCxnSpPr/>
              <p:nvPr/>
            </p:nvCxnSpPr>
            <p:spPr>
              <a:xfrm>
                <a:off x="7728150" y="1483350"/>
                <a:ext cx="791100"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mc:Choice xmlns:a14="http://schemas.microsoft.com/office/drawing/2010/main" Requires="a14">
              <p:sp>
                <p:nvSpPr>
                  <p:cNvPr id="903" name="Google Shape;903;p32"/>
                  <p:cNvSpPr txBox="1"/>
                  <p:nvPr/>
                </p:nvSpPr>
                <p:spPr>
                  <a:xfrm>
                    <a:off x="7517106" y="1060170"/>
                    <a:ext cx="1423817" cy="49138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sz="1200" b="0" i="1" smtClean="0">
                                <a:solidFill>
                                  <a:schemeClr val="dk1"/>
                                </a:solidFill>
                                <a:latin typeface="Cambria Math" panose="02040503050406030204" pitchFamily="18" charset="0"/>
                                <a:ea typeface="Cabin"/>
                                <a:cs typeface="Cabin"/>
                                <a:sym typeface="Cabin"/>
                              </a:rPr>
                            </m:ctrlPr>
                          </m:sSubPr>
                          <m:e>
                            <m:r>
                              <a:rPr lang="en-US" sz="1200" b="0" i="1" smtClean="0">
                                <a:solidFill>
                                  <a:schemeClr val="dk1"/>
                                </a:solidFill>
                                <a:latin typeface="Cambria Math" panose="02040503050406030204" pitchFamily="18" charset="0"/>
                                <a:ea typeface="Cabin"/>
                                <a:cs typeface="Cabin"/>
                                <a:sym typeface="Cabin"/>
                              </a:rPr>
                              <m:t>𝜆</m:t>
                            </m:r>
                          </m:e>
                          <m:sub>
                            <m:r>
                              <a:rPr lang="en-US" sz="1200" b="0" i="1" smtClean="0">
                                <a:solidFill>
                                  <a:schemeClr val="dk1"/>
                                </a:solidFill>
                                <a:latin typeface="Cambria Math" panose="02040503050406030204" pitchFamily="18" charset="0"/>
                                <a:ea typeface="Cabin"/>
                                <a:cs typeface="Cabin"/>
                                <a:sym typeface="Cabin"/>
                              </a:rPr>
                              <m:t>1</m:t>
                            </m:r>
                          </m:sub>
                        </m:sSub>
                      </m:oMath>
                    </a14:m>
                    <a:r>
                      <a:rPr lang="en-US" sz="1200">
                        <a:solidFill>
                          <a:schemeClr val="dk1"/>
                        </a:solidFill>
                        <a:latin typeface="Cabin"/>
                        <a:ea typeface="Cabin"/>
                        <a:cs typeface="Cabin"/>
                        <a:sym typeface="Cabin"/>
                      </a:rPr>
                      <a:t> jobs/sec</a:t>
                    </a:r>
                    <a:endParaRPr sz="1200">
                      <a:solidFill>
                        <a:schemeClr val="dk1"/>
                      </a:solidFill>
                      <a:latin typeface="Cabin"/>
                      <a:ea typeface="Cabin"/>
                      <a:cs typeface="Cabin"/>
                      <a:sym typeface="Cabin"/>
                    </a:endParaRPr>
                  </a:p>
                </p:txBody>
              </p:sp>
            </mc:Choice>
            <mc:Fallback>
              <p:sp>
                <p:nvSpPr>
                  <p:cNvPr id="903" name="Google Shape;903;p32"/>
                  <p:cNvSpPr txBox="1">
                    <a:spLocks noRot="1" noChangeAspect="1" noMove="1" noResize="1" noEditPoints="1" noAdjustHandles="1" noChangeArrowheads="1" noChangeShapeType="1" noTextEdit="1"/>
                  </p:cNvSpPr>
                  <p:nvPr/>
                </p:nvSpPr>
                <p:spPr>
                  <a:xfrm>
                    <a:off x="7517106" y="1060170"/>
                    <a:ext cx="1423817" cy="491387"/>
                  </a:xfrm>
                  <a:prstGeom prst="rect">
                    <a:avLst/>
                  </a:prstGeom>
                  <a:blipFill>
                    <a:blip r:embed="rId11"/>
                    <a:stretch>
                      <a:fillRect/>
                    </a:stretch>
                  </a:blipFill>
                  <a:ln>
                    <a:noFill/>
                  </a:ln>
                </p:spPr>
                <p:txBody>
                  <a:bodyPr/>
                  <a:lstStyle/>
                  <a:p>
                    <a:r>
                      <a:rPr lang="en-US">
                        <a:noFill/>
                      </a:rPr>
                      <a:t> </a:t>
                    </a:r>
                  </a:p>
                </p:txBody>
              </p:sp>
            </mc:Fallback>
          </mc:AlternateContent>
        </p:grpSp>
        <p:pic>
          <p:nvPicPr>
            <p:cNvPr id="4" name="Google Shape;644;p26">
              <a:extLst>
                <a:ext uri="{FF2B5EF4-FFF2-40B4-BE49-F238E27FC236}">
                  <a16:creationId xmlns:a16="http://schemas.microsoft.com/office/drawing/2014/main" id="{16CAB88F-0D04-EC82-46D8-7AF41C9106AA}"/>
                </a:ext>
              </a:extLst>
            </p:cNvPr>
            <p:cNvPicPr preferRelativeResize="0"/>
            <p:nvPr/>
          </p:nvPicPr>
          <p:blipFill>
            <a:blip r:embed="rId12">
              <a:alphaModFix/>
            </a:blip>
            <a:stretch>
              <a:fillRect/>
            </a:stretch>
          </p:blipFill>
          <p:spPr>
            <a:xfrm>
              <a:off x="5352457" y="716365"/>
              <a:ext cx="1046700" cy="1046700"/>
            </a:xfrm>
            <a:prstGeom prst="rect">
              <a:avLst/>
            </a:prstGeom>
            <a:noFill/>
            <a:ln>
              <a:noFill/>
            </a:ln>
          </p:spPr>
        </p:pic>
      </p:grpSp>
      <mc:AlternateContent xmlns:mc="http://schemas.openxmlformats.org/markup-compatibility/2006">
        <mc:Choice xmlns:a14="http://schemas.microsoft.com/office/drawing/2010/main" Requires="a14">
          <p:sp>
            <p:nvSpPr>
              <p:cNvPr id="14" name="Google Shape;945;p32">
                <a:extLst>
                  <a:ext uri="{FF2B5EF4-FFF2-40B4-BE49-F238E27FC236}">
                    <a16:creationId xmlns:a16="http://schemas.microsoft.com/office/drawing/2014/main" id="{A21B47E9-A0B0-4827-1059-AB8712E91AFF}"/>
                  </a:ext>
                </a:extLst>
              </p:cNvPr>
              <p:cNvSpPr txBox="1"/>
              <p:nvPr/>
            </p:nvSpPr>
            <p:spPr>
              <a:xfrm>
                <a:off x="2282035" y="5198317"/>
                <a:ext cx="7617337" cy="1004155"/>
              </a:xfrm>
              <a:prstGeom prst="rect">
                <a:avLst/>
              </a:prstGeom>
              <a:noFill/>
              <a:ln>
                <a:noFill/>
              </a:ln>
            </p:spPr>
            <p:txBody>
              <a:bodyPr spcFirstLastPara="1" wrap="square" lIns="91425" tIns="91425" rIns="91425" bIns="91425" anchor="t" anchorCtr="0">
                <a:spAutoFit/>
              </a:bodyPr>
              <a:lstStyle/>
              <a:p>
                <a:pPr lvl="0"/>
                <a:r>
                  <a:rPr lang="en-US" sz="2000" dirty="0">
                    <a:solidFill>
                      <a:schemeClr val="dk1"/>
                    </a:solidFill>
                    <a:latin typeface="Cabin"/>
                    <a:ea typeface="Cabin"/>
                    <a:cs typeface="Cabin"/>
                    <a:sym typeface="Cabin"/>
                  </a:rPr>
                  <a:t>Step 1 + step 2:</a:t>
                </a:r>
              </a:p>
              <a:p>
                <a:pPr lvl="0"/>
                <a:r>
                  <a:rPr lang="en-US" sz="2000" dirty="0">
                    <a:solidFill>
                      <a:schemeClr val="dk1"/>
                    </a:solidFill>
                    <a:latin typeface="Cabin"/>
                    <a:ea typeface="Cabin"/>
                    <a:cs typeface="Cabin"/>
                    <a:sym typeface="Cabin"/>
                  </a:rPr>
                  <a:t>M/M/1 + MSR-1 variation </a:t>
                </a:r>
                <a14:m>
                  <m:oMath xmlns:m="http://schemas.openxmlformats.org/officeDocument/2006/math">
                    <m:r>
                      <a:rPr lang="en-US" sz="2000" i="1">
                        <a:solidFill>
                          <a:schemeClr val="dk1"/>
                        </a:solidFill>
                        <a:latin typeface="Cambria Math" panose="02040503050406030204" pitchFamily="18" charset="0"/>
                        <a:ea typeface="Cambria Math" panose="02040503050406030204" pitchFamily="18" charset="0"/>
                        <a:cs typeface="Cabin"/>
                        <a:sym typeface="Cabin"/>
                      </a:rPr>
                      <m:t>≤</m:t>
                    </m:r>
                    <m:r>
                      <a:rPr lang="en-US" sz="2000" i="1">
                        <a:solidFill>
                          <a:schemeClr val="dk1"/>
                        </a:solidFill>
                        <a:latin typeface="Cambria Math" panose="02040503050406030204" pitchFamily="18" charset="0"/>
                        <a:ea typeface="Cambria Math" panose="02040503050406030204" pitchFamily="18" charset="0"/>
                        <a:cs typeface="Cabin"/>
                        <a:sym typeface="Cabin"/>
                      </a:rPr>
                      <m:t>𝔼</m:t>
                    </m:r>
                    <m:d>
                      <m:dPr>
                        <m:begChr m:val="["/>
                        <m:endChr m:val="]"/>
                        <m:ctrlPr>
                          <a:rPr lang="en-US" sz="2000" i="1">
                            <a:solidFill>
                              <a:schemeClr val="dk1"/>
                            </a:solidFill>
                            <a:latin typeface="Cambria Math" panose="02040503050406030204" pitchFamily="18" charset="0"/>
                            <a:ea typeface="Cabin"/>
                            <a:cs typeface="Cabin"/>
                            <a:sym typeface="Cabin"/>
                          </a:rPr>
                        </m:ctrlPr>
                      </m:dPr>
                      <m:e>
                        <m:sSub>
                          <m:sSubPr>
                            <m:ctrlPr>
                              <a:rPr lang="en-US" sz="2000" i="1">
                                <a:solidFill>
                                  <a:schemeClr val="dk1"/>
                                </a:solidFill>
                                <a:latin typeface="Cambria Math" panose="02040503050406030204" pitchFamily="18" charset="0"/>
                                <a:ea typeface="Cabin"/>
                                <a:cs typeface="Cabin"/>
                                <a:sym typeface="Cabin"/>
                              </a:rPr>
                            </m:ctrlPr>
                          </m:sSubPr>
                          <m:e>
                            <m:r>
                              <a:rPr lang="en-US" sz="2000" i="1">
                                <a:solidFill>
                                  <a:schemeClr val="dk1"/>
                                </a:solidFill>
                                <a:latin typeface="Cambria Math" panose="02040503050406030204" pitchFamily="18" charset="0"/>
                                <a:ea typeface="Cabin"/>
                                <a:cs typeface="Cabin"/>
                                <a:sym typeface="Cabin"/>
                              </a:rPr>
                              <m:t>𝑇</m:t>
                            </m:r>
                          </m:e>
                          <m:sub>
                            <m:r>
                              <a:rPr lang="en-US" sz="2000" i="1">
                                <a:solidFill>
                                  <a:schemeClr val="dk1"/>
                                </a:solidFill>
                                <a:latin typeface="Cambria Math" panose="02040503050406030204" pitchFamily="18" charset="0"/>
                                <a:ea typeface="Cabin"/>
                                <a:cs typeface="Cabin"/>
                                <a:sym typeface="Cabin"/>
                              </a:rPr>
                              <m:t>1</m:t>
                            </m:r>
                          </m:sub>
                        </m:sSub>
                      </m:e>
                    </m:d>
                    <m:r>
                      <a:rPr lang="en-US" sz="2000" i="1">
                        <a:solidFill>
                          <a:schemeClr val="dk1"/>
                        </a:solidFill>
                        <a:latin typeface="Cambria Math" panose="02040503050406030204" pitchFamily="18" charset="0"/>
                        <a:ea typeface="Cabin"/>
                        <a:cs typeface="Cabin"/>
                        <a:sym typeface="Cabin"/>
                      </a:rPr>
                      <m:t>≤</m:t>
                    </m:r>
                  </m:oMath>
                </a14:m>
                <a:r>
                  <a:rPr lang="en-US" sz="2000" dirty="0">
                    <a:solidFill>
                      <a:schemeClr val="dk1"/>
                    </a:solidFill>
                    <a:latin typeface="Cabin"/>
                    <a:sym typeface="Cabin"/>
                  </a:rPr>
                  <a:t> M/M/1 + MSR-1 variation </a:t>
                </a:r>
                <a:r>
                  <a:rPr lang="en-US" sz="2000" dirty="0">
                    <a:solidFill>
                      <a:schemeClr val="dk1"/>
                    </a:solidFill>
                    <a:latin typeface="Cabin"/>
                    <a:ea typeface="Cabin"/>
                    <a:cs typeface="Cabin"/>
                    <a:sym typeface="Cabin"/>
                  </a:rPr>
                  <a:t>+ </a:t>
                </a:r>
                <a14:m>
                  <m:oMath xmlns:m="http://schemas.openxmlformats.org/officeDocument/2006/math">
                    <m:f>
                      <m:fPr>
                        <m:ctrlPr>
                          <a:rPr lang="en-US" sz="2000" i="1">
                            <a:solidFill>
                              <a:schemeClr val="dk1"/>
                            </a:solidFill>
                            <a:latin typeface="Cambria Math" panose="02040503050406030204" pitchFamily="18" charset="0"/>
                            <a:sym typeface="Cabin"/>
                          </a:rPr>
                        </m:ctrlPr>
                      </m:fPr>
                      <m:num>
                        <m:func>
                          <m:funcPr>
                            <m:ctrlPr>
                              <a:rPr lang="en-US" sz="2000" i="1">
                                <a:solidFill>
                                  <a:schemeClr val="dk1"/>
                                </a:solidFill>
                                <a:latin typeface="Cambria Math" panose="02040503050406030204" pitchFamily="18" charset="0"/>
                                <a:sym typeface="Cabin"/>
                              </a:rPr>
                            </m:ctrlPr>
                          </m:funcPr>
                          <m:fName>
                            <m:limLow>
                              <m:limLowPr>
                                <m:ctrlPr>
                                  <a:rPr lang="en-US" sz="2000" i="1">
                                    <a:solidFill>
                                      <a:schemeClr val="dk1"/>
                                    </a:solidFill>
                                    <a:latin typeface="Cambria Math" panose="02040503050406030204" pitchFamily="18" charset="0"/>
                                    <a:sym typeface="Cabin"/>
                                  </a:rPr>
                                </m:ctrlPr>
                              </m:limLowPr>
                              <m:e>
                                <m:r>
                                  <m:rPr>
                                    <m:sty m:val="p"/>
                                  </m:rPr>
                                  <a:rPr lang="en-US" sz="2000">
                                    <a:solidFill>
                                      <a:schemeClr val="dk1"/>
                                    </a:solidFill>
                                    <a:latin typeface="Cambria Math" panose="02040503050406030204" pitchFamily="18" charset="0"/>
                                    <a:sym typeface="Cabin"/>
                                  </a:rPr>
                                  <m:t>max</m:t>
                                </m:r>
                              </m:e>
                              <m:lim>
                                <m:r>
                                  <a:rPr lang="en-US" sz="2000" i="1">
                                    <a:solidFill>
                                      <a:schemeClr val="dk1"/>
                                    </a:solidFill>
                                    <a:latin typeface="Cambria Math" panose="02040503050406030204" pitchFamily="18" charset="0"/>
                                    <a:sym typeface="Cabin"/>
                                  </a:rPr>
                                  <m:t>𝑖</m:t>
                                </m:r>
                              </m:lim>
                            </m:limLow>
                          </m:fName>
                          <m:e>
                            <m:sSub>
                              <m:sSubPr>
                                <m:ctrlPr>
                                  <a:rPr lang="en-US" sz="2000" i="1">
                                    <a:solidFill>
                                      <a:schemeClr val="dk1"/>
                                    </a:solidFill>
                                    <a:latin typeface="Cambria Math" panose="02040503050406030204" pitchFamily="18" charset="0"/>
                                    <a:sym typeface="Cabin"/>
                                  </a:rPr>
                                </m:ctrlPr>
                              </m:sSubPr>
                              <m:e>
                                <m:r>
                                  <a:rPr lang="en-US" sz="2000" i="1">
                                    <a:solidFill>
                                      <a:schemeClr val="dk1"/>
                                    </a:solidFill>
                                    <a:latin typeface="Cambria Math" panose="02040503050406030204" pitchFamily="18" charset="0"/>
                                    <a:sym typeface="Cabin"/>
                                  </a:rPr>
                                  <m:t>𝐶</m:t>
                                </m:r>
                              </m:e>
                              <m:sub>
                                <m:r>
                                  <a:rPr lang="en-US" sz="2000" i="1">
                                    <a:solidFill>
                                      <a:schemeClr val="dk1"/>
                                    </a:solidFill>
                                    <a:latin typeface="Cambria Math" panose="02040503050406030204" pitchFamily="18" charset="0"/>
                                    <a:sym typeface="Cabin"/>
                                  </a:rPr>
                                  <m:t>𝑖</m:t>
                                </m:r>
                              </m:sub>
                            </m:sSub>
                          </m:e>
                        </m:func>
                      </m:num>
                      <m:den>
                        <m:r>
                          <a:rPr lang="en-US" sz="2000" i="1">
                            <a:solidFill>
                              <a:schemeClr val="dk1"/>
                            </a:solidFill>
                            <a:latin typeface="Cambria Math" panose="02040503050406030204" pitchFamily="18" charset="0"/>
                            <a:sym typeface="Cabin"/>
                          </a:rPr>
                          <m:t>𝜆</m:t>
                        </m:r>
                      </m:den>
                    </m:f>
                  </m:oMath>
                </a14:m>
                <a:endParaRPr lang="en-US" sz="2000" dirty="0">
                  <a:solidFill>
                    <a:schemeClr val="dk1"/>
                  </a:solidFill>
                  <a:latin typeface="Cabin"/>
                  <a:sym typeface="Cabin"/>
                </a:endParaRPr>
              </a:p>
            </p:txBody>
          </p:sp>
        </mc:Choice>
        <mc:Fallback>
          <p:sp>
            <p:nvSpPr>
              <p:cNvPr id="14" name="Google Shape;945;p32">
                <a:extLst>
                  <a:ext uri="{FF2B5EF4-FFF2-40B4-BE49-F238E27FC236}">
                    <a16:creationId xmlns:a16="http://schemas.microsoft.com/office/drawing/2014/main" id="{A21B47E9-A0B0-4827-1059-AB8712E91AFF}"/>
                  </a:ext>
                </a:extLst>
              </p:cNvPr>
              <p:cNvSpPr txBox="1">
                <a:spLocks noRot="1" noChangeAspect="1" noMove="1" noResize="1" noEditPoints="1" noAdjustHandles="1" noChangeArrowheads="1" noChangeShapeType="1" noTextEdit="1"/>
              </p:cNvSpPr>
              <p:nvPr/>
            </p:nvSpPr>
            <p:spPr>
              <a:xfrm>
                <a:off x="2282035" y="5198317"/>
                <a:ext cx="7617337" cy="1004155"/>
              </a:xfrm>
              <a:prstGeom prst="rect">
                <a:avLst/>
              </a:prstGeom>
              <a:blipFill>
                <a:blip r:embed="rId13"/>
                <a:stretch>
                  <a:fillRect l="-832"/>
                </a:stretch>
              </a:blipFill>
              <a:ln>
                <a:noFill/>
              </a:ln>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AF8370A0-2789-2A92-0BFC-282319B5425B}"/>
              </a:ext>
            </a:extLst>
          </p:cNvPr>
          <p:cNvGrpSpPr/>
          <p:nvPr/>
        </p:nvGrpSpPr>
        <p:grpSpPr>
          <a:xfrm>
            <a:off x="4386271" y="1535341"/>
            <a:ext cx="842226" cy="368654"/>
            <a:chOff x="4386271" y="1213366"/>
            <a:chExt cx="842226" cy="368654"/>
          </a:xfrm>
        </p:grpSpPr>
        <p:sp>
          <p:nvSpPr>
            <p:cNvPr id="13" name="Google Shape;916;p32">
              <a:extLst>
                <a:ext uri="{FF2B5EF4-FFF2-40B4-BE49-F238E27FC236}">
                  <a16:creationId xmlns:a16="http://schemas.microsoft.com/office/drawing/2014/main" id="{EAEFBC67-1827-1794-35C6-AAC4F747C975}"/>
                </a:ext>
              </a:extLst>
            </p:cNvPr>
            <p:cNvSpPr/>
            <p:nvPr/>
          </p:nvSpPr>
          <p:spPr>
            <a:xfrm>
              <a:off x="4862737" y="1213366"/>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0" name="Google Shape;916;p32">
              <a:extLst>
                <a:ext uri="{FF2B5EF4-FFF2-40B4-BE49-F238E27FC236}">
                  <a16:creationId xmlns:a16="http://schemas.microsoft.com/office/drawing/2014/main" id="{C101A7DA-41C7-56F9-AACB-D22CBE4891DF}"/>
                </a:ext>
              </a:extLst>
            </p:cNvPr>
            <p:cNvSpPr/>
            <p:nvPr/>
          </p:nvSpPr>
          <p:spPr>
            <a:xfrm>
              <a:off x="4386271" y="1216260"/>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44" name="Group 43">
            <a:extLst>
              <a:ext uri="{FF2B5EF4-FFF2-40B4-BE49-F238E27FC236}">
                <a16:creationId xmlns:a16="http://schemas.microsoft.com/office/drawing/2014/main" id="{27C0F024-C307-A8DC-0F1A-4759046CB2D7}"/>
              </a:ext>
            </a:extLst>
          </p:cNvPr>
          <p:cNvGrpSpPr/>
          <p:nvPr/>
        </p:nvGrpSpPr>
        <p:grpSpPr>
          <a:xfrm>
            <a:off x="8738914" y="2885662"/>
            <a:ext cx="2425450" cy="1251186"/>
            <a:chOff x="8738914" y="2396260"/>
            <a:chExt cx="2425450" cy="1251186"/>
          </a:xfrm>
        </p:grpSpPr>
        <p:grpSp>
          <p:nvGrpSpPr>
            <p:cNvPr id="32" name="Google Shape;956;p33">
              <a:extLst>
                <a:ext uri="{FF2B5EF4-FFF2-40B4-BE49-F238E27FC236}">
                  <a16:creationId xmlns:a16="http://schemas.microsoft.com/office/drawing/2014/main" id="{0CCF916E-A710-A405-FD86-9E92DE843B78}"/>
                </a:ext>
              </a:extLst>
            </p:cNvPr>
            <p:cNvGrpSpPr/>
            <p:nvPr/>
          </p:nvGrpSpPr>
          <p:grpSpPr>
            <a:xfrm>
              <a:off x="9162762" y="2396260"/>
              <a:ext cx="1577825" cy="1251186"/>
              <a:chOff x="719200" y="1467229"/>
              <a:chExt cx="1577825" cy="1251186"/>
            </a:xfrm>
          </p:grpSpPr>
          <p:grpSp>
            <p:nvGrpSpPr>
              <p:cNvPr id="33" name="Google Shape;957;p33">
                <a:extLst>
                  <a:ext uri="{FF2B5EF4-FFF2-40B4-BE49-F238E27FC236}">
                    <a16:creationId xmlns:a16="http://schemas.microsoft.com/office/drawing/2014/main" id="{9EAE8680-D349-8FA2-3987-C393784CD9B0}"/>
                  </a:ext>
                </a:extLst>
              </p:cNvPr>
              <p:cNvGrpSpPr/>
              <p:nvPr/>
            </p:nvGrpSpPr>
            <p:grpSpPr>
              <a:xfrm>
                <a:off x="719200" y="1887073"/>
                <a:ext cx="1577825" cy="404400"/>
                <a:chOff x="6468725" y="4128148"/>
                <a:chExt cx="1577825" cy="404400"/>
              </a:xfrm>
            </p:grpSpPr>
            <p:sp>
              <p:nvSpPr>
                <p:cNvPr id="38" name="Google Shape;958;p33">
                  <a:extLst>
                    <a:ext uri="{FF2B5EF4-FFF2-40B4-BE49-F238E27FC236}">
                      <a16:creationId xmlns:a16="http://schemas.microsoft.com/office/drawing/2014/main" id="{3BC51E32-E093-63CC-9B0A-433CB00534E5}"/>
                    </a:ext>
                  </a:extLst>
                </p:cNvPr>
                <p:cNvSpPr/>
                <p:nvPr/>
              </p:nvSpPr>
              <p:spPr>
                <a:xfrm>
                  <a:off x="6468725" y="4128148"/>
                  <a:ext cx="404400" cy="4044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bin"/>
                      <a:ea typeface="Cabin"/>
                      <a:cs typeface="Cabin"/>
                      <a:sym typeface="Cabin"/>
                    </a:rPr>
                    <a:t>1</a:t>
                  </a:r>
                  <a:endParaRPr>
                    <a:latin typeface="Cabin"/>
                    <a:ea typeface="Cabin"/>
                    <a:cs typeface="Cabin"/>
                    <a:sym typeface="Cabin"/>
                  </a:endParaRPr>
                </a:p>
              </p:txBody>
            </p:sp>
            <p:sp>
              <p:nvSpPr>
                <p:cNvPr id="39" name="Google Shape;959;p33">
                  <a:extLst>
                    <a:ext uri="{FF2B5EF4-FFF2-40B4-BE49-F238E27FC236}">
                      <a16:creationId xmlns:a16="http://schemas.microsoft.com/office/drawing/2014/main" id="{1C428D3B-8882-4842-45D7-0427478628CF}"/>
                    </a:ext>
                  </a:extLst>
                </p:cNvPr>
                <p:cNvSpPr/>
                <p:nvPr/>
              </p:nvSpPr>
              <p:spPr>
                <a:xfrm>
                  <a:off x="7642150" y="4128148"/>
                  <a:ext cx="404400" cy="4044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bin"/>
                      <a:ea typeface="Cabin"/>
                      <a:cs typeface="Cabin"/>
                      <a:sym typeface="Cabin"/>
                    </a:rPr>
                    <a:t>2</a:t>
                  </a:r>
                  <a:endParaRPr>
                    <a:latin typeface="Cabin"/>
                    <a:ea typeface="Cabin"/>
                    <a:cs typeface="Cabin"/>
                    <a:sym typeface="Cabin"/>
                  </a:endParaRPr>
                </a:p>
              </p:txBody>
            </p:sp>
            <p:cxnSp>
              <p:nvCxnSpPr>
                <p:cNvPr id="40" name="Google Shape;960;p33">
                  <a:extLst>
                    <a:ext uri="{FF2B5EF4-FFF2-40B4-BE49-F238E27FC236}">
                      <a16:creationId xmlns:a16="http://schemas.microsoft.com/office/drawing/2014/main" id="{E4F4C89D-3862-8C5C-1480-A079E942C4E5}"/>
                    </a:ext>
                  </a:extLst>
                </p:cNvPr>
                <p:cNvCxnSpPr>
                  <a:stCxn id="38" idx="7"/>
                  <a:endCxn id="39" idx="1"/>
                </p:cNvCxnSpPr>
                <p:nvPr/>
              </p:nvCxnSpPr>
              <p:spPr>
                <a:xfrm rot="-5400000" flipH="1">
                  <a:off x="7257302" y="3743971"/>
                  <a:ext cx="600" cy="887400"/>
                </a:xfrm>
                <a:prstGeom prst="curvedConnector3">
                  <a:avLst>
                    <a:gd name="adj1" fmla="val -49558002"/>
                  </a:avLst>
                </a:prstGeom>
                <a:noFill/>
                <a:ln w="9525" cap="flat" cmpd="sng">
                  <a:solidFill>
                    <a:schemeClr val="dk2"/>
                  </a:solidFill>
                  <a:prstDash val="solid"/>
                  <a:round/>
                  <a:headEnd type="none" w="med" len="med"/>
                  <a:tailEnd type="triangle" w="med" len="med"/>
                </a:ln>
              </p:spPr>
            </p:cxnSp>
            <p:cxnSp>
              <p:nvCxnSpPr>
                <p:cNvPr id="41" name="Google Shape;961;p33">
                  <a:extLst>
                    <a:ext uri="{FF2B5EF4-FFF2-40B4-BE49-F238E27FC236}">
                      <a16:creationId xmlns:a16="http://schemas.microsoft.com/office/drawing/2014/main" id="{1E2131B1-162F-3718-9C97-744601F80A09}"/>
                    </a:ext>
                  </a:extLst>
                </p:cNvPr>
                <p:cNvCxnSpPr>
                  <a:stCxn id="39" idx="3"/>
                  <a:endCxn id="38" idx="5"/>
                </p:cNvCxnSpPr>
                <p:nvPr/>
              </p:nvCxnSpPr>
              <p:spPr>
                <a:xfrm rot="5400000">
                  <a:off x="7257373" y="4029925"/>
                  <a:ext cx="600" cy="887400"/>
                </a:xfrm>
                <a:prstGeom prst="curvedConnector3">
                  <a:avLst>
                    <a:gd name="adj1" fmla="val 49558002"/>
                  </a:avLst>
                </a:prstGeom>
                <a:noFill/>
                <a:ln w="9525" cap="flat" cmpd="sng">
                  <a:solidFill>
                    <a:schemeClr val="dk2"/>
                  </a:solidFill>
                  <a:prstDash val="solid"/>
                  <a:round/>
                  <a:headEnd type="none" w="med" len="med"/>
                  <a:tailEnd type="triangle" w="med" len="med"/>
                </a:ln>
              </p:spPr>
            </p:cxnSp>
          </p:grpSp>
          <p:pic>
            <p:nvPicPr>
              <p:cNvPr id="36" name="Google Shape;964;p33" title="[0,0,0,&quot;https://www.codecogs.com/eqnedit.php?latex=%5Calpha_%7B1%2C2%7D#0&quot;]">
                <a:extLst>
                  <a:ext uri="{FF2B5EF4-FFF2-40B4-BE49-F238E27FC236}">
                    <a16:creationId xmlns:a16="http://schemas.microsoft.com/office/drawing/2014/main" id="{41975609-54E4-C3EF-A7E6-112676F48294}"/>
                  </a:ext>
                </a:extLst>
              </p:cNvPr>
              <p:cNvPicPr preferRelativeResize="0"/>
              <p:nvPr/>
            </p:nvPicPr>
            <p:blipFill>
              <a:blip r:embed="rId14">
                <a:alphaModFix/>
              </a:blip>
              <a:stretch>
                <a:fillRect/>
              </a:stretch>
            </p:blipFill>
            <p:spPr>
              <a:xfrm>
                <a:off x="1357082" y="1467229"/>
                <a:ext cx="294362" cy="144475"/>
              </a:xfrm>
              <a:prstGeom prst="rect">
                <a:avLst/>
              </a:prstGeom>
              <a:noFill/>
              <a:ln>
                <a:noFill/>
              </a:ln>
            </p:spPr>
          </p:pic>
          <p:pic>
            <p:nvPicPr>
              <p:cNvPr id="37" name="Google Shape;965;p33" title="[0,0,0,&quot;https://www.codecogs.com/eqnedit.php?latex=%5Calpha_%7B2%2C1%7D#0&quot;]">
                <a:extLst>
                  <a:ext uri="{FF2B5EF4-FFF2-40B4-BE49-F238E27FC236}">
                    <a16:creationId xmlns:a16="http://schemas.microsoft.com/office/drawing/2014/main" id="{B305FB78-A849-36F6-529D-8A8BCCD4253C}"/>
                  </a:ext>
                </a:extLst>
              </p:cNvPr>
              <p:cNvPicPr preferRelativeResize="0"/>
              <p:nvPr/>
            </p:nvPicPr>
            <p:blipFill>
              <a:blip r:embed="rId15">
                <a:alphaModFix/>
              </a:blip>
              <a:stretch>
                <a:fillRect/>
              </a:stretch>
            </p:blipFill>
            <p:spPr>
              <a:xfrm>
                <a:off x="1344375" y="2573940"/>
                <a:ext cx="290300" cy="144475"/>
              </a:xfrm>
              <a:prstGeom prst="rect">
                <a:avLst/>
              </a:prstGeom>
              <a:noFill/>
              <a:ln>
                <a:noFill/>
              </a:ln>
            </p:spPr>
          </p:pic>
        </p:grpSp>
        <mc:AlternateContent xmlns:mc="http://schemas.openxmlformats.org/markup-compatibility/2006">
          <mc:Choice xmlns:a14="http://schemas.microsoft.com/office/drawing/2010/main" Requires="a14">
            <p:sp>
              <p:nvSpPr>
                <p:cNvPr id="42" name="Google Shape;900;p32">
                  <a:extLst>
                    <a:ext uri="{FF2B5EF4-FFF2-40B4-BE49-F238E27FC236}">
                      <a16:creationId xmlns:a16="http://schemas.microsoft.com/office/drawing/2014/main" id="{BEA836A9-8D2A-E331-2888-5F38D98B7ADF}"/>
                    </a:ext>
                  </a:extLst>
                </p:cNvPr>
                <p:cNvSpPr txBox="1"/>
                <p:nvPr/>
              </p:nvSpPr>
              <p:spPr>
                <a:xfrm>
                  <a:off x="8738914" y="2804463"/>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𝐶</m:t>
                            </m:r>
                          </m:e>
                          <m:sub>
                            <m:r>
                              <a:rPr lang="en-US" b="0" i="1" smtClean="0">
                                <a:solidFill>
                                  <a:schemeClr val="dk1"/>
                                </a:solidFill>
                                <a:latin typeface="Cambria Math" panose="02040503050406030204" pitchFamily="18" charset="0"/>
                                <a:ea typeface="Cabin"/>
                                <a:cs typeface="Cabin"/>
                                <a:sym typeface="Cabin"/>
                              </a:rPr>
                              <m:t>1</m:t>
                            </m:r>
                          </m:sub>
                        </m:sSub>
                      </m:oMath>
                    </m:oMathPara>
                  </a14:m>
                  <a:endParaRPr i="1">
                    <a:solidFill>
                      <a:schemeClr val="dk1"/>
                    </a:solidFill>
                    <a:latin typeface="Cabin"/>
                    <a:ea typeface="Cabin"/>
                    <a:cs typeface="Cabin"/>
                    <a:sym typeface="Cabin"/>
                  </a:endParaRPr>
                </a:p>
              </p:txBody>
            </p:sp>
          </mc:Choice>
          <mc:Fallback>
            <p:sp>
              <p:nvSpPr>
                <p:cNvPr id="42" name="Google Shape;900;p32">
                  <a:extLst>
                    <a:ext uri="{FF2B5EF4-FFF2-40B4-BE49-F238E27FC236}">
                      <a16:creationId xmlns:a16="http://schemas.microsoft.com/office/drawing/2014/main" id="{BEA836A9-8D2A-E331-2888-5F38D98B7ADF}"/>
                    </a:ext>
                  </a:extLst>
                </p:cNvPr>
                <p:cNvSpPr txBox="1">
                  <a:spLocks noRot="1" noChangeAspect="1" noMove="1" noResize="1" noEditPoints="1" noAdjustHandles="1" noChangeArrowheads="1" noChangeShapeType="1" noTextEdit="1"/>
                </p:cNvSpPr>
                <p:nvPr/>
              </p:nvSpPr>
              <p:spPr>
                <a:xfrm>
                  <a:off x="8738914" y="2804463"/>
                  <a:ext cx="598232" cy="400079"/>
                </a:xfrm>
                <a:prstGeom prst="rect">
                  <a:avLst/>
                </a:prstGeom>
                <a:blipFill>
                  <a:blip r:embed="rId16"/>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3" name="Google Shape;900;p32">
                  <a:extLst>
                    <a:ext uri="{FF2B5EF4-FFF2-40B4-BE49-F238E27FC236}">
                      <a16:creationId xmlns:a16="http://schemas.microsoft.com/office/drawing/2014/main" id="{70745B37-A3CA-1ACC-74B3-A7C8A7DC4931}"/>
                    </a:ext>
                  </a:extLst>
                </p:cNvPr>
                <p:cNvSpPr txBox="1"/>
                <p:nvPr/>
              </p:nvSpPr>
              <p:spPr>
                <a:xfrm>
                  <a:off x="10566132" y="2814267"/>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𝐶</m:t>
                            </m:r>
                          </m:e>
                          <m:sub>
                            <m:r>
                              <a:rPr lang="en-US" b="0" i="1" smtClean="0">
                                <a:solidFill>
                                  <a:schemeClr val="dk1"/>
                                </a:solidFill>
                                <a:latin typeface="Cambria Math" panose="02040503050406030204" pitchFamily="18" charset="0"/>
                                <a:ea typeface="Cabin"/>
                                <a:cs typeface="Cabin"/>
                                <a:sym typeface="Cabin"/>
                              </a:rPr>
                              <m:t>2</m:t>
                            </m:r>
                          </m:sub>
                        </m:sSub>
                      </m:oMath>
                    </m:oMathPara>
                  </a14:m>
                  <a:endParaRPr i="1">
                    <a:solidFill>
                      <a:schemeClr val="dk1"/>
                    </a:solidFill>
                    <a:latin typeface="Cabin"/>
                    <a:ea typeface="Cabin"/>
                    <a:cs typeface="Cabin"/>
                    <a:sym typeface="Cabin"/>
                  </a:endParaRPr>
                </a:p>
              </p:txBody>
            </p:sp>
          </mc:Choice>
          <mc:Fallback>
            <p:sp>
              <p:nvSpPr>
                <p:cNvPr id="43" name="Google Shape;900;p32">
                  <a:extLst>
                    <a:ext uri="{FF2B5EF4-FFF2-40B4-BE49-F238E27FC236}">
                      <a16:creationId xmlns:a16="http://schemas.microsoft.com/office/drawing/2014/main" id="{70745B37-A3CA-1ACC-74B3-A7C8A7DC4931}"/>
                    </a:ext>
                  </a:extLst>
                </p:cNvPr>
                <p:cNvSpPr txBox="1">
                  <a:spLocks noRot="1" noChangeAspect="1" noMove="1" noResize="1" noEditPoints="1" noAdjustHandles="1" noChangeArrowheads="1" noChangeShapeType="1" noTextEdit="1"/>
                </p:cNvSpPr>
                <p:nvPr/>
              </p:nvSpPr>
              <p:spPr>
                <a:xfrm>
                  <a:off x="10566132" y="2814267"/>
                  <a:ext cx="598232" cy="400079"/>
                </a:xfrm>
                <a:prstGeom prst="rect">
                  <a:avLst/>
                </a:prstGeom>
                <a:blipFill>
                  <a:blip r:embed="rId17"/>
                  <a:stretch>
                    <a:fillRect/>
                  </a:stretch>
                </a:blipFill>
                <a:ln>
                  <a:noFill/>
                </a:ln>
              </p:spPr>
              <p:txBody>
                <a:bodyPr/>
                <a:lstStyle/>
                <a:p>
                  <a:r>
                    <a:rPr lang="en-US">
                      <a:noFill/>
                    </a:rPr>
                    <a:t> </a:t>
                  </a:r>
                </a:p>
              </p:txBody>
            </p:sp>
          </mc:Fallback>
        </mc:AlternateContent>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8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4"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59">
          <a:extLst>
            <a:ext uri="{FF2B5EF4-FFF2-40B4-BE49-F238E27FC236}">
              <a16:creationId xmlns:a16="http://schemas.microsoft.com/office/drawing/2014/main" id="{B69C0FC8-BBA3-3886-2435-BAB34323D2E0}"/>
            </a:ext>
          </a:extLst>
        </p:cNvPr>
        <p:cNvGrpSpPr/>
        <p:nvPr/>
      </p:nvGrpSpPr>
      <p:grpSpPr>
        <a:xfrm>
          <a:off x="0" y="0"/>
          <a:ext cx="0" cy="0"/>
          <a:chOff x="0" y="0"/>
          <a:chExt cx="0" cy="0"/>
        </a:xfrm>
      </p:grpSpPr>
      <p:sp>
        <p:nvSpPr>
          <p:cNvPr id="761" name="Google Shape;761;p29">
            <a:extLst>
              <a:ext uri="{FF2B5EF4-FFF2-40B4-BE49-F238E27FC236}">
                <a16:creationId xmlns:a16="http://schemas.microsoft.com/office/drawing/2014/main" id="{E7B08E7E-B458-C34B-91AB-29140A0C299C}"/>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
        <p:nvSpPr>
          <p:cNvPr id="2" name="Google Shape;731;p28">
            <a:extLst>
              <a:ext uri="{FF2B5EF4-FFF2-40B4-BE49-F238E27FC236}">
                <a16:creationId xmlns:a16="http://schemas.microsoft.com/office/drawing/2014/main" id="{FDD316AF-496D-3056-F71D-A33711997D22}"/>
              </a:ext>
            </a:extLst>
          </p:cNvPr>
          <p:cNvSpPr txBox="1">
            <a:spLocks noGrp="1"/>
          </p:cNvSpPr>
          <p:nvPr>
            <p:ph type="title"/>
          </p:nvPr>
        </p:nvSpPr>
        <p:spPr>
          <a:xfrm>
            <a:off x="232032" y="53707"/>
            <a:ext cx="11467596"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200" dirty="0"/>
              <a:t>Evaluating the Bounds</a:t>
            </a:r>
            <a:endParaRPr sz="3200" dirty="0"/>
          </a:p>
        </p:txBody>
      </p:sp>
      <p:pic>
        <p:nvPicPr>
          <p:cNvPr id="12" name="Picture 11" descr="A graph of a graph showing a number of jobs&#10;&#10;Description automatically generated">
            <a:extLst>
              <a:ext uri="{FF2B5EF4-FFF2-40B4-BE49-F238E27FC236}">
                <a16:creationId xmlns:a16="http://schemas.microsoft.com/office/drawing/2014/main" id="{9199B30F-3BB8-FF54-5759-2F3403EE9659}"/>
              </a:ext>
            </a:extLst>
          </p:cNvPr>
          <p:cNvPicPr>
            <a:picLocks noChangeAspect="1"/>
          </p:cNvPicPr>
          <p:nvPr/>
        </p:nvPicPr>
        <p:blipFill>
          <a:blip r:embed="rId3"/>
          <a:stretch>
            <a:fillRect/>
          </a:stretch>
        </p:blipFill>
        <p:spPr>
          <a:xfrm>
            <a:off x="2822580" y="1379407"/>
            <a:ext cx="6286500" cy="4307417"/>
          </a:xfrm>
          <a:prstGeom prst="rect">
            <a:avLst/>
          </a:prstGeom>
        </p:spPr>
      </p:pic>
    </p:spTree>
    <p:extLst>
      <p:ext uri="{BB962C8B-B14F-4D97-AF65-F5344CB8AC3E}">
        <p14:creationId xmlns:p14="http://schemas.microsoft.com/office/powerpoint/2010/main" val="750073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3">
          <a:extLst>
            <a:ext uri="{FF2B5EF4-FFF2-40B4-BE49-F238E27FC236}">
              <a16:creationId xmlns:a16="http://schemas.microsoft.com/office/drawing/2014/main" id="{49A28F15-5A24-12EB-5D5E-8E27FA359F66}"/>
            </a:ext>
          </a:extLst>
        </p:cNvPr>
        <p:cNvGrpSpPr/>
        <p:nvPr/>
      </p:nvGrpSpPr>
      <p:grpSpPr>
        <a:xfrm>
          <a:off x="0" y="0"/>
          <a:ext cx="0" cy="0"/>
          <a:chOff x="0" y="0"/>
          <a:chExt cx="0" cy="0"/>
        </a:xfrm>
      </p:grpSpPr>
      <p:sp>
        <p:nvSpPr>
          <p:cNvPr id="365" name="Google Shape;365;p22">
            <a:extLst>
              <a:ext uri="{FF2B5EF4-FFF2-40B4-BE49-F238E27FC236}">
                <a16:creationId xmlns:a16="http://schemas.microsoft.com/office/drawing/2014/main" id="{5FB6BE6F-0BA0-CADA-CC43-CE0886EADCDD}"/>
              </a:ext>
            </a:extLst>
          </p:cNvPr>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graphicFrame>
        <p:nvGraphicFramePr>
          <p:cNvPr id="12" name="Diagram 11">
            <a:extLst>
              <a:ext uri="{FF2B5EF4-FFF2-40B4-BE49-F238E27FC236}">
                <a16:creationId xmlns:a16="http://schemas.microsoft.com/office/drawing/2014/main" id="{130EA87D-B6DE-A1ED-85CE-524A5852F920}"/>
              </a:ext>
            </a:extLst>
          </p:cNvPr>
          <p:cNvGraphicFramePr/>
          <p:nvPr>
            <p:extLst>
              <p:ext uri="{D42A27DB-BD31-4B8C-83A1-F6EECF244321}">
                <p14:modId xmlns:p14="http://schemas.microsoft.com/office/powerpoint/2010/main" val="3879741967"/>
              </p:ext>
            </p:extLst>
          </p:nvPr>
        </p:nvGraphicFramePr>
        <p:xfrm>
          <a:off x="2032000" y="47677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855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51">
          <a:extLst>
            <a:ext uri="{FF2B5EF4-FFF2-40B4-BE49-F238E27FC236}">
              <a16:creationId xmlns:a16="http://schemas.microsoft.com/office/drawing/2014/main" id="{31DEA03E-5146-8AE3-D7F6-C815A74BE8E2}"/>
            </a:ext>
          </a:extLst>
        </p:cNvPr>
        <p:cNvGrpSpPr/>
        <p:nvPr/>
      </p:nvGrpSpPr>
      <p:grpSpPr>
        <a:xfrm>
          <a:off x="0" y="0"/>
          <a:ext cx="0" cy="0"/>
          <a:chOff x="0" y="0"/>
          <a:chExt cx="0" cy="0"/>
        </a:xfrm>
      </p:grpSpPr>
      <p:sp>
        <p:nvSpPr>
          <p:cNvPr id="852" name="Google Shape;852;p31">
            <a:extLst>
              <a:ext uri="{FF2B5EF4-FFF2-40B4-BE49-F238E27FC236}">
                <a16:creationId xmlns:a16="http://schemas.microsoft.com/office/drawing/2014/main" id="{E3345F55-66C0-C127-DC2C-20F3D97D6870}"/>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
        <p:nvSpPr>
          <p:cNvPr id="853" name="Google Shape;853;p31">
            <a:extLst>
              <a:ext uri="{FF2B5EF4-FFF2-40B4-BE49-F238E27FC236}">
                <a16:creationId xmlns:a16="http://schemas.microsoft.com/office/drawing/2014/main" id="{3D90B2E2-60CF-D3C1-CD19-147F5DE810E4}"/>
              </a:ext>
            </a:extLst>
          </p:cNvPr>
          <p:cNvSpPr txBox="1">
            <a:spLocks noGrp="1"/>
          </p:cNvSpPr>
          <p:nvPr>
            <p:ph type="title"/>
          </p:nvPr>
        </p:nvSpPr>
        <p:spPr>
          <a:xfrm>
            <a:off x="381000" y="-9207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300" dirty="0"/>
              <a:t>Picking the best </a:t>
            </a:r>
            <a:r>
              <a:rPr lang="en-US" sz="3300" dirty="0" err="1"/>
              <a:t>pMSR</a:t>
            </a:r>
            <a:r>
              <a:rPr lang="en-US" sz="3300" dirty="0"/>
              <a:t> policy</a:t>
            </a:r>
            <a:endParaRPr sz="3300" dirty="0"/>
          </a:p>
        </p:txBody>
      </p:sp>
      <mc:AlternateContent xmlns:mc="http://schemas.openxmlformats.org/markup-compatibility/2006">
        <mc:Choice xmlns:a14="http://schemas.microsoft.com/office/drawing/2010/main" Requires="a14">
          <p:sp>
            <p:nvSpPr>
              <p:cNvPr id="20" name="Google Shape;945;p32">
                <a:extLst>
                  <a:ext uri="{FF2B5EF4-FFF2-40B4-BE49-F238E27FC236}">
                    <a16:creationId xmlns:a16="http://schemas.microsoft.com/office/drawing/2014/main" id="{1153F3CF-D8CE-0AEE-4F7E-984B0906EA10}"/>
                  </a:ext>
                </a:extLst>
              </p:cNvPr>
              <p:cNvSpPr txBox="1"/>
              <p:nvPr/>
            </p:nvSpPr>
            <p:spPr>
              <a:xfrm>
                <a:off x="93172" y="3267108"/>
                <a:ext cx="5523645" cy="492412"/>
              </a:xfrm>
              <a:prstGeom prst="rect">
                <a:avLst/>
              </a:prstGeom>
              <a:noFill/>
              <a:ln>
                <a:noFill/>
              </a:ln>
            </p:spPr>
            <p:txBody>
              <a:bodyPr spcFirstLastPara="1" wrap="square" lIns="91425" tIns="91425" rIns="91425" bIns="91425" anchor="t" anchorCtr="0">
                <a:spAutoFit/>
              </a:bodyPr>
              <a:lstStyle/>
              <a:p>
                <a:pPr lvl="0"/>
                <a:r>
                  <a:rPr lang="en-US" sz="2000">
                    <a:solidFill>
                      <a:schemeClr val="dk1"/>
                    </a:solidFill>
                    <a:latin typeface="Cabin"/>
                    <a:ea typeface="Cabin"/>
                    <a:cs typeface="Cabin"/>
                    <a:sym typeface="Cabin"/>
                  </a:rPr>
                  <a:t>Our observation: As </a:t>
                </a:r>
                <a14:m>
                  <m:oMath xmlns:m="http://schemas.openxmlformats.org/officeDocument/2006/math">
                    <m:r>
                      <a:rPr lang="en-US" sz="2000" b="0" i="1" smtClean="0">
                        <a:solidFill>
                          <a:schemeClr val="dk1"/>
                        </a:solidFill>
                        <a:latin typeface="Cambria Math" panose="02040503050406030204" pitchFamily="18" charset="0"/>
                        <a:ea typeface="Cabin"/>
                        <a:cs typeface="Cabin"/>
                        <a:sym typeface="Cabin"/>
                      </a:rPr>
                      <m:t>𝛼</m:t>
                    </m:r>
                    <m:r>
                      <a:rPr lang="en-US" sz="2000" b="0" i="1" smtClean="0">
                        <a:solidFill>
                          <a:schemeClr val="dk1"/>
                        </a:solidFill>
                        <a:latin typeface="Cambria Math" panose="02040503050406030204" pitchFamily="18" charset="0"/>
                        <a:ea typeface="Cabin"/>
                        <a:cs typeface="Cabin"/>
                        <a:sym typeface="Cabin"/>
                      </a:rPr>
                      <m:t>→∞</m:t>
                    </m:r>
                  </m:oMath>
                </a14:m>
                <a:r>
                  <a:rPr lang="en-US" sz="2000">
                    <a:solidFill>
                      <a:schemeClr val="dk1"/>
                    </a:solidFill>
                    <a:latin typeface="Cabin"/>
                    <a:ea typeface="Cabin"/>
                    <a:cs typeface="Cabin"/>
                    <a:sym typeface="Cabin"/>
                  </a:rPr>
                  <a:t>, MSR-1 variation </a:t>
                </a:r>
                <a14:m>
                  <m:oMath xmlns:m="http://schemas.openxmlformats.org/officeDocument/2006/math">
                    <m:r>
                      <a:rPr lang="en-US" sz="2000" b="0" i="1" smtClean="0">
                        <a:solidFill>
                          <a:schemeClr val="dk1"/>
                        </a:solidFill>
                        <a:latin typeface="Cambria Math" panose="02040503050406030204" pitchFamily="18" charset="0"/>
                        <a:ea typeface="Cabin"/>
                        <a:cs typeface="Cabin"/>
                        <a:sym typeface="Cabin"/>
                      </a:rPr>
                      <m:t>→0</m:t>
                    </m:r>
                  </m:oMath>
                </a14:m>
                <a:r>
                  <a:rPr lang="en-US" sz="2000">
                    <a:solidFill>
                      <a:schemeClr val="dk1"/>
                    </a:solidFill>
                    <a:latin typeface="Cabin"/>
                    <a:ea typeface="Cabin"/>
                    <a:cs typeface="Cabin"/>
                    <a:sym typeface="Cabin"/>
                  </a:rPr>
                  <a:t>.</a:t>
                </a:r>
              </a:p>
            </p:txBody>
          </p:sp>
        </mc:Choice>
        <mc:Fallback>
          <p:sp>
            <p:nvSpPr>
              <p:cNvPr id="20" name="Google Shape;945;p32">
                <a:extLst>
                  <a:ext uri="{FF2B5EF4-FFF2-40B4-BE49-F238E27FC236}">
                    <a16:creationId xmlns:a16="http://schemas.microsoft.com/office/drawing/2014/main" id="{1153F3CF-D8CE-0AEE-4F7E-984B0906EA10}"/>
                  </a:ext>
                </a:extLst>
              </p:cNvPr>
              <p:cNvSpPr txBox="1">
                <a:spLocks noRot="1" noChangeAspect="1" noMove="1" noResize="1" noEditPoints="1" noAdjustHandles="1" noChangeArrowheads="1" noChangeShapeType="1" noTextEdit="1"/>
              </p:cNvSpPr>
              <p:nvPr/>
            </p:nvSpPr>
            <p:spPr>
              <a:xfrm>
                <a:off x="93172" y="3267108"/>
                <a:ext cx="5523645" cy="492412"/>
              </a:xfrm>
              <a:prstGeom prst="rect">
                <a:avLst/>
              </a:prstGeom>
              <a:blipFill>
                <a:blip r:embed="rId3"/>
                <a:stretch>
                  <a:fillRect l="-1147" b="-10000"/>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Google Shape;945;p32">
                <a:extLst>
                  <a:ext uri="{FF2B5EF4-FFF2-40B4-BE49-F238E27FC236}">
                    <a16:creationId xmlns:a16="http://schemas.microsoft.com/office/drawing/2014/main" id="{7559F9C6-D8F7-8039-AFE9-23B625511419}"/>
                  </a:ext>
                </a:extLst>
              </p:cNvPr>
              <p:cNvSpPr txBox="1"/>
              <p:nvPr/>
            </p:nvSpPr>
            <p:spPr>
              <a:xfrm>
                <a:off x="93172" y="2380572"/>
                <a:ext cx="7574486" cy="100415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dirty="0">
                    <a:solidFill>
                      <a:schemeClr val="dk1"/>
                    </a:solidFill>
                    <a:latin typeface="Cabin"/>
                    <a:ea typeface="Cabin"/>
                    <a:cs typeface="Cabin"/>
                    <a:sym typeface="Cabin"/>
                  </a:rPr>
                  <a:t>Recall that:</a:t>
                </a:r>
                <a:br>
                  <a:rPr lang="en-US" sz="2000" dirty="0">
                    <a:solidFill>
                      <a:schemeClr val="dk1"/>
                    </a:solidFill>
                    <a:latin typeface="Cabin"/>
                    <a:ea typeface="Cabin"/>
                    <a:cs typeface="Cabin"/>
                    <a:sym typeface="Cabin"/>
                  </a:rPr>
                </a:br>
                <a:r>
                  <a:rPr lang="en-US" sz="2000" dirty="0">
                    <a:solidFill>
                      <a:schemeClr val="dk1"/>
                    </a:solidFill>
                    <a:latin typeface="Cabin"/>
                    <a:ea typeface="Cabin"/>
                    <a:cs typeface="Cabin"/>
                    <a:sym typeface="Cabin"/>
                  </a:rPr>
                  <a:t>M/M/1 + MSR-1 variation </a:t>
                </a:r>
                <a14:m>
                  <m:oMath xmlns:m="http://schemas.openxmlformats.org/officeDocument/2006/math">
                    <m:r>
                      <a:rPr lang="en-US" sz="2000" b="0" i="1" smtClean="0">
                        <a:solidFill>
                          <a:schemeClr val="dk1"/>
                        </a:solidFill>
                        <a:latin typeface="Cambria Math" panose="02040503050406030204" pitchFamily="18" charset="0"/>
                        <a:ea typeface="Cambria Math" panose="02040503050406030204" pitchFamily="18" charset="0"/>
                        <a:cs typeface="Cabin"/>
                        <a:sym typeface="Cabin"/>
                      </a:rPr>
                      <m:t>≤</m:t>
                    </m:r>
                    <m:r>
                      <a:rPr lang="en-US" sz="2000" i="1">
                        <a:solidFill>
                          <a:schemeClr val="dk1"/>
                        </a:solidFill>
                        <a:latin typeface="Cambria Math" panose="02040503050406030204" pitchFamily="18" charset="0"/>
                        <a:ea typeface="Cambria Math" panose="02040503050406030204" pitchFamily="18" charset="0"/>
                        <a:cs typeface="Cabin"/>
                        <a:sym typeface="Cabin"/>
                      </a:rPr>
                      <m:t>𝔼</m:t>
                    </m:r>
                    <m:d>
                      <m:dPr>
                        <m:begChr m:val="["/>
                        <m:endChr m:val="]"/>
                        <m:ctrlPr>
                          <a:rPr lang="en-US" sz="2000" i="1">
                            <a:solidFill>
                              <a:schemeClr val="dk1"/>
                            </a:solidFill>
                            <a:latin typeface="Cambria Math" panose="02040503050406030204" pitchFamily="18" charset="0"/>
                            <a:ea typeface="Cabin"/>
                            <a:cs typeface="Cabin"/>
                            <a:sym typeface="Cabin"/>
                          </a:rPr>
                        </m:ctrlPr>
                      </m:dPr>
                      <m:e>
                        <m:sSub>
                          <m:sSubPr>
                            <m:ctrlPr>
                              <a:rPr lang="en-US" sz="2000" b="0" i="1" smtClean="0">
                                <a:solidFill>
                                  <a:schemeClr val="dk1"/>
                                </a:solidFill>
                                <a:latin typeface="Cambria Math" panose="02040503050406030204" pitchFamily="18" charset="0"/>
                                <a:ea typeface="Cabin"/>
                                <a:cs typeface="Cabin"/>
                                <a:sym typeface="Cabin"/>
                              </a:rPr>
                            </m:ctrlPr>
                          </m:sSubPr>
                          <m:e>
                            <m:r>
                              <a:rPr lang="en-US" sz="2000" b="0" i="1" smtClean="0">
                                <a:solidFill>
                                  <a:schemeClr val="dk1"/>
                                </a:solidFill>
                                <a:latin typeface="Cambria Math" panose="02040503050406030204" pitchFamily="18" charset="0"/>
                                <a:ea typeface="Cabin"/>
                                <a:cs typeface="Cabin"/>
                                <a:sym typeface="Cabin"/>
                              </a:rPr>
                              <m:t>𝑇</m:t>
                            </m:r>
                          </m:e>
                          <m:sub>
                            <m:r>
                              <a:rPr lang="en-US" sz="2000" b="0" i="1" smtClean="0">
                                <a:solidFill>
                                  <a:schemeClr val="dk1"/>
                                </a:solidFill>
                                <a:latin typeface="Cambria Math" panose="02040503050406030204" pitchFamily="18" charset="0"/>
                                <a:ea typeface="Cabin"/>
                                <a:cs typeface="Cabin"/>
                                <a:sym typeface="Cabin"/>
                              </a:rPr>
                              <m:t>1</m:t>
                            </m:r>
                          </m:sub>
                        </m:sSub>
                      </m:e>
                    </m:d>
                    <m:r>
                      <a:rPr lang="en-US" sz="2000" b="0" i="1" smtClean="0">
                        <a:solidFill>
                          <a:schemeClr val="dk1"/>
                        </a:solidFill>
                        <a:latin typeface="Cambria Math" panose="02040503050406030204" pitchFamily="18" charset="0"/>
                        <a:ea typeface="Cabin"/>
                        <a:cs typeface="Cabin"/>
                        <a:sym typeface="Cabin"/>
                      </a:rPr>
                      <m:t>≤</m:t>
                    </m:r>
                  </m:oMath>
                </a14:m>
                <a:r>
                  <a:rPr lang="en-US" sz="2000" dirty="0">
                    <a:solidFill>
                      <a:schemeClr val="dk1"/>
                    </a:solidFill>
                    <a:latin typeface="Cabin"/>
                    <a:sym typeface="Cabin"/>
                  </a:rPr>
                  <a:t> M/M/1 + MSR-1 variation </a:t>
                </a:r>
                <a:r>
                  <a:rPr lang="en-US" sz="2000" dirty="0">
                    <a:solidFill>
                      <a:schemeClr val="dk1"/>
                    </a:solidFill>
                    <a:latin typeface="Cabin"/>
                    <a:ea typeface="Cabin"/>
                    <a:cs typeface="Cabin"/>
                    <a:sym typeface="Cabin"/>
                  </a:rPr>
                  <a:t>+ </a:t>
                </a:r>
                <a14:m>
                  <m:oMath xmlns:m="http://schemas.openxmlformats.org/officeDocument/2006/math">
                    <m:f>
                      <m:fPr>
                        <m:ctrlPr>
                          <a:rPr lang="en-US" sz="2000" i="1" smtClean="0">
                            <a:solidFill>
                              <a:schemeClr val="dk1"/>
                            </a:solidFill>
                            <a:latin typeface="Cambria Math" panose="02040503050406030204" pitchFamily="18" charset="0"/>
                            <a:sym typeface="Cabin"/>
                          </a:rPr>
                        </m:ctrlPr>
                      </m:fPr>
                      <m:num>
                        <m:func>
                          <m:funcPr>
                            <m:ctrlPr>
                              <a:rPr lang="en-US" sz="2000" b="0" i="1" smtClean="0">
                                <a:solidFill>
                                  <a:schemeClr val="dk1"/>
                                </a:solidFill>
                                <a:latin typeface="Cambria Math" panose="02040503050406030204" pitchFamily="18" charset="0"/>
                                <a:sym typeface="Cabin"/>
                              </a:rPr>
                            </m:ctrlPr>
                          </m:funcPr>
                          <m:fName>
                            <m:limLow>
                              <m:limLowPr>
                                <m:ctrlPr>
                                  <a:rPr lang="en-US" sz="2000" b="0" i="1" smtClean="0">
                                    <a:solidFill>
                                      <a:schemeClr val="dk1"/>
                                    </a:solidFill>
                                    <a:latin typeface="Cambria Math" panose="02040503050406030204" pitchFamily="18" charset="0"/>
                                    <a:sym typeface="Cabin"/>
                                  </a:rPr>
                                </m:ctrlPr>
                              </m:limLowPr>
                              <m:e>
                                <m:r>
                                  <m:rPr>
                                    <m:sty m:val="p"/>
                                  </m:rPr>
                                  <a:rPr lang="en-US" sz="2000" b="0" i="0" smtClean="0">
                                    <a:solidFill>
                                      <a:schemeClr val="dk1"/>
                                    </a:solidFill>
                                    <a:latin typeface="Cambria Math" panose="02040503050406030204" pitchFamily="18" charset="0"/>
                                    <a:sym typeface="Cabin"/>
                                  </a:rPr>
                                  <m:t>max</m:t>
                                </m:r>
                              </m:e>
                              <m:lim>
                                <m:r>
                                  <a:rPr lang="en-US" sz="2000" b="0" i="1" smtClean="0">
                                    <a:solidFill>
                                      <a:schemeClr val="dk1"/>
                                    </a:solidFill>
                                    <a:latin typeface="Cambria Math" panose="02040503050406030204" pitchFamily="18" charset="0"/>
                                    <a:sym typeface="Cabin"/>
                                  </a:rPr>
                                  <m:t>𝑖</m:t>
                                </m:r>
                              </m:lim>
                            </m:limLow>
                          </m:fName>
                          <m:e>
                            <m:sSub>
                              <m:sSubPr>
                                <m:ctrlPr>
                                  <a:rPr lang="en-US" sz="2000" b="0" i="1" smtClean="0">
                                    <a:solidFill>
                                      <a:schemeClr val="dk1"/>
                                    </a:solidFill>
                                    <a:latin typeface="Cambria Math" panose="02040503050406030204" pitchFamily="18" charset="0"/>
                                    <a:sym typeface="Cabin"/>
                                  </a:rPr>
                                </m:ctrlPr>
                              </m:sSubPr>
                              <m:e>
                                <m:r>
                                  <a:rPr lang="en-US" sz="2000" b="0" i="1" smtClean="0">
                                    <a:solidFill>
                                      <a:schemeClr val="dk1"/>
                                    </a:solidFill>
                                    <a:latin typeface="Cambria Math" panose="02040503050406030204" pitchFamily="18" charset="0"/>
                                    <a:sym typeface="Cabin"/>
                                  </a:rPr>
                                  <m:t>𝐶</m:t>
                                </m:r>
                              </m:e>
                              <m:sub>
                                <m:r>
                                  <a:rPr lang="en-US" sz="2000" b="0" i="1" smtClean="0">
                                    <a:solidFill>
                                      <a:schemeClr val="dk1"/>
                                    </a:solidFill>
                                    <a:latin typeface="Cambria Math" panose="02040503050406030204" pitchFamily="18" charset="0"/>
                                    <a:sym typeface="Cabin"/>
                                  </a:rPr>
                                  <m:t>𝑖</m:t>
                                </m:r>
                              </m:sub>
                            </m:sSub>
                          </m:e>
                        </m:func>
                      </m:num>
                      <m:den>
                        <m:r>
                          <a:rPr lang="en-US" sz="2000" b="0" i="1" smtClean="0">
                            <a:solidFill>
                              <a:schemeClr val="dk1"/>
                            </a:solidFill>
                            <a:latin typeface="Cambria Math" panose="02040503050406030204" pitchFamily="18" charset="0"/>
                            <a:sym typeface="Cabin"/>
                          </a:rPr>
                          <m:t>𝜆</m:t>
                        </m:r>
                      </m:den>
                    </m:f>
                  </m:oMath>
                </a14:m>
                <a:endParaRPr lang="en-US" sz="2000" b="0" dirty="0">
                  <a:solidFill>
                    <a:schemeClr val="dk1"/>
                  </a:solidFill>
                  <a:latin typeface="Cabin"/>
                  <a:sym typeface="Cabin"/>
                </a:endParaRPr>
              </a:p>
            </p:txBody>
          </p:sp>
        </mc:Choice>
        <mc:Fallback>
          <p:sp>
            <p:nvSpPr>
              <p:cNvPr id="24" name="Google Shape;945;p32">
                <a:extLst>
                  <a:ext uri="{FF2B5EF4-FFF2-40B4-BE49-F238E27FC236}">
                    <a16:creationId xmlns:a16="http://schemas.microsoft.com/office/drawing/2014/main" id="{7559F9C6-D8F7-8039-AFE9-23B625511419}"/>
                  </a:ext>
                </a:extLst>
              </p:cNvPr>
              <p:cNvSpPr txBox="1">
                <a:spLocks noRot="1" noChangeAspect="1" noMove="1" noResize="1" noEditPoints="1" noAdjustHandles="1" noChangeArrowheads="1" noChangeShapeType="1" noTextEdit="1"/>
              </p:cNvSpPr>
              <p:nvPr/>
            </p:nvSpPr>
            <p:spPr>
              <a:xfrm>
                <a:off x="93172" y="2380572"/>
                <a:ext cx="7574486" cy="1004155"/>
              </a:xfrm>
              <a:prstGeom prst="rect">
                <a:avLst/>
              </a:prstGeom>
              <a:blipFill>
                <a:blip r:embed="rId4"/>
                <a:stretch>
                  <a:fillRect l="-838"/>
                </a:stretch>
              </a:blipFill>
              <a:ln>
                <a:noFill/>
              </a:ln>
            </p:spPr>
            <p:txBody>
              <a:bodyPr/>
              <a:lstStyle/>
              <a:p>
                <a:r>
                  <a:rPr lang="en-US">
                    <a:noFill/>
                  </a:rPr>
                  <a:t> </a:t>
                </a:r>
              </a:p>
            </p:txBody>
          </p:sp>
        </mc:Fallback>
      </mc:AlternateContent>
      <p:grpSp>
        <p:nvGrpSpPr>
          <p:cNvPr id="25" name="Google Shape;816;p30">
            <a:extLst>
              <a:ext uri="{FF2B5EF4-FFF2-40B4-BE49-F238E27FC236}">
                <a16:creationId xmlns:a16="http://schemas.microsoft.com/office/drawing/2014/main" id="{BC1DBEBD-9194-8729-AA4B-43272AA26735}"/>
              </a:ext>
            </a:extLst>
          </p:cNvPr>
          <p:cNvGrpSpPr/>
          <p:nvPr/>
        </p:nvGrpSpPr>
        <p:grpSpPr>
          <a:xfrm>
            <a:off x="226149" y="4003792"/>
            <a:ext cx="6044681" cy="661573"/>
            <a:chOff x="5219050" y="3365350"/>
            <a:chExt cx="5584025" cy="1531812"/>
          </a:xfrm>
        </p:grpSpPr>
        <mc:AlternateContent xmlns:mc="http://schemas.openxmlformats.org/markup-compatibility/2006">
          <mc:Choice xmlns:a14="http://schemas.microsoft.com/office/drawing/2010/main" Requires="a14">
            <p:sp>
              <p:nvSpPr>
                <p:cNvPr id="26" name="Google Shape;817;p30">
                  <a:extLst>
                    <a:ext uri="{FF2B5EF4-FFF2-40B4-BE49-F238E27FC236}">
                      <a16:creationId xmlns:a16="http://schemas.microsoft.com/office/drawing/2014/main" id="{A49E92A8-C572-BAD9-7C31-8AF00368388A}"/>
                    </a:ext>
                  </a:extLst>
                </p:cNvPr>
                <p:cNvSpPr/>
                <p:nvPr/>
              </p:nvSpPr>
              <p:spPr>
                <a:xfrm>
                  <a:off x="5219175" y="3366323"/>
                  <a:ext cx="5583900" cy="1530839"/>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300">
                    <a:latin typeface="Cabin"/>
                    <a:ea typeface="Cabin"/>
                    <a:cs typeface="Cabin"/>
                    <a:sym typeface="Cabin"/>
                  </a:endParaRPr>
                </a:p>
                <a:p>
                  <a:pPr marL="0" lvl="0" indent="0" algn="l" rtl="0">
                    <a:spcBef>
                      <a:spcPts val="0"/>
                    </a:spcBef>
                    <a:spcAft>
                      <a:spcPts val="0"/>
                    </a:spcAft>
                    <a:buNone/>
                  </a:pPr>
                  <a:r>
                    <a:rPr lang="en-US" sz="1600">
                      <a:latin typeface="Cabin"/>
                      <a:ea typeface="Cabin"/>
                      <a:cs typeface="Cabin"/>
                      <a:sym typeface="Cabin"/>
                    </a:rPr>
                    <a:t>Given an MSR with 2 preemptive job types, </a:t>
                  </a:r>
                  <a14:m>
                    <m:oMath xmlns:m="http://schemas.openxmlformats.org/officeDocument/2006/math">
                      <m:r>
                        <a:rPr lang="en-US" sz="1600" b="0" i="1" smtClean="0">
                          <a:latin typeface="Cambria Math" panose="02040503050406030204" pitchFamily="18" charset="0"/>
                          <a:ea typeface="Cabin"/>
                          <a:cs typeface="Cabin"/>
                          <a:sym typeface="Cabin"/>
                        </a:rPr>
                        <m:t>𝛼</m:t>
                      </m:r>
                      <m:r>
                        <a:rPr lang="en-US" sz="1600" b="0" i="1" smtClean="0">
                          <a:latin typeface="Cambria Math" panose="02040503050406030204" pitchFamily="18" charset="0"/>
                          <a:ea typeface="Cabin"/>
                          <a:cs typeface="Cabin"/>
                          <a:sym typeface="Cabin"/>
                        </a:rPr>
                        <m:t>→∞</m:t>
                      </m:r>
                    </m:oMath>
                  </a14:m>
                  <a:r>
                    <a:rPr lang="en-US" sz="1600">
                      <a:latin typeface="Cabin"/>
                      <a:ea typeface="Cabin"/>
                      <a:cs typeface="Cabin"/>
                      <a:sym typeface="Cabin"/>
                    </a:rPr>
                    <a:t> minimizes </a:t>
                  </a:r>
                  <a14:m>
                    <m:oMath xmlns:m="http://schemas.openxmlformats.org/officeDocument/2006/math">
                      <m:r>
                        <a:rPr lang="en-US" sz="1600" i="1" smtClean="0">
                          <a:latin typeface="Cambria Math" panose="02040503050406030204" pitchFamily="18" charset="0"/>
                          <a:ea typeface="Cambria Math" panose="02040503050406030204" pitchFamily="18" charset="0"/>
                          <a:cs typeface="Cabin"/>
                          <a:sym typeface="Cabin"/>
                        </a:rPr>
                        <m:t>𝔼</m:t>
                      </m:r>
                      <m:r>
                        <a:rPr lang="en-US" sz="1600" b="0" i="1" smtClean="0">
                          <a:latin typeface="Cambria Math" panose="02040503050406030204" pitchFamily="18" charset="0"/>
                          <a:ea typeface="Cambria Math" panose="02040503050406030204" pitchFamily="18" charset="0"/>
                          <a:cs typeface="Cabin"/>
                          <a:sym typeface="Cabin"/>
                        </a:rPr>
                        <m:t>[</m:t>
                      </m:r>
                      <m:r>
                        <a:rPr lang="en-US" sz="1600" b="0" i="1" smtClean="0">
                          <a:latin typeface="Cambria Math" panose="02040503050406030204" pitchFamily="18" charset="0"/>
                          <a:ea typeface="Cambria Math" panose="02040503050406030204" pitchFamily="18" charset="0"/>
                          <a:cs typeface="Cabin"/>
                          <a:sym typeface="Cabin"/>
                        </a:rPr>
                        <m:t>𝑇</m:t>
                      </m:r>
                      <m:r>
                        <a:rPr lang="en-US" sz="1600" b="0" i="1" smtClean="0">
                          <a:latin typeface="Cambria Math" panose="02040503050406030204" pitchFamily="18" charset="0"/>
                          <a:ea typeface="Cambria Math" panose="02040503050406030204" pitchFamily="18" charset="0"/>
                          <a:cs typeface="Cabin"/>
                          <a:sym typeface="Cabin"/>
                        </a:rPr>
                        <m:t>]</m:t>
                      </m:r>
                    </m:oMath>
                  </a14:m>
                  <a:r>
                    <a:rPr lang="en-US" sz="1600">
                      <a:latin typeface="Cabin"/>
                      <a:ea typeface="Cabin"/>
                      <a:cs typeface="Cabin"/>
                      <a:sym typeface="Cabin"/>
                    </a:rPr>
                    <a:t>.</a:t>
                  </a:r>
                  <a:endParaRPr sz="1600">
                    <a:latin typeface="Cabin"/>
                    <a:ea typeface="Cabin"/>
                    <a:cs typeface="Cabin"/>
                    <a:sym typeface="Cabin"/>
                  </a:endParaRPr>
                </a:p>
              </p:txBody>
            </p:sp>
          </mc:Choice>
          <mc:Fallback>
            <p:sp>
              <p:nvSpPr>
                <p:cNvPr id="26" name="Google Shape;817;p30">
                  <a:extLst>
                    <a:ext uri="{FF2B5EF4-FFF2-40B4-BE49-F238E27FC236}">
                      <a16:creationId xmlns:a16="http://schemas.microsoft.com/office/drawing/2014/main" id="{A49E92A8-C572-BAD9-7C31-8AF00368388A}"/>
                    </a:ext>
                  </a:extLst>
                </p:cNvPr>
                <p:cNvSpPr>
                  <a:spLocks noRot="1" noChangeAspect="1" noMove="1" noResize="1" noEditPoints="1" noAdjustHandles="1" noChangeArrowheads="1" noChangeShapeType="1" noTextEdit="1"/>
                </p:cNvSpPr>
                <p:nvPr/>
              </p:nvSpPr>
              <p:spPr>
                <a:xfrm>
                  <a:off x="5219175" y="3366323"/>
                  <a:ext cx="5583900" cy="1530839"/>
                </a:xfrm>
                <a:prstGeom prst="roundRect">
                  <a:avLst>
                    <a:gd name="adj" fmla="val 16667"/>
                  </a:avLst>
                </a:prstGeom>
                <a:blipFill>
                  <a:blip r:embed="rId5"/>
                  <a:stretch>
                    <a:fillRect b="-1852"/>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sp>
          <p:nvSpPr>
            <p:cNvPr id="27" name="Google Shape;818;p30">
              <a:extLst>
                <a:ext uri="{FF2B5EF4-FFF2-40B4-BE49-F238E27FC236}">
                  <a16:creationId xmlns:a16="http://schemas.microsoft.com/office/drawing/2014/main" id="{3032A336-45DC-8E17-BEC6-97B772F64C3E}"/>
                </a:ext>
              </a:extLst>
            </p:cNvPr>
            <p:cNvSpPr/>
            <p:nvPr/>
          </p:nvSpPr>
          <p:spPr>
            <a:xfrm>
              <a:off x="5219050" y="3365350"/>
              <a:ext cx="5583900" cy="544079"/>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i="1" dirty="0">
                  <a:solidFill>
                    <a:schemeClr val="lt1"/>
                  </a:solidFill>
                  <a:latin typeface="Cabin"/>
                  <a:ea typeface="Cabin"/>
                  <a:cs typeface="Cabin"/>
                  <a:sym typeface="Cabin"/>
                </a:rPr>
                <a:t>Theorem 3 (Best MSR for Preemptible Jobs)</a:t>
              </a:r>
              <a:endParaRPr i="1" dirty="0">
                <a:solidFill>
                  <a:schemeClr val="lt1"/>
                </a:solidFill>
                <a:latin typeface="Cabin"/>
                <a:ea typeface="Cabin"/>
                <a:cs typeface="Cabin"/>
                <a:sym typeface="Cabin"/>
              </a:endParaRPr>
            </a:p>
          </p:txBody>
        </p:sp>
      </p:grpSp>
      <p:grpSp>
        <p:nvGrpSpPr>
          <p:cNvPr id="2" name="Group 1">
            <a:extLst>
              <a:ext uri="{FF2B5EF4-FFF2-40B4-BE49-F238E27FC236}">
                <a16:creationId xmlns:a16="http://schemas.microsoft.com/office/drawing/2014/main" id="{9F1152D6-4DF0-A145-F094-4D12AD4863F8}"/>
              </a:ext>
            </a:extLst>
          </p:cNvPr>
          <p:cNvGrpSpPr/>
          <p:nvPr/>
        </p:nvGrpSpPr>
        <p:grpSpPr>
          <a:xfrm>
            <a:off x="93172" y="1038806"/>
            <a:ext cx="5814015" cy="1196212"/>
            <a:chOff x="2920083" y="1233625"/>
            <a:chExt cx="5814014" cy="1196212"/>
          </a:xfrm>
        </p:grpSpPr>
        <p:grpSp>
          <p:nvGrpSpPr>
            <p:cNvPr id="3" name="Google Shape;792;p30">
              <a:extLst>
                <a:ext uri="{FF2B5EF4-FFF2-40B4-BE49-F238E27FC236}">
                  <a16:creationId xmlns:a16="http://schemas.microsoft.com/office/drawing/2014/main" id="{0F093FBC-4230-AC57-192F-3C1B67CB5CCD}"/>
                </a:ext>
              </a:extLst>
            </p:cNvPr>
            <p:cNvGrpSpPr/>
            <p:nvPr/>
          </p:nvGrpSpPr>
          <p:grpSpPr>
            <a:xfrm>
              <a:off x="2920083" y="1597937"/>
              <a:ext cx="5687472" cy="831900"/>
              <a:chOff x="5718861" y="3870296"/>
              <a:chExt cx="5687472" cy="831900"/>
            </a:xfrm>
          </p:grpSpPr>
          <p:sp>
            <p:nvSpPr>
              <p:cNvPr id="45" name="Google Shape;793;p30">
                <a:extLst>
                  <a:ext uri="{FF2B5EF4-FFF2-40B4-BE49-F238E27FC236}">
                    <a16:creationId xmlns:a16="http://schemas.microsoft.com/office/drawing/2014/main" id="{5102F5F0-6834-ADEB-25A5-82F0570E373E}"/>
                  </a:ext>
                </a:extLst>
              </p:cNvPr>
              <p:cNvSpPr/>
              <p:nvPr/>
            </p:nvSpPr>
            <p:spPr>
              <a:xfrm>
                <a:off x="9175833" y="3870296"/>
                <a:ext cx="2230500" cy="831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6" name="Google Shape;794;p30">
                <a:extLst>
                  <a:ext uri="{FF2B5EF4-FFF2-40B4-BE49-F238E27FC236}">
                    <a16:creationId xmlns:a16="http://schemas.microsoft.com/office/drawing/2014/main" id="{6CFE528E-C140-6183-83C0-BB1BC9AE1B15}"/>
                  </a:ext>
                </a:extLst>
              </p:cNvPr>
              <p:cNvSpPr/>
              <p:nvPr/>
            </p:nvSpPr>
            <p:spPr>
              <a:xfrm>
                <a:off x="5718861" y="3870296"/>
                <a:ext cx="2230500" cy="831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4" name="Google Shape;819;p30">
              <a:extLst>
                <a:ext uri="{FF2B5EF4-FFF2-40B4-BE49-F238E27FC236}">
                  <a16:creationId xmlns:a16="http://schemas.microsoft.com/office/drawing/2014/main" id="{3E81A2BC-BDEF-9A21-7CBF-486722A5127D}"/>
                </a:ext>
              </a:extLst>
            </p:cNvPr>
            <p:cNvGrpSpPr/>
            <p:nvPr/>
          </p:nvGrpSpPr>
          <p:grpSpPr>
            <a:xfrm>
              <a:off x="3053060" y="1677800"/>
              <a:ext cx="5681037" cy="661996"/>
              <a:chOff x="5851838" y="4178759"/>
              <a:chExt cx="5681037" cy="661996"/>
            </a:xfrm>
          </p:grpSpPr>
          <p:sp>
            <p:nvSpPr>
              <p:cNvPr id="10" name="Google Shape;820;p30">
                <a:extLst>
                  <a:ext uri="{FF2B5EF4-FFF2-40B4-BE49-F238E27FC236}">
                    <a16:creationId xmlns:a16="http://schemas.microsoft.com/office/drawing/2014/main" id="{620BFF73-9E71-832A-FEAC-901F67B263E9}"/>
                  </a:ext>
                </a:extLst>
              </p:cNvPr>
              <p:cNvSpPr/>
              <p:nvPr/>
            </p:nvSpPr>
            <p:spPr>
              <a:xfrm>
                <a:off x="5851838" y="4270400"/>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1" name="Google Shape;821;p30">
                <a:extLst>
                  <a:ext uri="{FF2B5EF4-FFF2-40B4-BE49-F238E27FC236}">
                    <a16:creationId xmlns:a16="http://schemas.microsoft.com/office/drawing/2014/main" id="{031ECB9C-1FCE-2665-F52D-87F73FFBB13F}"/>
                  </a:ext>
                </a:extLst>
              </p:cNvPr>
              <p:cNvSpPr/>
              <p:nvPr/>
            </p:nvSpPr>
            <p:spPr>
              <a:xfrm>
                <a:off x="5851838" y="4586950"/>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1" name="Google Shape;822;p30">
                <a:extLst>
                  <a:ext uri="{FF2B5EF4-FFF2-40B4-BE49-F238E27FC236}">
                    <a16:creationId xmlns:a16="http://schemas.microsoft.com/office/drawing/2014/main" id="{B95DEBA5-BA4A-23E2-F0A4-EC77A9C2DECE}"/>
                  </a:ext>
                </a:extLst>
              </p:cNvPr>
              <p:cNvSpPr txBox="1"/>
              <p:nvPr/>
            </p:nvSpPr>
            <p:spPr>
              <a:xfrm>
                <a:off x="7298663" y="4178759"/>
                <a:ext cx="805199"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4/4 cores</a:t>
                </a:r>
                <a:endParaRPr sz="1000">
                  <a:solidFill>
                    <a:schemeClr val="dk1"/>
                  </a:solidFill>
                  <a:latin typeface="Cabin"/>
                  <a:ea typeface="Cabin"/>
                  <a:cs typeface="Cabin"/>
                  <a:sym typeface="Cabin"/>
                </a:endParaRPr>
              </a:p>
            </p:txBody>
          </p:sp>
          <p:sp>
            <p:nvSpPr>
              <p:cNvPr id="22" name="Google Shape;823;p30">
                <a:extLst>
                  <a:ext uri="{FF2B5EF4-FFF2-40B4-BE49-F238E27FC236}">
                    <a16:creationId xmlns:a16="http://schemas.microsoft.com/office/drawing/2014/main" id="{1555EE05-1CD7-7C85-34DD-A240F4758036}"/>
                  </a:ext>
                </a:extLst>
              </p:cNvPr>
              <p:cNvSpPr txBox="1"/>
              <p:nvPr/>
            </p:nvSpPr>
            <p:spPr>
              <a:xfrm>
                <a:off x="7296735" y="4489818"/>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2/4 GBs</a:t>
                </a:r>
                <a:endParaRPr sz="1000">
                  <a:solidFill>
                    <a:schemeClr val="dk1"/>
                  </a:solidFill>
                  <a:latin typeface="Cabin"/>
                  <a:ea typeface="Cabin"/>
                  <a:cs typeface="Cabin"/>
                  <a:sym typeface="Cabin"/>
                </a:endParaRPr>
              </a:p>
            </p:txBody>
          </p:sp>
          <p:sp>
            <p:nvSpPr>
              <p:cNvPr id="23" name="Google Shape;824;p30">
                <a:extLst>
                  <a:ext uri="{FF2B5EF4-FFF2-40B4-BE49-F238E27FC236}">
                    <a16:creationId xmlns:a16="http://schemas.microsoft.com/office/drawing/2014/main" id="{C174B7D2-D8FB-D24D-BC38-40FDEE515FD0}"/>
                  </a:ext>
                </a:extLst>
              </p:cNvPr>
              <p:cNvSpPr/>
              <p:nvPr/>
            </p:nvSpPr>
            <p:spPr>
              <a:xfrm>
                <a:off x="5851838" y="4271360"/>
                <a:ext cx="7314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8" name="Google Shape;825;p30">
                <a:extLst>
                  <a:ext uri="{FF2B5EF4-FFF2-40B4-BE49-F238E27FC236}">
                    <a16:creationId xmlns:a16="http://schemas.microsoft.com/office/drawing/2014/main" id="{D94975F8-A1F7-56EA-47C0-4CC8A602C3DF}"/>
                  </a:ext>
                </a:extLst>
              </p:cNvPr>
              <p:cNvSpPr/>
              <p:nvPr/>
            </p:nvSpPr>
            <p:spPr>
              <a:xfrm>
                <a:off x="6592859" y="4271360"/>
                <a:ext cx="7314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9" name="Google Shape;826;p30">
                <a:extLst>
                  <a:ext uri="{FF2B5EF4-FFF2-40B4-BE49-F238E27FC236}">
                    <a16:creationId xmlns:a16="http://schemas.microsoft.com/office/drawing/2014/main" id="{67183A34-5EB6-3E58-0318-D23ABEADB86E}"/>
                  </a:ext>
                </a:extLst>
              </p:cNvPr>
              <p:cNvSpPr/>
              <p:nvPr/>
            </p:nvSpPr>
            <p:spPr>
              <a:xfrm>
                <a:off x="5851838" y="4589660"/>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0" name="Google Shape;827;p30">
                <a:extLst>
                  <a:ext uri="{FF2B5EF4-FFF2-40B4-BE49-F238E27FC236}">
                    <a16:creationId xmlns:a16="http://schemas.microsoft.com/office/drawing/2014/main" id="{16CDB98F-2A0E-6DA2-B8CB-2F52FAEF0920}"/>
                  </a:ext>
                </a:extLst>
              </p:cNvPr>
              <p:cNvSpPr/>
              <p:nvPr/>
            </p:nvSpPr>
            <p:spPr>
              <a:xfrm>
                <a:off x="6226463" y="4588297"/>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1" name="Google Shape;828;p30">
                <a:extLst>
                  <a:ext uri="{FF2B5EF4-FFF2-40B4-BE49-F238E27FC236}">
                    <a16:creationId xmlns:a16="http://schemas.microsoft.com/office/drawing/2014/main" id="{2FDFCFDC-3AE1-1F10-258B-A1CC975771BD}"/>
                  </a:ext>
                </a:extLst>
              </p:cNvPr>
              <p:cNvSpPr/>
              <p:nvPr/>
            </p:nvSpPr>
            <p:spPr>
              <a:xfrm>
                <a:off x="9280850" y="428263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2" name="Google Shape;829;p30">
                <a:extLst>
                  <a:ext uri="{FF2B5EF4-FFF2-40B4-BE49-F238E27FC236}">
                    <a16:creationId xmlns:a16="http://schemas.microsoft.com/office/drawing/2014/main" id="{56A6FBBC-ACDE-A99E-D2EC-CD218BC61D66}"/>
                  </a:ext>
                </a:extLst>
              </p:cNvPr>
              <p:cNvSpPr/>
              <p:nvPr/>
            </p:nvSpPr>
            <p:spPr>
              <a:xfrm>
                <a:off x="9280850" y="459918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3" name="Google Shape;830;p30">
                <a:extLst>
                  <a:ext uri="{FF2B5EF4-FFF2-40B4-BE49-F238E27FC236}">
                    <a16:creationId xmlns:a16="http://schemas.microsoft.com/office/drawing/2014/main" id="{CEAB4136-D9C2-E36E-E08E-A617B04F8A62}"/>
                  </a:ext>
                </a:extLst>
              </p:cNvPr>
              <p:cNvSpPr txBox="1"/>
              <p:nvPr/>
            </p:nvSpPr>
            <p:spPr>
              <a:xfrm>
                <a:off x="10727675" y="4190996"/>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3/4 cores</a:t>
                </a:r>
                <a:endParaRPr sz="1000">
                  <a:solidFill>
                    <a:schemeClr val="dk1"/>
                  </a:solidFill>
                  <a:latin typeface="Cabin"/>
                  <a:ea typeface="Cabin"/>
                  <a:cs typeface="Cabin"/>
                  <a:sym typeface="Cabin"/>
                </a:endParaRPr>
              </a:p>
            </p:txBody>
          </p:sp>
          <p:sp>
            <p:nvSpPr>
              <p:cNvPr id="34" name="Google Shape;831;p30">
                <a:extLst>
                  <a:ext uri="{FF2B5EF4-FFF2-40B4-BE49-F238E27FC236}">
                    <a16:creationId xmlns:a16="http://schemas.microsoft.com/office/drawing/2014/main" id="{C6ABABDE-CD9E-9D5F-C70F-6E4027C6EFA1}"/>
                  </a:ext>
                </a:extLst>
              </p:cNvPr>
              <p:cNvSpPr txBox="1"/>
              <p:nvPr/>
            </p:nvSpPr>
            <p:spPr>
              <a:xfrm>
                <a:off x="10725747" y="4502055"/>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3/4 GBs</a:t>
                </a:r>
                <a:endParaRPr sz="1000">
                  <a:solidFill>
                    <a:schemeClr val="dk1"/>
                  </a:solidFill>
                  <a:latin typeface="Cabin"/>
                  <a:ea typeface="Cabin"/>
                  <a:cs typeface="Cabin"/>
                  <a:sym typeface="Cabin"/>
                </a:endParaRPr>
              </a:p>
            </p:txBody>
          </p:sp>
          <p:sp>
            <p:nvSpPr>
              <p:cNvPr id="35" name="Google Shape;832;p30">
                <a:extLst>
                  <a:ext uri="{FF2B5EF4-FFF2-40B4-BE49-F238E27FC236}">
                    <a16:creationId xmlns:a16="http://schemas.microsoft.com/office/drawing/2014/main" id="{08E48329-3C89-6347-75DA-30453760AF22}"/>
                  </a:ext>
                </a:extLst>
              </p:cNvPr>
              <p:cNvSpPr/>
              <p:nvPr/>
            </p:nvSpPr>
            <p:spPr>
              <a:xfrm>
                <a:off x="9280850" y="4283597"/>
                <a:ext cx="7314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6" name="Google Shape;833;p30">
                <a:extLst>
                  <a:ext uri="{FF2B5EF4-FFF2-40B4-BE49-F238E27FC236}">
                    <a16:creationId xmlns:a16="http://schemas.microsoft.com/office/drawing/2014/main" id="{C696DF27-FF44-B6A7-F865-86BC87435CF6}"/>
                  </a:ext>
                </a:extLst>
              </p:cNvPr>
              <p:cNvSpPr/>
              <p:nvPr/>
            </p:nvSpPr>
            <p:spPr>
              <a:xfrm>
                <a:off x="9646567" y="4601895"/>
                <a:ext cx="7314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7" name="Google Shape;834;p30">
                <a:extLst>
                  <a:ext uri="{FF2B5EF4-FFF2-40B4-BE49-F238E27FC236}">
                    <a16:creationId xmlns:a16="http://schemas.microsoft.com/office/drawing/2014/main" id="{19F0A1B3-B9F7-B0D0-B13C-19486A43FD71}"/>
                  </a:ext>
                </a:extLst>
              </p:cNvPr>
              <p:cNvSpPr/>
              <p:nvPr/>
            </p:nvSpPr>
            <p:spPr>
              <a:xfrm>
                <a:off x="9280850" y="4601897"/>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8" name="Google Shape;835;p30">
                <a:extLst>
                  <a:ext uri="{FF2B5EF4-FFF2-40B4-BE49-F238E27FC236}">
                    <a16:creationId xmlns:a16="http://schemas.microsoft.com/office/drawing/2014/main" id="{8A6A09BB-899E-03EA-3FCB-184F39707C0C}"/>
                  </a:ext>
                </a:extLst>
              </p:cNvPr>
              <p:cNvSpPr/>
              <p:nvPr/>
            </p:nvSpPr>
            <p:spPr>
              <a:xfrm>
                <a:off x="10012267" y="4283595"/>
                <a:ext cx="3657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9" name="Google Shape;836;p30">
                <a:extLst>
                  <a:ext uri="{FF2B5EF4-FFF2-40B4-BE49-F238E27FC236}">
                    <a16:creationId xmlns:a16="http://schemas.microsoft.com/office/drawing/2014/main" id="{33AF9FC9-976E-7A56-9BA4-FCDC7CB63160}"/>
                  </a:ext>
                </a:extLst>
              </p:cNvPr>
              <p:cNvSpPr/>
              <p:nvPr/>
            </p:nvSpPr>
            <p:spPr>
              <a:xfrm>
                <a:off x="7705475" y="4200775"/>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0" name="Google Shape;837;p30">
                <a:extLst>
                  <a:ext uri="{FF2B5EF4-FFF2-40B4-BE49-F238E27FC236}">
                    <a16:creationId xmlns:a16="http://schemas.microsoft.com/office/drawing/2014/main" id="{D7A700E0-25A0-8E30-6405-D377957F39E3}"/>
                  </a:ext>
                </a:extLst>
              </p:cNvPr>
              <p:cNvSpPr/>
              <p:nvPr/>
            </p:nvSpPr>
            <p:spPr>
              <a:xfrm>
                <a:off x="9229475" y="4200775"/>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41" name="Google Shape;838;p30">
                <a:extLst>
                  <a:ext uri="{FF2B5EF4-FFF2-40B4-BE49-F238E27FC236}">
                    <a16:creationId xmlns:a16="http://schemas.microsoft.com/office/drawing/2014/main" id="{939EEC39-4099-5FA8-AEF1-7617C0D4F949}"/>
                  </a:ext>
                </a:extLst>
              </p:cNvPr>
              <p:cNvCxnSpPr>
                <a:cxnSpLocks/>
                <a:stCxn id="39" idx="0"/>
                <a:endCxn id="40" idx="0"/>
              </p:cNvCxnSpPr>
              <p:nvPr/>
            </p:nvCxnSpPr>
            <p:spPr>
              <a:xfrm rot="-5400000" flipH="1">
                <a:off x="8577125" y="3439075"/>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sp>
            <p:nvSpPr>
              <p:cNvPr id="42" name="Google Shape;839;p30">
                <a:extLst>
                  <a:ext uri="{FF2B5EF4-FFF2-40B4-BE49-F238E27FC236}">
                    <a16:creationId xmlns:a16="http://schemas.microsoft.com/office/drawing/2014/main" id="{D2F6A05D-F4C0-38D6-6948-8AA20B42A8AE}"/>
                  </a:ext>
                </a:extLst>
              </p:cNvPr>
              <p:cNvSpPr/>
              <p:nvPr/>
            </p:nvSpPr>
            <p:spPr>
              <a:xfrm>
                <a:off x="7705475" y="4542210"/>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3" name="Google Shape;840;p30">
                <a:extLst>
                  <a:ext uri="{FF2B5EF4-FFF2-40B4-BE49-F238E27FC236}">
                    <a16:creationId xmlns:a16="http://schemas.microsoft.com/office/drawing/2014/main" id="{04E322B5-9704-EEF2-2B38-24AFCE9D845E}"/>
                  </a:ext>
                </a:extLst>
              </p:cNvPr>
              <p:cNvSpPr/>
              <p:nvPr/>
            </p:nvSpPr>
            <p:spPr>
              <a:xfrm>
                <a:off x="9229475" y="4542210"/>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44" name="Google Shape;841;p30">
                <a:extLst>
                  <a:ext uri="{FF2B5EF4-FFF2-40B4-BE49-F238E27FC236}">
                    <a16:creationId xmlns:a16="http://schemas.microsoft.com/office/drawing/2014/main" id="{1327DE8D-D8C9-85E0-0EBA-2C332CA596DB}"/>
                  </a:ext>
                </a:extLst>
              </p:cNvPr>
              <p:cNvCxnSpPr>
                <a:cxnSpLocks/>
                <a:stCxn id="43" idx="2"/>
                <a:endCxn id="42" idx="2"/>
              </p:cNvCxnSpPr>
              <p:nvPr/>
            </p:nvCxnSpPr>
            <p:spPr>
              <a:xfrm rot="5400000">
                <a:off x="8577125" y="4069710"/>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grpSp>
        <p:sp>
          <p:nvSpPr>
            <p:cNvPr id="5" name="Google Shape;707;p27">
              <a:extLst>
                <a:ext uri="{FF2B5EF4-FFF2-40B4-BE49-F238E27FC236}">
                  <a16:creationId xmlns:a16="http://schemas.microsoft.com/office/drawing/2014/main" id="{B38D91BD-E66A-A8AF-B3F7-30B0AA1B4B93}"/>
                </a:ext>
              </a:extLst>
            </p:cNvPr>
            <p:cNvSpPr txBox="1"/>
            <p:nvPr/>
          </p:nvSpPr>
          <p:spPr>
            <a:xfrm>
              <a:off x="3489770" y="1233625"/>
              <a:ext cx="1091125"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2</a:t>
              </a:r>
              <a:endParaRPr>
                <a:solidFill>
                  <a:schemeClr val="dk1"/>
                </a:solidFill>
                <a:latin typeface="Cabin"/>
                <a:ea typeface="Cabin"/>
                <a:cs typeface="Cabin"/>
                <a:sym typeface="Cabin"/>
              </a:endParaRPr>
            </a:p>
          </p:txBody>
        </p:sp>
        <p:sp>
          <p:nvSpPr>
            <p:cNvPr id="6" name="Google Shape;707;p27">
              <a:extLst>
                <a:ext uri="{FF2B5EF4-FFF2-40B4-BE49-F238E27FC236}">
                  <a16:creationId xmlns:a16="http://schemas.microsoft.com/office/drawing/2014/main" id="{0D357ED3-E089-DC6B-EC1E-37249886D5B1}"/>
                </a:ext>
              </a:extLst>
            </p:cNvPr>
            <p:cNvSpPr txBox="1"/>
            <p:nvPr/>
          </p:nvSpPr>
          <p:spPr>
            <a:xfrm>
              <a:off x="7033175" y="1239597"/>
              <a:ext cx="1091125"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3</a:t>
              </a:r>
              <a:endParaRPr>
                <a:solidFill>
                  <a:schemeClr val="dk1"/>
                </a:solidFill>
                <a:latin typeface="Cabin"/>
                <a:ea typeface="Cabin"/>
                <a:cs typeface="Cabin"/>
                <a:sym typeface="Cabin"/>
              </a:endParaRPr>
            </a:p>
          </p:txBody>
        </p:sp>
      </p:grpSp>
      <p:grpSp>
        <p:nvGrpSpPr>
          <p:cNvPr id="47" name="Group 46">
            <a:extLst>
              <a:ext uri="{FF2B5EF4-FFF2-40B4-BE49-F238E27FC236}">
                <a16:creationId xmlns:a16="http://schemas.microsoft.com/office/drawing/2014/main" id="{FB84BDEC-483B-A8C7-E71A-671A6098A456}"/>
              </a:ext>
            </a:extLst>
          </p:cNvPr>
          <p:cNvGrpSpPr/>
          <p:nvPr/>
        </p:nvGrpSpPr>
        <p:grpSpPr>
          <a:xfrm>
            <a:off x="2643923" y="928549"/>
            <a:ext cx="612084" cy="1499621"/>
            <a:chOff x="7851416" y="4292957"/>
            <a:chExt cx="612084" cy="1499621"/>
          </a:xfrm>
        </p:grpSpPr>
        <mc:AlternateContent xmlns:mc="http://schemas.openxmlformats.org/markup-compatibility/2006">
          <mc:Choice xmlns:a14="http://schemas.microsoft.com/office/drawing/2010/main" Requires="a14">
            <p:sp>
              <p:nvSpPr>
                <p:cNvPr id="48" name="Google Shape;900;p32">
                  <a:extLst>
                    <a:ext uri="{FF2B5EF4-FFF2-40B4-BE49-F238E27FC236}">
                      <a16:creationId xmlns:a16="http://schemas.microsoft.com/office/drawing/2014/main" id="{A2DE4259-E11B-F609-C8B2-F6EBA7ED6FED}"/>
                    </a:ext>
                  </a:extLst>
                </p:cNvPr>
                <p:cNvSpPr txBox="1"/>
                <p:nvPr/>
              </p:nvSpPr>
              <p:spPr>
                <a:xfrm>
                  <a:off x="7851416" y="4292957"/>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solidFill>
                              <a:schemeClr val="dk1"/>
                            </a:solidFill>
                            <a:latin typeface="Cambria Math" panose="02040503050406030204" pitchFamily="18" charset="0"/>
                            <a:ea typeface="Cabin"/>
                            <a:cs typeface="Cabin"/>
                            <a:sym typeface="Cabin"/>
                          </a:rPr>
                          <m:t>𝛼</m:t>
                        </m:r>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𝑥</m:t>
                            </m:r>
                          </m:e>
                          <m:sub>
                            <m:r>
                              <a:rPr lang="en-US" b="0" i="1" smtClean="0">
                                <a:solidFill>
                                  <a:schemeClr val="dk1"/>
                                </a:solidFill>
                                <a:latin typeface="Cambria Math" panose="02040503050406030204" pitchFamily="18" charset="0"/>
                                <a:ea typeface="Cabin"/>
                                <a:cs typeface="Cabin"/>
                                <a:sym typeface="Cabin"/>
                              </a:rPr>
                              <m:t>1</m:t>
                            </m:r>
                          </m:sub>
                        </m:sSub>
                      </m:oMath>
                    </m:oMathPara>
                  </a14:m>
                  <a:endParaRPr i="1">
                    <a:solidFill>
                      <a:schemeClr val="dk1"/>
                    </a:solidFill>
                    <a:latin typeface="Cabin"/>
                    <a:ea typeface="Cabin"/>
                    <a:cs typeface="Cabin"/>
                    <a:sym typeface="Cabin"/>
                  </a:endParaRPr>
                </a:p>
              </p:txBody>
            </p:sp>
          </mc:Choice>
          <mc:Fallback>
            <p:sp>
              <p:nvSpPr>
                <p:cNvPr id="48" name="Google Shape;900;p32">
                  <a:extLst>
                    <a:ext uri="{FF2B5EF4-FFF2-40B4-BE49-F238E27FC236}">
                      <a16:creationId xmlns:a16="http://schemas.microsoft.com/office/drawing/2014/main" id="{A2DE4259-E11B-F609-C8B2-F6EBA7ED6FED}"/>
                    </a:ext>
                  </a:extLst>
                </p:cNvPr>
                <p:cNvSpPr txBox="1">
                  <a:spLocks noRot="1" noChangeAspect="1" noMove="1" noResize="1" noEditPoints="1" noAdjustHandles="1" noChangeArrowheads="1" noChangeShapeType="1" noTextEdit="1"/>
                </p:cNvSpPr>
                <p:nvPr/>
              </p:nvSpPr>
              <p:spPr>
                <a:xfrm>
                  <a:off x="7851416" y="4292957"/>
                  <a:ext cx="598232" cy="400079"/>
                </a:xfrm>
                <a:prstGeom prst="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9" name="Google Shape;900;p32">
                  <a:extLst>
                    <a:ext uri="{FF2B5EF4-FFF2-40B4-BE49-F238E27FC236}">
                      <a16:creationId xmlns:a16="http://schemas.microsoft.com/office/drawing/2014/main" id="{D4C3409E-20E1-BB6E-B682-D64148593D89}"/>
                    </a:ext>
                  </a:extLst>
                </p:cNvPr>
                <p:cNvSpPr txBox="1"/>
                <p:nvPr/>
              </p:nvSpPr>
              <p:spPr>
                <a:xfrm>
                  <a:off x="7865268" y="5392499"/>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solidFill>
                              <a:schemeClr val="dk1"/>
                            </a:solidFill>
                            <a:latin typeface="Cambria Math" panose="02040503050406030204" pitchFamily="18" charset="0"/>
                            <a:ea typeface="Cabin"/>
                            <a:cs typeface="Cabin"/>
                            <a:sym typeface="Cabin"/>
                          </a:rPr>
                          <m:t>𝛼</m:t>
                        </m:r>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𝑥</m:t>
                            </m:r>
                          </m:e>
                          <m:sub>
                            <m:r>
                              <a:rPr lang="en-US" b="0" i="1" smtClean="0">
                                <a:solidFill>
                                  <a:schemeClr val="dk1"/>
                                </a:solidFill>
                                <a:latin typeface="Cambria Math" panose="02040503050406030204" pitchFamily="18" charset="0"/>
                                <a:ea typeface="Cabin"/>
                                <a:cs typeface="Cabin"/>
                                <a:sym typeface="Cabin"/>
                              </a:rPr>
                              <m:t>2</m:t>
                            </m:r>
                          </m:sub>
                        </m:sSub>
                      </m:oMath>
                    </m:oMathPara>
                  </a14:m>
                  <a:endParaRPr i="1">
                    <a:solidFill>
                      <a:schemeClr val="dk1"/>
                    </a:solidFill>
                    <a:latin typeface="Cabin"/>
                    <a:ea typeface="Cabin"/>
                    <a:cs typeface="Cabin"/>
                    <a:sym typeface="Cabin"/>
                  </a:endParaRPr>
                </a:p>
              </p:txBody>
            </p:sp>
          </mc:Choice>
          <mc:Fallback>
            <p:sp>
              <p:nvSpPr>
                <p:cNvPr id="49" name="Google Shape;900;p32">
                  <a:extLst>
                    <a:ext uri="{FF2B5EF4-FFF2-40B4-BE49-F238E27FC236}">
                      <a16:creationId xmlns:a16="http://schemas.microsoft.com/office/drawing/2014/main" id="{D4C3409E-20E1-BB6E-B682-D64148593D89}"/>
                    </a:ext>
                  </a:extLst>
                </p:cNvPr>
                <p:cNvSpPr txBox="1">
                  <a:spLocks noRot="1" noChangeAspect="1" noMove="1" noResize="1" noEditPoints="1" noAdjustHandles="1" noChangeArrowheads="1" noChangeShapeType="1" noTextEdit="1"/>
                </p:cNvSpPr>
                <p:nvPr/>
              </p:nvSpPr>
              <p:spPr>
                <a:xfrm>
                  <a:off x="7865268" y="5392499"/>
                  <a:ext cx="598232" cy="400079"/>
                </a:xfrm>
                <a:prstGeom prst="rect">
                  <a:avLst/>
                </a:prstGeom>
                <a:blipFill>
                  <a:blip r:embed="rId7"/>
                  <a:stretch>
                    <a:fillRect/>
                  </a:stretch>
                </a:blipFill>
                <a:ln>
                  <a:noFill/>
                </a:ln>
              </p:spPr>
              <p:txBody>
                <a:bodyPr/>
                <a:lstStyle/>
                <a:p>
                  <a:r>
                    <a:rPr lang="en-US">
                      <a:noFill/>
                    </a:rPr>
                    <a:t> </a:t>
                  </a:r>
                </a:p>
              </p:txBody>
            </p:sp>
          </mc:Fallback>
        </mc:AlternateContent>
      </p:grpSp>
      <p:sp>
        <p:nvSpPr>
          <p:cNvPr id="839" name="Freeform 838">
            <a:extLst>
              <a:ext uri="{FF2B5EF4-FFF2-40B4-BE49-F238E27FC236}">
                <a16:creationId xmlns:a16="http://schemas.microsoft.com/office/drawing/2014/main" id="{54F50E95-7D77-F863-6C3A-43FA4E06E398}"/>
              </a:ext>
            </a:extLst>
          </p:cNvPr>
          <p:cNvSpPr/>
          <p:nvPr/>
        </p:nvSpPr>
        <p:spPr>
          <a:xfrm>
            <a:off x="8282388" y="3913610"/>
            <a:ext cx="2359425" cy="1107083"/>
          </a:xfrm>
          <a:custGeom>
            <a:avLst/>
            <a:gdLst>
              <a:gd name="connsiteX0" fmla="*/ 0 w 2410141"/>
              <a:gd name="connsiteY0" fmla="*/ 351226 h 1435659"/>
              <a:gd name="connsiteX1" fmla="*/ 266448 w 2410141"/>
              <a:gd name="connsiteY1" fmla="*/ 938622 h 1435659"/>
              <a:gd name="connsiteX2" fmla="*/ 744843 w 2410141"/>
              <a:gd name="connsiteY2" fmla="*/ 1308016 h 1435659"/>
              <a:gd name="connsiteX3" fmla="*/ 1429129 w 2410141"/>
              <a:gd name="connsiteY3" fmla="*/ 1435184 h 1435659"/>
              <a:gd name="connsiteX4" fmla="*/ 2016525 w 2410141"/>
              <a:gd name="connsiteY4" fmla="*/ 1338294 h 1435659"/>
              <a:gd name="connsiteX5" fmla="*/ 2313251 w 2410141"/>
              <a:gd name="connsiteY5" fmla="*/ 1035512 h 1435659"/>
              <a:gd name="connsiteX6" fmla="*/ 2391974 w 2410141"/>
              <a:gd name="connsiteY6" fmla="*/ 302781 h 1435659"/>
              <a:gd name="connsiteX7" fmla="*/ 2410141 w 2410141"/>
              <a:gd name="connsiteY7" fmla="*/ 0 h 1435659"/>
              <a:gd name="connsiteX0" fmla="*/ 0 w 2391974"/>
              <a:gd name="connsiteY0" fmla="*/ 48445 h 1132878"/>
              <a:gd name="connsiteX1" fmla="*/ 266448 w 2391974"/>
              <a:gd name="connsiteY1" fmla="*/ 635841 h 1132878"/>
              <a:gd name="connsiteX2" fmla="*/ 744843 w 2391974"/>
              <a:gd name="connsiteY2" fmla="*/ 1005235 h 1132878"/>
              <a:gd name="connsiteX3" fmla="*/ 1429129 w 2391974"/>
              <a:gd name="connsiteY3" fmla="*/ 1132403 h 1132878"/>
              <a:gd name="connsiteX4" fmla="*/ 2016525 w 2391974"/>
              <a:gd name="connsiteY4" fmla="*/ 1035513 h 1132878"/>
              <a:gd name="connsiteX5" fmla="*/ 2313251 w 2391974"/>
              <a:gd name="connsiteY5" fmla="*/ 732731 h 1132878"/>
              <a:gd name="connsiteX6" fmla="*/ 2391974 w 2391974"/>
              <a:gd name="connsiteY6" fmla="*/ 0 h 1132878"/>
              <a:gd name="connsiteX0" fmla="*/ 0 w 2313251"/>
              <a:gd name="connsiteY0" fmla="*/ 0 h 1084433"/>
              <a:gd name="connsiteX1" fmla="*/ 266448 w 2313251"/>
              <a:gd name="connsiteY1" fmla="*/ 587396 h 1084433"/>
              <a:gd name="connsiteX2" fmla="*/ 744843 w 2313251"/>
              <a:gd name="connsiteY2" fmla="*/ 956790 h 1084433"/>
              <a:gd name="connsiteX3" fmla="*/ 1429129 w 2313251"/>
              <a:gd name="connsiteY3" fmla="*/ 1083958 h 1084433"/>
              <a:gd name="connsiteX4" fmla="*/ 2016525 w 2313251"/>
              <a:gd name="connsiteY4" fmla="*/ 987068 h 1084433"/>
              <a:gd name="connsiteX5" fmla="*/ 2313251 w 2313251"/>
              <a:gd name="connsiteY5" fmla="*/ 684286 h 1084433"/>
              <a:gd name="connsiteX0" fmla="*/ 0 w 2016525"/>
              <a:gd name="connsiteY0" fmla="*/ 0 h 1084433"/>
              <a:gd name="connsiteX1" fmla="*/ 266448 w 2016525"/>
              <a:gd name="connsiteY1" fmla="*/ 587396 h 1084433"/>
              <a:gd name="connsiteX2" fmla="*/ 744843 w 2016525"/>
              <a:gd name="connsiteY2" fmla="*/ 956790 h 1084433"/>
              <a:gd name="connsiteX3" fmla="*/ 1429129 w 2016525"/>
              <a:gd name="connsiteY3" fmla="*/ 1083958 h 1084433"/>
              <a:gd name="connsiteX4" fmla="*/ 2016525 w 2016525"/>
              <a:gd name="connsiteY4" fmla="*/ 987068 h 1084433"/>
              <a:gd name="connsiteX0" fmla="*/ 0 w 2382285"/>
              <a:gd name="connsiteY0" fmla="*/ 0 h 1123176"/>
              <a:gd name="connsiteX1" fmla="*/ 266448 w 2382285"/>
              <a:gd name="connsiteY1" fmla="*/ 587396 h 1123176"/>
              <a:gd name="connsiteX2" fmla="*/ 744843 w 2382285"/>
              <a:gd name="connsiteY2" fmla="*/ 956790 h 1123176"/>
              <a:gd name="connsiteX3" fmla="*/ 1429129 w 2382285"/>
              <a:gd name="connsiteY3" fmla="*/ 1083958 h 1123176"/>
              <a:gd name="connsiteX4" fmla="*/ 2382285 w 2382285"/>
              <a:gd name="connsiteY4" fmla="*/ 1089938 h 1123176"/>
              <a:gd name="connsiteX0" fmla="*/ 0 w 2382285"/>
              <a:gd name="connsiteY0" fmla="*/ 0 h 1098819"/>
              <a:gd name="connsiteX1" fmla="*/ 266448 w 2382285"/>
              <a:gd name="connsiteY1" fmla="*/ 587396 h 1098819"/>
              <a:gd name="connsiteX2" fmla="*/ 744843 w 2382285"/>
              <a:gd name="connsiteY2" fmla="*/ 956790 h 1098819"/>
              <a:gd name="connsiteX3" fmla="*/ 1429129 w 2382285"/>
              <a:gd name="connsiteY3" fmla="*/ 1083958 h 1098819"/>
              <a:gd name="connsiteX4" fmla="*/ 2382285 w 2382285"/>
              <a:gd name="connsiteY4" fmla="*/ 1089938 h 1098819"/>
              <a:gd name="connsiteX0" fmla="*/ 0 w 2359425"/>
              <a:gd name="connsiteY0" fmla="*/ 0 h 1148475"/>
              <a:gd name="connsiteX1" fmla="*/ 266448 w 2359425"/>
              <a:gd name="connsiteY1" fmla="*/ 587396 h 1148475"/>
              <a:gd name="connsiteX2" fmla="*/ 744843 w 2359425"/>
              <a:gd name="connsiteY2" fmla="*/ 956790 h 1148475"/>
              <a:gd name="connsiteX3" fmla="*/ 1429129 w 2359425"/>
              <a:gd name="connsiteY3" fmla="*/ 1083958 h 1148475"/>
              <a:gd name="connsiteX4" fmla="*/ 2359425 w 2359425"/>
              <a:gd name="connsiteY4" fmla="*/ 1147088 h 1148475"/>
              <a:gd name="connsiteX0" fmla="*/ 0 w 2359425"/>
              <a:gd name="connsiteY0" fmla="*/ 0 h 1147088"/>
              <a:gd name="connsiteX1" fmla="*/ 266448 w 2359425"/>
              <a:gd name="connsiteY1" fmla="*/ 587396 h 1147088"/>
              <a:gd name="connsiteX2" fmla="*/ 744843 w 2359425"/>
              <a:gd name="connsiteY2" fmla="*/ 956790 h 1147088"/>
              <a:gd name="connsiteX3" fmla="*/ 1429129 w 2359425"/>
              <a:gd name="connsiteY3" fmla="*/ 1083958 h 1147088"/>
              <a:gd name="connsiteX4" fmla="*/ 2359425 w 2359425"/>
              <a:gd name="connsiteY4" fmla="*/ 1147088 h 1147088"/>
              <a:gd name="connsiteX0" fmla="*/ 0 w 2359425"/>
              <a:gd name="connsiteY0" fmla="*/ 0 h 1147088"/>
              <a:gd name="connsiteX1" fmla="*/ 266448 w 2359425"/>
              <a:gd name="connsiteY1" fmla="*/ 587396 h 1147088"/>
              <a:gd name="connsiteX2" fmla="*/ 676263 w 2359425"/>
              <a:gd name="connsiteY2" fmla="*/ 991080 h 1147088"/>
              <a:gd name="connsiteX3" fmla="*/ 1429129 w 2359425"/>
              <a:gd name="connsiteY3" fmla="*/ 1083958 h 1147088"/>
              <a:gd name="connsiteX4" fmla="*/ 2359425 w 2359425"/>
              <a:gd name="connsiteY4" fmla="*/ 1147088 h 1147088"/>
              <a:gd name="connsiteX0" fmla="*/ 0 w 2359425"/>
              <a:gd name="connsiteY0" fmla="*/ 0 h 1107083"/>
              <a:gd name="connsiteX1" fmla="*/ 266448 w 2359425"/>
              <a:gd name="connsiteY1" fmla="*/ 587396 h 1107083"/>
              <a:gd name="connsiteX2" fmla="*/ 676263 w 2359425"/>
              <a:gd name="connsiteY2" fmla="*/ 991080 h 1107083"/>
              <a:gd name="connsiteX3" fmla="*/ 1429129 w 2359425"/>
              <a:gd name="connsiteY3" fmla="*/ 1083958 h 1107083"/>
              <a:gd name="connsiteX4" fmla="*/ 2359425 w 2359425"/>
              <a:gd name="connsiteY4" fmla="*/ 1107083 h 1107083"/>
              <a:gd name="connsiteX0" fmla="*/ 0 w 2359425"/>
              <a:gd name="connsiteY0" fmla="*/ 0 h 1107083"/>
              <a:gd name="connsiteX1" fmla="*/ 266448 w 2359425"/>
              <a:gd name="connsiteY1" fmla="*/ 587396 h 1107083"/>
              <a:gd name="connsiteX2" fmla="*/ 676263 w 2359425"/>
              <a:gd name="connsiteY2" fmla="*/ 991080 h 1107083"/>
              <a:gd name="connsiteX3" fmla="*/ 1429129 w 2359425"/>
              <a:gd name="connsiteY3" fmla="*/ 1083958 h 1107083"/>
              <a:gd name="connsiteX4" fmla="*/ 2359425 w 2359425"/>
              <a:gd name="connsiteY4" fmla="*/ 1107083 h 1107083"/>
              <a:gd name="connsiteX0" fmla="*/ 0 w 2359425"/>
              <a:gd name="connsiteY0" fmla="*/ 0 h 1107772"/>
              <a:gd name="connsiteX1" fmla="*/ 266448 w 2359425"/>
              <a:gd name="connsiteY1" fmla="*/ 587396 h 1107772"/>
              <a:gd name="connsiteX2" fmla="*/ 676263 w 2359425"/>
              <a:gd name="connsiteY2" fmla="*/ 991080 h 1107772"/>
              <a:gd name="connsiteX3" fmla="*/ 1429129 w 2359425"/>
              <a:gd name="connsiteY3" fmla="*/ 1095388 h 1107772"/>
              <a:gd name="connsiteX4" fmla="*/ 2359425 w 2359425"/>
              <a:gd name="connsiteY4" fmla="*/ 1107083 h 1107772"/>
              <a:gd name="connsiteX0" fmla="*/ 0 w 2359425"/>
              <a:gd name="connsiteY0" fmla="*/ 0 h 1107083"/>
              <a:gd name="connsiteX1" fmla="*/ 266448 w 2359425"/>
              <a:gd name="connsiteY1" fmla="*/ 587396 h 1107083"/>
              <a:gd name="connsiteX2" fmla="*/ 676263 w 2359425"/>
              <a:gd name="connsiteY2" fmla="*/ 991080 h 1107083"/>
              <a:gd name="connsiteX3" fmla="*/ 1429129 w 2359425"/>
              <a:gd name="connsiteY3" fmla="*/ 1095388 h 1107083"/>
              <a:gd name="connsiteX4" fmla="*/ 2359425 w 2359425"/>
              <a:gd name="connsiteY4" fmla="*/ 1107083 h 1107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425" h="1107083">
                <a:moveTo>
                  <a:pt x="0" y="0"/>
                </a:moveTo>
                <a:cubicBezTo>
                  <a:pt x="71154" y="213965"/>
                  <a:pt x="153737" y="422216"/>
                  <a:pt x="266448" y="587396"/>
                </a:cubicBezTo>
                <a:cubicBezTo>
                  <a:pt x="379159" y="752576"/>
                  <a:pt x="482483" y="906415"/>
                  <a:pt x="676263" y="991080"/>
                </a:cubicBezTo>
                <a:cubicBezTo>
                  <a:pt x="870043" y="1075745"/>
                  <a:pt x="1137172" y="1093199"/>
                  <a:pt x="1429129" y="1095388"/>
                </a:cubicBezTo>
                <a:lnTo>
                  <a:pt x="2359425" y="1107083"/>
                </a:lnTo>
              </a:path>
            </a:pathLst>
          </a:custGeom>
          <a:ln w="254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C00000"/>
              </a:solidFill>
            </a:endParaRPr>
          </a:p>
        </p:txBody>
      </p:sp>
      <p:grpSp>
        <p:nvGrpSpPr>
          <p:cNvPr id="841" name="Group 840">
            <a:extLst>
              <a:ext uri="{FF2B5EF4-FFF2-40B4-BE49-F238E27FC236}">
                <a16:creationId xmlns:a16="http://schemas.microsoft.com/office/drawing/2014/main" id="{F01C4710-2A0F-3443-FCAC-980157F61D7A}"/>
              </a:ext>
            </a:extLst>
          </p:cNvPr>
          <p:cNvGrpSpPr/>
          <p:nvPr/>
        </p:nvGrpSpPr>
        <p:grpSpPr>
          <a:xfrm>
            <a:off x="7139332" y="3620322"/>
            <a:ext cx="3528668" cy="2202335"/>
            <a:chOff x="7139332" y="3620322"/>
            <a:chExt cx="3528668" cy="2202335"/>
          </a:xfrm>
        </p:grpSpPr>
        <p:cxnSp>
          <p:nvCxnSpPr>
            <p:cNvPr id="51" name="Straight Connector 50">
              <a:extLst>
                <a:ext uri="{FF2B5EF4-FFF2-40B4-BE49-F238E27FC236}">
                  <a16:creationId xmlns:a16="http://schemas.microsoft.com/office/drawing/2014/main" id="{1E5C593C-C8C5-6C06-842A-8E43E349E975}"/>
                </a:ext>
              </a:extLst>
            </p:cNvPr>
            <p:cNvCxnSpPr/>
            <p:nvPr/>
          </p:nvCxnSpPr>
          <p:spPr>
            <a:xfrm>
              <a:off x="8063046" y="3820122"/>
              <a:ext cx="0" cy="144865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82F1C076-888C-C631-FD0F-422C25B60F55}"/>
                </a:ext>
              </a:extLst>
            </p:cNvPr>
            <p:cNvCxnSpPr>
              <a:cxnSpLocks/>
            </p:cNvCxnSpPr>
            <p:nvPr/>
          </p:nvCxnSpPr>
          <p:spPr>
            <a:xfrm flipH="1">
              <a:off x="8056652" y="5268779"/>
              <a:ext cx="261134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53" name="TextBox 52">
                  <a:extLst>
                    <a:ext uri="{FF2B5EF4-FFF2-40B4-BE49-F238E27FC236}">
                      <a16:creationId xmlns:a16="http://schemas.microsoft.com/office/drawing/2014/main" id="{E0EF14E6-EA36-672E-C382-C572662BF3E1}"/>
                    </a:ext>
                  </a:extLst>
                </p:cNvPr>
                <p:cNvSpPr txBox="1"/>
                <p:nvPr/>
              </p:nvSpPr>
              <p:spPr>
                <a:xfrm>
                  <a:off x="8631645" y="5514880"/>
                  <a:ext cx="1461362" cy="307777"/>
                </a:xfrm>
                <a:prstGeom prst="rect">
                  <a:avLst/>
                </a:prstGeom>
                <a:noFill/>
              </p:spPr>
              <p:txBody>
                <a:bodyPr wrap="none" rtlCol="0">
                  <a:spAutoFit/>
                </a:bodyPr>
                <a:lstStyle/>
                <a:p>
                  <a:r>
                    <a:rPr lang="en-US" sz="1400"/>
                    <a:t>Switching rate, </a:t>
                  </a:r>
                  <a14:m>
                    <m:oMath xmlns:m="http://schemas.openxmlformats.org/officeDocument/2006/math">
                      <m:r>
                        <m:rPr>
                          <m:sty m:val="p"/>
                        </m:rPr>
                        <a:rPr lang="en-US" sz="1400" b="0" i="1" smtClean="0">
                          <a:latin typeface="Cambria Math" panose="02040503050406030204" pitchFamily="18" charset="0"/>
                        </a:rPr>
                        <m:t>α</m:t>
                      </m:r>
                    </m:oMath>
                  </a14:m>
                  <a:endParaRPr lang="en-US" sz="1400" b="0"/>
                </a:p>
              </p:txBody>
            </p:sp>
          </mc:Choice>
          <mc:Fallback>
            <p:sp>
              <p:nvSpPr>
                <p:cNvPr id="53" name="TextBox 52">
                  <a:extLst>
                    <a:ext uri="{FF2B5EF4-FFF2-40B4-BE49-F238E27FC236}">
                      <a16:creationId xmlns:a16="http://schemas.microsoft.com/office/drawing/2014/main" id="{E0EF14E6-EA36-672E-C382-C572662BF3E1}"/>
                    </a:ext>
                  </a:extLst>
                </p:cNvPr>
                <p:cNvSpPr txBox="1">
                  <a:spLocks noRot="1" noChangeAspect="1" noMove="1" noResize="1" noEditPoints="1" noAdjustHandles="1" noChangeArrowheads="1" noChangeShapeType="1" noTextEdit="1"/>
                </p:cNvSpPr>
                <p:nvPr/>
              </p:nvSpPr>
              <p:spPr>
                <a:xfrm>
                  <a:off x="8631645" y="5514880"/>
                  <a:ext cx="1461362" cy="307777"/>
                </a:xfrm>
                <a:prstGeom prst="rect">
                  <a:avLst/>
                </a:prstGeom>
                <a:blipFill>
                  <a:blip r:embed="rId8"/>
                  <a:stretch>
                    <a:fillRect l="-862" t="-4000" b="-2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4" name="TextBox 53">
                  <a:extLst>
                    <a:ext uri="{FF2B5EF4-FFF2-40B4-BE49-F238E27FC236}">
                      <a16:creationId xmlns:a16="http://schemas.microsoft.com/office/drawing/2014/main" id="{654AEED9-4F6A-E808-6086-FF7BC85EEF7F}"/>
                    </a:ext>
                  </a:extLst>
                </p:cNvPr>
                <p:cNvSpPr txBox="1"/>
                <p:nvPr/>
              </p:nvSpPr>
              <p:spPr>
                <a:xfrm rot="16200000">
                  <a:off x="6489759" y="4269895"/>
                  <a:ext cx="1822366" cy="523220"/>
                </a:xfrm>
                <a:prstGeom prst="rect">
                  <a:avLst/>
                </a:prstGeom>
                <a:noFill/>
              </p:spPr>
              <p:txBody>
                <a:bodyPr wrap="square" rtlCol="0">
                  <a:spAutoFit/>
                </a:bodyPr>
                <a:lstStyle/>
                <a:p>
                  <a:pPr algn="ctr"/>
                  <a:r>
                    <a:rPr lang="en-US" sz="1400"/>
                    <a:t>Mean Response Time, </a:t>
                  </a:r>
                  <a14:m>
                    <m:oMath xmlns:m="http://schemas.openxmlformats.org/officeDocument/2006/math">
                      <m:r>
                        <a:rPr lang="en-US" sz="1400" b="0" i="1" smtClean="0">
                          <a:latin typeface="Cambria Math" panose="02040503050406030204" pitchFamily="18" charset="0"/>
                          <a:ea typeface="Cambria Math" panose="02040503050406030204" pitchFamily="18" charset="0"/>
                        </a:rPr>
                        <m:t>𝔼</m:t>
                      </m:r>
                      <m:r>
                        <a:rPr lang="en-US" sz="1400" b="0" i="1" smtClean="0">
                          <a:latin typeface="Cambria Math" panose="02040503050406030204" pitchFamily="18" charset="0"/>
                        </a:rPr>
                        <m:t>[</m:t>
                      </m:r>
                      <m:r>
                        <a:rPr lang="en-US" sz="1400" b="0" i="1" smtClean="0">
                          <a:latin typeface="Cambria Math" panose="02040503050406030204" pitchFamily="18" charset="0"/>
                        </a:rPr>
                        <m:t>𝑇</m:t>
                      </m:r>
                      <m:r>
                        <a:rPr lang="en-US" sz="1400" b="0" i="1" smtClean="0">
                          <a:latin typeface="Cambria Math" panose="02040503050406030204" pitchFamily="18" charset="0"/>
                        </a:rPr>
                        <m:t>]</m:t>
                      </m:r>
                    </m:oMath>
                  </a14:m>
                  <a:endParaRPr lang="en-US" sz="1400"/>
                </a:p>
              </p:txBody>
            </p:sp>
          </mc:Choice>
          <mc:Fallback>
            <p:sp>
              <p:nvSpPr>
                <p:cNvPr id="54" name="TextBox 53">
                  <a:extLst>
                    <a:ext uri="{FF2B5EF4-FFF2-40B4-BE49-F238E27FC236}">
                      <a16:creationId xmlns:a16="http://schemas.microsoft.com/office/drawing/2014/main" id="{654AEED9-4F6A-E808-6086-FF7BC85EEF7F}"/>
                    </a:ext>
                  </a:extLst>
                </p:cNvPr>
                <p:cNvSpPr txBox="1">
                  <a:spLocks noRot="1" noChangeAspect="1" noMove="1" noResize="1" noEditPoints="1" noAdjustHandles="1" noChangeArrowheads="1" noChangeShapeType="1" noTextEdit="1"/>
                </p:cNvSpPr>
                <p:nvPr/>
              </p:nvSpPr>
              <p:spPr>
                <a:xfrm rot="16200000">
                  <a:off x="6489759" y="4269895"/>
                  <a:ext cx="1822366" cy="523220"/>
                </a:xfrm>
                <a:prstGeom prst="rect">
                  <a:avLst/>
                </a:prstGeom>
                <a:blipFill>
                  <a:blip r:embed="rId9"/>
                  <a:stretch>
                    <a:fillRect l="-2381" r="-9524"/>
                  </a:stretch>
                </a:blipFill>
              </p:spPr>
              <p:txBody>
                <a:bodyPr/>
                <a:lstStyle/>
                <a:p>
                  <a:r>
                    <a:rPr lang="en-US">
                      <a:noFill/>
                    </a:rPr>
                    <a:t> </a:t>
                  </a:r>
                </a:p>
              </p:txBody>
            </p:sp>
          </mc:Fallback>
        </mc:AlternateContent>
        <p:cxnSp>
          <p:nvCxnSpPr>
            <p:cNvPr id="55" name="Straight Connector 54">
              <a:extLst>
                <a:ext uri="{FF2B5EF4-FFF2-40B4-BE49-F238E27FC236}">
                  <a16:creationId xmlns:a16="http://schemas.microsoft.com/office/drawing/2014/main" id="{192EA899-825F-67DB-50E8-DEA79A4018C9}"/>
                </a:ext>
              </a:extLst>
            </p:cNvPr>
            <p:cNvCxnSpPr/>
            <p:nvPr/>
          </p:nvCxnSpPr>
          <p:spPr>
            <a:xfrm>
              <a:off x="8463137" y="5268779"/>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6A5DDEAC-0C7B-9941-FAEA-47F18AE7C516}"/>
                </a:ext>
              </a:extLst>
            </p:cNvPr>
            <p:cNvCxnSpPr/>
            <p:nvPr/>
          </p:nvCxnSpPr>
          <p:spPr>
            <a:xfrm>
              <a:off x="8840962" y="5268778"/>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F14DF7DD-E9A4-70AE-5B8A-B8858752A54F}"/>
                </a:ext>
              </a:extLst>
            </p:cNvPr>
            <p:cNvCxnSpPr/>
            <p:nvPr/>
          </p:nvCxnSpPr>
          <p:spPr>
            <a:xfrm>
              <a:off x="9218787" y="5268777"/>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00FFC351-B937-0BF9-342B-6BDF2A1ADB99}"/>
                </a:ext>
              </a:extLst>
            </p:cNvPr>
            <p:cNvCxnSpPr/>
            <p:nvPr/>
          </p:nvCxnSpPr>
          <p:spPr>
            <a:xfrm>
              <a:off x="9596612" y="5268776"/>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4E0FA50A-3814-AE66-7C54-CB799560EC4A}"/>
                </a:ext>
              </a:extLst>
            </p:cNvPr>
            <p:cNvCxnSpPr/>
            <p:nvPr/>
          </p:nvCxnSpPr>
          <p:spPr>
            <a:xfrm>
              <a:off x="9974437" y="5268775"/>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7D5E9C16-4D34-A153-CF88-61B9F5323B86}"/>
                </a:ext>
              </a:extLst>
            </p:cNvPr>
            <p:cNvCxnSpPr/>
            <p:nvPr/>
          </p:nvCxnSpPr>
          <p:spPr>
            <a:xfrm>
              <a:off x="10352262" y="526877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BB48B5B4-07C2-2186-D983-B43B738C9F9A}"/>
                </a:ext>
              </a:extLst>
            </p:cNvPr>
            <p:cNvSpPr txBox="1"/>
            <p:nvPr/>
          </p:nvSpPr>
          <p:spPr>
            <a:xfrm>
              <a:off x="8260959" y="5264687"/>
              <a:ext cx="312906" cy="276999"/>
            </a:xfrm>
            <a:prstGeom prst="rect">
              <a:avLst/>
            </a:prstGeom>
            <a:noFill/>
          </p:spPr>
          <p:txBody>
            <a:bodyPr wrap="none" rtlCol="0">
              <a:spAutoFit/>
            </a:bodyPr>
            <a:lstStyle/>
            <a:p>
              <a:r>
                <a:rPr lang="en-US" sz="1200" dirty="0"/>
                <a:t>.1</a:t>
              </a:r>
            </a:p>
          </p:txBody>
        </p:sp>
        <p:sp>
          <p:nvSpPr>
            <p:cNvPr id="62" name="TextBox 61">
              <a:extLst>
                <a:ext uri="{FF2B5EF4-FFF2-40B4-BE49-F238E27FC236}">
                  <a16:creationId xmlns:a16="http://schemas.microsoft.com/office/drawing/2014/main" id="{A901828A-6F8B-F51B-C2D9-F0A882470A1D}"/>
                </a:ext>
              </a:extLst>
            </p:cNvPr>
            <p:cNvSpPr txBox="1"/>
            <p:nvPr/>
          </p:nvSpPr>
          <p:spPr>
            <a:xfrm>
              <a:off x="8999157" y="5266698"/>
              <a:ext cx="312906" cy="276999"/>
            </a:xfrm>
            <a:prstGeom prst="rect">
              <a:avLst/>
            </a:prstGeom>
            <a:noFill/>
          </p:spPr>
          <p:txBody>
            <a:bodyPr wrap="none" rtlCol="0">
              <a:spAutoFit/>
            </a:bodyPr>
            <a:lstStyle/>
            <a:p>
              <a:r>
                <a:rPr lang="en-US" sz="1200" dirty="0"/>
                <a:t>.3</a:t>
              </a:r>
            </a:p>
          </p:txBody>
        </p:sp>
        <p:sp>
          <p:nvSpPr>
            <p:cNvPr id="63" name="TextBox 62">
              <a:extLst>
                <a:ext uri="{FF2B5EF4-FFF2-40B4-BE49-F238E27FC236}">
                  <a16:creationId xmlns:a16="http://schemas.microsoft.com/office/drawing/2014/main" id="{CA74020F-921B-A1BF-C193-1F7F27FDA9F6}"/>
                </a:ext>
              </a:extLst>
            </p:cNvPr>
            <p:cNvSpPr txBox="1"/>
            <p:nvPr/>
          </p:nvSpPr>
          <p:spPr>
            <a:xfrm>
              <a:off x="9763758" y="5264686"/>
              <a:ext cx="312906" cy="276999"/>
            </a:xfrm>
            <a:prstGeom prst="rect">
              <a:avLst/>
            </a:prstGeom>
            <a:noFill/>
          </p:spPr>
          <p:txBody>
            <a:bodyPr wrap="none" rtlCol="0">
              <a:spAutoFit/>
            </a:bodyPr>
            <a:lstStyle/>
            <a:p>
              <a:r>
                <a:rPr lang="en-US" sz="1200" dirty="0"/>
                <a:t>.5</a:t>
              </a:r>
            </a:p>
          </p:txBody>
        </p:sp>
        <p:cxnSp>
          <p:nvCxnSpPr>
            <p:cNvPr id="832" name="Straight Connector 831">
              <a:extLst>
                <a:ext uri="{FF2B5EF4-FFF2-40B4-BE49-F238E27FC236}">
                  <a16:creationId xmlns:a16="http://schemas.microsoft.com/office/drawing/2014/main" id="{F77B3011-3178-8C16-378F-36129415CC7A}"/>
                </a:ext>
              </a:extLst>
            </p:cNvPr>
            <p:cNvCxnSpPr>
              <a:cxnSpLocks/>
            </p:cNvCxnSpPr>
            <p:nvPr/>
          </p:nvCxnSpPr>
          <p:spPr>
            <a:xfrm flipH="1">
              <a:off x="7960445" y="4990975"/>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3" name="Straight Connector 832">
              <a:extLst>
                <a:ext uri="{FF2B5EF4-FFF2-40B4-BE49-F238E27FC236}">
                  <a16:creationId xmlns:a16="http://schemas.microsoft.com/office/drawing/2014/main" id="{9B8A28A8-9AFA-D6A9-1828-2AA22BDA7D66}"/>
                </a:ext>
              </a:extLst>
            </p:cNvPr>
            <p:cNvCxnSpPr>
              <a:cxnSpLocks/>
            </p:cNvCxnSpPr>
            <p:nvPr/>
          </p:nvCxnSpPr>
          <p:spPr>
            <a:xfrm flipH="1">
              <a:off x="7960445" y="4635375"/>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4" name="Straight Connector 833">
              <a:extLst>
                <a:ext uri="{FF2B5EF4-FFF2-40B4-BE49-F238E27FC236}">
                  <a16:creationId xmlns:a16="http://schemas.microsoft.com/office/drawing/2014/main" id="{D8557B5E-17A5-8D14-53C0-369325047478}"/>
                </a:ext>
              </a:extLst>
            </p:cNvPr>
            <p:cNvCxnSpPr>
              <a:cxnSpLocks/>
            </p:cNvCxnSpPr>
            <p:nvPr/>
          </p:nvCxnSpPr>
          <p:spPr>
            <a:xfrm flipH="1">
              <a:off x="7966839" y="4311525"/>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5" name="Straight Connector 834">
              <a:extLst>
                <a:ext uri="{FF2B5EF4-FFF2-40B4-BE49-F238E27FC236}">
                  <a16:creationId xmlns:a16="http://schemas.microsoft.com/office/drawing/2014/main" id="{34F40FCC-C56F-9235-81F6-CBA1D393DD6C}"/>
                </a:ext>
              </a:extLst>
            </p:cNvPr>
            <p:cNvCxnSpPr>
              <a:cxnSpLocks/>
            </p:cNvCxnSpPr>
            <p:nvPr/>
          </p:nvCxnSpPr>
          <p:spPr>
            <a:xfrm flipH="1">
              <a:off x="7973233" y="3987675"/>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36" name="TextBox 835">
              <a:extLst>
                <a:ext uri="{FF2B5EF4-FFF2-40B4-BE49-F238E27FC236}">
                  <a16:creationId xmlns:a16="http://schemas.microsoft.com/office/drawing/2014/main" id="{51DE78D2-00DD-4202-8A8B-27AE7892044E}"/>
                </a:ext>
              </a:extLst>
            </p:cNvPr>
            <p:cNvSpPr txBox="1"/>
            <p:nvPr/>
          </p:nvSpPr>
          <p:spPr>
            <a:xfrm>
              <a:off x="7747459" y="4847924"/>
              <a:ext cx="269626" cy="276999"/>
            </a:xfrm>
            <a:prstGeom prst="rect">
              <a:avLst/>
            </a:prstGeom>
            <a:noFill/>
          </p:spPr>
          <p:txBody>
            <a:bodyPr wrap="none" rtlCol="0">
              <a:spAutoFit/>
            </a:bodyPr>
            <a:lstStyle/>
            <a:p>
              <a:r>
                <a:rPr lang="en-US" sz="1200"/>
                <a:t>5</a:t>
              </a:r>
            </a:p>
          </p:txBody>
        </p:sp>
        <p:sp>
          <p:nvSpPr>
            <p:cNvPr id="837" name="TextBox 836">
              <a:extLst>
                <a:ext uri="{FF2B5EF4-FFF2-40B4-BE49-F238E27FC236}">
                  <a16:creationId xmlns:a16="http://schemas.microsoft.com/office/drawing/2014/main" id="{655AC1C9-D7FA-EDF0-E153-41BBD63848BE}"/>
                </a:ext>
              </a:extLst>
            </p:cNvPr>
            <p:cNvSpPr txBox="1"/>
            <p:nvPr/>
          </p:nvSpPr>
          <p:spPr>
            <a:xfrm>
              <a:off x="7671316" y="4496875"/>
              <a:ext cx="354584" cy="276999"/>
            </a:xfrm>
            <a:prstGeom prst="rect">
              <a:avLst/>
            </a:prstGeom>
            <a:noFill/>
          </p:spPr>
          <p:txBody>
            <a:bodyPr wrap="none" rtlCol="0">
              <a:spAutoFit/>
            </a:bodyPr>
            <a:lstStyle/>
            <a:p>
              <a:r>
                <a:rPr lang="en-US" sz="1200"/>
                <a:t>10</a:t>
              </a:r>
            </a:p>
          </p:txBody>
        </p:sp>
        <p:sp>
          <p:nvSpPr>
            <p:cNvPr id="838" name="TextBox 837">
              <a:extLst>
                <a:ext uri="{FF2B5EF4-FFF2-40B4-BE49-F238E27FC236}">
                  <a16:creationId xmlns:a16="http://schemas.microsoft.com/office/drawing/2014/main" id="{8FBB9E9D-1D08-A64D-A887-F957FEF1B9A8}"/>
                </a:ext>
              </a:extLst>
            </p:cNvPr>
            <p:cNvSpPr txBox="1"/>
            <p:nvPr/>
          </p:nvSpPr>
          <p:spPr>
            <a:xfrm>
              <a:off x="7665705" y="4150627"/>
              <a:ext cx="354584" cy="276999"/>
            </a:xfrm>
            <a:prstGeom prst="rect">
              <a:avLst/>
            </a:prstGeom>
            <a:noFill/>
          </p:spPr>
          <p:txBody>
            <a:bodyPr wrap="none" rtlCol="0">
              <a:spAutoFit/>
            </a:bodyPr>
            <a:lstStyle/>
            <a:p>
              <a:r>
                <a:rPr lang="en-US" sz="1200"/>
                <a:t>15</a:t>
              </a:r>
            </a:p>
          </p:txBody>
        </p:sp>
        <p:sp>
          <p:nvSpPr>
            <p:cNvPr id="840" name="TextBox 839">
              <a:extLst>
                <a:ext uri="{FF2B5EF4-FFF2-40B4-BE49-F238E27FC236}">
                  <a16:creationId xmlns:a16="http://schemas.microsoft.com/office/drawing/2014/main" id="{4CBA864C-CA5E-6602-4A92-29B6F77935A1}"/>
                </a:ext>
              </a:extLst>
            </p:cNvPr>
            <p:cNvSpPr txBox="1"/>
            <p:nvPr/>
          </p:nvSpPr>
          <p:spPr>
            <a:xfrm>
              <a:off x="7675230" y="3862972"/>
              <a:ext cx="354584" cy="276999"/>
            </a:xfrm>
            <a:prstGeom prst="rect">
              <a:avLst/>
            </a:prstGeom>
            <a:noFill/>
          </p:spPr>
          <p:txBody>
            <a:bodyPr wrap="none" rtlCol="0">
              <a:spAutoFit/>
            </a:bodyPr>
            <a:lstStyle/>
            <a:p>
              <a:r>
                <a:rPr lang="en-US" sz="1200"/>
                <a:t>20</a:t>
              </a:r>
            </a:p>
          </p:txBody>
        </p:sp>
      </p:grpSp>
    </p:spTree>
    <p:extLst>
      <p:ext uri="{BB962C8B-B14F-4D97-AF65-F5344CB8AC3E}">
        <p14:creationId xmlns:p14="http://schemas.microsoft.com/office/powerpoint/2010/main" val="233606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39"/>
                                        </p:tgtEl>
                                        <p:attrNameLst>
                                          <p:attrName>style.visibility</p:attrName>
                                        </p:attrNameLst>
                                      </p:cBhvr>
                                      <p:to>
                                        <p:strVal val="visible"/>
                                      </p:to>
                                    </p:set>
                                    <p:animEffect transition="in" filter="wipe(left)">
                                      <p:cBhvr>
                                        <p:cTn id="23" dur="500"/>
                                        <p:tgtEl>
                                          <p:spTgt spid="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P spid="24" grpId="0"/>
      <p:bldP spid="8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51">
          <a:extLst>
            <a:ext uri="{FF2B5EF4-FFF2-40B4-BE49-F238E27FC236}">
              <a16:creationId xmlns:a16="http://schemas.microsoft.com/office/drawing/2014/main" id="{FDA1E6FF-0013-85E4-1C68-D64A31CE74EB}"/>
            </a:ext>
          </a:extLst>
        </p:cNvPr>
        <p:cNvGrpSpPr/>
        <p:nvPr/>
      </p:nvGrpSpPr>
      <p:grpSpPr>
        <a:xfrm>
          <a:off x="0" y="0"/>
          <a:ext cx="0" cy="0"/>
          <a:chOff x="0" y="0"/>
          <a:chExt cx="0" cy="0"/>
        </a:xfrm>
      </p:grpSpPr>
      <p:sp>
        <p:nvSpPr>
          <p:cNvPr id="852" name="Google Shape;852;p31">
            <a:extLst>
              <a:ext uri="{FF2B5EF4-FFF2-40B4-BE49-F238E27FC236}">
                <a16:creationId xmlns:a16="http://schemas.microsoft.com/office/drawing/2014/main" id="{1EA6A81B-9278-1C24-79D7-7CDCBD6F8A91}"/>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
        <p:nvSpPr>
          <p:cNvPr id="853" name="Google Shape;853;p31">
            <a:extLst>
              <a:ext uri="{FF2B5EF4-FFF2-40B4-BE49-F238E27FC236}">
                <a16:creationId xmlns:a16="http://schemas.microsoft.com/office/drawing/2014/main" id="{E740E66A-C498-50CA-61BD-5DA68D5F3A27}"/>
              </a:ext>
            </a:extLst>
          </p:cNvPr>
          <p:cNvSpPr txBox="1">
            <a:spLocks noGrp="1"/>
          </p:cNvSpPr>
          <p:nvPr>
            <p:ph type="title"/>
          </p:nvPr>
        </p:nvSpPr>
        <p:spPr>
          <a:xfrm>
            <a:off x="381000" y="-9207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300" dirty="0" err="1"/>
              <a:t>nMSR</a:t>
            </a:r>
            <a:r>
              <a:rPr lang="en-US" sz="3300" dirty="0"/>
              <a:t>: Non-preemptive</a:t>
            </a:r>
            <a:endParaRPr sz="3300" dirty="0"/>
          </a:p>
        </p:txBody>
      </p:sp>
      <p:grpSp>
        <p:nvGrpSpPr>
          <p:cNvPr id="12" name="Google Shape;816;p30">
            <a:extLst>
              <a:ext uri="{FF2B5EF4-FFF2-40B4-BE49-F238E27FC236}">
                <a16:creationId xmlns:a16="http://schemas.microsoft.com/office/drawing/2014/main" id="{6F050B91-BDDB-F90B-CF64-4B3B984386EE}"/>
              </a:ext>
            </a:extLst>
          </p:cNvPr>
          <p:cNvGrpSpPr/>
          <p:nvPr/>
        </p:nvGrpSpPr>
        <p:grpSpPr>
          <a:xfrm>
            <a:off x="458961" y="1455050"/>
            <a:ext cx="4388188" cy="1554028"/>
            <a:chOff x="5219050" y="3365350"/>
            <a:chExt cx="5584025" cy="1327575"/>
          </a:xfrm>
        </p:grpSpPr>
        <p:sp>
          <p:nvSpPr>
            <p:cNvPr id="13" name="Google Shape;817;p30">
              <a:extLst>
                <a:ext uri="{FF2B5EF4-FFF2-40B4-BE49-F238E27FC236}">
                  <a16:creationId xmlns:a16="http://schemas.microsoft.com/office/drawing/2014/main" id="{2AECDA37-EC61-E15B-57B4-EAA1D657002A}"/>
                </a:ext>
              </a:extLst>
            </p:cNvPr>
            <p:cNvSpPr/>
            <p:nvPr/>
          </p:nvSpPr>
          <p:spPr>
            <a:xfrm>
              <a:off x="5219175" y="3366325"/>
              <a:ext cx="5583900" cy="132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600" dirty="0">
                <a:latin typeface="Cabin"/>
                <a:ea typeface="Cabin"/>
                <a:cs typeface="Cabin"/>
                <a:sym typeface="Cabin"/>
              </a:endParaRPr>
            </a:p>
            <a:p>
              <a:pPr marL="0" lvl="0" indent="0" algn="l" rtl="0">
                <a:spcBef>
                  <a:spcPts val="0"/>
                </a:spcBef>
                <a:spcAft>
                  <a:spcPts val="0"/>
                </a:spcAft>
                <a:buNone/>
              </a:pPr>
              <a:r>
                <a:rPr lang="en-US" sz="1600" dirty="0">
                  <a:latin typeface="Cabin"/>
                  <a:ea typeface="Cabin"/>
                  <a:cs typeface="Cabin"/>
                  <a:sym typeface="Cabin"/>
                </a:rPr>
                <a:t>Given non-preemptible jobs, if there exists a policy that can stabilize the system, some </a:t>
              </a:r>
              <a:r>
                <a:rPr lang="en-US" sz="1600" dirty="0" err="1">
                  <a:latin typeface="Cabin"/>
                  <a:ea typeface="Cabin"/>
                  <a:cs typeface="Cabin"/>
                  <a:sym typeface="Cabin"/>
                </a:rPr>
                <a:t>nMSR</a:t>
              </a:r>
              <a:r>
                <a:rPr lang="en-US" sz="1600" dirty="0">
                  <a:latin typeface="Cabin"/>
                  <a:ea typeface="Cabin"/>
                  <a:cs typeface="Cabin"/>
                  <a:sym typeface="Cabin"/>
                </a:rPr>
                <a:t> policy can stabilize the system.</a:t>
              </a:r>
              <a:endParaRPr sz="1600" dirty="0">
                <a:latin typeface="Cabin"/>
                <a:ea typeface="Cabin"/>
                <a:cs typeface="Cabin"/>
                <a:sym typeface="Cabin"/>
              </a:endParaRPr>
            </a:p>
          </p:txBody>
        </p:sp>
        <p:sp>
          <p:nvSpPr>
            <p:cNvPr id="14" name="Google Shape;818;p30">
              <a:extLst>
                <a:ext uri="{FF2B5EF4-FFF2-40B4-BE49-F238E27FC236}">
                  <a16:creationId xmlns:a16="http://schemas.microsoft.com/office/drawing/2014/main" id="{67C2C4D5-A2C6-D3CE-5B7D-B59D9B18B0F4}"/>
                </a:ext>
              </a:extLst>
            </p:cNvPr>
            <p:cNvSpPr/>
            <p:nvPr/>
          </p:nvSpPr>
          <p:spPr>
            <a:xfrm>
              <a:off x="5219050" y="3365350"/>
              <a:ext cx="5583900" cy="238257"/>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i="1" dirty="0">
                  <a:solidFill>
                    <a:schemeClr val="lt1"/>
                  </a:solidFill>
                  <a:latin typeface="Cabin"/>
                  <a:ea typeface="Cabin"/>
                  <a:cs typeface="Cabin"/>
                  <a:sym typeface="Cabin"/>
                </a:rPr>
                <a:t>Theorem 5</a:t>
              </a:r>
              <a:endParaRPr i="1" dirty="0">
                <a:solidFill>
                  <a:schemeClr val="lt1"/>
                </a:solidFill>
                <a:latin typeface="Cabin"/>
                <a:ea typeface="Cabin"/>
                <a:cs typeface="Cabin"/>
                <a:sym typeface="Cabin"/>
              </a:endParaRPr>
            </a:p>
          </p:txBody>
        </p:sp>
      </p:grpSp>
      <p:grpSp>
        <p:nvGrpSpPr>
          <p:cNvPr id="859" name="Group 858">
            <a:extLst>
              <a:ext uri="{FF2B5EF4-FFF2-40B4-BE49-F238E27FC236}">
                <a16:creationId xmlns:a16="http://schemas.microsoft.com/office/drawing/2014/main" id="{E025E613-BE42-34AD-08E1-FB9C896CF8AB}"/>
              </a:ext>
            </a:extLst>
          </p:cNvPr>
          <p:cNvGrpSpPr/>
          <p:nvPr/>
        </p:nvGrpSpPr>
        <p:grpSpPr>
          <a:xfrm>
            <a:off x="6476267" y="85566"/>
            <a:ext cx="3837579" cy="3784966"/>
            <a:chOff x="7230972" y="729310"/>
            <a:chExt cx="3837579" cy="3784966"/>
          </a:xfrm>
        </p:grpSpPr>
        <p:sp>
          <p:nvSpPr>
            <p:cNvPr id="15" name="Google Shape;760;p29">
              <a:extLst>
                <a:ext uri="{FF2B5EF4-FFF2-40B4-BE49-F238E27FC236}">
                  <a16:creationId xmlns:a16="http://schemas.microsoft.com/office/drawing/2014/main" id="{BC3153C1-6FB5-98B2-263C-92811FD71053}"/>
                </a:ext>
              </a:extLst>
            </p:cNvPr>
            <p:cNvSpPr/>
            <p:nvPr/>
          </p:nvSpPr>
          <p:spPr>
            <a:xfrm>
              <a:off x="7523739" y="1763257"/>
              <a:ext cx="2170250" cy="2141325"/>
            </a:xfrm>
            <a:custGeom>
              <a:avLst/>
              <a:gdLst/>
              <a:ahLst/>
              <a:cxnLst/>
              <a:rect l="l" t="t" r="r" b="b"/>
              <a:pathLst>
                <a:path w="86810" h="85653" extrusionOk="0">
                  <a:moveTo>
                    <a:pt x="86810" y="85653"/>
                  </a:moveTo>
                  <a:lnTo>
                    <a:pt x="0" y="0"/>
                  </a:lnTo>
                  <a:lnTo>
                    <a:pt x="0" y="85653"/>
                  </a:lnTo>
                  <a:close/>
                </a:path>
              </a:pathLst>
            </a:custGeom>
            <a:solidFill>
              <a:schemeClr val="lt2"/>
            </a:solidFill>
            <a:ln w="9525" cap="flat" cmpd="sng">
              <a:solidFill>
                <a:schemeClr val="dk2"/>
              </a:solidFill>
              <a:prstDash val="solid"/>
              <a:round/>
              <a:headEnd type="none" w="med" len="med"/>
              <a:tailEnd type="none" w="med" len="med"/>
            </a:ln>
          </p:spPr>
          <p:txBody>
            <a:bodyPr/>
            <a:lstStyle/>
            <a:p>
              <a:endParaRPr lang="en-US"/>
            </a:p>
          </p:txBody>
        </p:sp>
        <p:grpSp>
          <p:nvGrpSpPr>
            <p:cNvPr id="16" name="Google Shape;762;p29">
              <a:extLst>
                <a:ext uri="{FF2B5EF4-FFF2-40B4-BE49-F238E27FC236}">
                  <a16:creationId xmlns:a16="http://schemas.microsoft.com/office/drawing/2014/main" id="{9B80D710-E32C-9663-A012-031984FDD909}"/>
                </a:ext>
              </a:extLst>
            </p:cNvPr>
            <p:cNvGrpSpPr/>
            <p:nvPr/>
          </p:nvGrpSpPr>
          <p:grpSpPr>
            <a:xfrm>
              <a:off x="7230972" y="729310"/>
              <a:ext cx="3837579" cy="3784966"/>
              <a:chOff x="6438870" y="1560703"/>
              <a:chExt cx="3837579" cy="3784966"/>
            </a:xfrm>
          </p:grpSpPr>
          <p:sp>
            <p:nvSpPr>
              <p:cNvPr id="17" name="Google Shape;763;p29">
                <a:extLst>
                  <a:ext uri="{FF2B5EF4-FFF2-40B4-BE49-F238E27FC236}">
                    <a16:creationId xmlns:a16="http://schemas.microsoft.com/office/drawing/2014/main" id="{74722871-6DA9-4E4B-495E-EB59327F4399}"/>
                  </a:ext>
                </a:extLst>
              </p:cNvPr>
              <p:cNvSpPr/>
              <p:nvPr/>
            </p:nvSpPr>
            <p:spPr>
              <a:xfrm>
                <a:off x="7829809" y="3675169"/>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18" name="Google Shape;764;p29">
                <a:extLst>
                  <a:ext uri="{FF2B5EF4-FFF2-40B4-BE49-F238E27FC236}">
                    <a16:creationId xmlns:a16="http://schemas.microsoft.com/office/drawing/2014/main" id="{9192E06A-3A47-A9FB-1B77-BDF152D63FBE}"/>
                  </a:ext>
                </a:extLst>
              </p:cNvPr>
              <p:cNvCxnSpPr/>
              <p:nvPr/>
            </p:nvCxnSpPr>
            <p:spPr>
              <a:xfrm rot="10800000">
                <a:off x="6727050" y="2114900"/>
                <a:ext cx="0" cy="2620200"/>
              </a:xfrm>
              <a:prstGeom prst="straightConnector1">
                <a:avLst/>
              </a:prstGeom>
              <a:noFill/>
              <a:ln w="9525" cap="flat" cmpd="sng">
                <a:solidFill>
                  <a:schemeClr val="dk2"/>
                </a:solidFill>
                <a:prstDash val="solid"/>
                <a:round/>
                <a:headEnd type="none" w="med" len="med"/>
                <a:tailEnd type="triangle" w="med" len="med"/>
              </a:ln>
            </p:spPr>
          </p:cxnSp>
          <p:cxnSp>
            <p:nvCxnSpPr>
              <p:cNvPr id="19" name="Google Shape;765;p29">
                <a:extLst>
                  <a:ext uri="{FF2B5EF4-FFF2-40B4-BE49-F238E27FC236}">
                    <a16:creationId xmlns:a16="http://schemas.microsoft.com/office/drawing/2014/main" id="{687CE230-EE65-CEB0-DAC7-D3F728121619}"/>
                  </a:ext>
                </a:extLst>
              </p:cNvPr>
              <p:cNvCxnSpPr/>
              <p:nvPr/>
            </p:nvCxnSpPr>
            <p:spPr>
              <a:xfrm>
                <a:off x="6740225" y="4735100"/>
                <a:ext cx="2633400"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20" name="Google Shape;766;p29">
                    <a:extLst>
                      <a:ext uri="{FF2B5EF4-FFF2-40B4-BE49-F238E27FC236}">
                        <a16:creationId xmlns:a16="http://schemas.microsoft.com/office/drawing/2014/main" id="{F18EF2B2-11A4-7F20-30FF-F23E0DF6C0DF}"/>
                      </a:ext>
                    </a:extLst>
                  </p:cNvPr>
                  <p:cNvSpPr txBox="1"/>
                  <p:nvPr/>
                </p:nvSpPr>
                <p:spPr>
                  <a:xfrm>
                    <a:off x="6438870" y="1560703"/>
                    <a:ext cx="1511975" cy="615523"/>
                  </a:xfrm>
                  <a:prstGeom prst="rect">
                    <a:avLst/>
                  </a:prstGeom>
                  <a:noFill/>
                  <a:ln>
                    <a:noFill/>
                  </a:ln>
                </p:spPr>
                <p:txBody>
                  <a:bodyPr spcFirstLastPara="1" wrap="square" lIns="91425" tIns="91425" rIns="91425" bIns="91425" anchor="t" anchorCtr="0">
                    <a:spAutoFit/>
                  </a:bodyPr>
                  <a:lstStyle/>
                  <a:p>
                    <a:pPr lvl="0"/>
                    <a14:m>
                      <m:oMath xmlns:m="http://schemas.openxmlformats.org/officeDocument/2006/math">
                        <m:sSub>
                          <m:sSubPr>
                            <m:ctrlPr>
                              <a:rPr lang="en-US" i="1" smtClean="0">
                                <a:solidFill>
                                  <a:srgbClr val="C00000"/>
                                </a:solidFill>
                                <a:latin typeface="Cambria Math" panose="02040503050406030204" pitchFamily="18" charset="0"/>
                                <a:ea typeface="Cabin"/>
                                <a:cs typeface="Cabin"/>
                                <a:sym typeface="Cabin"/>
                              </a:rPr>
                            </m:ctrlPr>
                          </m:sSubPr>
                          <m:e>
                            <m:r>
                              <a:rPr lang="en-US" i="1">
                                <a:solidFill>
                                  <a:srgbClr val="C00000"/>
                                </a:solidFill>
                                <a:latin typeface="Cambria Math" panose="02040503050406030204" pitchFamily="18" charset="0"/>
                                <a:ea typeface="Cabin"/>
                                <a:cs typeface="Cabin"/>
                                <a:sym typeface="Cabin"/>
                              </a:rPr>
                              <m:t>𝜆</m:t>
                            </m:r>
                          </m:e>
                          <m:sub>
                            <m:r>
                              <a:rPr lang="en-US" i="1">
                                <a:solidFill>
                                  <a:srgbClr val="C00000"/>
                                </a:solidFill>
                                <a:latin typeface="Cambria Math" panose="02040503050406030204" pitchFamily="18" charset="0"/>
                                <a:ea typeface="Cabin"/>
                                <a:cs typeface="Cabin"/>
                                <a:sym typeface="Cabin"/>
                              </a:rPr>
                              <m:t>2</m:t>
                            </m:r>
                          </m:sub>
                        </m:sSub>
                      </m:oMath>
                    </a14:m>
                    <a:r>
                      <a:rPr lang="en-US">
                        <a:solidFill>
                          <a:schemeClr val="dk1"/>
                        </a:solidFill>
                        <a:latin typeface="Cabin"/>
                        <a:ea typeface="Cabin"/>
                        <a:cs typeface="Cabin"/>
                        <a:sym typeface="Cabin"/>
                      </a:rPr>
                      <a:t> (jobs/sec)</a:t>
                    </a:r>
                  </a:p>
                  <a:p>
                    <a14:m>
                      <m:oMath xmlns:m="http://schemas.openxmlformats.org/officeDocument/2006/math">
                        <m:sSub>
                          <m:sSubPr>
                            <m:ctrlPr>
                              <a:rPr lang="en-US" i="1" smtClean="0">
                                <a:solidFill>
                                  <a:schemeClr val="accent6"/>
                                </a:solidFill>
                                <a:latin typeface="Cambria Math" panose="02040503050406030204" pitchFamily="18" charset="0"/>
                                <a:ea typeface="Cabin"/>
                                <a:cs typeface="Cabin"/>
                                <a:sym typeface="Cabin"/>
                              </a:rPr>
                            </m:ctrlPr>
                          </m:sSubPr>
                          <m:e>
                            <m:r>
                              <a:rPr lang="en-US" i="1">
                                <a:solidFill>
                                  <a:schemeClr val="accent6"/>
                                </a:solidFill>
                                <a:latin typeface="Cambria Math" panose="02040503050406030204" pitchFamily="18" charset="0"/>
                                <a:ea typeface="Cabin"/>
                                <a:cs typeface="Cabin"/>
                                <a:sym typeface="Cabin"/>
                              </a:rPr>
                              <m:t>𝐶</m:t>
                            </m:r>
                          </m:e>
                          <m:sub>
                            <m:r>
                              <a:rPr lang="en-US" i="1">
                                <a:solidFill>
                                  <a:schemeClr val="accent6"/>
                                </a:solidFill>
                                <a:latin typeface="Cambria Math" panose="02040503050406030204" pitchFamily="18" charset="0"/>
                                <a:ea typeface="Cabin"/>
                                <a:cs typeface="Cabin"/>
                                <a:sym typeface="Cabin"/>
                              </a:rPr>
                              <m:t>2</m:t>
                            </m:r>
                          </m:sub>
                        </m:sSub>
                      </m:oMath>
                    </a14:m>
                    <a:r>
                      <a:rPr lang="ar-AE">
                        <a:solidFill>
                          <a:schemeClr val="dk1"/>
                        </a:solidFill>
                        <a:latin typeface="Cabin"/>
                        <a:ea typeface="Cabin"/>
                        <a:cs typeface="Cabin"/>
                        <a:sym typeface="Cabin"/>
                      </a:rPr>
                      <a:t> (</a:t>
                    </a:r>
                    <a:r>
                      <a:rPr lang="en-US">
                        <a:solidFill>
                          <a:schemeClr val="dk1"/>
                        </a:solidFill>
                        <a:latin typeface="Cabin"/>
                        <a:ea typeface="Cabin"/>
                        <a:cs typeface="Cabin"/>
                        <a:sym typeface="Cabin"/>
                      </a:rPr>
                      <a:t>jobs/sec)</a:t>
                    </a:r>
                  </a:p>
                </p:txBody>
              </p:sp>
            </mc:Choice>
            <mc:Fallback xmlns="">
              <p:sp>
                <p:nvSpPr>
                  <p:cNvPr id="20" name="Google Shape;766;p29">
                    <a:extLst>
                      <a:ext uri="{FF2B5EF4-FFF2-40B4-BE49-F238E27FC236}">
                        <a16:creationId xmlns:a16="http://schemas.microsoft.com/office/drawing/2014/main" id="{F18EF2B2-11A4-7F20-30FF-F23E0DF6C0DF}"/>
                      </a:ext>
                    </a:extLst>
                  </p:cNvPr>
                  <p:cNvSpPr txBox="1">
                    <a:spLocks noRot="1" noChangeAspect="1" noMove="1" noResize="1" noEditPoints="1" noAdjustHandles="1" noChangeArrowheads="1" noChangeShapeType="1" noTextEdit="1"/>
                  </p:cNvSpPr>
                  <p:nvPr/>
                </p:nvSpPr>
                <p:spPr>
                  <a:xfrm>
                    <a:off x="6438870" y="1560703"/>
                    <a:ext cx="1511975" cy="615523"/>
                  </a:xfrm>
                  <a:prstGeom prst="rect">
                    <a:avLst/>
                  </a:prstGeom>
                  <a:blipFill>
                    <a:blip r:embed="rId3"/>
                    <a:stretch>
                      <a:fillRect b="-198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Google Shape;767;p29">
                    <a:extLst>
                      <a:ext uri="{FF2B5EF4-FFF2-40B4-BE49-F238E27FC236}">
                        <a16:creationId xmlns:a16="http://schemas.microsoft.com/office/drawing/2014/main" id="{795568EF-5E6F-CE3E-D8DA-4EC8CE093883}"/>
                      </a:ext>
                    </a:extLst>
                  </p:cNvPr>
                  <p:cNvSpPr txBox="1"/>
                  <p:nvPr/>
                </p:nvSpPr>
                <p:spPr>
                  <a:xfrm>
                    <a:off x="8850494" y="4730146"/>
                    <a:ext cx="1425955" cy="615523"/>
                  </a:xfrm>
                  <a:prstGeom prst="rect">
                    <a:avLst/>
                  </a:prstGeom>
                  <a:noFill/>
                  <a:ln>
                    <a:noFill/>
                  </a:ln>
                </p:spPr>
                <p:txBody>
                  <a:bodyPr spcFirstLastPara="1" wrap="square" lIns="91425" tIns="91425" rIns="91425" bIns="91425" anchor="t" anchorCtr="0">
                    <a:spAutoFit/>
                  </a:bodyPr>
                  <a:lstStyle/>
                  <a:p>
                    <a:pPr lvl="0"/>
                    <a14:m>
                      <m:oMath xmlns:m="http://schemas.openxmlformats.org/officeDocument/2006/math">
                        <m:sSub>
                          <m:sSubPr>
                            <m:ctrlPr>
                              <a:rPr lang="en-US" i="1" smtClean="0">
                                <a:solidFill>
                                  <a:srgbClr val="C00000"/>
                                </a:solidFill>
                                <a:latin typeface="Cambria Math" panose="02040503050406030204" pitchFamily="18" charset="0"/>
                                <a:ea typeface="Cabin"/>
                                <a:cs typeface="Cabin"/>
                                <a:sym typeface="Cabin"/>
                              </a:rPr>
                            </m:ctrlPr>
                          </m:sSubPr>
                          <m:e>
                            <m:r>
                              <a:rPr lang="en-US" i="1">
                                <a:solidFill>
                                  <a:srgbClr val="C00000"/>
                                </a:solidFill>
                                <a:latin typeface="Cambria Math" panose="02040503050406030204" pitchFamily="18" charset="0"/>
                                <a:ea typeface="Cabin"/>
                                <a:cs typeface="Cabin"/>
                                <a:sym typeface="Cabin"/>
                              </a:rPr>
                              <m:t>𝜆</m:t>
                            </m:r>
                          </m:e>
                          <m:sub>
                            <m:r>
                              <a:rPr lang="en-US" i="1">
                                <a:solidFill>
                                  <a:srgbClr val="C00000"/>
                                </a:solidFill>
                                <a:latin typeface="Cambria Math" panose="02040503050406030204" pitchFamily="18" charset="0"/>
                                <a:ea typeface="Cabin"/>
                                <a:cs typeface="Cabin"/>
                                <a:sym typeface="Cabin"/>
                              </a:rPr>
                              <m:t>1</m:t>
                            </m:r>
                          </m:sub>
                        </m:sSub>
                      </m:oMath>
                    </a14:m>
                    <a:r>
                      <a:rPr lang="en-US">
                        <a:solidFill>
                          <a:schemeClr val="dk1"/>
                        </a:solidFill>
                        <a:latin typeface="Cabin"/>
                        <a:ea typeface="Cabin"/>
                        <a:cs typeface="Cabin"/>
                        <a:sym typeface="Cabin"/>
                      </a:rPr>
                      <a:t> (jobs/sec)</a:t>
                    </a:r>
                  </a:p>
                  <a:p>
                    <a14:m>
                      <m:oMath xmlns:m="http://schemas.openxmlformats.org/officeDocument/2006/math">
                        <m:sSub>
                          <m:sSubPr>
                            <m:ctrlPr>
                              <a:rPr lang="ar-AE" i="1" smtClean="0">
                                <a:solidFill>
                                  <a:schemeClr val="accent6"/>
                                </a:solidFill>
                                <a:latin typeface="Cambria Math" panose="02040503050406030204" pitchFamily="18" charset="0"/>
                                <a:ea typeface="Cabin"/>
                                <a:cs typeface="Cabin"/>
                                <a:sym typeface="Cabin"/>
                              </a:rPr>
                            </m:ctrlPr>
                          </m:sSubPr>
                          <m:e>
                            <m:r>
                              <m:rPr>
                                <m:sty m:val="p"/>
                              </m:rPr>
                              <a:rPr lang="en-US">
                                <a:solidFill>
                                  <a:schemeClr val="accent6"/>
                                </a:solidFill>
                                <a:latin typeface="Cambria Math" panose="02040503050406030204" pitchFamily="18" charset="0"/>
                                <a:ea typeface="Cabin"/>
                                <a:cs typeface="Cabin"/>
                                <a:sym typeface="Cabin"/>
                              </a:rPr>
                              <m:t>C</m:t>
                            </m:r>
                          </m:e>
                          <m:sub>
                            <m:r>
                              <a:rPr lang="ar-AE">
                                <a:solidFill>
                                  <a:schemeClr val="accent6"/>
                                </a:solidFill>
                                <a:latin typeface="Cambria Math" panose="02040503050406030204" pitchFamily="18" charset="0"/>
                                <a:ea typeface="Cabin"/>
                                <a:cs typeface="Cabin"/>
                                <a:sym typeface="Cabin"/>
                              </a:rPr>
                              <m:t>1</m:t>
                            </m:r>
                          </m:sub>
                        </m:sSub>
                      </m:oMath>
                    </a14:m>
                    <a:r>
                      <a:rPr lang="ar-AE">
                        <a:solidFill>
                          <a:schemeClr val="dk1"/>
                        </a:solidFill>
                        <a:latin typeface="Cabin"/>
                        <a:ea typeface="Cabin"/>
                        <a:cs typeface="Cabin"/>
                        <a:sym typeface="Cabin"/>
                      </a:rPr>
                      <a:t> (</a:t>
                    </a:r>
                    <a:r>
                      <a:rPr lang="en-US">
                        <a:solidFill>
                          <a:schemeClr val="dk1"/>
                        </a:solidFill>
                        <a:latin typeface="Cabin"/>
                        <a:ea typeface="Cabin"/>
                        <a:cs typeface="Cabin"/>
                        <a:sym typeface="Cabin"/>
                      </a:rPr>
                      <a:t>jobs/sec)</a:t>
                    </a:r>
                  </a:p>
                </p:txBody>
              </p:sp>
            </mc:Choice>
            <mc:Fallback xmlns="">
              <p:sp>
                <p:nvSpPr>
                  <p:cNvPr id="21" name="Google Shape;767;p29">
                    <a:extLst>
                      <a:ext uri="{FF2B5EF4-FFF2-40B4-BE49-F238E27FC236}">
                        <a16:creationId xmlns:a16="http://schemas.microsoft.com/office/drawing/2014/main" id="{795568EF-5E6F-CE3E-D8DA-4EC8CE093883}"/>
                      </a:ext>
                    </a:extLst>
                  </p:cNvPr>
                  <p:cNvSpPr txBox="1">
                    <a:spLocks noRot="1" noChangeAspect="1" noMove="1" noResize="1" noEditPoints="1" noAdjustHandles="1" noChangeArrowheads="1" noChangeShapeType="1" noTextEdit="1"/>
                  </p:cNvSpPr>
                  <p:nvPr/>
                </p:nvSpPr>
                <p:spPr>
                  <a:xfrm>
                    <a:off x="8850494" y="4730146"/>
                    <a:ext cx="1425955" cy="615523"/>
                  </a:xfrm>
                  <a:prstGeom prst="rect">
                    <a:avLst/>
                  </a:prstGeom>
                  <a:blipFill>
                    <a:blip r:embed="rId4"/>
                    <a:stretch>
                      <a:fillRect b="-1980"/>
                    </a:stretch>
                  </a:blipFill>
                  <a:ln>
                    <a:noFill/>
                  </a:ln>
                </p:spPr>
                <p:txBody>
                  <a:bodyPr/>
                  <a:lstStyle/>
                  <a:p>
                    <a:r>
                      <a:rPr lang="en-US">
                        <a:noFill/>
                      </a:rPr>
                      <a:t> </a:t>
                    </a:r>
                  </a:p>
                </p:txBody>
              </p:sp>
            </mc:Fallback>
          </mc:AlternateContent>
          <p:sp>
            <p:nvSpPr>
              <p:cNvPr id="22" name="Google Shape;768;p29">
                <a:extLst>
                  <a:ext uri="{FF2B5EF4-FFF2-40B4-BE49-F238E27FC236}">
                    <a16:creationId xmlns:a16="http://schemas.microsoft.com/office/drawing/2014/main" id="{DD4B6647-C6F8-1A98-AB14-B574EFE34BAF}"/>
                  </a:ext>
                </a:extLst>
              </p:cNvPr>
              <p:cNvSpPr/>
              <p:nvPr/>
            </p:nvSpPr>
            <p:spPr>
              <a:xfrm>
                <a:off x="8850494" y="4684096"/>
                <a:ext cx="92100" cy="92100"/>
              </a:xfrm>
              <a:prstGeom prst="ellipse">
                <a:avLst/>
              </a:prstGeom>
              <a:solidFill>
                <a:srgbClr val="7030A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23" name="Google Shape;769;p29">
              <a:extLst>
                <a:ext uri="{FF2B5EF4-FFF2-40B4-BE49-F238E27FC236}">
                  <a16:creationId xmlns:a16="http://schemas.microsoft.com/office/drawing/2014/main" id="{365672C3-F75A-A867-B419-680F63300C9C}"/>
                </a:ext>
              </a:extLst>
            </p:cNvPr>
            <p:cNvSpPr/>
            <p:nvPr/>
          </p:nvSpPr>
          <p:spPr>
            <a:xfrm>
              <a:off x="8081769" y="2640603"/>
              <a:ext cx="92100" cy="92100"/>
            </a:xfrm>
            <a:prstGeom prst="ellipse">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24" name="Google Shape;771;p29">
              <a:extLst>
                <a:ext uri="{FF2B5EF4-FFF2-40B4-BE49-F238E27FC236}">
                  <a16:creationId xmlns:a16="http://schemas.microsoft.com/office/drawing/2014/main" id="{6016D428-2D48-DA9A-62C7-38BE3660FA4E}"/>
                </a:ext>
              </a:extLst>
            </p:cNvPr>
            <p:cNvCxnSpPr>
              <a:stCxn id="17" idx="5"/>
              <a:endCxn id="22" idx="1"/>
            </p:cNvCxnSpPr>
            <p:nvPr/>
          </p:nvCxnSpPr>
          <p:spPr>
            <a:xfrm>
              <a:off x="8700523" y="2922389"/>
              <a:ext cx="955500" cy="943800"/>
            </a:xfrm>
            <a:prstGeom prst="straightConnector1">
              <a:avLst/>
            </a:prstGeom>
            <a:noFill/>
            <a:ln w="9525" cap="flat" cmpd="sng">
              <a:solidFill>
                <a:schemeClr val="dk2"/>
              </a:solidFill>
              <a:prstDash val="solid"/>
              <a:round/>
              <a:headEnd type="none" w="med" len="med"/>
              <a:tailEnd type="none" w="med" len="med"/>
            </a:ln>
          </p:spPr>
        </p:cxnSp>
        <p:sp>
          <p:nvSpPr>
            <p:cNvPr id="28" name="Google Shape;774;p29">
              <a:extLst>
                <a:ext uri="{FF2B5EF4-FFF2-40B4-BE49-F238E27FC236}">
                  <a16:creationId xmlns:a16="http://schemas.microsoft.com/office/drawing/2014/main" id="{41647393-0258-B3D5-5B23-EA4B4D6729D6}"/>
                </a:ext>
              </a:extLst>
            </p:cNvPr>
            <p:cNvSpPr/>
            <p:nvPr/>
          </p:nvSpPr>
          <p:spPr>
            <a:xfrm>
              <a:off x="7475003" y="3852703"/>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9" name="Google Shape;775;p29">
              <a:extLst>
                <a:ext uri="{FF2B5EF4-FFF2-40B4-BE49-F238E27FC236}">
                  <a16:creationId xmlns:a16="http://schemas.microsoft.com/office/drawing/2014/main" id="{F12CD062-FDA7-10C7-E22E-8B103AB6CBCD}"/>
                </a:ext>
              </a:extLst>
            </p:cNvPr>
            <p:cNvSpPr/>
            <p:nvPr/>
          </p:nvSpPr>
          <p:spPr>
            <a:xfrm>
              <a:off x="8650847" y="3852703"/>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0" name="Google Shape;776;p29">
              <a:extLst>
                <a:ext uri="{FF2B5EF4-FFF2-40B4-BE49-F238E27FC236}">
                  <a16:creationId xmlns:a16="http://schemas.microsoft.com/office/drawing/2014/main" id="{0B6947BE-742F-D714-8EE1-FA04ACECB815}"/>
                </a:ext>
              </a:extLst>
            </p:cNvPr>
            <p:cNvSpPr/>
            <p:nvPr/>
          </p:nvSpPr>
          <p:spPr>
            <a:xfrm>
              <a:off x="7475003" y="2785465"/>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1" name="Google Shape;777;p29">
              <a:extLst>
                <a:ext uri="{FF2B5EF4-FFF2-40B4-BE49-F238E27FC236}">
                  <a16:creationId xmlns:a16="http://schemas.microsoft.com/office/drawing/2014/main" id="{E3CA9421-30E3-7D74-9A38-D422E1957EF6}"/>
                </a:ext>
              </a:extLst>
            </p:cNvPr>
            <p:cNvSpPr/>
            <p:nvPr/>
          </p:nvSpPr>
          <p:spPr>
            <a:xfrm>
              <a:off x="7475003" y="1737430"/>
              <a:ext cx="92100" cy="92100"/>
            </a:xfrm>
            <a:prstGeom prst="ellipse">
              <a:avLst/>
            </a:prstGeom>
            <a:solidFill>
              <a:srgbClr val="7030A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bg1"/>
                </a:solidFill>
                <a:latin typeface="Cabin"/>
                <a:ea typeface="Cabin"/>
                <a:cs typeface="Cabin"/>
                <a:sym typeface="Cabin"/>
              </a:endParaRPr>
            </a:p>
          </p:txBody>
        </p:sp>
        <p:sp>
          <p:nvSpPr>
            <p:cNvPr id="32" name="Google Shape;778;p29">
              <a:extLst>
                <a:ext uri="{FF2B5EF4-FFF2-40B4-BE49-F238E27FC236}">
                  <a16:creationId xmlns:a16="http://schemas.microsoft.com/office/drawing/2014/main" id="{049E0907-22FF-E318-E1B0-C0CCF38171F6}"/>
                </a:ext>
              </a:extLst>
            </p:cNvPr>
            <p:cNvSpPr txBox="1"/>
            <p:nvPr/>
          </p:nvSpPr>
          <p:spPr>
            <a:xfrm>
              <a:off x="7514732" y="1489910"/>
              <a:ext cx="111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4</a:t>
              </a:r>
              <a:endParaRPr>
                <a:solidFill>
                  <a:schemeClr val="dk1"/>
                </a:solidFill>
                <a:latin typeface="Cabin"/>
                <a:ea typeface="Cabin"/>
                <a:cs typeface="Cabin"/>
                <a:sym typeface="Cabin"/>
              </a:endParaRPr>
            </a:p>
          </p:txBody>
        </p:sp>
        <p:sp>
          <p:nvSpPr>
            <p:cNvPr id="33" name="Google Shape;779;p29">
              <a:extLst>
                <a:ext uri="{FF2B5EF4-FFF2-40B4-BE49-F238E27FC236}">
                  <a16:creationId xmlns:a16="http://schemas.microsoft.com/office/drawing/2014/main" id="{36DCBA33-5F01-3A91-4D58-0A73F923D55F}"/>
                </a:ext>
              </a:extLst>
            </p:cNvPr>
            <p:cNvSpPr txBox="1"/>
            <p:nvPr/>
          </p:nvSpPr>
          <p:spPr>
            <a:xfrm>
              <a:off x="9611308" y="3547802"/>
              <a:ext cx="111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2</a:t>
              </a:r>
              <a:endParaRPr>
                <a:solidFill>
                  <a:schemeClr val="dk1"/>
                </a:solidFill>
                <a:latin typeface="Cabin"/>
                <a:ea typeface="Cabin"/>
                <a:cs typeface="Cabin"/>
                <a:sym typeface="Cabin"/>
              </a:endParaRPr>
            </a:p>
          </p:txBody>
        </p:sp>
        <mc:AlternateContent xmlns:mc="http://schemas.openxmlformats.org/markup-compatibility/2006" xmlns:a14="http://schemas.microsoft.com/office/drawing/2010/main">
          <mc:Choice Requires="a14">
            <p:sp>
              <p:nvSpPr>
                <p:cNvPr id="35" name="Google Shape;773;p29">
                  <a:extLst>
                    <a:ext uri="{FF2B5EF4-FFF2-40B4-BE49-F238E27FC236}">
                      <a16:creationId xmlns:a16="http://schemas.microsoft.com/office/drawing/2014/main" id="{2B6DA95C-4667-F7E4-922C-4508CEE8A3F3}"/>
                    </a:ext>
                  </a:extLst>
                </p:cNvPr>
                <p:cNvSpPr txBox="1"/>
                <p:nvPr/>
              </p:nvSpPr>
              <p:spPr>
                <a:xfrm>
                  <a:off x="7815812" y="2571193"/>
                  <a:ext cx="401421"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b="1" i="1" smtClean="0">
                            <a:solidFill>
                              <a:schemeClr val="dk1"/>
                            </a:solidFill>
                            <a:latin typeface="Cambria Math" panose="02040503050406030204" pitchFamily="18" charset="0"/>
                            <a:ea typeface="Cabin"/>
                            <a:cs typeface="Cabin"/>
                            <a:sym typeface="Cabin"/>
                          </a:rPr>
                          <m:t>𝝀</m:t>
                        </m:r>
                      </m:oMath>
                    </m:oMathPara>
                  </a14:m>
                  <a:endParaRPr lang="en-US">
                    <a:solidFill>
                      <a:schemeClr val="dk1"/>
                    </a:solidFill>
                    <a:latin typeface="Cabin"/>
                    <a:ea typeface="Cabin"/>
                    <a:cs typeface="Cabin"/>
                    <a:sym typeface="Cabin"/>
                  </a:endParaRPr>
                </a:p>
              </p:txBody>
            </p:sp>
          </mc:Choice>
          <mc:Fallback xmlns="">
            <p:sp>
              <p:nvSpPr>
                <p:cNvPr id="35" name="Google Shape;773;p29">
                  <a:extLst>
                    <a:ext uri="{FF2B5EF4-FFF2-40B4-BE49-F238E27FC236}">
                      <a16:creationId xmlns:a16="http://schemas.microsoft.com/office/drawing/2014/main" id="{2B6DA95C-4667-F7E4-922C-4508CEE8A3F3}"/>
                    </a:ext>
                  </a:extLst>
                </p:cNvPr>
                <p:cNvSpPr txBox="1">
                  <a:spLocks noRot="1" noChangeAspect="1" noMove="1" noResize="1" noEditPoints="1" noAdjustHandles="1" noChangeArrowheads="1" noChangeShapeType="1" noTextEdit="1"/>
                </p:cNvSpPr>
                <p:nvPr/>
              </p:nvSpPr>
              <p:spPr>
                <a:xfrm>
                  <a:off x="7815812" y="2571193"/>
                  <a:ext cx="401421" cy="400200"/>
                </a:xfrm>
                <a:prstGeom prst="rect">
                  <a:avLst/>
                </a:prstGeom>
                <a:blipFill>
                  <a:blip r:embed="rId5"/>
                  <a:stretch>
                    <a:fillRect/>
                  </a:stretch>
                </a:blipFill>
                <a:ln>
                  <a:noFill/>
                </a:ln>
              </p:spPr>
              <p:txBody>
                <a:bodyPr/>
                <a:lstStyle/>
                <a:p>
                  <a:r>
                    <a:rPr lang="en-US">
                      <a:noFill/>
                    </a:rPr>
                    <a:t> </a:t>
                  </a:r>
                </a:p>
              </p:txBody>
            </p:sp>
          </mc:Fallback>
        </mc:AlternateContent>
      </p:grpSp>
      <p:sp>
        <p:nvSpPr>
          <p:cNvPr id="857" name="Right Arrow 856">
            <a:extLst>
              <a:ext uri="{FF2B5EF4-FFF2-40B4-BE49-F238E27FC236}">
                <a16:creationId xmlns:a16="http://schemas.microsoft.com/office/drawing/2014/main" id="{87ACC6B8-7B62-2DC5-ACF1-7A3188FC15BC}"/>
              </a:ext>
            </a:extLst>
          </p:cNvPr>
          <p:cNvSpPr/>
          <p:nvPr/>
        </p:nvSpPr>
        <p:spPr>
          <a:xfrm>
            <a:off x="4509790" y="4946669"/>
            <a:ext cx="521521"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2" name="Group 861">
            <a:extLst>
              <a:ext uri="{FF2B5EF4-FFF2-40B4-BE49-F238E27FC236}">
                <a16:creationId xmlns:a16="http://schemas.microsoft.com/office/drawing/2014/main" id="{C7F929E2-C6DA-113F-0FFE-DA905D75BFB5}"/>
              </a:ext>
            </a:extLst>
          </p:cNvPr>
          <p:cNvGrpSpPr/>
          <p:nvPr/>
        </p:nvGrpSpPr>
        <p:grpSpPr>
          <a:xfrm>
            <a:off x="5386527" y="2001363"/>
            <a:ext cx="1429719" cy="369302"/>
            <a:chOff x="6720669" y="3654663"/>
            <a:chExt cx="1429719" cy="369302"/>
          </a:xfrm>
        </p:grpSpPr>
        <p:sp>
          <p:nvSpPr>
            <p:cNvPr id="860" name="Google Shape;775;p29">
              <a:extLst>
                <a:ext uri="{FF2B5EF4-FFF2-40B4-BE49-F238E27FC236}">
                  <a16:creationId xmlns:a16="http://schemas.microsoft.com/office/drawing/2014/main" id="{7F973333-E0E9-B4D1-D65E-BAA69EA6F61E}"/>
                </a:ext>
              </a:extLst>
            </p:cNvPr>
            <p:cNvSpPr/>
            <p:nvPr/>
          </p:nvSpPr>
          <p:spPr>
            <a:xfrm>
              <a:off x="8058288" y="3793264"/>
              <a:ext cx="92100" cy="92100"/>
            </a:xfrm>
            <a:prstGeom prst="ellipse">
              <a:avLst/>
            </a:prstGeom>
            <a:solidFill>
              <a:srgbClr val="7030A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xmlns:a14="http://schemas.microsoft.com/office/drawing/2010/main">
          <mc:Choice Requires="a14">
            <p:sp>
              <p:nvSpPr>
                <p:cNvPr id="861" name="Google Shape;778;p29">
                  <a:extLst>
                    <a:ext uri="{FF2B5EF4-FFF2-40B4-BE49-F238E27FC236}">
                      <a16:creationId xmlns:a16="http://schemas.microsoft.com/office/drawing/2014/main" id="{F6CF5411-AEDD-0410-C21A-EFC9FEDE4C47}"/>
                    </a:ext>
                  </a:extLst>
                </p:cNvPr>
                <p:cNvSpPr txBox="1"/>
                <p:nvPr/>
              </p:nvSpPr>
              <p:spPr>
                <a:xfrm>
                  <a:off x="6720669" y="3654663"/>
                  <a:ext cx="1375625"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Switching State </a:t>
                  </a:r>
                  <a14:m>
                    <m:oMath xmlns:m="http://schemas.openxmlformats.org/officeDocument/2006/math">
                      <m:sSub>
                        <m:sSubPr>
                          <m:ctrlPr>
                            <a:rPr lang="en-US" sz="1200" b="0" i="1" smtClean="0">
                              <a:solidFill>
                                <a:schemeClr val="dk1"/>
                              </a:solidFill>
                              <a:latin typeface="Cambria Math" panose="02040503050406030204" pitchFamily="18" charset="0"/>
                              <a:ea typeface="Cabin"/>
                              <a:cs typeface="Cabin"/>
                              <a:sym typeface="Cabin"/>
                            </a:rPr>
                          </m:ctrlPr>
                        </m:sSubPr>
                        <m:e>
                          <m:r>
                            <a:rPr lang="en-US" sz="1200" b="0" i="1" smtClean="0">
                              <a:solidFill>
                                <a:schemeClr val="dk1"/>
                              </a:solidFill>
                              <a:latin typeface="Cambria Math" panose="02040503050406030204" pitchFamily="18" charset="0"/>
                              <a:ea typeface="Cabin"/>
                              <a:cs typeface="Cabin"/>
                              <a:sym typeface="Cabin"/>
                            </a:rPr>
                            <m:t>𝑠</m:t>
                          </m:r>
                        </m:e>
                        <m:sub>
                          <m:r>
                            <a:rPr lang="en-US" sz="1200" b="0" i="1" smtClean="0">
                              <a:solidFill>
                                <a:schemeClr val="dk1"/>
                              </a:solidFill>
                              <a:latin typeface="Cambria Math" panose="02040503050406030204" pitchFamily="18" charset="0"/>
                              <a:ea typeface="Cabin"/>
                              <a:cs typeface="Cabin"/>
                              <a:sym typeface="Cabin"/>
                            </a:rPr>
                            <m:t>2</m:t>
                          </m:r>
                        </m:sub>
                      </m:sSub>
                    </m:oMath>
                  </a14:m>
                  <a:endParaRPr sz="1200">
                    <a:solidFill>
                      <a:schemeClr val="dk1"/>
                    </a:solidFill>
                    <a:latin typeface="Cabin"/>
                    <a:ea typeface="Cabin"/>
                    <a:cs typeface="Cabin"/>
                    <a:sym typeface="Cabin"/>
                  </a:endParaRPr>
                </a:p>
              </p:txBody>
            </p:sp>
          </mc:Choice>
          <mc:Fallback xmlns="">
            <p:sp>
              <p:nvSpPr>
                <p:cNvPr id="861" name="Google Shape;778;p29">
                  <a:extLst>
                    <a:ext uri="{FF2B5EF4-FFF2-40B4-BE49-F238E27FC236}">
                      <a16:creationId xmlns:a16="http://schemas.microsoft.com/office/drawing/2014/main" id="{F6CF5411-AEDD-0410-C21A-EFC9FEDE4C47}"/>
                    </a:ext>
                  </a:extLst>
                </p:cNvPr>
                <p:cNvSpPr txBox="1">
                  <a:spLocks noRot="1" noChangeAspect="1" noMove="1" noResize="1" noEditPoints="1" noAdjustHandles="1" noChangeArrowheads="1" noChangeShapeType="1" noTextEdit="1"/>
                </p:cNvSpPr>
                <p:nvPr/>
              </p:nvSpPr>
              <p:spPr>
                <a:xfrm>
                  <a:off x="6720669" y="3654663"/>
                  <a:ext cx="1375625" cy="369302"/>
                </a:xfrm>
                <a:prstGeom prst="rect">
                  <a:avLst/>
                </a:prstGeom>
                <a:blipFill>
                  <a:blip r:embed="rId6"/>
                  <a:stretch>
                    <a:fillRect l="-444"/>
                  </a:stretch>
                </a:blipFill>
                <a:ln>
                  <a:noFill/>
                </a:ln>
              </p:spPr>
              <p:txBody>
                <a:bodyPr/>
                <a:lstStyle/>
                <a:p>
                  <a:r>
                    <a:rPr lang="en-US">
                      <a:noFill/>
                    </a:rPr>
                    <a:t> </a:t>
                  </a:r>
                </a:p>
              </p:txBody>
            </p:sp>
          </mc:Fallback>
        </mc:AlternateContent>
      </p:grpSp>
      <p:sp>
        <p:nvSpPr>
          <p:cNvPr id="863" name="Google Shape;772;p29">
            <a:extLst>
              <a:ext uri="{FF2B5EF4-FFF2-40B4-BE49-F238E27FC236}">
                <a16:creationId xmlns:a16="http://schemas.microsoft.com/office/drawing/2014/main" id="{AB92681A-56CE-228A-CA01-EB6ADD63EB7E}"/>
              </a:ext>
            </a:extLst>
          </p:cNvPr>
          <p:cNvSpPr/>
          <p:nvPr/>
        </p:nvSpPr>
        <p:spPr>
          <a:xfrm>
            <a:off x="7495497" y="1827731"/>
            <a:ext cx="92100" cy="92100"/>
          </a:xfrm>
          <a:prstGeom prst="ellipse">
            <a:avLst/>
          </a:prstGeom>
          <a:solidFill>
            <a:srgbClr val="0020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xmlns:a14="http://schemas.microsoft.com/office/drawing/2010/main">
        <mc:Choice Requires="a14">
          <p:sp>
            <p:nvSpPr>
              <p:cNvPr id="866" name="Google Shape;773;p29">
                <a:extLst>
                  <a:ext uri="{FF2B5EF4-FFF2-40B4-BE49-F238E27FC236}">
                    <a16:creationId xmlns:a16="http://schemas.microsoft.com/office/drawing/2014/main" id="{BC33546E-D7D6-A3B9-6C81-ADA2C0EE9FFE}"/>
                  </a:ext>
                </a:extLst>
              </p:cNvPr>
              <p:cNvSpPr txBox="1"/>
              <p:nvPr/>
            </p:nvSpPr>
            <p:spPr>
              <a:xfrm>
                <a:off x="7419164" y="1536100"/>
                <a:ext cx="2336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Average schedule </a:t>
                </a:r>
                <a14:m>
                  <m:oMath xmlns:m="http://schemas.openxmlformats.org/officeDocument/2006/math">
                    <m:sSup>
                      <m:sSupPr>
                        <m:ctrlPr>
                          <a:rPr lang="ar-AE" b="0" i="1" smtClean="0">
                            <a:solidFill>
                              <a:schemeClr val="dk1"/>
                            </a:solidFill>
                            <a:latin typeface="Cambria Math" panose="02040503050406030204" pitchFamily="18" charset="0"/>
                            <a:ea typeface="Cabin"/>
                            <a:cs typeface="Cabin"/>
                            <a:sym typeface="Cabin"/>
                          </a:rPr>
                        </m:ctrlPr>
                      </m:sSupPr>
                      <m:e>
                        <m:r>
                          <a:rPr lang="ar-AE" b="1" i="1" smtClean="0">
                            <a:solidFill>
                              <a:schemeClr val="dk1"/>
                            </a:solidFill>
                            <a:latin typeface="Cambria Math" panose="02040503050406030204" pitchFamily="18" charset="0"/>
                            <a:ea typeface="Cabin"/>
                            <a:cs typeface="Cabin"/>
                            <a:sym typeface="Cabin"/>
                          </a:rPr>
                          <m:t>𝝁</m:t>
                        </m:r>
                      </m:e>
                      <m:sup>
                        <m:r>
                          <a:rPr lang="ar-AE" b="0" i="1" smtClean="0">
                            <a:solidFill>
                              <a:schemeClr val="dk1"/>
                            </a:solidFill>
                            <a:latin typeface="Cambria Math" panose="02040503050406030204" pitchFamily="18" charset="0"/>
                            <a:ea typeface="Cabin"/>
                            <a:cs typeface="Cabin"/>
                            <a:sym typeface="Cabin"/>
                          </a:rPr>
                          <m:t>∗</m:t>
                        </m:r>
                      </m:sup>
                    </m:sSup>
                  </m:oMath>
                </a14:m>
                <a:endParaRPr lang="ar-AE">
                  <a:solidFill>
                    <a:schemeClr val="dk1"/>
                  </a:solidFill>
                  <a:latin typeface="Cabin"/>
                  <a:ea typeface="Cabin"/>
                  <a:cs typeface="Cabin"/>
                  <a:sym typeface="Cabin"/>
                </a:endParaRPr>
              </a:p>
            </p:txBody>
          </p:sp>
        </mc:Choice>
        <mc:Fallback xmlns="">
          <p:sp>
            <p:nvSpPr>
              <p:cNvPr id="866" name="Google Shape;773;p29">
                <a:extLst>
                  <a:ext uri="{FF2B5EF4-FFF2-40B4-BE49-F238E27FC236}">
                    <a16:creationId xmlns:a16="http://schemas.microsoft.com/office/drawing/2014/main" id="{BC33546E-D7D6-A3B9-6C81-ADA2C0EE9FFE}"/>
                  </a:ext>
                </a:extLst>
              </p:cNvPr>
              <p:cNvSpPr txBox="1">
                <a:spLocks noRot="1" noChangeAspect="1" noMove="1" noResize="1" noEditPoints="1" noAdjustHandles="1" noChangeArrowheads="1" noChangeShapeType="1" noTextEdit="1"/>
              </p:cNvSpPr>
              <p:nvPr/>
            </p:nvSpPr>
            <p:spPr>
              <a:xfrm>
                <a:off x="7419164" y="1536100"/>
                <a:ext cx="2336400" cy="400200"/>
              </a:xfrm>
              <a:prstGeom prst="rect">
                <a:avLst/>
              </a:prstGeom>
              <a:blipFill>
                <a:blip r:embed="rId7"/>
                <a:stretch>
                  <a:fillRect l="-783" b="-303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9" name="Google Shape;778;p29">
                <a:extLst>
                  <a:ext uri="{FF2B5EF4-FFF2-40B4-BE49-F238E27FC236}">
                    <a16:creationId xmlns:a16="http://schemas.microsoft.com/office/drawing/2014/main" id="{7D7FDB48-2F64-3544-70D1-CDFA281837C8}"/>
                  </a:ext>
                </a:extLst>
              </p:cNvPr>
              <p:cNvSpPr txBox="1"/>
              <p:nvPr/>
            </p:nvSpPr>
            <p:spPr>
              <a:xfrm>
                <a:off x="8856603" y="948322"/>
                <a:ext cx="2664985"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a:solidFill>
                      <a:schemeClr val="dk1"/>
                    </a:solidFill>
                    <a:latin typeface="Cabin"/>
                    <a:ea typeface="Cabin"/>
                    <a:cs typeface="Cabin"/>
                    <a:sym typeface="Cabin"/>
                  </a:rPr>
                  <a:t>Set </a:t>
                </a:r>
                <a14:m>
                  <m:oMath xmlns:m="http://schemas.openxmlformats.org/officeDocument/2006/math">
                    <m:r>
                      <a:rPr lang="en-US" sz="2000" b="1" i="1" smtClean="0">
                        <a:solidFill>
                          <a:schemeClr val="dk1"/>
                        </a:solidFill>
                        <a:latin typeface="Cambria Math" panose="02040503050406030204" pitchFamily="18" charset="0"/>
                        <a:ea typeface="Cabin"/>
                        <a:cs typeface="Cabin"/>
                        <a:sym typeface="Cabin"/>
                      </a:rPr>
                      <m:t>𝜶</m:t>
                    </m:r>
                  </m:oMath>
                </a14:m>
                <a:r>
                  <a:rPr lang="en-US" sz="2000" b="1">
                    <a:solidFill>
                      <a:schemeClr val="dk1"/>
                    </a:solidFill>
                    <a:latin typeface="Cabin"/>
                    <a:ea typeface="Cabin"/>
                    <a:cs typeface="Cabin"/>
                    <a:sym typeface="Cabin"/>
                  </a:rPr>
                  <a:t> to lower values!</a:t>
                </a:r>
                <a:endParaRPr sz="2000" b="1">
                  <a:solidFill>
                    <a:schemeClr val="dk1"/>
                  </a:solidFill>
                  <a:latin typeface="Cabin"/>
                  <a:ea typeface="Cabin"/>
                  <a:cs typeface="Cabin"/>
                  <a:sym typeface="Cabin"/>
                </a:endParaRPr>
              </a:p>
            </p:txBody>
          </p:sp>
        </mc:Choice>
        <mc:Fallback xmlns="">
          <p:sp>
            <p:nvSpPr>
              <p:cNvPr id="869" name="Google Shape;778;p29">
                <a:extLst>
                  <a:ext uri="{FF2B5EF4-FFF2-40B4-BE49-F238E27FC236}">
                    <a16:creationId xmlns:a16="http://schemas.microsoft.com/office/drawing/2014/main" id="{7D7FDB48-2F64-3544-70D1-CDFA281837C8}"/>
                  </a:ext>
                </a:extLst>
              </p:cNvPr>
              <p:cNvSpPr txBox="1">
                <a:spLocks noRot="1" noChangeAspect="1" noMove="1" noResize="1" noEditPoints="1" noAdjustHandles="1" noChangeArrowheads="1" noChangeShapeType="1" noTextEdit="1"/>
              </p:cNvSpPr>
              <p:nvPr/>
            </p:nvSpPr>
            <p:spPr>
              <a:xfrm>
                <a:off x="8856603" y="948322"/>
                <a:ext cx="2664985" cy="492412"/>
              </a:xfrm>
              <a:prstGeom prst="rect">
                <a:avLst/>
              </a:prstGeom>
              <a:blipFill>
                <a:blip r:embed="rId8"/>
                <a:stretch>
                  <a:fillRect l="-2517" b="-12500"/>
                </a:stretch>
              </a:blipFill>
              <a:ln>
                <a:noFill/>
              </a:ln>
            </p:spPr>
            <p:txBody>
              <a:bodyPr/>
              <a:lstStyle/>
              <a:p>
                <a:r>
                  <a:rPr lang="en-US">
                    <a:noFill/>
                  </a:rPr>
                  <a:t> </a:t>
                </a:r>
              </a:p>
            </p:txBody>
          </p:sp>
        </mc:Fallback>
      </mc:AlternateContent>
      <p:grpSp>
        <p:nvGrpSpPr>
          <p:cNvPr id="870" name="Group 869">
            <a:extLst>
              <a:ext uri="{FF2B5EF4-FFF2-40B4-BE49-F238E27FC236}">
                <a16:creationId xmlns:a16="http://schemas.microsoft.com/office/drawing/2014/main" id="{A1DF3D19-602D-F970-304E-19721F94E39D}"/>
              </a:ext>
            </a:extLst>
          </p:cNvPr>
          <p:cNvGrpSpPr/>
          <p:nvPr/>
        </p:nvGrpSpPr>
        <p:grpSpPr>
          <a:xfrm>
            <a:off x="7250167" y="3217341"/>
            <a:ext cx="1375625" cy="376181"/>
            <a:chOff x="7414782" y="3793264"/>
            <a:chExt cx="1375625" cy="376181"/>
          </a:xfrm>
        </p:grpSpPr>
        <p:sp>
          <p:nvSpPr>
            <p:cNvPr id="871" name="Google Shape;775;p29">
              <a:extLst>
                <a:ext uri="{FF2B5EF4-FFF2-40B4-BE49-F238E27FC236}">
                  <a16:creationId xmlns:a16="http://schemas.microsoft.com/office/drawing/2014/main" id="{754C8640-DE46-043C-A8DD-B43A90989ECA}"/>
                </a:ext>
              </a:extLst>
            </p:cNvPr>
            <p:cNvSpPr/>
            <p:nvPr/>
          </p:nvSpPr>
          <p:spPr>
            <a:xfrm>
              <a:off x="8058288" y="3793264"/>
              <a:ext cx="92100" cy="92100"/>
            </a:xfrm>
            <a:prstGeom prst="ellipse">
              <a:avLst/>
            </a:prstGeom>
            <a:solidFill>
              <a:srgbClr val="7030A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xmlns:a14="http://schemas.microsoft.com/office/drawing/2010/main">
          <mc:Choice Requires="a14">
            <p:sp>
              <p:nvSpPr>
                <p:cNvPr id="872" name="Google Shape;778;p29">
                  <a:extLst>
                    <a:ext uri="{FF2B5EF4-FFF2-40B4-BE49-F238E27FC236}">
                      <a16:creationId xmlns:a16="http://schemas.microsoft.com/office/drawing/2014/main" id="{F0907295-11DC-B800-A3B7-3C743A3B7B0F}"/>
                    </a:ext>
                  </a:extLst>
                </p:cNvPr>
                <p:cNvSpPr txBox="1"/>
                <p:nvPr/>
              </p:nvSpPr>
              <p:spPr>
                <a:xfrm>
                  <a:off x="7414782" y="3800143"/>
                  <a:ext cx="1375625"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Switching State </a:t>
                  </a:r>
                  <a14:m>
                    <m:oMath xmlns:m="http://schemas.openxmlformats.org/officeDocument/2006/math">
                      <m:sSub>
                        <m:sSubPr>
                          <m:ctrlPr>
                            <a:rPr lang="en-US" sz="1200" b="0" i="1" smtClean="0">
                              <a:solidFill>
                                <a:schemeClr val="dk1"/>
                              </a:solidFill>
                              <a:latin typeface="Cambria Math" panose="02040503050406030204" pitchFamily="18" charset="0"/>
                              <a:ea typeface="Cabin"/>
                              <a:cs typeface="Cabin"/>
                              <a:sym typeface="Cabin"/>
                            </a:rPr>
                          </m:ctrlPr>
                        </m:sSubPr>
                        <m:e>
                          <m:r>
                            <a:rPr lang="en-US" sz="1200" b="0" i="1" smtClean="0">
                              <a:solidFill>
                                <a:schemeClr val="dk1"/>
                              </a:solidFill>
                              <a:latin typeface="Cambria Math" panose="02040503050406030204" pitchFamily="18" charset="0"/>
                              <a:ea typeface="Cabin"/>
                              <a:cs typeface="Cabin"/>
                              <a:sym typeface="Cabin"/>
                            </a:rPr>
                            <m:t>𝑠</m:t>
                          </m:r>
                        </m:e>
                        <m:sub>
                          <m:r>
                            <a:rPr lang="en-US" sz="1200" b="0" i="1" smtClean="0">
                              <a:solidFill>
                                <a:schemeClr val="dk1"/>
                              </a:solidFill>
                              <a:latin typeface="Cambria Math" panose="02040503050406030204" pitchFamily="18" charset="0"/>
                              <a:ea typeface="Cabin"/>
                              <a:cs typeface="Cabin"/>
                              <a:sym typeface="Cabin"/>
                            </a:rPr>
                            <m:t>1</m:t>
                          </m:r>
                        </m:sub>
                      </m:sSub>
                    </m:oMath>
                  </a14:m>
                  <a:endParaRPr sz="1200">
                    <a:solidFill>
                      <a:schemeClr val="dk1"/>
                    </a:solidFill>
                    <a:latin typeface="Cabin"/>
                    <a:ea typeface="Cabin"/>
                    <a:cs typeface="Cabin"/>
                    <a:sym typeface="Cabin"/>
                  </a:endParaRPr>
                </a:p>
              </p:txBody>
            </p:sp>
          </mc:Choice>
          <mc:Fallback xmlns="">
            <p:sp>
              <p:nvSpPr>
                <p:cNvPr id="872" name="Google Shape;778;p29">
                  <a:extLst>
                    <a:ext uri="{FF2B5EF4-FFF2-40B4-BE49-F238E27FC236}">
                      <a16:creationId xmlns:a16="http://schemas.microsoft.com/office/drawing/2014/main" id="{F0907295-11DC-B800-A3B7-3C743A3B7B0F}"/>
                    </a:ext>
                  </a:extLst>
                </p:cNvPr>
                <p:cNvSpPr txBox="1">
                  <a:spLocks noRot="1" noChangeAspect="1" noMove="1" noResize="1" noEditPoints="1" noAdjustHandles="1" noChangeArrowheads="1" noChangeShapeType="1" noTextEdit="1"/>
                </p:cNvSpPr>
                <p:nvPr/>
              </p:nvSpPr>
              <p:spPr>
                <a:xfrm>
                  <a:off x="7414782" y="3800143"/>
                  <a:ext cx="1375625" cy="369302"/>
                </a:xfrm>
                <a:prstGeom prst="rect">
                  <a:avLst/>
                </a:prstGeom>
                <a:blipFill>
                  <a:blip r:embed="rId9"/>
                  <a:stretch>
                    <a:fillRect/>
                  </a:stretch>
                </a:blipFill>
                <a:ln>
                  <a:noFill/>
                </a:ln>
              </p:spPr>
              <p:txBody>
                <a:bodyPr/>
                <a:lstStyle/>
                <a:p>
                  <a:r>
                    <a:rPr lang="en-US">
                      <a:noFill/>
                    </a:rPr>
                    <a:t> </a:t>
                  </a:r>
                </a:p>
              </p:txBody>
            </p:sp>
          </mc:Fallback>
        </mc:AlternateContent>
      </p:grpSp>
      <p:grpSp>
        <p:nvGrpSpPr>
          <p:cNvPr id="974" name="Group 973">
            <a:extLst>
              <a:ext uri="{FF2B5EF4-FFF2-40B4-BE49-F238E27FC236}">
                <a16:creationId xmlns:a16="http://schemas.microsoft.com/office/drawing/2014/main" id="{AD33DE48-C721-A38D-0EC8-0195B90FC0E5}"/>
              </a:ext>
            </a:extLst>
          </p:cNvPr>
          <p:cNvGrpSpPr/>
          <p:nvPr/>
        </p:nvGrpSpPr>
        <p:grpSpPr>
          <a:xfrm>
            <a:off x="323754" y="4071030"/>
            <a:ext cx="4113836" cy="1560581"/>
            <a:chOff x="323754" y="4071030"/>
            <a:chExt cx="4113836" cy="1560581"/>
          </a:xfrm>
        </p:grpSpPr>
        <p:grpSp>
          <p:nvGrpSpPr>
            <p:cNvPr id="940" name="Group 939">
              <a:extLst>
                <a:ext uri="{FF2B5EF4-FFF2-40B4-BE49-F238E27FC236}">
                  <a16:creationId xmlns:a16="http://schemas.microsoft.com/office/drawing/2014/main" id="{847A91F9-CEE7-2F53-9E3C-BD16BBC6B34E}"/>
                </a:ext>
              </a:extLst>
            </p:cNvPr>
            <p:cNvGrpSpPr/>
            <p:nvPr/>
          </p:nvGrpSpPr>
          <p:grpSpPr>
            <a:xfrm>
              <a:off x="323754" y="4259196"/>
              <a:ext cx="4113836" cy="1162306"/>
              <a:chOff x="582834" y="4715267"/>
              <a:chExt cx="4113836" cy="1162306"/>
            </a:xfrm>
          </p:grpSpPr>
          <p:grpSp>
            <p:nvGrpSpPr>
              <p:cNvPr id="911" name="Group 910">
                <a:extLst>
                  <a:ext uri="{FF2B5EF4-FFF2-40B4-BE49-F238E27FC236}">
                    <a16:creationId xmlns:a16="http://schemas.microsoft.com/office/drawing/2014/main" id="{152A3CCB-67F4-3801-1E58-EC284B655982}"/>
                  </a:ext>
                </a:extLst>
              </p:cNvPr>
              <p:cNvGrpSpPr/>
              <p:nvPr/>
            </p:nvGrpSpPr>
            <p:grpSpPr>
              <a:xfrm>
                <a:off x="3086364" y="5045673"/>
                <a:ext cx="1610306" cy="831900"/>
                <a:chOff x="3895027" y="5029630"/>
                <a:chExt cx="1610306" cy="831900"/>
              </a:xfrm>
            </p:grpSpPr>
            <p:sp>
              <p:nvSpPr>
                <p:cNvPr id="900" name="Google Shape;793;p30">
                  <a:extLst>
                    <a:ext uri="{FF2B5EF4-FFF2-40B4-BE49-F238E27FC236}">
                      <a16:creationId xmlns:a16="http://schemas.microsoft.com/office/drawing/2014/main" id="{07F86F8B-EB01-FA6E-D07A-D9C875CF7A58}"/>
                    </a:ext>
                  </a:extLst>
                </p:cNvPr>
                <p:cNvSpPr/>
                <p:nvPr/>
              </p:nvSpPr>
              <p:spPr>
                <a:xfrm>
                  <a:off x="3895027" y="5029630"/>
                  <a:ext cx="1499616" cy="831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86" name="Google Shape;828;p30">
                  <a:extLst>
                    <a:ext uri="{FF2B5EF4-FFF2-40B4-BE49-F238E27FC236}">
                      <a16:creationId xmlns:a16="http://schemas.microsoft.com/office/drawing/2014/main" id="{4E0B71CE-CE8E-D9F4-E6A4-35B6893939D1}"/>
                    </a:ext>
                  </a:extLst>
                </p:cNvPr>
                <p:cNvSpPr/>
                <p:nvPr/>
              </p:nvSpPr>
              <p:spPr>
                <a:xfrm>
                  <a:off x="4000044" y="5213372"/>
                  <a:ext cx="73152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87" name="Google Shape;829;p30">
                  <a:extLst>
                    <a:ext uri="{FF2B5EF4-FFF2-40B4-BE49-F238E27FC236}">
                      <a16:creationId xmlns:a16="http://schemas.microsoft.com/office/drawing/2014/main" id="{788D160F-C3B2-C62A-7A84-24E233EDBC0A}"/>
                    </a:ext>
                  </a:extLst>
                </p:cNvPr>
                <p:cNvSpPr/>
                <p:nvPr/>
              </p:nvSpPr>
              <p:spPr>
                <a:xfrm>
                  <a:off x="4000044" y="5529922"/>
                  <a:ext cx="73152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88" name="Google Shape;830;p30">
                  <a:extLst>
                    <a:ext uri="{FF2B5EF4-FFF2-40B4-BE49-F238E27FC236}">
                      <a16:creationId xmlns:a16="http://schemas.microsoft.com/office/drawing/2014/main" id="{3BB6CDDC-10DF-13B6-FAF1-66C50A6B0C16}"/>
                    </a:ext>
                  </a:extLst>
                </p:cNvPr>
                <p:cNvSpPr txBox="1"/>
                <p:nvPr/>
              </p:nvSpPr>
              <p:spPr>
                <a:xfrm>
                  <a:off x="4700133" y="5137279"/>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2/4 cores</a:t>
                  </a:r>
                  <a:endParaRPr sz="1000">
                    <a:solidFill>
                      <a:schemeClr val="dk1"/>
                    </a:solidFill>
                    <a:latin typeface="Cabin"/>
                    <a:ea typeface="Cabin"/>
                    <a:cs typeface="Cabin"/>
                    <a:sym typeface="Cabin"/>
                  </a:endParaRPr>
                </a:p>
              </p:txBody>
            </p:sp>
            <p:sp>
              <p:nvSpPr>
                <p:cNvPr id="889" name="Google Shape;831;p30">
                  <a:extLst>
                    <a:ext uri="{FF2B5EF4-FFF2-40B4-BE49-F238E27FC236}">
                      <a16:creationId xmlns:a16="http://schemas.microsoft.com/office/drawing/2014/main" id="{45B15D27-2217-4004-ED8E-8C09D77832A8}"/>
                    </a:ext>
                  </a:extLst>
                </p:cNvPr>
                <p:cNvSpPr txBox="1"/>
                <p:nvPr/>
              </p:nvSpPr>
              <p:spPr>
                <a:xfrm>
                  <a:off x="4683047" y="5446187"/>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4/4 GBs</a:t>
                  </a:r>
                  <a:endParaRPr sz="1000">
                    <a:solidFill>
                      <a:schemeClr val="dk1"/>
                    </a:solidFill>
                    <a:latin typeface="Cabin"/>
                    <a:ea typeface="Cabin"/>
                    <a:cs typeface="Cabin"/>
                    <a:sym typeface="Cabin"/>
                  </a:endParaRPr>
                </a:p>
              </p:txBody>
            </p:sp>
            <p:sp>
              <p:nvSpPr>
                <p:cNvPr id="891" name="Google Shape;833;p30">
                  <a:extLst>
                    <a:ext uri="{FF2B5EF4-FFF2-40B4-BE49-F238E27FC236}">
                      <a16:creationId xmlns:a16="http://schemas.microsoft.com/office/drawing/2014/main" id="{A7D82394-2F10-5C3A-9C44-E1F43BB589B9}"/>
                    </a:ext>
                  </a:extLst>
                </p:cNvPr>
                <p:cNvSpPr/>
                <p:nvPr/>
              </p:nvSpPr>
              <p:spPr>
                <a:xfrm>
                  <a:off x="3998443" y="5213032"/>
                  <a:ext cx="182880" cy="18288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93" name="Google Shape;835;p30">
                  <a:extLst>
                    <a:ext uri="{FF2B5EF4-FFF2-40B4-BE49-F238E27FC236}">
                      <a16:creationId xmlns:a16="http://schemas.microsoft.com/office/drawing/2014/main" id="{39B15EDC-0CE4-B693-A70D-95C6943178D2}"/>
                    </a:ext>
                  </a:extLst>
                </p:cNvPr>
                <p:cNvSpPr/>
                <p:nvPr/>
              </p:nvSpPr>
              <p:spPr>
                <a:xfrm>
                  <a:off x="4003039" y="5532227"/>
                  <a:ext cx="3657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95" name="Google Shape;837;p30">
                  <a:extLst>
                    <a:ext uri="{FF2B5EF4-FFF2-40B4-BE49-F238E27FC236}">
                      <a16:creationId xmlns:a16="http://schemas.microsoft.com/office/drawing/2014/main" id="{CD2087B5-A2D9-967A-C516-D0497909CA43}"/>
                    </a:ext>
                  </a:extLst>
                </p:cNvPr>
                <p:cNvSpPr/>
                <p:nvPr/>
              </p:nvSpPr>
              <p:spPr>
                <a:xfrm>
                  <a:off x="3948669" y="5131509"/>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98" name="Google Shape;840;p30">
                  <a:extLst>
                    <a:ext uri="{FF2B5EF4-FFF2-40B4-BE49-F238E27FC236}">
                      <a16:creationId xmlns:a16="http://schemas.microsoft.com/office/drawing/2014/main" id="{7551890B-AE43-AA2F-8E3B-EB470739937A}"/>
                    </a:ext>
                  </a:extLst>
                </p:cNvPr>
                <p:cNvSpPr/>
                <p:nvPr/>
              </p:nvSpPr>
              <p:spPr>
                <a:xfrm>
                  <a:off x="3948669" y="5472944"/>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02" name="Google Shape;835;p30">
                  <a:extLst>
                    <a:ext uri="{FF2B5EF4-FFF2-40B4-BE49-F238E27FC236}">
                      <a16:creationId xmlns:a16="http://schemas.microsoft.com/office/drawing/2014/main" id="{02CD8FCF-F087-103A-8CCC-C82155CBC0CC}"/>
                    </a:ext>
                  </a:extLst>
                </p:cNvPr>
                <p:cNvSpPr/>
                <p:nvPr/>
              </p:nvSpPr>
              <p:spPr>
                <a:xfrm>
                  <a:off x="4368739" y="5531075"/>
                  <a:ext cx="3657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03" name="Google Shape;833;p30">
                  <a:extLst>
                    <a:ext uri="{FF2B5EF4-FFF2-40B4-BE49-F238E27FC236}">
                      <a16:creationId xmlns:a16="http://schemas.microsoft.com/office/drawing/2014/main" id="{583AF7B2-6EC5-65DF-C052-2DD2DBFE34FE}"/>
                    </a:ext>
                  </a:extLst>
                </p:cNvPr>
                <p:cNvSpPr/>
                <p:nvPr/>
              </p:nvSpPr>
              <p:spPr>
                <a:xfrm>
                  <a:off x="4183601" y="5214080"/>
                  <a:ext cx="182880" cy="18288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912" name="Group 911">
                <a:extLst>
                  <a:ext uri="{FF2B5EF4-FFF2-40B4-BE49-F238E27FC236}">
                    <a16:creationId xmlns:a16="http://schemas.microsoft.com/office/drawing/2014/main" id="{141BA1CF-7325-DCEB-F847-46DCFF884CA6}"/>
                  </a:ext>
                </a:extLst>
              </p:cNvPr>
              <p:cNvGrpSpPr/>
              <p:nvPr/>
            </p:nvGrpSpPr>
            <p:grpSpPr>
              <a:xfrm>
                <a:off x="582834" y="5029630"/>
                <a:ext cx="1629880" cy="831900"/>
                <a:chOff x="582834" y="5029630"/>
                <a:chExt cx="1629880" cy="831900"/>
              </a:xfrm>
            </p:grpSpPr>
            <p:sp>
              <p:nvSpPr>
                <p:cNvPr id="901" name="Google Shape;794;p30">
                  <a:extLst>
                    <a:ext uri="{FF2B5EF4-FFF2-40B4-BE49-F238E27FC236}">
                      <a16:creationId xmlns:a16="http://schemas.microsoft.com/office/drawing/2014/main" id="{88EEACFE-F87F-87C5-DA68-5C31CF9F39C2}"/>
                    </a:ext>
                  </a:extLst>
                </p:cNvPr>
                <p:cNvSpPr/>
                <p:nvPr/>
              </p:nvSpPr>
              <p:spPr>
                <a:xfrm>
                  <a:off x="582834" y="5029630"/>
                  <a:ext cx="1503359" cy="831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78" name="Google Shape;820;p30">
                  <a:extLst>
                    <a:ext uri="{FF2B5EF4-FFF2-40B4-BE49-F238E27FC236}">
                      <a16:creationId xmlns:a16="http://schemas.microsoft.com/office/drawing/2014/main" id="{D3C25F2B-3E40-95D5-A899-D0B0A8F8DAD6}"/>
                    </a:ext>
                  </a:extLst>
                </p:cNvPr>
                <p:cNvSpPr/>
                <p:nvPr/>
              </p:nvSpPr>
              <p:spPr>
                <a:xfrm>
                  <a:off x="715811" y="5201134"/>
                  <a:ext cx="73152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79" name="Google Shape;821;p30">
                  <a:extLst>
                    <a:ext uri="{FF2B5EF4-FFF2-40B4-BE49-F238E27FC236}">
                      <a16:creationId xmlns:a16="http://schemas.microsoft.com/office/drawing/2014/main" id="{A5421C2E-A338-408D-FB24-28E89FF46FFA}"/>
                    </a:ext>
                  </a:extLst>
                </p:cNvPr>
                <p:cNvSpPr/>
                <p:nvPr/>
              </p:nvSpPr>
              <p:spPr>
                <a:xfrm>
                  <a:off x="715811" y="5517684"/>
                  <a:ext cx="73152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80" name="Google Shape;822;p30">
                  <a:extLst>
                    <a:ext uri="{FF2B5EF4-FFF2-40B4-BE49-F238E27FC236}">
                      <a16:creationId xmlns:a16="http://schemas.microsoft.com/office/drawing/2014/main" id="{E98772A5-42F3-69F6-66B8-819B75451109}"/>
                    </a:ext>
                  </a:extLst>
                </p:cNvPr>
                <p:cNvSpPr txBox="1"/>
                <p:nvPr/>
              </p:nvSpPr>
              <p:spPr>
                <a:xfrm>
                  <a:off x="1407515" y="5123125"/>
                  <a:ext cx="805199"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4/4 cores</a:t>
                  </a:r>
                  <a:endParaRPr sz="1000">
                    <a:solidFill>
                      <a:schemeClr val="dk1"/>
                    </a:solidFill>
                    <a:latin typeface="Cabin"/>
                    <a:ea typeface="Cabin"/>
                    <a:cs typeface="Cabin"/>
                    <a:sym typeface="Cabin"/>
                  </a:endParaRPr>
                </a:p>
              </p:txBody>
            </p:sp>
            <p:sp>
              <p:nvSpPr>
                <p:cNvPr id="881" name="Google Shape;823;p30">
                  <a:extLst>
                    <a:ext uri="{FF2B5EF4-FFF2-40B4-BE49-F238E27FC236}">
                      <a16:creationId xmlns:a16="http://schemas.microsoft.com/office/drawing/2014/main" id="{CF3AF781-C229-175F-5717-09BCCCF82A01}"/>
                    </a:ext>
                  </a:extLst>
                </p:cNvPr>
                <p:cNvSpPr txBox="1"/>
                <p:nvPr/>
              </p:nvSpPr>
              <p:spPr>
                <a:xfrm>
                  <a:off x="1405909" y="5432789"/>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2/4 GBs</a:t>
                  </a:r>
                  <a:endParaRPr sz="1000">
                    <a:solidFill>
                      <a:schemeClr val="dk1"/>
                    </a:solidFill>
                    <a:latin typeface="Cabin"/>
                    <a:ea typeface="Cabin"/>
                    <a:cs typeface="Cabin"/>
                    <a:sym typeface="Cabin"/>
                  </a:endParaRPr>
                </a:p>
              </p:txBody>
            </p:sp>
            <p:sp>
              <p:nvSpPr>
                <p:cNvPr id="882" name="Google Shape;824;p30">
                  <a:extLst>
                    <a:ext uri="{FF2B5EF4-FFF2-40B4-BE49-F238E27FC236}">
                      <a16:creationId xmlns:a16="http://schemas.microsoft.com/office/drawing/2014/main" id="{68FE58CE-CA07-FD92-DC66-8124029D72E8}"/>
                    </a:ext>
                  </a:extLst>
                </p:cNvPr>
                <p:cNvSpPr/>
                <p:nvPr/>
              </p:nvSpPr>
              <p:spPr>
                <a:xfrm>
                  <a:off x="715811" y="5202094"/>
                  <a:ext cx="36576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83" name="Google Shape;825;p30">
                  <a:extLst>
                    <a:ext uri="{FF2B5EF4-FFF2-40B4-BE49-F238E27FC236}">
                      <a16:creationId xmlns:a16="http://schemas.microsoft.com/office/drawing/2014/main" id="{71B88F77-112C-CBED-D6BB-4783F1AD15E1}"/>
                    </a:ext>
                  </a:extLst>
                </p:cNvPr>
                <p:cNvSpPr/>
                <p:nvPr/>
              </p:nvSpPr>
              <p:spPr>
                <a:xfrm>
                  <a:off x="1089321" y="5201098"/>
                  <a:ext cx="36576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84" name="Google Shape;826;p30">
                  <a:extLst>
                    <a:ext uri="{FF2B5EF4-FFF2-40B4-BE49-F238E27FC236}">
                      <a16:creationId xmlns:a16="http://schemas.microsoft.com/office/drawing/2014/main" id="{B6653E63-57C2-75AA-E205-F1951B60FB63}"/>
                    </a:ext>
                  </a:extLst>
                </p:cNvPr>
                <p:cNvSpPr/>
                <p:nvPr/>
              </p:nvSpPr>
              <p:spPr>
                <a:xfrm>
                  <a:off x="715811" y="5520394"/>
                  <a:ext cx="18288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85" name="Google Shape;827;p30">
                  <a:extLst>
                    <a:ext uri="{FF2B5EF4-FFF2-40B4-BE49-F238E27FC236}">
                      <a16:creationId xmlns:a16="http://schemas.microsoft.com/office/drawing/2014/main" id="{AFE28530-077F-E5FF-5F9A-AFB3A108DEE0}"/>
                    </a:ext>
                  </a:extLst>
                </p:cNvPr>
                <p:cNvSpPr/>
                <p:nvPr/>
              </p:nvSpPr>
              <p:spPr>
                <a:xfrm>
                  <a:off x="906326" y="5519031"/>
                  <a:ext cx="18288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cxnSp>
            <p:nvCxnSpPr>
              <p:cNvPr id="896" name="Google Shape;838;p30">
                <a:extLst>
                  <a:ext uri="{FF2B5EF4-FFF2-40B4-BE49-F238E27FC236}">
                    <a16:creationId xmlns:a16="http://schemas.microsoft.com/office/drawing/2014/main" id="{DA2C4770-EB98-24CE-AB96-454AA696BA07}"/>
                  </a:ext>
                </a:extLst>
              </p:cNvPr>
              <p:cNvCxnSpPr>
                <a:cxnSpLocks/>
              </p:cNvCxnSpPr>
              <p:nvPr/>
            </p:nvCxnSpPr>
            <p:spPr>
              <a:xfrm rot="16200000" flipH="1">
                <a:off x="2702038" y="4330879"/>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cxnSp>
            <p:nvCxnSpPr>
              <p:cNvPr id="899" name="Google Shape;841;p30">
                <a:extLst>
                  <a:ext uri="{FF2B5EF4-FFF2-40B4-BE49-F238E27FC236}">
                    <a16:creationId xmlns:a16="http://schemas.microsoft.com/office/drawing/2014/main" id="{9D1C3989-61F2-20CD-5976-2F0D0ED21807}"/>
                  </a:ext>
                </a:extLst>
              </p:cNvPr>
              <p:cNvCxnSpPr>
                <a:cxnSpLocks/>
              </p:cNvCxnSpPr>
              <p:nvPr/>
            </p:nvCxnSpPr>
            <p:spPr>
              <a:xfrm rot="5400000">
                <a:off x="2724818" y="5000444"/>
                <a:ext cx="600" cy="1524000"/>
              </a:xfrm>
              <a:prstGeom prst="curvedConnector3">
                <a:avLst>
                  <a:gd name="adj1" fmla="val 43497500"/>
                </a:avLst>
              </a:prstGeom>
              <a:noFill/>
              <a:ln w="9525" cap="flat" cmpd="sng">
                <a:solidFill>
                  <a:schemeClr val="dk2"/>
                </a:solidFill>
                <a:prstDash val="solid"/>
                <a:round/>
                <a:headEnd type="none" w="med" len="med"/>
                <a:tailEnd type="triangle" w="med" len="med"/>
              </a:ln>
            </p:spPr>
          </p:cxnSp>
          <p:sp>
            <p:nvSpPr>
              <p:cNvPr id="876" name="Google Shape;707;p27">
                <a:extLst>
                  <a:ext uri="{FF2B5EF4-FFF2-40B4-BE49-F238E27FC236}">
                    <a16:creationId xmlns:a16="http://schemas.microsoft.com/office/drawing/2014/main" id="{09FB1CC8-23C0-7121-F8F4-27B8F09ADF71}"/>
                  </a:ext>
                </a:extLst>
              </p:cNvPr>
              <p:cNvSpPr txBox="1"/>
              <p:nvPr/>
            </p:nvSpPr>
            <p:spPr>
              <a:xfrm>
                <a:off x="773749" y="4715267"/>
                <a:ext cx="1091125"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2</a:t>
                </a:r>
                <a:endParaRPr>
                  <a:solidFill>
                    <a:schemeClr val="dk1"/>
                  </a:solidFill>
                  <a:latin typeface="Cabin"/>
                  <a:ea typeface="Cabin"/>
                  <a:cs typeface="Cabin"/>
                  <a:sym typeface="Cabin"/>
                </a:endParaRPr>
              </a:p>
            </p:txBody>
          </p:sp>
          <p:sp>
            <p:nvSpPr>
              <p:cNvPr id="877" name="Google Shape;707;p27">
                <a:extLst>
                  <a:ext uri="{FF2B5EF4-FFF2-40B4-BE49-F238E27FC236}">
                    <a16:creationId xmlns:a16="http://schemas.microsoft.com/office/drawing/2014/main" id="{C32604F5-88A4-760A-3177-E5CC0F0CC208}"/>
                  </a:ext>
                </a:extLst>
              </p:cNvPr>
              <p:cNvSpPr txBox="1"/>
              <p:nvPr/>
            </p:nvSpPr>
            <p:spPr>
              <a:xfrm>
                <a:off x="3427609" y="4716980"/>
                <a:ext cx="1091125"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4</a:t>
                </a:r>
                <a:endParaRPr>
                  <a:solidFill>
                    <a:schemeClr val="dk1"/>
                  </a:solidFill>
                  <a:latin typeface="Cabin"/>
                  <a:ea typeface="Cabin"/>
                  <a:cs typeface="Cabin"/>
                  <a:sym typeface="Cabin"/>
                </a:endParaRPr>
              </a:p>
            </p:txBody>
          </p:sp>
        </p:grpSp>
        <p:grpSp>
          <p:nvGrpSpPr>
            <p:cNvPr id="971" name="Group 970">
              <a:extLst>
                <a:ext uri="{FF2B5EF4-FFF2-40B4-BE49-F238E27FC236}">
                  <a16:creationId xmlns:a16="http://schemas.microsoft.com/office/drawing/2014/main" id="{DD60D472-ADDD-1BFC-FB1B-FDD8577F8813}"/>
                </a:ext>
              </a:extLst>
            </p:cNvPr>
            <p:cNvGrpSpPr/>
            <p:nvPr/>
          </p:nvGrpSpPr>
          <p:grpSpPr>
            <a:xfrm>
              <a:off x="2158141" y="4071030"/>
              <a:ext cx="599620" cy="1560581"/>
              <a:chOff x="7850028" y="4277717"/>
              <a:chExt cx="599620" cy="1560581"/>
            </a:xfrm>
          </p:grpSpPr>
          <mc:AlternateContent xmlns:mc="http://schemas.openxmlformats.org/markup-compatibility/2006" xmlns:a14="http://schemas.microsoft.com/office/drawing/2010/main">
            <mc:Choice Requires="a14">
              <p:sp>
                <p:nvSpPr>
                  <p:cNvPr id="972" name="Google Shape;900;p32">
                    <a:extLst>
                      <a:ext uri="{FF2B5EF4-FFF2-40B4-BE49-F238E27FC236}">
                        <a16:creationId xmlns:a16="http://schemas.microsoft.com/office/drawing/2014/main" id="{94F3846C-E70C-6A54-5CBB-7D4B8A21ECC8}"/>
                      </a:ext>
                    </a:extLst>
                  </p:cNvPr>
                  <p:cNvSpPr txBox="1"/>
                  <p:nvPr/>
                </p:nvSpPr>
                <p:spPr>
                  <a:xfrm>
                    <a:off x="7851416" y="4277717"/>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solidFill>
                                <a:schemeClr val="dk1"/>
                              </a:solidFill>
                              <a:latin typeface="Cambria Math" panose="02040503050406030204" pitchFamily="18" charset="0"/>
                              <a:ea typeface="Cabin"/>
                              <a:cs typeface="Cabin"/>
                              <a:sym typeface="Cabin"/>
                            </a:rPr>
                            <m:t>𝛼</m:t>
                          </m:r>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𝑥</m:t>
                              </m:r>
                            </m:e>
                            <m:sub>
                              <m:r>
                                <a:rPr lang="en-US" b="0" i="1" smtClean="0">
                                  <a:solidFill>
                                    <a:schemeClr val="dk1"/>
                                  </a:solidFill>
                                  <a:latin typeface="Cambria Math" panose="02040503050406030204" pitchFamily="18" charset="0"/>
                                  <a:ea typeface="Cabin"/>
                                  <a:cs typeface="Cabin"/>
                                  <a:sym typeface="Cabin"/>
                                </a:rPr>
                                <m:t>1</m:t>
                              </m:r>
                            </m:sub>
                          </m:sSub>
                        </m:oMath>
                      </m:oMathPara>
                    </a14:m>
                    <a:endParaRPr i="1">
                      <a:solidFill>
                        <a:schemeClr val="dk1"/>
                      </a:solidFill>
                      <a:latin typeface="Cabin"/>
                      <a:ea typeface="Cabin"/>
                      <a:cs typeface="Cabin"/>
                      <a:sym typeface="Cabin"/>
                    </a:endParaRPr>
                  </a:p>
                </p:txBody>
              </p:sp>
            </mc:Choice>
            <mc:Fallback xmlns="">
              <p:sp>
                <p:nvSpPr>
                  <p:cNvPr id="972" name="Google Shape;900;p32">
                    <a:extLst>
                      <a:ext uri="{FF2B5EF4-FFF2-40B4-BE49-F238E27FC236}">
                        <a16:creationId xmlns:a16="http://schemas.microsoft.com/office/drawing/2014/main" id="{94F3846C-E70C-6A54-5CBB-7D4B8A21ECC8}"/>
                      </a:ext>
                    </a:extLst>
                  </p:cNvPr>
                  <p:cNvSpPr txBox="1">
                    <a:spLocks noRot="1" noChangeAspect="1" noMove="1" noResize="1" noEditPoints="1" noAdjustHandles="1" noChangeArrowheads="1" noChangeShapeType="1" noTextEdit="1"/>
                  </p:cNvSpPr>
                  <p:nvPr/>
                </p:nvSpPr>
                <p:spPr>
                  <a:xfrm>
                    <a:off x="7851416" y="4277717"/>
                    <a:ext cx="598232" cy="400079"/>
                  </a:xfrm>
                  <a:prstGeom prst="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3" name="Google Shape;900;p32">
                    <a:extLst>
                      <a:ext uri="{FF2B5EF4-FFF2-40B4-BE49-F238E27FC236}">
                        <a16:creationId xmlns:a16="http://schemas.microsoft.com/office/drawing/2014/main" id="{285166ED-4F22-59B8-86BD-6264E5708061}"/>
                      </a:ext>
                    </a:extLst>
                  </p:cNvPr>
                  <p:cNvSpPr txBox="1"/>
                  <p:nvPr/>
                </p:nvSpPr>
                <p:spPr>
                  <a:xfrm>
                    <a:off x="7850028" y="5438219"/>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solidFill>
                                <a:schemeClr val="dk1"/>
                              </a:solidFill>
                              <a:latin typeface="Cambria Math" panose="02040503050406030204" pitchFamily="18" charset="0"/>
                              <a:ea typeface="Cabin"/>
                              <a:cs typeface="Cabin"/>
                              <a:sym typeface="Cabin"/>
                            </a:rPr>
                            <m:t>𝛼</m:t>
                          </m:r>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𝑥</m:t>
                              </m:r>
                            </m:e>
                            <m:sub>
                              <m:r>
                                <a:rPr lang="en-US" b="0" i="1" smtClean="0">
                                  <a:solidFill>
                                    <a:schemeClr val="dk1"/>
                                  </a:solidFill>
                                  <a:latin typeface="Cambria Math" panose="02040503050406030204" pitchFamily="18" charset="0"/>
                                  <a:ea typeface="Cabin"/>
                                  <a:cs typeface="Cabin"/>
                                  <a:sym typeface="Cabin"/>
                                </a:rPr>
                                <m:t>2</m:t>
                              </m:r>
                            </m:sub>
                          </m:sSub>
                        </m:oMath>
                      </m:oMathPara>
                    </a14:m>
                    <a:endParaRPr i="1">
                      <a:solidFill>
                        <a:schemeClr val="dk1"/>
                      </a:solidFill>
                      <a:latin typeface="Cabin"/>
                      <a:ea typeface="Cabin"/>
                      <a:cs typeface="Cabin"/>
                      <a:sym typeface="Cabin"/>
                    </a:endParaRPr>
                  </a:p>
                </p:txBody>
              </p:sp>
            </mc:Choice>
            <mc:Fallback xmlns="">
              <p:sp>
                <p:nvSpPr>
                  <p:cNvPr id="973" name="Google Shape;900;p32">
                    <a:extLst>
                      <a:ext uri="{FF2B5EF4-FFF2-40B4-BE49-F238E27FC236}">
                        <a16:creationId xmlns:a16="http://schemas.microsoft.com/office/drawing/2014/main" id="{285166ED-4F22-59B8-86BD-6264E5708061}"/>
                      </a:ext>
                    </a:extLst>
                  </p:cNvPr>
                  <p:cNvSpPr txBox="1">
                    <a:spLocks noRot="1" noChangeAspect="1" noMove="1" noResize="1" noEditPoints="1" noAdjustHandles="1" noChangeArrowheads="1" noChangeShapeType="1" noTextEdit="1"/>
                  </p:cNvSpPr>
                  <p:nvPr/>
                </p:nvSpPr>
                <p:spPr>
                  <a:xfrm>
                    <a:off x="7850028" y="5438219"/>
                    <a:ext cx="598232" cy="400079"/>
                  </a:xfrm>
                  <a:prstGeom prst="rect">
                    <a:avLst/>
                  </a:prstGeom>
                  <a:blipFill>
                    <a:blip r:embed="rId11"/>
                    <a:stretch>
                      <a:fillRect/>
                    </a:stretch>
                  </a:blipFill>
                  <a:ln>
                    <a:noFill/>
                  </a:ln>
                </p:spPr>
                <p:txBody>
                  <a:bodyPr/>
                  <a:lstStyle/>
                  <a:p>
                    <a:r>
                      <a:rPr lang="en-US">
                        <a:noFill/>
                      </a:rPr>
                      <a:t> </a:t>
                    </a:r>
                  </a:p>
                </p:txBody>
              </p:sp>
            </mc:Fallback>
          </mc:AlternateContent>
        </p:grpSp>
      </p:grpSp>
      <p:grpSp>
        <p:nvGrpSpPr>
          <p:cNvPr id="993" name="Group 992">
            <a:extLst>
              <a:ext uri="{FF2B5EF4-FFF2-40B4-BE49-F238E27FC236}">
                <a16:creationId xmlns:a16="http://schemas.microsoft.com/office/drawing/2014/main" id="{8E593499-763E-D0E4-A1EC-6C14E8B0C3C0}"/>
              </a:ext>
            </a:extLst>
          </p:cNvPr>
          <p:cNvGrpSpPr/>
          <p:nvPr/>
        </p:nvGrpSpPr>
        <p:grpSpPr>
          <a:xfrm>
            <a:off x="5417195" y="4251575"/>
            <a:ext cx="6140756" cy="1697271"/>
            <a:chOff x="5417195" y="4251575"/>
            <a:chExt cx="6140756" cy="1697271"/>
          </a:xfrm>
        </p:grpSpPr>
        <p:grpSp>
          <p:nvGrpSpPr>
            <p:cNvPr id="913" name="Group 912">
              <a:extLst>
                <a:ext uri="{FF2B5EF4-FFF2-40B4-BE49-F238E27FC236}">
                  <a16:creationId xmlns:a16="http://schemas.microsoft.com/office/drawing/2014/main" id="{E5954D14-C1A0-BE6F-86A2-EE1528A1F51C}"/>
                </a:ext>
              </a:extLst>
            </p:cNvPr>
            <p:cNvGrpSpPr/>
            <p:nvPr/>
          </p:nvGrpSpPr>
          <p:grpSpPr>
            <a:xfrm>
              <a:off x="9947645" y="4658670"/>
              <a:ext cx="1610306" cy="831900"/>
              <a:chOff x="3895027" y="5029630"/>
              <a:chExt cx="1610306" cy="831900"/>
            </a:xfrm>
          </p:grpSpPr>
          <p:sp>
            <p:nvSpPr>
              <p:cNvPr id="914" name="Google Shape;793;p30">
                <a:extLst>
                  <a:ext uri="{FF2B5EF4-FFF2-40B4-BE49-F238E27FC236}">
                    <a16:creationId xmlns:a16="http://schemas.microsoft.com/office/drawing/2014/main" id="{3DA6D4E7-8C38-0297-B4D6-872478DBDA6B}"/>
                  </a:ext>
                </a:extLst>
              </p:cNvPr>
              <p:cNvSpPr/>
              <p:nvPr/>
            </p:nvSpPr>
            <p:spPr>
              <a:xfrm>
                <a:off x="3895027" y="5029630"/>
                <a:ext cx="1499616" cy="831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15" name="Google Shape;828;p30">
                <a:extLst>
                  <a:ext uri="{FF2B5EF4-FFF2-40B4-BE49-F238E27FC236}">
                    <a16:creationId xmlns:a16="http://schemas.microsoft.com/office/drawing/2014/main" id="{DC18C960-7D71-D44B-8A26-BCA34B3E047B}"/>
                  </a:ext>
                </a:extLst>
              </p:cNvPr>
              <p:cNvSpPr/>
              <p:nvPr/>
            </p:nvSpPr>
            <p:spPr>
              <a:xfrm>
                <a:off x="4000044" y="5213372"/>
                <a:ext cx="73152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16" name="Google Shape;829;p30">
                <a:extLst>
                  <a:ext uri="{FF2B5EF4-FFF2-40B4-BE49-F238E27FC236}">
                    <a16:creationId xmlns:a16="http://schemas.microsoft.com/office/drawing/2014/main" id="{1A253ACC-948C-9D54-C85E-15DA57066900}"/>
                  </a:ext>
                </a:extLst>
              </p:cNvPr>
              <p:cNvSpPr/>
              <p:nvPr/>
            </p:nvSpPr>
            <p:spPr>
              <a:xfrm>
                <a:off x="4000044" y="5529922"/>
                <a:ext cx="73152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17" name="Google Shape;830;p30">
                <a:extLst>
                  <a:ext uri="{FF2B5EF4-FFF2-40B4-BE49-F238E27FC236}">
                    <a16:creationId xmlns:a16="http://schemas.microsoft.com/office/drawing/2014/main" id="{AF630F9C-7289-AE07-D4F5-B39E2EB9CACA}"/>
                  </a:ext>
                </a:extLst>
              </p:cNvPr>
              <p:cNvSpPr txBox="1"/>
              <p:nvPr/>
            </p:nvSpPr>
            <p:spPr>
              <a:xfrm>
                <a:off x="4700133" y="5137279"/>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2/4 cores</a:t>
                </a:r>
                <a:endParaRPr sz="1000">
                  <a:solidFill>
                    <a:schemeClr val="dk1"/>
                  </a:solidFill>
                  <a:latin typeface="Cabin"/>
                  <a:ea typeface="Cabin"/>
                  <a:cs typeface="Cabin"/>
                  <a:sym typeface="Cabin"/>
                </a:endParaRPr>
              </a:p>
            </p:txBody>
          </p:sp>
          <p:sp>
            <p:nvSpPr>
              <p:cNvPr id="918" name="Google Shape;831;p30">
                <a:extLst>
                  <a:ext uri="{FF2B5EF4-FFF2-40B4-BE49-F238E27FC236}">
                    <a16:creationId xmlns:a16="http://schemas.microsoft.com/office/drawing/2014/main" id="{E8C4B2B8-637C-C355-2AAE-BCA16ED4FDC8}"/>
                  </a:ext>
                </a:extLst>
              </p:cNvPr>
              <p:cNvSpPr txBox="1"/>
              <p:nvPr/>
            </p:nvSpPr>
            <p:spPr>
              <a:xfrm>
                <a:off x="4683047" y="5446187"/>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4/4 GBs</a:t>
                </a:r>
                <a:endParaRPr sz="1000">
                  <a:solidFill>
                    <a:schemeClr val="dk1"/>
                  </a:solidFill>
                  <a:latin typeface="Cabin"/>
                  <a:ea typeface="Cabin"/>
                  <a:cs typeface="Cabin"/>
                  <a:sym typeface="Cabin"/>
                </a:endParaRPr>
              </a:p>
            </p:txBody>
          </p:sp>
          <p:sp>
            <p:nvSpPr>
              <p:cNvPr id="919" name="Google Shape;833;p30">
                <a:extLst>
                  <a:ext uri="{FF2B5EF4-FFF2-40B4-BE49-F238E27FC236}">
                    <a16:creationId xmlns:a16="http://schemas.microsoft.com/office/drawing/2014/main" id="{6BF4AD23-F097-A4EC-18D7-184153415922}"/>
                  </a:ext>
                </a:extLst>
              </p:cNvPr>
              <p:cNvSpPr/>
              <p:nvPr/>
            </p:nvSpPr>
            <p:spPr>
              <a:xfrm>
                <a:off x="3998443" y="5213032"/>
                <a:ext cx="182880" cy="18288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20" name="Google Shape;835;p30">
                <a:extLst>
                  <a:ext uri="{FF2B5EF4-FFF2-40B4-BE49-F238E27FC236}">
                    <a16:creationId xmlns:a16="http://schemas.microsoft.com/office/drawing/2014/main" id="{BB37BA3A-8FF0-5DD8-27A9-BBFA9702FB25}"/>
                  </a:ext>
                </a:extLst>
              </p:cNvPr>
              <p:cNvSpPr/>
              <p:nvPr/>
            </p:nvSpPr>
            <p:spPr>
              <a:xfrm>
                <a:off x="4003039" y="5532227"/>
                <a:ext cx="3657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21" name="Google Shape;837;p30">
                <a:extLst>
                  <a:ext uri="{FF2B5EF4-FFF2-40B4-BE49-F238E27FC236}">
                    <a16:creationId xmlns:a16="http://schemas.microsoft.com/office/drawing/2014/main" id="{C02A3515-8D9E-C60A-970F-DA883BEC8348}"/>
                  </a:ext>
                </a:extLst>
              </p:cNvPr>
              <p:cNvSpPr/>
              <p:nvPr/>
            </p:nvSpPr>
            <p:spPr>
              <a:xfrm>
                <a:off x="3948669" y="5131509"/>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22" name="Google Shape;840;p30">
                <a:extLst>
                  <a:ext uri="{FF2B5EF4-FFF2-40B4-BE49-F238E27FC236}">
                    <a16:creationId xmlns:a16="http://schemas.microsoft.com/office/drawing/2014/main" id="{39E1AD08-3D43-4873-6D10-4A8F7E353CC9}"/>
                  </a:ext>
                </a:extLst>
              </p:cNvPr>
              <p:cNvSpPr/>
              <p:nvPr/>
            </p:nvSpPr>
            <p:spPr>
              <a:xfrm>
                <a:off x="3948669" y="5472944"/>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23" name="Google Shape;835;p30">
                <a:extLst>
                  <a:ext uri="{FF2B5EF4-FFF2-40B4-BE49-F238E27FC236}">
                    <a16:creationId xmlns:a16="http://schemas.microsoft.com/office/drawing/2014/main" id="{8615A209-6695-C944-1F39-2F8439B2C02D}"/>
                  </a:ext>
                </a:extLst>
              </p:cNvPr>
              <p:cNvSpPr/>
              <p:nvPr/>
            </p:nvSpPr>
            <p:spPr>
              <a:xfrm>
                <a:off x="4368739" y="5531075"/>
                <a:ext cx="3657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24" name="Google Shape;833;p30">
                <a:extLst>
                  <a:ext uri="{FF2B5EF4-FFF2-40B4-BE49-F238E27FC236}">
                    <a16:creationId xmlns:a16="http://schemas.microsoft.com/office/drawing/2014/main" id="{86A11597-C4ED-2319-4B63-9E49EA2A1EF1}"/>
                  </a:ext>
                </a:extLst>
              </p:cNvPr>
              <p:cNvSpPr/>
              <p:nvPr/>
            </p:nvSpPr>
            <p:spPr>
              <a:xfrm>
                <a:off x="4183601" y="5214080"/>
                <a:ext cx="182880" cy="18288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925" name="Group 924">
              <a:extLst>
                <a:ext uri="{FF2B5EF4-FFF2-40B4-BE49-F238E27FC236}">
                  <a16:creationId xmlns:a16="http://schemas.microsoft.com/office/drawing/2014/main" id="{968540A6-0F42-8A5C-D89F-B2BB0D0D6E2B}"/>
                </a:ext>
              </a:extLst>
            </p:cNvPr>
            <p:cNvGrpSpPr/>
            <p:nvPr/>
          </p:nvGrpSpPr>
          <p:grpSpPr>
            <a:xfrm>
              <a:off x="5417195" y="4642627"/>
              <a:ext cx="1629880" cy="831900"/>
              <a:chOff x="582834" y="5029630"/>
              <a:chExt cx="1629880" cy="831900"/>
            </a:xfrm>
          </p:grpSpPr>
          <p:sp>
            <p:nvSpPr>
              <p:cNvPr id="926" name="Google Shape;794;p30">
                <a:extLst>
                  <a:ext uri="{FF2B5EF4-FFF2-40B4-BE49-F238E27FC236}">
                    <a16:creationId xmlns:a16="http://schemas.microsoft.com/office/drawing/2014/main" id="{CC7AF60C-D348-8A84-139B-D714BB4CA1BF}"/>
                  </a:ext>
                </a:extLst>
              </p:cNvPr>
              <p:cNvSpPr/>
              <p:nvPr/>
            </p:nvSpPr>
            <p:spPr>
              <a:xfrm>
                <a:off x="582834" y="5029630"/>
                <a:ext cx="1503359" cy="831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27" name="Google Shape;820;p30">
                <a:extLst>
                  <a:ext uri="{FF2B5EF4-FFF2-40B4-BE49-F238E27FC236}">
                    <a16:creationId xmlns:a16="http://schemas.microsoft.com/office/drawing/2014/main" id="{C166E50D-DE5E-0FFA-08B0-33315228380C}"/>
                  </a:ext>
                </a:extLst>
              </p:cNvPr>
              <p:cNvSpPr/>
              <p:nvPr/>
            </p:nvSpPr>
            <p:spPr>
              <a:xfrm>
                <a:off x="715811" y="5201134"/>
                <a:ext cx="73152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28" name="Google Shape;821;p30">
                <a:extLst>
                  <a:ext uri="{FF2B5EF4-FFF2-40B4-BE49-F238E27FC236}">
                    <a16:creationId xmlns:a16="http://schemas.microsoft.com/office/drawing/2014/main" id="{01C11801-C415-205A-B6DD-976870F20A84}"/>
                  </a:ext>
                </a:extLst>
              </p:cNvPr>
              <p:cNvSpPr/>
              <p:nvPr/>
            </p:nvSpPr>
            <p:spPr>
              <a:xfrm>
                <a:off x="715811" y="5517684"/>
                <a:ext cx="73152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29" name="Google Shape;822;p30">
                <a:extLst>
                  <a:ext uri="{FF2B5EF4-FFF2-40B4-BE49-F238E27FC236}">
                    <a16:creationId xmlns:a16="http://schemas.microsoft.com/office/drawing/2014/main" id="{9A3F8DB8-A4AE-F06C-DF1D-8FB1C5F230CC}"/>
                  </a:ext>
                </a:extLst>
              </p:cNvPr>
              <p:cNvSpPr txBox="1"/>
              <p:nvPr/>
            </p:nvSpPr>
            <p:spPr>
              <a:xfrm>
                <a:off x="1407515" y="5123125"/>
                <a:ext cx="805199"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4/4 cores</a:t>
                </a:r>
                <a:endParaRPr sz="1000">
                  <a:solidFill>
                    <a:schemeClr val="dk1"/>
                  </a:solidFill>
                  <a:latin typeface="Cabin"/>
                  <a:ea typeface="Cabin"/>
                  <a:cs typeface="Cabin"/>
                  <a:sym typeface="Cabin"/>
                </a:endParaRPr>
              </a:p>
            </p:txBody>
          </p:sp>
          <p:sp>
            <p:nvSpPr>
              <p:cNvPr id="930" name="Google Shape;823;p30">
                <a:extLst>
                  <a:ext uri="{FF2B5EF4-FFF2-40B4-BE49-F238E27FC236}">
                    <a16:creationId xmlns:a16="http://schemas.microsoft.com/office/drawing/2014/main" id="{6B4011D5-A1CD-504D-3A34-C5E761A5BF84}"/>
                  </a:ext>
                </a:extLst>
              </p:cNvPr>
              <p:cNvSpPr txBox="1"/>
              <p:nvPr/>
            </p:nvSpPr>
            <p:spPr>
              <a:xfrm>
                <a:off x="1405909" y="5432789"/>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2/4 GBs</a:t>
                </a:r>
                <a:endParaRPr sz="1000">
                  <a:solidFill>
                    <a:schemeClr val="dk1"/>
                  </a:solidFill>
                  <a:latin typeface="Cabin"/>
                  <a:ea typeface="Cabin"/>
                  <a:cs typeface="Cabin"/>
                  <a:sym typeface="Cabin"/>
                </a:endParaRPr>
              </a:p>
            </p:txBody>
          </p:sp>
          <p:sp>
            <p:nvSpPr>
              <p:cNvPr id="931" name="Google Shape;824;p30">
                <a:extLst>
                  <a:ext uri="{FF2B5EF4-FFF2-40B4-BE49-F238E27FC236}">
                    <a16:creationId xmlns:a16="http://schemas.microsoft.com/office/drawing/2014/main" id="{B826E30C-2AEF-9E5E-A36A-A0F48536E482}"/>
                  </a:ext>
                </a:extLst>
              </p:cNvPr>
              <p:cNvSpPr/>
              <p:nvPr/>
            </p:nvSpPr>
            <p:spPr>
              <a:xfrm>
                <a:off x="715811" y="5202094"/>
                <a:ext cx="36576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32" name="Google Shape;825;p30">
                <a:extLst>
                  <a:ext uri="{FF2B5EF4-FFF2-40B4-BE49-F238E27FC236}">
                    <a16:creationId xmlns:a16="http://schemas.microsoft.com/office/drawing/2014/main" id="{06045E73-850E-5DE0-DAFF-5CEE9171D05D}"/>
                  </a:ext>
                </a:extLst>
              </p:cNvPr>
              <p:cNvSpPr/>
              <p:nvPr/>
            </p:nvSpPr>
            <p:spPr>
              <a:xfrm>
                <a:off x="1089321" y="5201098"/>
                <a:ext cx="36576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33" name="Google Shape;826;p30">
                <a:extLst>
                  <a:ext uri="{FF2B5EF4-FFF2-40B4-BE49-F238E27FC236}">
                    <a16:creationId xmlns:a16="http://schemas.microsoft.com/office/drawing/2014/main" id="{9FD4E348-9A92-BC91-FD9C-A8C046FDA8F2}"/>
                  </a:ext>
                </a:extLst>
              </p:cNvPr>
              <p:cNvSpPr/>
              <p:nvPr/>
            </p:nvSpPr>
            <p:spPr>
              <a:xfrm>
                <a:off x="715811" y="5520394"/>
                <a:ext cx="18288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34" name="Google Shape;827;p30">
                <a:extLst>
                  <a:ext uri="{FF2B5EF4-FFF2-40B4-BE49-F238E27FC236}">
                    <a16:creationId xmlns:a16="http://schemas.microsoft.com/office/drawing/2014/main" id="{462BF223-FFF2-7C8D-2B0F-787167D4FA17}"/>
                  </a:ext>
                </a:extLst>
              </p:cNvPr>
              <p:cNvSpPr/>
              <p:nvPr/>
            </p:nvSpPr>
            <p:spPr>
              <a:xfrm>
                <a:off x="906326" y="5519031"/>
                <a:ext cx="18288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937" name="Google Shape;707;p27">
              <a:extLst>
                <a:ext uri="{FF2B5EF4-FFF2-40B4-BE49-F238E27FC236}">
                  <a16:creationId xmlns:a16="http://schemas.microsoft.com/office/drawing/2014/main" id="{FCFDB508-6416-6663-1929-4EE46734CFA7}"/>
                </a:ext>
              </a:extLst>
            </p:cNvPr>
            <p:cNvSpPr txBox="1"/>
            <p:nvPr/>
          </p:nvSpPr>
          <p:spPr>
            <a:xfrm>
              <a:off x="5608110" y="4328264"/>
              <a:ext cx="1091125"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2</a:t>
              </a:r>
              <a:endParaRPr>
                <a:solidFill>
                  <a:schemeClr val="dk1"/>
                </a:solidFill>
                <a:latin typeface="Cabin"/>
                <a:ea typeface="Cabin"/>
                <a:cs typeface="Cabin"/>
                <a:sym typeface="Cabin"/>
              </a:endParaRPr>
            </a:p>
          </p:txBody>
        </p:sp>
        <p:sp>
          <p:nvSpPr>
            <p:cNvPr id="938" name="Google Shape;707;p27">
              <a:extLst>
                <a:ext uri="{FF2B5EF4-FFF2-40B4-BE49-F238E27FC236}">
                  <a16:creationId xmlns:a16="http://schemas.microsoft.com/office/drawing/2014/main" id="{43332DB6-B22C-9451-0EBF-C993F76B3C73}"/>
                </a:ext>
              </a:extLst>
            </p:cNvPr>
            <p:cNvSpPr txBox="1"/>
            <p:nvPr/>
          </p:nvSpPr>
          <p:spPr>
            <a:xfrm>
              <a:off x="10288890" y="4329977"/>
              <a:ext cx="1091125"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4</a:t>
              </a:r>
              <a:endParaRPr>
                <a:solidFill>
                  <a:schemeClr val="dk1"/>
                </a:solidFill>
                <a:latin typeface="Cabin"/>
                <a:ea typeface="Cabin"/>
                <a:cs typeface="Cabin"/>
                <a:sym typeface="Cabin"/>
              </a:endParaRPr>
            </a:p>
          </p:txBody>
        </p:sp>
        <mc:AlternateContent xmlns:mc="http://schemas.openxmlformats.org/markup-compatibility/2006" xmlns:a14="http://schemas.microsoft.com/office/drawing/2010/main">
          <mc:Choice Requires="a14">
            <p:sp>
              <p:nvSpPr>
                <p:cNvPr id="941" name="Google Shape;958;p33">
                  <a:extLst>
                    <a:ext uri="{FF2B5EF4-FFF2-40B4-BE49-F238E27FC236}">
                      <a16:creationId xmlns:a16="http://schemas.microsoft.com/office/drawing/2014/main" id="{C81204A5-78EC-3C11-6E62-25F339CBCF35}"/>
                    </a:ext>
                  </a:extLst>
                </p:cNvPr>
                <p:cNvSpPr/>
                <p:nvPr/>
              </p:nvSpPr>
              <p:spPr>
                <a:xfrm>
                  <a:off x="8519371" y="4387402"/>
                  <a:ext cx="404400" cy="4044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bin"/>
                            <a:cs typeface="Cabin"/>
                            <a:sym typeface="Cabin"/>
                          </a:rPr>
                          <m:t> </m:t>
                        </m:r>
                        <m:sSub>
                          <m:sSubPr>
                            <m:ctrlPr>
                              <a:rPr lang="en-US" b="0" i="1" smtClean="0">
                                <a:latin typeface="Cambria Math" panose="02040503050406030204" pitchFamily="18" charset="0"/>
                                <a:ea typeface="Cabin"/>
                                <a:cs typeface="Cabin"/>
                                <a:sym typeface="Cabin"/>
                              </a:rPr>
                            </m:ctrlPr>
                          </m:sSubPr>
                          <m:e>
                            <m:r>
                              <a:rPr lang="en-US" b="0" i="1" smtClean="0">
                                <a:latin typeface="Cambria Math" panose="02040503050406030204" pitchFamily="18" charset="0"/>
                                <a:ea typeface="Cabin"/>
                                <a:cs typeface="Cabin"/>
                                <a:sym typeface="Cabin"/>
                              </a:rPr>
                              <m:t>𝑠</m:t>
                            </m:r>
                          </m:e>
                          <m:sub>
                            <m:r>
                              <a:rPr lang="en-US" b="0" i="1" smtClean="0">
                                <a:latin typeface="Cambria Math" panose="02040503050406030204" pitchFamily="18" charset="0"/>
                                <a:ea typeface="Cabin"/>
                                <a:cs typeface="Cabin"/>
                                <a:sym typeface="Cabin"/>
                              </a:rPr>
                              <m:t>1</m:t>
                            </m:r>
                          </m:sub>
                        </m:sSub>
                      </m:oMath>
                    </m:oMathPara>
                  </a14:m>
                  <a:endParaRPr>
                    <a:latin typeface="Cabin"/>
                    <a:ea typeface="Cabin"/>
                    <a:cs typeface="Cabin"/>
                    <a:sym typeface="Cabin"/>
                  </a:endParaRPr>
                </a:p>
              </p:txBody>
            </p:sp>
          </mc:Choice>
          <mc:Fallback xmlns="">
            <p:sp>
              <p:nvSpPr>
                <p:cNvPr id="941" name="Google Shape;958;p33">
                  <a:extLst>
                    <a:ext uri="{FF2B5EF4-FFF2-40B4-BE49-F238E27FC236}">
                      <a16:creationId xmlns:a16="http://schemas.microsoft.com/office/drawing/2014/main" id="{C81204A5-78EC-3C11-6E62-25F339CBCF35}"/>
                    </a:ext>
                  </a:extLst>
                </p:cNvPr>
                <p:cNvSpPr>
                  <a:spLocks noRot="1" noChangeAspect="1" noMove="1" noResize="1" noEditPoints="1" noAdjustHandles="1" noChangeArrowheads="1" noChangeShapeType="1" noTextEdit="1"/>
                </p:cNvSpPr>
                <p:nvPr/>
              </p:nvSpPr>
              <p:spPr>
                <a:xfrm>
                  <a:off x="8519371" y="4387402"/>
                  <a:ext cx="404400" cy="404400"/>
                </a:xfrm>
                <a:prstGeom prst="ellipse">
                  <a:avLst/>
                </a:prstGeom>
                <a:blipFill>
                  <a:blip r:embed="rId12"/>
                  <a:stretch>
                    <a:fillRect/>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sp>
          <p:nvSpPr>
            <p:cNvPr id="943" name="Google Shape;958;p33">
              <a:extLst>
                <a:ext uri="{FF2B5EF4-FFF2-40B4-BE49-F238E27FC236}">
                  <a16:creationId xmlns:a16="http://schemas.microsoft.com/office/drawing/2014/main" id="{525229BF-4693-FDEA-473E-CC97977F22A8}"/>
                </a:ext>
              </a:extLst>
            </p:cNvPr>
            <p:cNvSpPr/>
            <p:nvPr/>
          </p:nvSpPr>
          <p:spPr>
            <a:xfrm>
              <a:off x="8519371" y="5421502"/>
              <a:ext cx="404400" cy="404400"/>
            </a:xfrm>
            <a:prstGeom prst="ellipse">
              <a:avLst/>
            </a:prstGeom>
            <a:solidFill>
              <a:schemeClr val="tx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961" name="Straight Arrow Connector 960">
              <a:extLst>
                <a:ext uri="{FF2B5EF4-FFF2-40B4-BE49-F238E27FC236}">
                  <a16:creationId xmlns:a16="http://schemas.microsoft.com/office/drawing/2014/main" id="{1E1CE8A8-50E2-1077-8586-D638444C9947}"/>
                </a:ext>
              </a:extLst>
            </p:cNvPr>
            <p:cNvCxnSpPr>
              <a:cxnSpLocks/>
              <a:endCxn id="978" idx="2"/>
            </p:cNvCxnSpPr>
            <p:nvPr/>
          </p:nvCxnSpPr>
          <p:spPr>
            <a:xfrm flipV="1">
              <a:off x="6817042" y="4591161"/>
              <a:ext cx="719323" cy="1538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62" name="Straight Arrow Connector 961">
              <a:extLst>
                <a:ext uri="{FF2B5EF4-FFF2-40B4-BE49-F238E27FC236}">
                  <a16:creationId xmlns:a16="http://schemas.microsoft.com/office/drawing/2014/main" id="{1DAA713B-BF7C-BFFD-C373-0D74B8D3C18E}"/>
                </a:ext>
              </a:extLst>
            </p:cNvPr>
            <p:cNvCxnSpPr>
              <a:cxnSpLocks/>
            </p:cNvCxnSpPr>
            <p:nvPr/>
          </p:nvCxnSpPr>
          <p:spPr>
            <a:xfrm>
              <a:off x="8923771" y="4614660"/>
              <a:ext cx="1023874" cy="2214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63" name="Straight Arrow Connector 962">
              <a:extLst>
                <a:ext uri="{FF2B5EF4-FFF2-40B4-BE49-F238E27FC236}">
                  <a16:creationId xmlns:a16="http://schemas.microsoft.com/office/drawing/2014/main" id="{96F24EB3-4746-F8A8-023A-DDCA6B8BB940}"/>
                </a:ext>
              </a:extLst>
            </p:cNvPr>
            <p:cNvCxnSpPr>
              <a:cxnSpLocks/>
              <a:endCxn id="943" idx="6"/>
            </p:cNvCxnSpPr>
            <p:nvPr/>
          </p:nvCxnSpPr>
          <p:spPr>
            <a:xfrm flipH="1">
              <a:off x="8923771" y="5421502"/>
              <a:ext cx="1023874" cy="202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64" name="Straight Arrow Connector 963">
              <a:extLst>
                <a:ext uri="{FF2B5EF4-FFF2-40B4-BE49-F238E27FC236}">
                  <a16:creationId xmlns:a16="http://schemas.microsoft.com/office/drawing/2014/main" id="{C6A73BD9-E5EA-8901-8B56-18B693632775}"/>
                </a:ext>
              </a:extLst>
            </p:cNvPr>
            <p:cNvCxnSpPr>
              <a:cxnSpLocks/>
              <a:stCxn id="979" idx="2"/>
            </p:cNvCxnSpPr>
            <p:nvPr/>
          </p:nvCxnSpPr>
          <p:spPr>
            <a:xfrm flipH="1" flipV="1">
              <a:off x="6885622" y="5341962"/>
              <a:ext cx="644599" cy="2827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75" name="Google Shape;900;p32">
                  <a:extLst>
                    <a:ext uri="{FF2B5EF4-FFF2-40B4-BE49-F238E27FC236}">
                      <a16:creationId xmlns:a16="http://schemas.microsoft.com/office/drawing/2014/main" id="{0C5D9094-7530-8E88-8E1E-3B6BDC13030D}"/>
                    </a:ext>
                  </a:extLst>
                </p:cNvPr>
                <p:cNvSpPr txBox="1"/>
                <p:nvPr/>
              </p:nvSpPr>
              <p:spPr>
                <a:xfrm>
                  <a:off x="6942041" y="4310051"/>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solidFill>
                              <a:schemeClr val="dk1"/>
                            </a:solidFill>
                            <a:latin typeface="Cambria Math" panose="02040503050406030204" pitchFamily="18" charset="0"/>
                            <a:ea typeface="Cabin"/>
                            <a:cs typeface="Cabin"/>
                            <a:sym typeface="Cabin"/>
                          </a:rPr>
                          <m:t>𝛼</m:t>
                        </m:r>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𝑥</m:t>
                            </m:r>
                          </m:e>
                          <m:sub>
                            <m:r>
                              <a:rPr lang="en-US" b="0" i="1" smtClean="0">
                                <a:solidFill>
                                  <a:schemeClr val="dk1"/>
                                </a:solidFill>
                                <a:latin typeface="Cambria Math" panose="02040503050406030204" pitchFamily="18" charset="0"/>
                                <a:ea typeface="Cabin"/>
                                <a:cs typeface="Cabin"/>
                                <a:sym typeface="Cabin"/>
                              </a:rPr>
                              <m:t>1</m:t>
                            </m:r>
                          </m:sub>
                        </m:sSub>
                      </m:oMath>
                    </m:oMathPara>
                  </a14:m>
                  <a:endParaRPr i="1">
                    <a:solidFill>
                      <a:schemeClr val="dk1"/>
                    </a:solidFill>
                    <a:latin typeface="Cabin"/>
                    <a:ea typeface="Cabin"/>
                    <a:cs typeface="Cabin"/>
                    <a:sym typeface="Cabin"/>
                  </a:endParaRPr>
                </a:p>
              </p:txBody>
            </p:sp>
          </mc:Choice>
          <mc:Fallback xmlns="">
            <p:sp>
              <p:nvSpPr>
                <p:cNvPr id="975" name="Google Shape;900;p32">
                  <a:extLst>
                    <a:ext uri="{FF2B5EF4-FFF2-40B4-BE49-F238E27FC236}">
                      <a16:creationId xmlns:a16="http://schemas.microsoft.com/office/drawing/2014/main" id="{0C5D9094-7530-8E88-8E1E-3B6BDC13030D}"/>
                    </a:ext>
                  </a:extLst>
                </p:cNvPr>
                <p:cNvSpPr txBox="1">
                  <a:spLocks noRot="1" noChangeAspect="1" noMove="1" noResize="1" noEditPoints="1" noAdjustHandles="1" noChangeArrowheads="1" noChangeShapeType="1" noTextEdit="1"/>
                </p:cNvSpPr>
                <p:nvPr/>
              </p:nvSpPr>
              <p:spPr>
                <a:xfrm>
                  <a:off x="6942041" y="4310051"/>
                  <a:ext cx="598232" cy="400079"/>
                </a:xfrm>
                <a:prstGeom prst="rect">
                  <a:avLst/>
                </a:prstGeom>
                <a:blipFill>
                  <a:blip r:embed="rId1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6" name="Google Shape;900;p32">
                  <a:extLst>
                    <a:ext uri="{FF2B5EF4-FFF2-40B4-BE49-F238E27FC236}">
                      <a16:creationId xmlns:a16="http://schemas.microsoft.com/office/drawing/2014/main" id="{E3D98307-4079-E3F1-5523-D4A31FFF9ED0}"/>
                    </a:ext>
                  </a:extLst>
                </p:cNvPr>
                <p:cNvSpPr txBox="1"/>
                <p:nvPr/>
              </p:nvSpPr>
              <p:spPr>
                <a:xfrm>
                  <a:off x="9130104" y="5431571"/>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solidFill>
                              <a:schemeClr val="dk1"/>
                            </a:solidFill>
                            <a:latin typeface="Cambria Math" panose="02040503050406030204" pitchFamily="18" charset="0"/>
                            <a:ea typeface="Cabin"/>
                            <a:cs typeface="Cabin"/>
                            <a:sym typeface="Cabin"/>
                          </a:rPr>
                          <m:t>𝛼</m:t>
                        </m:r>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𝑥</m:t>
                            </m:r>
                          </m:e>
                          <m:sub>
                            <m:r>
                              <a:rPr lang="en-US" b="0" i="1" smtClean="0">
                                <a:solidFill>
                                  <a:schemeClr val="dk1"/>
                                </a:solidFill>
                                <a:latin typeface="Cambria Math" panose="02040503050406030204" pitchFamily="18" charset="0"/>
                                <a:ea typeface="Cabin"/>
                                <a:cs typeface="Cabin"/>
                                <a:sym typeface="Cabin"/>
                              </a:rPr>
                              <m:t>2</m:t>
                            </m:r>
                          </m:sub>
                        </m:sSub>
                      </m:oMath>
                    </m:oMathPara>
                  </a14:m>
                  <a:endParaRPr i="1">
                    <a:solidFill>
                      <a:schemeClr val="dk1"/>
                    </a:solidFill>
                    <a:latin typeface="Cabin"/>
                    <a:ea typeface="Cabin"/>
                    <a:cs typeface="Cabin"/>
                    <a:sym typeface="Cabin"/>
                  </a:endParaRPr>
                </a:p>
              </p:txBody>
            </p:sp>
          </mc:Choice>
          <mc:Fallback xmlns="">
            <p:sp>
              <p:nvSpPr>
                <p:cNvPr id="976" name="Google Shape;900;p32">
                  <a:extLst>
                    <a:ext uri="{FF2B5EF4-FFF2-40B4-BE49-F238E27FC236}">
                      <a16:creationId xmlns:a16="http://schemas.microsoft.com/office/drawing/2014/main" id="{E3D98307-4079-E3F1-5523-D4A31FFF9ED0}"/>
                    </a:ext>
                  </a:extLst>
                </p:cNvPr>
                <p:cNvSpPr txBox="1">
                  <a:spLocks noRot="1" noChangeAspect="1" noMove="1" noResize="1" noEditPoints="1" noAdjustHandles="1" noChangeArrowheads="1" noChangeShapeType="1" noTextEdit="1"/>
                </p:cNvSpPr>
                <p:nvPr/>
              </p:nvSpPr>
              <p:spPr>
                <a:xfrm>
                  <a:off x="9130104" y="5431571"/>
                  <a:ext cx="598232" cy="400079"/>
                </a:xfrm>
                <a:prstGeom prst="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7" name="Google Shape;900;p32">
                  <a:extLst>
                    <a:ext uri="{FF2B5EF4-FFF2-40B4-BE49-F238E27FC236}">
                      <a16:creationId xmlns:a16="http://schemas.microsoft.com/office/drawing/2014/main" id="{9F7648A4-B29E-D7A7-E606-15D7BA000D4D}"/>
                    </a:ext>
                  </a:extLst>
                </p:cNvPr>
                <p:cNvSpPr txBox="1"/>
                <p:nvPr/>
              </p:nvSpPr>
              <p:spPr>
                <a:xfrm>
                  <a:off x="9136592" y="4352434"/>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𝜇</m:t>
                            </m:r>
                          </m:e>
                          <m:sub>
                            <m:r>
                              <a:rPr lang="en-US" b="0" i="1" smtClean="0">
                                <a:solidFill>
                                  <a:schemeClr val="dk1"/>
                                </a:solidFill>
                                <a:latin typeface="Cambria Math" panose="02040503050406030204" pitchFamily="18" charset="0"/>
                                <a:ea typeface="Cabin"/>
                                <a:cs typeface="Cabin"/>
                                <a:sym typeface="Cabin"/>
                              </a:rPr>
                              <m:t>1</m:t>
                            </m:r>
                          </m:sub>
                        </m:sSub>
                      </m:oMath>
                    </m:oMathPara>
                  </a14:m>
                  <a:endParaRPr i="1">
                    <a:solidFill>
                      <a:schemeClr val="dk1"/>
                    </a:solidFill>
                    <a:latin typeface="Cabin"/>
                    <a:ea typeface="Cabin"/>
                    <a:cs typeface="Cabin"/>
                    <a:sym typeface="Cabin"/>
                  </a:endParaRPr>
                </a:p>
              </p:txBody>
            </p:sp>
          </mc:Choice>
          <mc:Fallback xmlns="">
            <p:sp>
              <p:nvSpPr>
                <p:cNvPr id="977" name="Google Shape;900;p32">
                  <a:extLst>
                    <a:ext uri="{FF2B5EF4-FFF2-40B4-BE49-F238E27FC236}">
                      <a16:creationId xmlns:a16="http://schemas.microsoft.com/office/drawing/2014/main" id="{9F7648A4-B29E-D7A7-E606-15D7BA000D4D}"/>
                    </a:ext>
                  </a:extLst>
                </p:cNvPr>
                <p:cNvSpPr txBox="1">
                  <a:spLocks noRot="1" noChangeAspect="1" noMove="1" noResize="1" noEditPoints="1" noAdjustHandles="1" noChangeArrowheads="1" noChangeShapeType="1" noTextEdit="1"/>
                </p:cNvSpPr>
                <p:nvPr/>
              </p:nvSpPr>
              <p:spPr>
                <a:xfrm>
                  <a:off x="9136592" y="4352434"/>
                  <a:ext cx="598232" cy="400079"/>
                </a:xfrm>
                <a:prstGeom prst="rect">
                  <a:avLst/>
                </a:prstGeom>
                <a:blipFill>
                  <a:blip r:embed="rId1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8" name="Google Shape;958;p33">
                  <a:extLst>
                    <a:ext uri="{FF2B5EF4-FFF2-40B4-BE49-F238E27FC236}">
                      <a16:creationId xmlns:a16="http://schemas.microsoft.com/office/drawing/2014/main" id="{28B1D6DC-E27B-FAFB-384D-6F5389D344CA}"/>
                    </a:ext>
                  </a:extLst>
                </p:cNvPr>
                <p:cNvSpPr/>
                <p:nvPr/>
              </p:nvSpPr>
              <p:spPr>
                <a:xfrm>
                  <a:off x="7536365" y="4388961"/>
                  <a:ext cx="404400" cy="404400"/>
                </a:xfrm>
                <a:prstGeom prst="ellipse">
                  <a:avLst/>
                </a:prstGeom>
                <a:solidFill>
                  <a:schemeClr val="tx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bin"/>
                            <a:cs typeface="Cabin"/>
                            <a:sym typeface="Cabin"/>
                          </a:rPr>
                          <m:t> </m:t>
                        </m:r>
                      </m:oMath>
                    </m:oMathPara>
                  </a14:m>
                  <a:endParaRPr>
                    <a:latin typeface="Cabin"/>
                    <a:ea typeface="Cabin"/>
                    <a:cs typeface="Cabin"/>
                    <a:sym typeface="Cabin"/>
                  </a:endParaRPr>
                </a:p>
              </p:txBody>
            </p:sp>
          </mc:Choice>
          <mc:Fallback xmlns="">
            <p:sp>
              <p:nvSpPr>
                <p:cNvPr id="978" name="Google Shape;958;p33">
                  <a:extLst>
                    <a:ext uri="{FF2B5EF4-FFF2-40B4-BE49-F238E27FC236}">
                      <a16:creationId xmlns:a16="http://schemas.microsoft.com/office/drawing/2014/main" id="{28B1D6DC-E27B-FAFB-384D-6F5389D344CA}"/>
                    </a:ext>
                  </a:extLst>
                </p:cNvPr>
                <p:cNvSpPr>
                  <a:spLocks noRot="1" noChangeAspect="1" noMove="1" noResize="1" noEditPoints="1" noAdjustHandles="1" noChangeArrowheads="1" noChangeShapeType="1" noTextEdit="1"/>
                </p:cNvSpPr>
                <p:nvPr/>
              </p:nvSpPr>
              <p:spPr>
                <a:xfrm>
                  <a:off x="7536365" y="4388961"/>
                  <a:ext cx="404400" cy="404400"/>
                </a:xfrm>
                <a:prstGeom prst="ellipse">
                  <a:avLst/>
                </a:prstGeom>
                <a:blipFill>
                  <a:blip r:embed="rId15"/>
                  <a:stretch>
                    <a:fillRect/>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9" name="Google Shape;958;p33">
                  <a:extLst>
                    <a:ext uri="{FF2B5EF4-FFF2-40B4-BE49-F238E27FC236}">
                      <a16:creationId xmlns:a16="http://schemas.microsoft.com/office/drawing/2014/main" id="{5DF28FF4-2929-22D2-0E77-7F6ED020D1E5}"/>
                    </a:ext>
                  </a:extLst>
                </p:cNvPr>
                <p:cNvSpPr/>
                <p:nvPr/>
              </p:nvSpPr>
              <p:spPr>
                <a:xfrm>
                  <a:off x="7530221" y="5422462"/>
                  <a:ext cx="404400" cy="4044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bin"/>
                            <a:cs typeface="Cabin"/>
                            <a:sym typeface="Cabin"/>
                          </a:rPr>
                          <m:t> </m:t>
                        </m:r>
                        <m:sSub>
                          <m:sSubPr>
                            <m:ctrlPr>
                              <a:rPr lang="en-US" b="0" i="1" smtClean="0">
                                <a:latin typeface="Cambria Math" panose="02040503050406030204" pitchFamily="18" charset="0"/>
                                <a:ea typeface="Cabin"/>
                                <a:cs typeface="Cabin"/>
                                <a:sym typeface="Cabin"/>
                              </a:rPr>
                            </m:ctrlPr>
                          </m:sSubPr>
                          <m:e>
                            <m:r>
                              <a:rPr lang="en-US" b="0" i="1" smtClean="0">
                                <a:latin typeface="Cambria Math" panose="02040503050406030204" pitchFamily="18" charset="0"/>
                                <a:ea typeface="Cabin"/>
                                <a:cs typeface="Cabin"/>
                                <a:sym typeface="Cabin"/>
                              </a:rPr>
                              <m:t>𝑠</m:t>
                            </m:r>
                          </m:e>
                          <m:sub>
                            <m:r>
                              <a:rPr lang="en-US" b="0" i="1" smtClean="0">
                                <a:latin typeface="Cambria Math" panose="02040503050406030204" pitchFamily="18" charset="0"/>
                                <a:ea typeface="Cabin"/>
                                <a:cs typeface="Cabin"/>
                                <a:sym typeface="Cabin"/>
                              </a:rPr>
                              <m:t>2</m:t>
                            </m:r>
                          </m:sub>
                        </m:sSub>
                      </m:oMath>
                    </m:oMathPara>
                  </a14:m>
                  <a:endParaRPr>
                    <a:latin typeface="Cabin"/>
                    <a:ea typeface="Cabin"/>
                    <a:cs typeface="Cabin"/>
                    <a:sym typeface="Cabin"/>
                  </a:endParaRPr>
                </a:p>
              </p:txBody>
            </p:sp>
          </mc:Choice>
          <mc:Fallback xmlns="">
            <p:sp>
              <p:nvSpPr>
                <p:cNvPr id="979" name="Google Shape;958;p33">
                  <a:extLst>
                    <a:ext uri="{FF2B5EF4-FFF2-40B4-BE49-F238E27FC236}">
                      <a16:creationId xmlns:a16="http://schemas.microsoft.com/office/drawing/2014/main" id="{5DF28FF4-2929-22D2-0E77-7F6ED020D1E5}"/>
                    </a:ext>
                  </a:extLst>
                </p:cNvPr>
                <p:cNvSpPr>
                  <a:spLocks noRot="1" noChangeAspect="1" noMove="1" noResize="1" noEditPoints="1" noAdjustHandles="1" noChangeArrowheads="1" noChangeShapeType="1" noTextEdit="1"/>
                </p:cNvSpPr>
                <p:nvPr/>
              </p:nvSpPr>
              <p:spPr>
                <a:xfrm>
                  <a:off x="7530221" y="5422462"/>
                  <a:ext cx="404400" cy="404400"/>
                </a:xfrm>
                <a:prstGeom prst="ellipse">
                  <a:avLst/>
                </a:prstGeom>
                <a:blipFill>
                  <a:blip r:embed="rId16"/>
                  <a:stretch>
                    <a:fillRect/>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cxnSp>
          <p:nvCxnSpPr>
            <p:cNvPr id="982" name="Straight Arrow Connector 981">
              <a:extLst>
                <a:ext uri="{FF2B5EF4-FFF2-40B4-BE49-F238E27FC236}">
                  <a16:creationId xmlns:a16="http://schemas.microsoft.com/office/drawing/2014/main" id="{2CA64135-1F3C-E742-175D-A59200487EDB}"/>
                </a:ext>
              </a:extLst>
            </p:cNvPr>
            <p:cNvCxnSpPr>
              <a:cxnSpLocks/>
              <a:stCxn id="978" idx="6"/>
              <a:endCxn id="941" idx="2"/>
            </p:cNvCxnSpPr>
            <p:nvPr/>
          </p:nvCxnSpPr>
          <p:spPr>
            <a:xfrm flipV="1">
              <a:off x="7940765" y="4589602"/>
              <a:ext cx="578606" cy="15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86" name="Straight Arrow Connector 985">
              <a:extLst>
                <a:ext uri="{FF2B5EF4-FFF2-40B4-BE49-F238E27FC236}">
                  <a16:creationId xmlns:a16="http://schemas.microsoft.com/office/drawing/2014/main" id="{FEB7DFA2-4772-FCB7-F1F2-FB52001A062A}"/>
                </a:ext>
              </a:extLst>
            </p:cNvPr>
            <p:cNvCxnSpPr>
              <a:cxnSpLocks/>
              <a:stCxn id="943" idx="2"/>
              <a:endCxn id="979" idx="6"/>
            </p:cNvCxnSpPr>
            <p:nvPr/>
          </p:nvCxnSpPr>
          <p:spPr>
            <a:xfrm flipH="1">
              <a:off x="7934621" y="5623702"/>
              <a:ext cx="584750" cy="9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89" name="Google Shape;900;p32">
                  <a:extLst>
                    <a:ext uri="{FF2B5EF4-FFF2-40B4-BE49-F238E27FC236}">
                      <a16:creationId xmlns:a16="http://schemas.microsoft.com/office/drawing/2014/main" id="{443828BB-4B28-5DC1-FC30-22D5D1B541E5}"/>
                    </a:ext>
                  </a:extLst>
                </p:cNvPr>
                <p:cNvSpPr txBox="1"/>
                <p:nvPr/>
              </p:nvSpPr>
              <p:spPr>
                <a:xfrm>
                  <a:off x="7939522" y="4251575"/>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2</m:t>
                            </m:r>
                            <m:r>
                              <a:rPr lang="en-US" b="0" i="1" smtClean="0">
                                <a:solidFill>
                                  <a:schemeClr val="dk1"/>
                                </a:solidFill>
                                <a:latin typeface="Cambria Math" panose="02040503050406030204" pitchFamily="18" charset="0"/>
                                <a:ea typeface="Cabin"/>
                                <a:cs typeface="Cabin"/>
                                <a:sym typeface="Cabin"/>
                              </a:rPr>
                              <m:t>𝜇</m:t>
                            </m:r>
                          </m:e>
                          <m:sub>
                            <m:r>
                              <a:rPr lang="en-US" b="0" i="1" smtClean="0">
                                <a:solidFill>
                                  <a:schemeClr val="dk1"/>
                                </a:solidFill>
                                <a:latin typeface="Cambria Math" panose="02040503050406030204" pitchFamily="18" charset="0"/>
                                <a:ea typeface="Cabin"/>
                                <a:cs typeface="Cabin"/>
                                <a:sym typeface="Cabin"/>
                              </a:rPr>
                              <m:t>1</m:t>
                            </m:r>
                          </m:sub>
                        </m:sSub>
                      </m:oMath>
                    </m:oMathPara>
                  </a14:m>
                  <a:endParaRPr i="1">
                    <a:solidFill>
                      <a:schemeClr val="dk1"/>
                    </a:solidFill>
                    <a:latin typeface="Cabin"/>
                    <a:ea typeface="Cabin"/>
                    <a:cs typeface="Cabin"/>
                    <a:sym typeface="Cabin"/>
                  </a:endParaRPr>
                </a:p>
              </p:txBody>
            </p:sp>
          </mc:Choice>
          <mc:Fallback xmlns="">
            <p:sp>
              <p:nvSpPr>
                <p:cNvPr id="989" name="Google Shape;900;p32">
                  <a:extLst>
                    <a:ext uri="{FF2B5EF4-FFF2-40B4-BE49-F238E27FC236}">
                      <a16:creationId xmlns:a16="http://schemas.microsoft.com/office/drawing/2014/main" id="{443828BB-4B28-5DC1-FC30-22D5D1B541E5}"/>
                    </a:ext>
                  </a:extLst>
                </p:cNvPr>
                <p:cNvSpPr txBox="1">
                  <a:spLocks noRot="1" noChangeAspect="1" noMove="1" noResize="1" noEditPoints="1" noAdjustHandles="1" noChangeArrowheads="1" noChangeShapeType="1" noTextEdit="1"/>
                </p:cNvSpPr>
                <p:nvPr/>
              </p:nvSpPr>
              <p:spPr>
                <a:xfrm>
                  <a:off x="7939522" y="4251575"/>
                  <a:ext cx="598232" cy="400079"/>
                </a:xfrm>
                <a:prstGeom prst="rect">
                  <a:avLst/>
                </a:prstGeom>
                <a:blipFill>
                  <a:blip r:embed="rId1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0" name="Google Shape;900;p32">
                  <a:extLst>
                    <a:ext uri="{FF2B5EF4-FFF2-40B4-BE49-F238E27FC236}">
                      <a16:creationId xmlns:a16="http://schemas.microsoft.com/office/drawing/2014/main" id="{9CA79777-9EC8-E6F2-9D7B-F6037DCBF1B3}"/>
                    </a:ext>
                  </a:extLst>
                </p:cNvPr>
                <p:cNvSpPr txBox="1"/>
                <p:nvPr/>
              </p:nvSpPr>
              <p:spPr>
                <a:xfrm>
                  <a:off x="7970466" y="5548767"/>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2</m:t>
                            </m:r>
                            <m:r>
                              <a:rPr lang="en-US" b="0" i="1" smtClean="0">
                                <a:solidFill>
                                  <a:schemeClr val="dk1"/>
                                </a:solidFill>
                                <a:latin typeface="Cambria Math" panose="02040503050406030204" pitchFamily="18" charset="0"/>
                                <a:ea typeface="Cabin"/>
                                <a:cs typeface="Cabin"/>
                                <a:sym typeface="Cabin"/>
                              </a:rPr>
                              <m:t>𝜇</m:t>
                            </m:r>
                          </m:e>
                          <m:sub>
                            <m:r>
                              <a:rPr lang="en-US" b="0" i="1" smtClean="0">
                                <a:solidFill>
                                  <a:schemeClr val="dk1"/>
                                </a:solidFill>
                                <a:latin typeface="Cambria Math" panose="02040503050406030204" pitchFamily="18" charset="0"/>
                                <a:ea typeface="Cabin"/>
                                <a:cs typeface="Cabin"/>
                                <a:sym typeface="Cabin"/>
                              </a:rPr>
                              <m:t>2</m:t>
                            </m:r>
                          </m:sub>
                        </m:sSub>
                      </m:oMath>
                    </m:oMathPara>
                  </a14:m>
                  <a:endParaRPr i="1">
                    <a:solidFill>
                      <a:schemeClr val="dk1"/>
                    </a:solidFill>
                    <a:latin typeface="Cabin"/>
                    <a:ea typeface="Cabin"/>
                    <a:cs typeface="Cabin"/>
                    <a:sym typeface="Cabin"/>
                  </a:endParaRPr>
                </a:p>
              </p:txBody>
            </p:sp>
          </mc:Choice>
          <mc:Fallback xmlns="">
            <p:sp>
              <p:nvSpPr>
                <p:cNvPr id="990" name="Google Shape;900;p32">
                  <a:extLst>
                    <a:ext uri="{FF2B5EF4-FFF2-40B4-BE49-F238E27FC236}">
                      <a16:creationId xmlns:a16="http://schemas.microsoft.com/office/drawing/2014/main" id="{9CA79777-9EC8-E6F2-9D7B-F6037DCBF1B3}"/>
                    </a:ext>
                  </a:extLst>
                </p:cNvPr>
                <p:cNvSpPr txBox="1">
                  <a:spLocks noRot="1" noChangeAspect="1" noMove="1" noResize="1" noEditPoints="1" noAdjustHandles="1" noChangeArrowheads="1" noChangeShapeType="1" noTextEdit="1"/>
                </p:cNvSpPr>
                <p:nvPr/>
              </p:nvSpPr>
              <p:spPr>
                <a:xfrm>
                  <a:off x="7970466" y="5548767"/>
                  <a:ext cx="598232" cy="400079"/>
                </a:xfrm>
                <a:prstGeom prst="rect">
                  <a:avLst/>
                </a:prstGeom>
                <a:blipFill>
                  <a:blip r:embed="rId1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1" name="Google Shape;900;p32">
                  <a:extLst>
                    <a:ext uri="{FF2B5EF4-FFF2-40B4-BE49-F238E27FC236}">
                      <a16:creationId xmlns:a16="http://schemas.microsoft.com/office/drawing/2014/main" id="{13403313-6D16-41BA-F4D7-D9EEDFCEE9AD}"/>
                    </a:ext>
                  </a:extLst>
                </p:cNvPr>
                <p:cNvSpPr txBox="1"/>
                <p:nvPr/>
              </p:nvSpPr>
              <p:spPr>
                <a:xfrm>
                  <a:off x="6897265" y="5387915"/>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𝜇</m:t>
                            </m:r>
                          </m:e>
                          <m:sub>
                            <m:r>
                              <a:rPr lang="en-US" b="0" i="1" smtClean="0">
                                <a:solidFill>
                                  <a:schemeClr val="dk1"/>
                                </a:solidFill>
                                <a:latin typeface="Cambria Math" panose="02040503050406030204" pitchFamily="18" charset="0"/>
                                <a:ea typeface="Cabin"/>
                                <a:cs typeface="Cabin"/>
                                <a:sym typeface="Cabin"/>
                              </a:rPr>
                              <m:t>2</m:t>
                            </m:r>
                          </m:sub>
                        </m:sSub>
                      </m:oMath>
                    </m:oMathPara>
                  </a14:m>
                  <a:endParaRPr i="1">
                    <a:solidFill>
                      <a:schemeClr val="dk1"/>
                    </a:solidFill>
                    <a:latin typeface="Cabin"/>
                    <a:ea typeface="Cabin"/>
                    <a:cs typeface="Cabin"/>
                    <a:sym typeface="Cabin"/>
                  </a:endParaRPr>
                </a:p>
              </p:txBody>
            </p:sp>
          </mc:Choice>
          <mc:Fallback xmlns="">
            <p:sp>
              <p:nvSpPr>
                <p:cNvPr id="991" name="Google Shape;900;p32">
                  <a:extLst>
                    <a:ext uri="{FF2B5EF4-FFF2-40B4-BE49-F238E27FC236}">
                      <a16:creationId xmlns:a16="http://schemas.microsoft.com/office/drawing/2014/main" id="{13403313-6D16-41BA-F4D7-D9EEDFCEE9AD}"/>
                    </a:ext>
                  </a:extLst>
                </p:cNvPr>
                <p:cNvSpPr txBox="1">
                  <a:spLocks noRot="1" noChangeAspect="1" noMove="1" noResize="1" noEditPoints="1" noAdjustHandles="1" noChangeArrowheads="1" noChangeShapeType="1" noTextEdit="1"/>
                </p:cNvSpPr>
                <p:nvPr/>
              </p:nvSpPr>
              <p:spPr>
                <a:xfrm>
                  <a:off x="6897265" y="5387915"/>
                  <a:ext cx="598232" cy="400079"/>
                </a:xfrm>
                <a:prstGeom prst="rect">
                  <a:avLst/>
                </a:prstGeom>
                <a:blipFill>
                  <a:blip r:embed="rId19"/>
                  <a:stretch>
                    <a:fillRect/>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126805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6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6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9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6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7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1" nodeType="clickEffect">
                                  <p:stCondLst>
                                    <p:cond delay="0"/>
                                  </p:stCondLst>
                                  <p:childTnLst>
                                    <p:animMotion origin="layout" path="M 2.08333E-7 1.85185E-6 L 0.00273 0.08333 " pathEditMode="relative" rAng="0" ptsTypes="AA">
                                      <p:cBhvr>
                                        <p:cTn id="34" dur="2000" fill="hold"/>
                                        <p:tgtEl>
                                          <p:spTgt spid="863"/>
                                        </p:tgtEl>
                                        <p:attrNameLst>
                                          <p:attrName>ppt_x</p:attrName>
                                          <p:attrName>ppt_y</p:attrName>
                                        </p:attrNameLst>
                                      </p:cBhvr>
                                      <p:rCtr x="130" y="4167"/>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6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grpId="2" nodeType="clickEffect">
                                  <p:stCondLst>
                                    <p:cond delay="0"/>
                                  </p:stCondLst>
                                  <p:childTnLst>
                                    <p:animMotion origin="layout" path="M 0.00273 0.08333 L 6.25E-7 3.7037E-7 " pathEditMode="relative" rAng="0" ptsTypes="AA">
                                      <p:cBhvr>
                                        <p:cTn id="46" dur="2000" fill="hold"/>
                                        <p:tgtEl>
                                          <p:spTgt spid="863"/>
                                        </p:tgtEl>
                                        <p:attrNameLst>
                                          <p:attrName>ppt_x</p:attrName>
                                          <p:attrName>ppt_y</p:attrName>
                                        </p:attrNameLst>
                                      </p:cBhvr>
                                      <p:rCtr x="-156" y="-4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7" grpId="0" animBg="1"/>
      <p:bldP spid="863" grpId="0" animBg="1"/>
      <p:bldP spid="863" grpId="1" animBg="1"/>
      <p:bldP spid="863" grpId="2" animBg="1"/>
      <p:bldP spid="866" grpId="0"/>
      <p:bldP spid="86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51">
          <a:extLst>
            <a:ext uri="{FF2B5EF4-FFF2-40B4-BE49-F238E27FC236}">
              <a16:creationId xmlns:a16="http://schemas.microsoft.com/office/drawing/2014/main" id="{9442A500-CDD6-CC1A-8686-CC70D28777C8}"/>
            </a:ext>
          </a:extLst>
        </p:cNvPr>
        <p:cNvGrpSpPr/>
        <p:nvPr/>
      </p:nvGrpSpPr>
      <p:grpSpPr>
        <a:xfrm>
          <a:off x="0" y="0"/>
          <a:ext cx="0" cy="0"/>
          <a:chOff x="0" y="0"/>
          <a:chExt cx="0" cy="0"/>
        </a:xfrm>
      </p:grpSpPr>
      <p:sp>
        <p:nvSpPr>
          <p:cNvPr id="852" name="Google Shape;852;p31">
            <a:extLst>
              <a:ext uri="{FF2B5EF4-FFF2-40B4-BE49-F238E27FC236}">
                <a16:creationId xmlns:a16="http://schemas.microsoft.com/office/drawing/2014/main" id="{AF7B3DAA-CF30-59E4-39D1-369F2E977ACE}"/>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
        <p:nvSpPr>
          <p:cNvPr id="853" name="Google Shape;853;p31">
            <a:extLst>
              <a:ext uri="{FF2B5EF4-FFF2-40B4-BE49-F238E27FC236}">
                <a16:creationId xmlns:a16="http://schemas.microsoft.com/office/drawing/2014/main" id="{E7962E27-59EC-8B2E-3D23-9EE4A3CB923B}"/>
              </a:ext>
            </a:extLst>
          </p:cNvPr>
          <p:cNvSpPr txBox="1">
            <a:spLocks noGrp="1"/>
          </p:cNvSpPr>
          <p:nvPr>
            <p:ph type="title"/>
          </p:nvPr>
        </p:nvSpPr>
        <p:spPr>
          <a:xfrm>
            <a:off x="381000" y="-9207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300" dirty="0" err="1"/>
              <a:t>nMSR</a:t>
            </a:r>
            <a:r>
              <a:rPr lang="en-US" sz="3300" dirty="0"/>
              <a:t>: Non-preemptive</a:t>
            </a:r>
            <a:endParaRPr sz="3300" dirty="0"/>
          </a:p>
        </p:txBody>
      </p:sp>
      <mc:AlternateContent xmlns:mc="http://schemas.openxmlformats.org/markup-compatibility/2006">
        <mc:Choice xmlns:a14="http://schemas.microsoft.com/office/drawing/2010/main" Requires="a14">
          <p:sp>
            <p:nvSpPr>
              <p:cNvPr id="4" name="Google Shape;945;p32">
                <a:extLst>
                  <a:ext uri="{FF2B5EF4-FFF2-40B4-BE49-F238E27FC236}">
                    <a16:creationId xmlns:a16="http://schemas.microsoft.com/office/drawing/2014/main" id="{33A39E1D-0133-1D3C-282F-F3E43D3631D3}"/>
                  </a:ext>
                </a:extLst>
              </p:cNvPr>
              <p:cNvSpPr txBox="1"/>
              <p:nvPr/>
            </p:nvSpPr>
            <p:spPr>
              <a:xfrm>
                <a:off x="2533570" y="3629559"/>
                <a:ext cx="2274164" cy="677078"/>
              </a:xfrm>
              <a:prstGeom prst="rect">
                <a:avLst/>
              </a:prstGeom>
              <a:noFill/>
              <a:ln>
                <a:noFill/>
              </a:ln>
            </p:spPr>
            <p:txBody>
              <a:bodyPr spcFirstLastPara="1" wrap="square" lIns="91425" tIns="91425" rIns="91425" bIns="91425" anchor="t" anchorCtr="0">
                <a:spAutoFit/>
              </a:bodyPr>
              <a:lstStyle/>
              <a:p>
                <a:pPr lvl="0" algn="ctr"/>
                <a:r>
                  <a:rPr lang="en-US" sz="1600" dirty="0">
                    <a:solidFill>
                      <a:schemeClr val="dk1"/>
                    </a:solidFill>
                    <a:latin typeface="Cabin"/>
                    <a:ea typeface="Cabin"/>
                    <a:cs typeface="Cabin"/>
                    <a:sym typeface="Cabin"/>
                  </a:rPr>
                  <a:t>Theorem 5: For stability, </a:t>
                </a:r>
                <a14:m>
                  <m:oMath xmlns:m="http://schemas.openxmlformats.org/officeDocument/2006/math">
                    <m:r>
                      <a:rPr lang="en-US" sz="1600" b="0" i="1" smtClean="0">
                        <a:solidFill>
                          <a:schemeClr val="dk1"/>
                        </a:solidFill>
                        <a:latin typeface="Cambria Math" panose="02040503050406030204" pitchFamily="18" charset="0"/>
                        <a:ea typeface="Cabin"/>
                        <a:cs typeface="Cabin"/>
                        <a:sym typeface="Cabin"/>
                      </a:rPr>
                      <m:t>𝛼</m:t>
                    </m:r>
                  </m:oMath>
                </a14:m>
                <a:r>
                  <a:rPr lang="en-US" sz="1600" dirty="0">
                    <a:solidFill>
                      <a:schemeClr val="dk1"/>
                    </a:solidFill>
                    <a:latin typeface="Cabin"/>
                    <a:ea typeface="Cabin"/>
                    <a:cs typeface="Cabin"/>
                    <a:sym typeface="Cabin"/>
                  </a:rPr>
                  <a:t> needs to be low</a:t>
                </a:r>
              </a:p>
            </p:txBody>
          </p:sp>
        </mc:Choice>
        <mc:Fallback>
          <p:sp>
            <p:nvSpPr>
              <p:cNvPr id="4" name="Google Shape;945;p32">
                <a:extLst>
                  <a:ext uri="{FF2B5EF4-FFF2-40B4-BE49-F238E27FC236}">
                    <a16:creationId xmlns:a16="http://schemas.microsoft.com/office/drawing/2014/main" id="{33A39E1D-0133-1D3C-282F-F3E43D3631D3}"/>
                  </a:ext>
                </a:extLst>
              </p:cNvPr>
              <p:cNvSpPr txBox="1">
                <a:spLocks noRot="1" noChangeAspect="1" noMove="1" noResize="1" noEditPoints="1" noAdjustHandles="1" noChangeArrowheads="1" noChangeShapeType="1" noTextEdit="1"/>
              </p:cNvSpPr>
              <p:nvPr/>
            </p:nvSpPr>
            <p:spPr>
              <a:xfrm>
                <a:off x="2533570" y="3629559"/>
                <a:ext cx="2274164" cy="677078"/>
              </a:xfrm>
              <a:prstGeom prst="rect">
                <a:avLst/>
              </a:prstGeom>
              <a:blipFill>
                <a:blip r:embed="rId3"/>
                <a:stretch>
                  <a:fillRect l="-556" r="-2778" b="-3704"/>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Google Shape;945;p32">
                <a:extLst>
                  <a:ext uri="{FF2B5EF4-FFF2-40B4-BE49-F238E27FC236}">
                    <a16:creationId xmlns:a16="http://schemas.microsoft.com/office/drawing/2014/main" id="{F09D473C-07BB-00EF-BCB7-214FBE2D59E6}"/>
                  </a:ext>
                </a:extLst>
              </p:cNvPr>
              <p:cNvSpPr txBox="1"/>
              <p:nvPr/>
            </p:nvSpPr>
            <p:spPr>
              <a:xfrm>
                <a:off x="7059364" y="3629559"/>
                <a:ext cx="2461876" cy="677078"/>
              </a:xfrm>
              <a:prstGeom prst="rect">
                <a:avLst/>
              </a:prstGeom>
              <a:noFill/>
              <a:ln>
                <a:noFill/>
              </a:ln>
            </p:spPr>
            <p:txBody>
              <a:bodyPr spcFirstLastPara="1" wrap="square" lIns="91425" tIns="91425" rIns="91425" bIns="91425" anchor="t" anchorCtr="0">
                <a:spAutoFit/>
              </a:bodyPr>
              <a:lstStyle/>
              <a:p>
                <a:pPr lvl="0" algn="ctr"/>
                <a:r>
                  <a:rPr lang="en-US" sz="1600" dirty="0">
                    <a:solidFill>
                      <a:schemeClr val="dk1"/>
                    </a:solidFill>
                    <a:latin typeface="Cabin"/>
                    <a:ea typeface="Cabin"/>
                    <a:cs typeface="Cabin"/>
                    <a:sym typeface="Cabin"/>
                  </a:rPr>
                  <a:t>Theorem 3: high </a:t>
                </a:r>
                <a14:m>
                  <m:oMath xmlns:m="http://schemas.openxmlformats.org/officeDocument/2006/math">
                    <m:r>
                      <a:rPr lang="en-US" sz="1600" b="0" i="1" smtClean="0">
                        <a:solidFill>
                          <a:schemeClr val="dk1"/>
                        </a:solidFill>
                        <a:latin typeface="Cambria Math" panose="02040503050406030204" pitchFamily="18" charset="0"/>
                        <a:ea typeface="Cabin"/>
                        <a:cs typeface="Cabin"/>
                        <a:sym typeface="Cabin"/>
                      </a:rPr>
                      <m:t>𝛼</m:t>
                    </m:r>
                  </m:oMath>
                </a14:m>
                <a:r>
                  <a:rPr lang="en-US" sz="1600" dirty="0">
                    <a:solidFill>
                      <a:schemeClr val="dk1"/>
                    </a:solidFill>
                    <a:latin typeface="Cabin"/>
                    <a:ea typeface="Cabin"/>
                    <a:cs typeface="Cabin"/>
                    <a:sym typeface="Cabin"/>
                  </a:rPr>
                  <a:t> reduces the variance term</a:t>
                </a:r>
              </a:p>
            </p:txBody>
          </p:sp>
        </mc:Choice>
        <mc:Fallback>
          <p:sp>
            <p:nvSpPr>
              <p:cNvPr id="11" name="Google Shape;945;p32">
                <a:extLst>
                  <a:ext uri="{FF2B5EF4-FFF2-40B4-BE49-F238E27FC236}">
                    <a16:creationId xmlns:a16="http://schemas.microsoft.com/office/drawing/2014/main" id="{F09D473C-07BB-00EF-BCB7-214FBE2D59E6}"/>
                  </a:ext>
                </a:extLst>
              </p:cNvPr>
              <p:cNvSpPr txBox="1">
                <a:spLocks noRot="1" noChangeAspect="1" noMove="1" noResize="1" noEditPoints="1" noAdjustHandles="1" noChangeArrowheads="1" noChangeShapeType="1" noTextEdit="1"/>
              </p:cNvSpPr>
              <p:nvPr/>
            </p:nvSpPr>
            <p:spPr>
              <a:xfrm>
                <a:off x="7059364" y="3629559"/>
                <a:ext cx="2461876" cy="677078"/>
              </a:xfrm>
              <a:prstGeom prst="rect">
                <a:avLst/>
              </a:prstGeom>
              <a:blipFill>
                <a:blip r:embed="rId4"/>
                <a:stretch>
                  <a:fillRect l="-1026" r="-3077" b="-3704"/>
                </a:stretch>
              </a:blipFill>
              <a:ln>
                <a:noFill/>
              </a:ln>
            </p:spPr>
            <p:txBody>
              <a:bodyPr/>
              <a:lstStyle/>
              <a:p>
                <a:r>
                  <a:rPr lang="en-US">
                    <a:noFill/>
                  </a:rPr>
                  <a:t> </a:t>
                </a:r>
              </a:p>
            </p:txBody>
          </p:sp>
        </mc:Fallback>
      </mc:AlternateContent>
      <p:sp>
        <p:nvSpPr>
          <p:cNvPr id="12" name="Google Shape;292;p20">
            <a:extLst>
              <a:ext uri="{FF2B5EF4-FFF2-40B4-BE49-F238E27FC236}">
                <a16:creationId xmlns:a16="http://schemas.microsoft.com/office/drawing/2014/main" id="{C14D82D7-83F2-1040-B202-CDE7586A0136}"/>
              </a:ext>
            </a:extLst>
          </p:cNvPr>
          <p:cNvSpPr txBox="1">
            <a:spLocks/>
          </p:cNvSpPr>
          <p:nvPr/>
        </p:nvSpPr>
        <p:spPr>
          <a:xfrm>
            <a:off x="5326301" y="4245092"/>
            <a:ext cx="1219359" cy="4765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pPr marL="50800" indent="0">
              <a:spcBef>
                <a:spcPts val="0"/>
              </a:spcBef>
              <a:buFont typeface="Noto Sans Symbols"/>
              <a:buNone/>
            </a:pPr>
            <a:r>
              <a:rPr lang="en-US" sz="1800" b="1">
                <a:solidFill>
                  <a:srgbClr val="C00000"/>
                </a:solidFill>
              </a:rPr>
              <a:t>Tradeoff!!</a:t>
            </a:r>
          </a:p>
        </p:txBody>
      </p:sp>
      <p:grpSp>
        <p:nvGrpSpPr>
          <p:cNvPr id="17" name="Group 16">
            <a:extLst>
              <a:ext uri="{FF2B5EF4-FFF2-40B4-BE49-F238E27FC236}">
                <a16:creationId xmlns:a16="http://schemas.microsoft.com/office/drawing/2014/main" id="{2DF8043C-563C-7161-86AB-7426BE726A3F}"/>
              </a:ext>
            </a:extLst>
          </p:cNvPr>
          <p:cNvGrpSpPr/>
          <p:nvPr/>
        </p:nvGrpSpPr>
        <p:grpSpPr>
          <a:xfrm>
            <a:off x="3710555" y="1679090"/>
            <a:ext cx="3528668" cy="2202335"/>
            <a:chOff x="1500987" y="478294"/>
            <a:chExt cx="3528668" cy="2202335"/>
          </a:xfrm>
        </p:grpSpPr>
        <p:cxnSp>
          <p:nvCxnSpPr>
            <p:cNvPr id="18" name="Straight Connector 17">
              <a:extLst>
                <a:ext uri="{FF2B5EF4-FFF2-40B4-BE49-F238E27FC236}">
                  <a16:creationId xmlns:a16="http://schemas.microsoft.com/office/drawing/2014/main" id="{BF3A2E17-9C5D-CA09-26C5-4BC4B2DE6C46}"/>
                </a:ext>
              </a:extLst>
            </p:cNvPr>
            <p:cNvCxnSpPr/>
            <p:nvPr/>
          </p:nvCxnSpPr>
          <p:spPr>
            <a:xfrm>
              <a:off x="2424701" y="678094"/>
              <a:ext cx="0" cy="144865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071B6E27-A7EE-7F05-B69D-A9D201C9761B}"/>
                </a:ext>
              </a:extLst>
            </p:cNvPr>
            <p:cNvCxnSpPr>
              <a:cxnSpLocks/>
            </p:cNvCxnSpPr>
            <p:nvPr/>
          </p:nvCxnSpPr>
          <p:spPr>
            <a:xfrm flipH="1">
              <a:off x="2418307" y="2126751"/>
              <a:ext cx="261134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9DA5C5B-03C3-26E5-895A-D31C15D2AA91}"/>
                    </a:ext>
                  </a:extLst>
                </p:cNvPr>
                <p:cNvSpPr txBox="1"/>
                <p:nvPr/>
              </p:nvSpPr>
              <p:spPr>
                <a:xfrm>
                  <a:off x="2993300" y="2372852"/>
                  <a:ext cx="1461362" cy="307777"/>
                </a:xfrm>
                <a:prstGeom prst="rect">
                  <a:avLst/>
                </a:prstGeom>
                <a:noFill/>
              </p:spPr>
              <p:txBody>
                <a:bodyPr wrap="none" rtlCol="0">
                  <a:spAutoFit/>
                </a:bodyPr>
                <a:lstStyle/>
                <a:p>
                  <a:r>
                    <a:rPr lang="en-US" sz="1400"/>
                    <a:t>Switching rate, </a:t>
                  </a:r>
                  <a14:m>
                    <m:oMath xmlns:m="http://schemas.openxmlformats.org/officeDocument/2006/math">
                      <m:r>
                        <m:rPr>
                          <m:sty m:val="p"/>
                        </m:rPr>
                        <a:rPr lang="en-US" sz="1400" b="0" i="1" smtClean="0">
                          <a:latin typeface="Cambria Math" panose="02040503050406030204" pitchFamily="18" charset="0"/>
                        </a:rPr>
                        <m:t>α</m:t>
                      </m:r>
                    </m:oMath>
                  </a14:m>
                  <a:endParaRPr lang="en-US" sz="1400" b="0"/>
                </a:p>
              </p:txBody>
            </p:sp>
          </mc:Choice>
          <mc:Fallback xmlns="">
            <p:sp>
              <p:nvSpPr>
                <p:cNvPr id="20" name="TextBox 19">
                  <a:extLst>
                    <a:ext uri="{FF2B5EF4-FFF2-40B4-BE49-F238E27FC236}">
                      <a16:creationId xmlns:a16="http://schemas.microsoft.com/office/drawing/2014/main" id="{19DA5C5B-03C3-26E5-895A-D31C15D2AA91}"/>
                    </a:ext>
                  </a:extLst>
                </p:cNvPr>
                <p:cNvSpPr txBox="1">
                  <a:spLocks noRot="1" noChangeAspect="1" noMove="1" noResize="1" noEditPoints="1" noAdjustHandles="1" noChangeArrowheads="1" noChangeShapeType="1" noTextEdit="1"/>
                </p:cNvSpPr>
                <p:nvPr/>
              </p:nvSpPr>
              <p:spPr>
                <a:xfrm>
                  <a:off x="2993300" y="2372852"/>
                  <a:ext cx="1461362" cy="307777"/>
                </a:xfrm>
                <a:prstGeom prst="rect">
                  <a:avLst/>
                </a:prstGeom>
                <a:blipFill>
                  <a:blip r:embed="rId5"/>
                  <a:stretch>
                    <a:fillRect l="-1250" t="-3922"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C8447AA-0CBC-278F-8E9E-1BFE63375BAD}"/>
                    </a:ext>
                  </a:extLst>
                </p:cNvPr>
                <p:cNvSpPr txBox="1"/>
                <p:nvPr/>
              </p:nvSpPr>
              <p:spPr>
                <a:xfrm rot="16200000">
                  <a:off x="851414" y="1127867"/>
                  <a:ext cx="1822366" cy="523220"/>
                </a:xfrm>
                <a:prstGeom prst="rect">
                  <a:avLst/>
                </a:prstGeom>
                <a:noFill/>
              </p:spPr>
              <p:txBody>
                <a:bodyPr wrap="square" rtlCol="0">
                  <a:spAutoFit/>
                </a:bodyPr>
                <a:lstStyle/>
                <a:p>
                  <a:pPr algn="ctr"/>
                  <a:r>
                    <a:rPr lang="en-US" sz="1400"/>
                    <a:t>Mean Response Time, </a:t>
                  </a:r>
                  <a14:m>
                    <m:oMath xmlns:m="http://schemas.openxmlformats.org/officeDocument/2006/math">
                      <m:r>
                        <a:rPr lang="en-US" sz="1400" b="0" i="1" smtClean="0">
                          <a:latin typeface="Cambria Math" panose="02040503050406030204" pitchFamily="18" charset="0"/>
                          <a:ea typeface="Cambria Math" panose="02040503050406030204" pitchFamily="18" charset="0"/>
                        </a:rPr>
                        <m:t>𝔼</m:t>
                      </m:r>
                      <m:r>
                        <a:rPr lang="en-US" sz="1400" b="0" i="1" smtClean="0">
                          <a:latin typeface="Cambria Math" panose="02040503050406030204" pitchFamily="18" charset="0"/>
                        </a:rPr>
                        <m:t>[</m:t>
                      </m:r>
                      <m:r>
                        <a:rPr lang="en-US" sz="1400" b="0" i="1" smtClean="0">
                          <a:latin typeface="Cambria Math" panose="02040503050406030204" pitchFamily="18" charset="0"/>
                        </a:rPr>
                        <m:t>𝑇</m:t>
                      </m:r>
                      <m:r>
                        <a:rPr lang="en-US" sz="1400" b="0" i="1" smtClean="0">
                          <a:latin typeface="Cambria Math" panose="02040503050406030204" pitchFamily="18" charset="0"/>
                        </a:rPr>
                        <m:t>]</m:t>
                      </m:r>
                    </m:oMath>
                  </a14:m>
                  <a:endParaRPr lang="en-US" sz="1400"/>
                </a:p>
              </p:txBody>
            </p:sp>
          </mc:Choice>
          <mc:Fallback xmlns="">
            <p:sp>
              <p:nvSpPr>
                <p:cNvPr id="21" name="TextBox 20">
                  <a:extLst>
                    <a:ext uri="{FF2B5EF4-FFF2-40B4-BE49-F238E27FC236}">
                      <a16:creationId xmlns:a16="http://schemas.microsoft.com/office/drawing/2014/main" id="{8C8447AA-0CBC-278F-8E9E-1BFE63375BAD}"/>
                    </a:ext>
                  </a:extLst>
                </p:cNvPr>
                <p:cNvSpPr txBox="1">
                  <a:spLocks noRot="1" noChangeAspect="1" noMove="1" noResize="1" noEditPoints="1" noAdjustHandles="1" noChangeArrowheads="1" noChangeShapeType="1" noTextEdit="1"/>
                </p:cNvSpPr>
                <p:nvPr/>
              </p:nvSpPr>
              <p:spPr>
                <a:xfrm rot="16200000">
                  <a:off x="851414" y="1127867"/>
                  <a:ext cx="1822366" cy="523220"/>
                </a:xfrm>
                <a:prstGeom prst="rect">
                  <a:avLst/>
                </a:prstGeom>
                <a:blipFill>
                  <a:blip r:embed="rId6"/>
                  <a:stretch>
                    <a:fillRect l="-2326" r="-10465"/>
                  </a:stretch>
                </a:blipFill>
              </p:spPr>
              <p:txBody>
                <a:bodyPr/>
                <a:lstStyle/>
                <a:p>
                  <a:r>
                    <a:rPr lang="en-US">
                      <a:noFill/>
                    </a:rPr>
                    <a:t> </a:t>
                  </a:r>
                </a:p>
              </p:txBody>
            </p:sp>
          </mc:Fallback>
        </mc:AlternateContent>
        <p:cxnSp>
          <p:nvCxnSpPr>
            <p:cNvPr id="22" name="Straight Connector 21">
              <a:extLst>
                <a:ext uri="{FF2B5EF4-FFF2-40B4-BE49-F238E27FC236}">
                  <a16:creationId xmlns:a16="http://schemas.microsoft.com/office/drawing/2014/main" id="{F66B6ACD-E570-3366-A33F-46FF750E266B}"/>
                </a:ext>
              </a:extLst>
            </p:cNvPr>
            <p:cNvCxnSpPr/>
            <p:nvPr/>
          </p:nvCxnSpPr>
          <p:spPr>
            <a:xfrm>
              <a:off x="2824792" y="2126751"/>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18ED31B6-8679-F555-F150-E66678AB407E}"/>
                </a:ext>
              </a:extLst>
            </p:cNvPr>
            <p:cNvCxnSpPr/>
            <p:nvPr/>
          </p:nvCxnSpPr>
          <p:spPr>
            <a:xfrm>
              <a:off x="3202617" y="2126750"/>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6BDB1D6B-D60F-7342-34A9-AEADC473CA44}"/>
                </a:ext>
              </a:extLst>
            </p:cNvPr>
            <p:cNvCxnSpPr/>
            <p:nvPr/>
          </p:nvCxnSpPr>
          <p:spPr>
            <a:xfrm>
              <a:off x="3580442" y="2126749"/>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CFFB5F9F-614B-7C4C-1CD5-E6BF09C6947D}"/>
                </a:ext>
              </a:extLst>
            </p:cNvPr>
            <p:cNvCxnSpPr/>
            <p:nvPr/>
          </p:nvCxnSpPr>
          <p:spPr>
            <a:xfrm>
              <a:off x="3958267" y="2126748"/>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9530FF18-B587-54C0-85E2-C92267DCF247}"/>
                </a:ext>
              </a:extLst>
            </p:cNvPr>
            <p:cNvCxnSpPr/>
            <p:nvPr/>
          </p:nvCxnSpPr>
          <p:spPr>
            <a:xfrm>
              <a:off x="4336092" y="2126747"/>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91A5BC6B-AE15-C2A7-EEB4-95412F3FE7A9}"/>
                </a:ext>
              </a:extLst>
            </p:cNvPr>
            <p:cNvCxnSpPr/>
            <p:nvPr/>
          </p:nvCxnSpPr>
          <p:spPr>
            <a:xfrm>
              <a:off x="4713917" y="2126746"/>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224219A0-0D1C-1442-585B-CAF930B60A50}"/>
                </a:ext>
              </a:extLst>
            </p:cNvPr>
            <p:cNvSpPr txBox="1"/>
            <p:nvPr/>
          </p:nvSpPr>
          <p:spPr>
            <a:xfrm>
              <a:off x="2622614" y="2122659"/>
              <a:ext cx="391454" cy="276999"/>
            </a:xfrm>
            <a:prstGeom prst="rect">
              <a:avLst/>
            </a:prstGeom>
            <a:noFill/>
          </p:spPr>
          <p:txBody>
            <a:bodyPr wrap="none" rtlCol="0">
              <a:spAutoFit/>
            </a:bodyPr>
            <a:lstStyle/>
            <a:p>
              <a:r>
                <a:rPr lang="en-US" sz="1200"/>
                <a:t>.01</a:t>
              </a:r>
            </a:p>
          </p:txBody>
        </p:sp>
        <p:sp>
          <p:nvSpPr>
            <p:cNvPr id="29" name="TextBox 28">
              <a:extLst>
                <a:ext uri="{FF2B5EF4-FFF2-40B4-BE49-F238E27FC236}">
                  <a16:creationId xmlns:a16="http://schemas.microsoft.com/office/drawing/2014/main" id="{94A8D98B-E2CD-2D7D-DE99-33821AE4CAC4}"/>
                </a:ext>
              </a:extLst>
            </p:cNvPr>
            <p:cNvSpPr txBox="1"/>
            <p:nvPr/>
          </p:nvSpPr>
          <p:spPr>
            <a:xfrm>
              <a:off x="3360812" y="2124670"/>
              <a:ext cx="391454" cy="276999"/>
            </a:xfrm>
            <a:prstGeom prst="rect">
              <a:avLst/>
            </a:prstGeom>
            <a:noFill/>
          </p:spPr>
          <p:txBody>
            <a:bodyPr wrap="none" rtlCol="0">
              <a:spAutoFit/>
            </a:bodyPr>
            <a:lstStyle/>
            <a:p>
              <a:r>
                <a:rPr lang="en-US" sz="1200"/>
                <a:t>.03</a:t>
              </a:r>
            </a:p>
          </p:txBody>
        </p:sp>
        <p:sp>
          <p:nvSpPr>
            <p:cNvPr id="30" name="TextBox 29">
              <a:extLst>
                <a:ext uri="{FF2B5EF4-FFF2-40B4-BE49-F238E27FC236}">
                  <a16:creationId xmlns:a16="http://schemas.microsoft.com/office/drawing/2014/main" id="{FA105C96-EBDA-A62F-0345-BC41A55E59B6}"/>
                </a:ext>
              </a:extLst>
            </p:cNvPr>
            <p:cNvSpPr txBox="1"/>
            <p:nvPr/>
          </p:nvSpPr>
          <p:spPr>
            <a:xfrm>
              <a:off x="4125413" y="2122658"/>
              <a:ext cx="391454" cy="276999"/>
            </a:xfrm>
            <a:prstGeom prst="rect">
              <a:avLst/>
            </a:prstGeom>
            <a:noFill/>
          </p:spPr>
          <p:txBody>
            <a:bodyPr wrap="none" rtlCol="0">
              <a:spAutoFit/>
            </a:bodyPr>
            <a:lstStyle/>
            <a:p>
              <a:r>
                <a:rPr lang="en-US" sz="1200"/>
                <a:t>.05</a:t>
              </a:r>
            </a:p>
          </p:txBody>
        </p:sp>
        <p:cxnSp>
          <p:nvCxnSpPr>
            <p:cNvPr id="31" name="Straight Connector 30">
              <a:extLst>
                <a:ext uri="{FF2B5EF4-FFF2-40B4-BE49-F238E27FC236}">
                  <a16:creationId xmlns:a16="http://schemas.microsoft.com/office/drawing/2014/main" id="{F54A68C1-2489-8EC9-38B3-7976E337376B}"/>
                </a:ext>
              </a:extLst>
            </p:cNvPr>
            <p:cNvCxnSpPr>
              <a:cxnSpLocks/>
            </p:cNvCxnSpPr>
            <p:nvPr/>
          </p:nvCxnSpPr>
          <p:spPr>
            <a:xfrm flipH="1">
              <a:off x="2322100" y="1848947"/>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03202A27-6CD3-F253-0E49-740EC752924E}"/>
                </a:ext>
              </a:extLst>
            </p:cNvPr>
            <p:cNvCxnSpPr>
              <a:cxnSpLocks/>
            </p:cNvCxnSpPr>
            <p:nvPr/>
          </p:nvCxnSpPr>
          <p:spPr>
            <a:xfrm flipH="1">
              <a:off x="2322100" y="1493347"/>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1AE99504-09DC-ED16-DAD0-61406397D372}"/>
                </a:ext>
              </a:extLst>
            </p:cNvPr>
            <p:cNvCxnSpPr>
              <a:cxnSpLocks/>
            </p:cNvCxnSpPr>
            <p:nvPr/>
          </p:nvCxnSpPr>
          <p:spPr>
            <a:xfrm flipH="1">
              <a:off x="2328494" y="1169497"/>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522630D9-4383-412B-EC8B-1EB4BEE1C6D9}"/>
                </a:ext>
              </a:extLst>
            </p:cNvPr>
            <p:cNvCxnSpPr>
              <a:cxnSpLocks/>
            </p:cNvCxnSpPr>
            <p:nvPr/>
          </p:nvCxnSpPr>
          <p:spPr>
            <a:xfrm flipH="1">
              <a:off x="2334888" y="845647"/>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6BA5D185-7F94-87DE-EBBC-96787E8AA9BD}"/>
                </a:ext>
              </a:extLst>
            </p:cNvPr>
            <p:cNvSpPr txBox="1"/>
            <p:nvPr/>
          </p:nvSpPr>
          <p:spPr>
            <a:xfrm>
              <a:off x="2034819" y="1705896"/>
              <a:ext cx="348172" cy="276999"/>
            </a:xfrm>
            <a:prstGeom prst="rect">
              <a:avLst/>
            </a:prstGeom>
            <a:noFill/>
          </p:spPr>
          <p:txBody>
            <a:bodyPr wrap="none" rtlCol="0">
              <a:spAutoFit/>
            </a:bodyPr>
            <a:lstStyle/>
            <a:p>
              <a:r>
                <a:rPr lang="en-US" sz="1200"/>
                <a:t>50</a:t>
              </a:r>
            </a:p>
          </p:txBody>
        </p:sp>
        <p:sp>
          <p:nvSpPr>
            <p:cNvPr id="36" name="TextBox 35">
              <a:extLst>
                <a:ext uri="{FF2B5EF4-FFF2-40B4-BE49-F238E27FC236}">
                  <a16:creationId xmlns:a16="http://schemas.microsoft.com/office/drawing/2014/main" id="{61E581A3-EFE1-7AAE-8ED3-4AE47E2FB447}"/>
                </a:ext>
              </a:extLst>
            </p:cNvPr>
            <p:cNvSpPr txBox="1"/>
            <p:nvPr/>
          </p:nvSpPr>
          <p:spPr>
            <a:xfrm>
              <a:off x="1941531" y="1354847"/>
              <a:ext cx="429926" cy="276999"/>
            </a:xfrm>
            <a:prstGeom prst="rect">
              <a:avLst/>
            </a:prstGeom>
            <a:noFill/>
          </p:spPr>
          <p:txBody>
            <a:bodyPr wrap="none" rtlCol="0">
              <a:spAutoFit/>
            </a:bodyPr>
            <a:lstStyle/>
            <a:p>
              <a:r>
                <a:rPr lang="en-US" sz="1200"/>
                <a:t>100</a:t>
              </a:r>
            </a:p>
          </p:txBody>
        </p:sp>
        <p:sp>
          <p:nvSpPr>
            <p:cNvPr id="37" name="TextBox 36">
              <a:extLst>
                <a:ext uri="{FF2B5EF4-FFF2-40B4-BE49-F238E27FC236}">
                  <a16:creationId xmlns:a16="http://schemas.microsoft.com/office/drawing/2014/main" id="{2A293905-0DFB-F3E7-C882-4CA97A6839DC}"/>
                </a:ext>
              </a:extLst>
            </p:cNvPr>
            <p:cNvSpPr txBox="1"/>
            <p:nvPr/>
          </p:nvSpPr>
          <p:spPr>
            <a:xfrm>
              <a:off x="1953065" y="1008599"/>
              <a:ext cx="429926" cy="276999"/>
            </a:xfrm>
            <a:prstGeom prst="rect">
              <a:avLst/>
            </a:prstGeom>
            <a:noFill/>
          </p:spPr>
          <p:txBody>
            <a:bodyPr wrap="none" rtlCol="0">
              <a:spAutoFit/>
            </a:bodyPr>
            <a:lstStyle/>
            <a:p>
              <a:r>
                <a:rPr lang="en-US" sz="1200"/>
                <a:t>150</a:t>
              </a:r>
            </a:p>
          </p:txBody>
        </p:sp>
      </p:grpSp>
      <p:sp>
        <p:nvSpPr>
          <p:cNvPr id="38" name="Freeform 37">
            <a:extLst>
              <a:ext uri="{FF2B5EF4-FFF2-40B4-BE49-F238E27FC236}">
                <a16:creationId xmlns:a16="http://schemas.microsoft.com/office/drawing/2014/main" id="{1809E731-DB9D-DA02-45BE-FE312D184140}"/>
              </a:ext>
            </a:extLst>
          </p:cNvPr>
          <p:cNvSpPr/>
          <p:nvPr/>
        </p:nvSpPr>
        <p:spPr>
          <a:xfrm>
            <a:off x="4807734" y="1916865"/>
            <a:ext cx="2391974" cy="1132878"/>
          </a:xfrm>
          <a:custGeom>
            <a:avLst/>
            <a:gdLst>
              <a:gd name="connsiteX0" fmla="*/ 0 w 2410141"/>
              <a:gd name="connsiteY0" fmla="*/ 351226 h 1435659"/>
              <a:gd name="connsiteX1" fmla="*/ 266448 w 2410141"/>
              <a:gd name="connsiteY1" fmla="*/ 938622 h 1435659"/>
              <a:gd name="connsiteX2" fmla="*/ 744843 w 2410141"/>
              <a:gd name="connsiteY2" fmla="*/ 1308016 h 1435659"/>
              <a:gd name="connsiteX3" fmla="*/ 1429129 w 2410141"/>
              <a:gd name="connsiteY3" fmla="*/ 1435184 h 1435659"/>
              <a:gd name="connsiteX4" fmla="*/ 2016525 w 2410141"/>
              <a:gd name="connsiteY4" fmla="*/ 1338294 h 1435659"/>
              <a:gd name="connsiteX5" fmla="*/ 2313251 w 2410141"/>
              <a:gd name="connsiteY5" fmla="*/ 1035512 h 1435659"/>
              <a:gd name="connsiteX6" fmla="*/ 2391974 w 2410141"/>
              <a:gd name="connsiteY6" fmla="*/ 302781 h 1435659"/>
              <a:gd name="connsiteX7" fmla="*/ 2410141 w 2410141"/>
              <a:gd name="connsiteY7" fmla="*/ 0 h 1435659"/>
              <a:gd name="connsiteX0" fmla="*/ 0 w 2391974"/>
              <a:gd name="connsiteY0" fmla="*/ 48445 h 1132878"/>
              <a:gd name="connsiteX1" fmla="*/ 266448 w 2391974"/>
              <a:gd name="connsiteY1" fmla="*/ 635841 h 1132878"/>
              <a:gd name="connsiteX2" fmla="*/ 744843 w 2391974"/>
              <a:gd name="connsiteY2" fmla="*/ 1005235 h 1132878"/>
              <a:gd name="connsiteX3" fmla="*/ 1429129 w 2391974"/>
              <a:gd name="connsiteY3" fmla="*/ 1132403 h 1132878"/>
              <a:gd name="connsiteX4" fmla="*/ 2016525 w 2391974"/>
              <a:gd name="connsiteY4" fmla="*/ 1035513 h 1132878"/>
              <a:gd name="connsiteX5" fmla="*/ 2313251 w 2391974"/>
              <a:gd name="connsiteY5" fmla="*/ 732731 h 1132878"/>
              <a:gd name="connsiteX6" fmla="*/ 2391974 w 2391974"/>
              <a:gd name="connsiteY6" fmla="*/ 0 h 113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1974" h="1132878">
                <a:moveTo>
                  <a:pt x="0" y="48445"/>
                </a:moveTo>
                <a:cubicBezTo>
                  <a:pt x="71154" y="262410"/>
                  <a:pt x="142308" y="476376"/>
                  <a:pt x="266448" y="635841"/>
                </a:cubicBezTo>
                <a:cubicBezTo>
                  <a:pt x="390588" y="795306"/>
                  <a:pt x="551063" y="922475"/>
                  <a:pt x="744843" y="1005235"/>
                </a:cubicBezTo>
                <a:cubicBezTo>
                  <a:pt x="938623" y="1087995"/>
                  <a:pt x="1217182" y="1127357"/>
                  <a:pt x="1429129" y="1132403"/>
                </a:cubicBezTo>
                <a:cubicBezTo>
                  <a:pt x="1641076" y="1137449"/>
                  <a:pt x="1869171" y="1102125"/>
                  <a:pt x="2016525" y="1035513"/>
                </a:cubicBezTo>
                <a:cubicBezTo>
                  <a:pt x="2163879" y="968901"/>
                  <a:pt x="2250676" y="905317"/>
                  <a:pt x="2313251" y="732731"/>
                </a:cubicBezTo>
                <a:cubicBezTo>
                  <a:pt x="2375826" y="560145"/>
                  <a:pt x="2375826" y="172585"/>
                  <a:pt x="2391974" y="0"/>
                </a:cubicBezTo>
              </a:path>
            </a:pathLst>
          </a:custGeom>
          <a:ln w="254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C00000"/>
              </a:solidFill>
            </a:endParaRPr>
          </a:p>
        </p:txBody>
      </p:sp>
      <p:grpSp>
        <p:nvGrpSpPr>
          <p:cNvPr id="39" name="Group 38">
            <a:extLst>
              <a:ext uri="{FF2B5EF4-FFF2-40B4-BE49-F238E27FC236}">
                <a16:creationId xmlns:a16="http://schemas.microsoft.com/office/drawing/2014/main" id="{05132A39-6469-BDDF-3AA2-D0E3328854EF}"/>
              </a:ext>
            </a:extLst>
          </p:cNvPr>
          <p:cNvGrpSpPr/>
          <p:nvPr/>
        </p:nvGrpSpPr>
        <p:grpSpPr>
          <a:xfrm>
            <a:off x="5982279" y="2710154"/>
            <a:ext cx="456728" cy="598696"/>
            <a:chOff x="3782623" y="1528055"/>
            <a:chExt cx="456728" cy="598696"/>
          </a:xfrm>
        </p:grpSpPr>
        <p:cxnSp>
          <p:nvCxnSpPr>
            <p:cNvPr id="40" name="Straight Connector 39">
              <a:extLst>
                <a:ext uri="{FF2B5EF4-FFF2-40B4-BE49-F238E27FC236}">
                  <a16:creationId xmlns:a16="http://schemas.microsoft.com/office/drawing/2014/main" id="{02DDB3A1-7FF2-75CA-A0D3-5D228C52C6D3}"/>
                </a:ext>
              </a:extLst>
            </p:cNvPr>
            <p:cNvCxnSpPr/>
            <p:nvPr/>
          </p:nvCxnSpPr>
          <p:spPr>
            <a:xfrm>
              <a:off x="3960320" y="1875957"/>
              <a:ext cx="0" cy="250794"/>
            </a:xfrm>
            <a:prstGeom prst="line">
              <a:avLst/>
            </a:prstGeom>
            <a:ln>
              <a:solidFill>
                <a:srgbClr val="C00000"/>
              </a:solidFill>
              <a:prstDash val="sys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771F62EB-8B64-FD3A-2F42-8693236F9FC0}"/>
                    </a:ext>
                  </a:extLst>
                </p:cNvPr>
                <p:cNvSpPr txBox="1"/>
                <p:nvPr/>
              </p:nvSpPr>
              <p:spPr>
                <a:xfrm>
                  <a:off x="3782623" y="1528055"/>
                  <a:ext cx="45672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𝛼</m:t>
                            </m:r>
                          </m:e>
                          <m:sup>
                            <m:r>
                              <a:rPr lang="en-US" sz="1600" b="0" i="1" smtClean="0">
                                <a:latin typeface="Cambria Math" panose="02040503050406030204" pitchFamily="18" charset="0"/>
                              </a:rPr>
                              <m:t>∗</m:t>
                            </m:r>
                          </m:sup>
                        </m:sSup>
                      </m:oMath>
                    </m:oMathPara>
                  </a14:m>
                  <a:endParaRPr lang="en-US" sz="1600"/>
                </a:p>
              </p:txBody>
            </p:sp>
          </mc:Choice>
          <mc:Fallback xmlns="">
            <p:sp>
              <p:nvSpPr>
                <p:cNvPr id="41" name="TextBox 40">
                  <a:extLst>
                    <a:ext uri="{FF2B5EF4-FFF2-40B4-BE49-F238E27FC236}">
                      <a16:creationId xmlns:a16="http://schemas.microsoft.com/office/drawing/2014/main" id="{771F62EB-8B64-FD3A-2F42-8693236F9FC0}"/>
                    </a:ext>
                  </a:extLst>
                </p:cNvPr>
                <p:cNvSpPr txBox="1">
                  <a:spLocks noRot="1" noChangeAspect="1" noMove="1" noResize="1" noEditPoints="1" noAdjustHandles="1" noChangeArrowheads="1" noChangeShapeType="1" noTextEdit="1"/>
                </p:cNvSpPr>
                <p:nvPr/>
              </p:nvSpPr>
              <p:spPr>
                <a:xfrm>
                  <a:off x="3782623" y="1528055"/>
                  <a:ext cx="456728" cy="338554"/>
                </a:xfrm>
                <a:prstGeom prst="rect">
                  <a:avLst/>
                </a:prstGeom>
                <a:blipFill>
                  <a:blip r:embed="rId7"/>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06933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down)">
                                      <p:cBhvr>
                                        <p:cTn id="2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1" grpId="0" uiExpand="1" build="p"/>
      <p:bldP spid="12" grpId="0"/>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304800" y="-17970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900"/>
              <a:t>A Wide Variety of Workloads Run in Data Centers</a:t>
            </a:r>
            <a:endParaRPr sz="2900"/>
          </a:p>
        </p:txBody>
      </p:sp>
      <p:sp>
        <p:nvSpPr>
          <p:cNvPr id="113" name="Google Shape;113;p16"/>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pic>
        <p:nvPicPr>
          <p:cNvPr id="114" name="Google Shape;114;p16"/>
          <p:cNvPicPr preferRelativeResize="0"/>
          <p:nvPr/>
        </p:nvPicPr>
        <p:blipFill>
          <a:blip r:embed="rId4">
            <a:alphaModFix/>
          </a:blip>
          <a:stretch>
            <a:fillRect/>
          </a:stretch>
        </p:blipFill>
        <p:spPr>
          <a:xfrm>
            <a:off x="4098662" y="3297197"/>
            <a:ext cx="4174075" cy="2350099"/>
          </a:xfrm>
          <a:prstGeom prst="rect">
            <a:avLst/>
          </a:prstGeom>
          <a:noFill/>
          <a:ln>
            <a:noFill/>
          </a:ln>
        </p:spPr>
      </p:pic>
      <p:sp>
        <p:nvSpPr>
          <p:cNvPr id="115" name="Google Shape;115;p16"/>
          <p:cNvSpPr txBox="1"/>
          <p:nvPr/>
        </p:nvSpPr>
        <p:spPr>
          <a:xfrm>
            <a:off x="4325399" y="5647296"/>
            <a:ext cx="3720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Cabin"/>
                <a:ea typeface="Cabin"/>
                <a:cs typeface="Cabin"/>
                <a:sym typeface="Cabin"/>
              </a:rPr>
              <a:t>How to schedule these workloads?</a:t>
            </a:r>
            <a:endParaRPr sz="1800">
              <a:solidFill>
                <a:schemeClr val="dk1"/>
              </a:solidFill>
              <a:latin typeface="Cabin"/>
              <a:ea typeface="Cabin"/>
              <a:cs typeface="Cabin"/>
              <a:sym typeface="Cabin"/>
            </a:endParaRPr>
          </a:p>
        </p:txBody>
      </p:sp>
      <p:grpSp>
        <p:nvGrpSpPr>
          <p:cNvPr id="116" name="Google Shape;116;p16"/>
          <p:cNvGrpSpPr/>
          <p:nvPr/>
        </p:nvGrpSpPr>
        <p:grpSpPr>
          <a:xfrm>
            <a:off x="1371600" y="1118847"/>
            <a:ext cx="2857500" cy="2085850"/>
            <a:chOff x="1409700" y="3936300"/>
            <a:chExt cx="2857500" cy="2085850"/>
          </a:xfrm>
        </p:grpSpPr>
        <p:pic>
          <p:nvPicPr>
            <p:cNvPr id="117" name="Google Shape;117;p16"/>
            <p:cNvPicPr preferRelativeResize="0"/>
            <p:nvPr/>
          </p:nvPicPr>
          <p:blipFill>
            <a:blip r:embed="rId5">
              <a:alphaModFix/>
            </a:blip>
            <a:stretch>
              <a:fillRect/>
            </a:stretch>
          </p:blipFill>
          <p:spPr>
            <a:xfrm>
              <a:off x="1409700" y="3936300"/>
              <a:ext cx="2857500" cy="1600200"/>
            </a:xfrm>
            <a:prstGeom prst="rect">
              <a:avLst/>
            </a:prstGeom>
            <a:noFill/>
            <a:ln>
              <a:noFill/>
            </a:ln>
          </p:spPr>
        </p:pic>
        <p:sp>
          <p:nvSpPr>
            <p:cNvPr id="118" name="Google Shape;118;p16"/>
            <p:cNvSpPr txBox="1"/>
            <p:nvPr/>
          </p:nvSpPr>
          <p:spPr>
            <a:xfrm>
              <a:off x="2314500" y="5591050"/>
              <a:ext cx="12003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Cabin"/>
                  <a:ea typeface="Cabin"/>
                  <a:cs typeface="Cabin"/>
                  <a:sym typeface="Cabin"/>
                </a:rPr>
                <a:t>Serverless</a:t>
              </a:r>
              <a:endParaRPr sz="1600">
                <a:solidFill>
                  <a:schemeClr val="dk1"/>
                </a:solidFill>
                <a:latin typeface="Cabin"/>
                <a:ea typeface="Cabin"/>
                <a:cs typeface="Cabin"/>
                <a:sym typeface="Cabin"/>
              </a:endParaRPr>
            </a:p>
          </p:txBody>
        </p:sp>
      </p:grpSp>
      <p:grpSp>
        <p:nvGrpSpPr>
          <p:cNvPr id="119" name="Google Shape;119;p16"/>
          <p:cNvGrpSpPr/>
          <p:nvPr/>
        </p:nvGrpSpPr>
        <p:grpSpPr>
          <a:xfrm>
            <a:off x="4403770" y="1080897"/>
            <a:ext cx="3158173" cy="2105240"/>
            <a:chOff x="4441870" y="3898350"/>
            <a:chExt cx="3158173" cy="2105240"/>
          </a:xfrm>
        </p:grpSpPr>
        <p:pic>
          <p:nvPicPr>
            <p:cNvPr id="120" name="Google Shape;120;p16"/>
            <p:cNvPicPr preferRelativeResize="0"/>
            <p:nvPr/>
          </p:nvPicPr>
          <p:blipFill rotWithShape="1">
            <a:blip r:embed="rId6">
              <a:alphaModFix/>
            </a:blip>
            <a:srcRect l="9197" r="7862"/>
            <a:stretch/>
          </p:blipFill>
          <p:spPr>
            <a:xfrm>
              <a:off x="5280700" y="3898350"/>
              <a:ext cx="1657300" cy="1600200"/>
            </a:xfrm>
            <a:prstGeom prst="rect">
              <a:avLst/>
            </a:prstGeom>
            <a:noFill/>
            <a:ln>
              <a:noFill/>
            </a:ln>
          </p:spPr>
        </p:pic>
        <p:sp>
          <p:nvSpPr>
            <p:cNvPr id="121" name="Google Shape;121;p16"/>
            <p:cNvSpPr txBox="1"/>
            <p:nvPr/>
          </p:nvSpPr>
          <p:spPr>
            <a:xfrm>
              <a:off x="4441870" y="5572733"/>
              <a:ext cx="3158173"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Cabin"/>
                  <a:ea typeface="Cabin"/>
                  <a:cs typeface="Cabin"/>
                  <a:sym typeface="Cabin"/>
                </a:rPr>
                <a:t>Cloud Instances (AWS, Azure, etc.)</a:t>
              </a:r>
              <a:endParaRPr sz="1600">
                <a:solidFill>
                  <a:schemeClr val="dk1"/>
                </a:solidFill>
                <a:latin typeface="Cabin"/>
                <a:ea typeface="Cabin"/>
                <a:cs typeface="Cabin"/>
                <a:sym typeface="Cabin"/>
              </a:endParaRPr>
            </a:p>
          </p:txBody>
        </p:sp>
      </p:grpSp>
      <p:grpSp>
        <p:nvGrpSpPr>
          <p:cNvPr id="122" name="Google Shape;122;p16"/>
          <p:cNvGrpSpPr/>
          <p:nvPr/>
        </p:nvGrpSpPr>
        <p:grpSpPr>
          <a:xfrm>
            <a:off x="7925814" y="1080897"/>
            <a:ext cx="3328819" cy="2123557"/>
            <a:chOff x="7963914" y="3898350"/>
            <a:chExt cx="3328819" cy="2123557"/>
          </a:xfrm>
        </p:grpSpPr>
        <p:pic>
          <p:nvPicPr>
            <p:cNvPr id="123" name="Google Shape;123;p16"/>
            <p:cNvPicPr preferRelativeResize="0"/>
            <p:nvPr/>
          </p:nvPicPr>
          <p:blipFill rotWithShape="1">
            <a:blip r:embed="rId7">
              <a:alphaModFix/>
            </a:blip>
            <a:srcRect l="4210" t="5128" r="54225" b="25939"/>
            <a:stretch/>
          </p:blipFill>
          <p:spPr>
            <a:xfrm>
              <a:off x="8721100" y="3898350"/>
              <a:ext cx="1814448" cy="1692700"/>
            </a:xfrm>
            <a:prstGeom prst="rect">
              <a:avLst/>
            </a:prstGeom>
            <a:noFill/>
            <a:ln>
              <a:noFill/>
            </a:ln>
          </p:spPr>
        </p:pic>
        <p:sp>
          <p:nvSpPr>
            <p:cNvPr id="124" name="Google Shape;124;p16"/>
            <p:cNvSpPr txBox="1"/>
            <p:nvPr/>
          </p:nvSpPr>
          <p:spPr>
            <a:xfrm>
              <a:off x="7963914" y="5591050"/>
              <a:ext cx="3328819"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Cabin"/>
                  <a:ea typeface="Cabin"/>
                  <a:cs typeface="Cabin"/>
                  <a:sym typeface="Cabin"/>
                </a:rPr>
                <a:t>High Performance Computing (HPC)</a:t>
              </a:r>
              <a:endParaRPr sz="1600">
                <a:solidFill>
                  <a:schemeClr val="dk1"/>
                </a:solidFill>
                <a:latin typeface="Cabin"/>
                <a:ea typeface="Cabin"/>
                <a:cs typeface="Cabin"/>
                <a:sym typeface="Cabin"/>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51">
          <a:extLst>
            <a:ext uri="{FF2B5EF4-FFF2-40B4-BE49-F238E27FC236}">
              <a16:creationId xmlns:a16="http://schemas.microsoft.com/office/drawing/2014/main" id="{4E93CAF2-500E-5285-FA22-EA6FF27F12A5}"/>
            </a:ext>
          </a:extLst>
        </p:cNvPr>
        <p:cNvGrpSpPr/>
        <p:nvPr/>
      </p:nvGrpSpPr>
      <p:grpSpPr>
        <a:xfrm>
          <a:off x="0" y="0"/>
          <a:ext cx="0" cy="0"/>
          <a:chOff x="0" y="0"/>
          <a:chExt cx="0" cy="0"/>
        </a:xfrm>
      </p:grpSpPr>
      <p:sp>
        <p:nvSpPr>
          <p:cNvPr id="852" name="Google Shape;852;p31">
            <a:extLst>
              <a:ext uri="{FF2B5EF4-FFF2-40B4-BE49-F238E27FC236}">
                <a16:creationId xmlns:a16="http://schemas.microsoft.com/office/drawing/2014/main" id="{7BD9C08A-AD52-495D-BE91-4CF05D6FA246}"/>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
        <p:nvSpPr>
          <p:cNvPr id="853" name="Google Shape;853;p31">
            <a:extLst>
              <a:ext uri="{FF2B5EF4-FFF2-40B4-BE49-F238E27FC236}">
                <a16:creationId xmlns:a16="http://schemas.microsoft.com/office/drawing/2014/main" id="{A0AFC3D6-AA4D-EB66-1805-A495368A1508}"/>
              </a:ext>
            </a:extLst>
          </p:cNvPr>
          <p:cNvSpPr txBox="1">
            <a:spLocks noGrp="1"/>
          </p:cNvSpPr>
          <p:nvPr>
            <p:ph type="title"/>
          </p:nvPr>
        </p:nvSpPr>
        <p:spPr>
          <a:xfrm>
            <a:off x="381000" y="-9207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300" dirty="0" err="1"/>
              <a:t>sMSR</a:t>
            </a:r>
            <a:r>
              <a:rPr lang="en-US" sz="3300" dirty="0"/>
              <a:t>: Setup Times</a:t>
            </a:r>
            <a:endParaRPr sz="3300" dirty="0"/>
          </a:p>
        </p:txBody>
      </p:sp>
      <p:grpSp>
        <p:nvGrpSpPr>
          <p:cNvPr id="12" name="Google Shape;816;p30">
            <a:extLst>
              <a:ext uri="{FF2B5EF4-FFF2-40B4-BE49-F238E27FC236}">
                <a16:creationId xmlns:a16="http://schemas.microsoft.com/office/drawing/2014/main" id="{024D04ED-8476-0D5A-4881-304CACE9B9E2}"/>
              </a:ext>
            </a:extLst>
          </p:cNvPr>
          <p:cNvGrpSpPr/>
          <p:nvPr/>
        </p:nvGrpSpPr>
        <p:grpSpPr>
          <a:xfrm>
            <a:off x="427719" y="2273716"/>
            <a:ext cx="4388188" cy="1554028"/>
            <a:chOff x="5219050" y="3365350"/>
            <a:chExt cx="5584025" cy="1327575"/>
          </a:xfrm>
        </p:grpSpPr>
        <p:sp>
          <p:nvSpPr>
            <p:cNvPr id="13" name="Google Shape;817;p30">
              <a:extLst>
                <a:ext uri="{FF2B5EF4-FFF2-40B4-BE49-F238E27FC236}">
                  <a16:creationId xmlns:a16="http://schemas.microsoft.com/office/drawing/2014/main" id="{0964F02D-AC9B-A643-617B-6F205EB2BD4C}"/>
                </a:ext>
              </a:extLst>
            </p:cNvPr>
            <p:cNvSpPr/>
            <p:nvPr/>
          </p:nvSpPr>
          <p:spPr>
            <a:xfrm>
              <a:off x="5219175" y="3366325"/>
              <a:ext cx="5583900" cy="132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600" dirty="0">
                <a:latin typeface="Cabin"/>
                <a:ea typeface="Cabin"/>
                <a:cs typeface="Cabin"/>
                <a:sym typeface="Cabin"/>
              </a:endParaRPr>
            </a:p>
            <a:p>
              <a:pPr marL="0" lvl="0" indent="0" algn="l" rtl="0">
                <a:spcBef>
                  <a:spcPts val="0"/>
                </a:spcBef>
                <a:spcAft>
                  <a:spcPts val="0"/>
                </a:spcAft>
                <a:buNone/>
              </a:pPr>
              <a:r>
                <a:rPr lang="en-US" sz="1600" dirty="0">
                  <a:latin typeface="Cabin"/>
                  <a:ea typeface="Cabin"/>
                  <a:cs typeface="Cabin"/>
                  <a:sym typeface="Cabin"/>
                </a:rPr>
                <a:t>Given preemptible jobs with setup times, if there exists a policy that can stabilize the system, some </a:t>
              </a:r>
              <a:r>
                <a:rPr lang="en-US" sz="1600" dirty="0" err="1">
                  <a:latin typeface="Cabin"/>
                  <a:ea typeface="Cabin"/>
                  <a:cs typeface="Cabin"/>
                  <a:sym typeface="Cabin"/>
                </a:rPr>
                <a:t>sMSR</a:t>
              </a:r>
              <a:r>
                <a:rPr lang="en-US" sz="1600" dirty="0">
                  <a:latin typeface="Cabin"/>
                  <a:ea typeface="Cabin"/>
                  <a:cs typeface="Cabin"/>
                  <a:sym typeface="Cabin"/>
                </a:rPr>
                <a:t> policy can stabilize the system.</a:t>
              </a:r>
              <a:endParaRPr sz="1600" dirty="0">
                <a:latin typeface="Cabin"/>
                <a:ea typeface="Cabin"/>
                <a:cs typeface="Cabin"/>
                <a:sym typeface="Cabin"/>
              </a:endParaRPr>
            </a:p>
          </p:txBody>
        </p:sp>
        <p:sp>
          <p:nvSpPr>
            <p:cNvPr id="14" name="Google Shape;818;p30">
              <a:extLst>
                <a:ext uri="{FF2B5EF4-FFF2-40B4-BE49-F238E27FC236}">
                  <a16:creationId xmlns:a16="http://schemas.microsoft.com/office/drawing/2014/main" id="{43945A5B-8292-9277-6DB6-709F85FE794A}"/>
                </a:ext>
              </a:extLst>
            </p:cNvPr>
            <p:cNvSpPr/>
            <p:nvPr/>
          </p:nvSpPr>
          <p:spPr>
            <a:xfrm>
              <a:off x="5219050" y="3365350"/>
              <a:ext cx="5583900" cy="238257"/>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i="1" dirty="0">
                  <a:solidFill>
                    <a:schemeClr val="lt1"/>
                  </a:solidFill>
                  <a:latin typeface="Cabin"/>
                  <a:ea typeface="Cabin"/>
                  <a:cs typeface="Cabin"/>
                  <a:sym typeface="Cabin"/>
                </a:rPr>
                <a:t>Theorem 6</a:t>
              </a:r>
              <a:endParaRPr i="1" dirty="0">
                <a:solidFill>
                  <a:schemeClr val="lt1"/>
                </a:solidFill>
                <a:latin typeface="Cabin"/>
                <a:ea typeface="Cabin"/>
                <a:cs typeface="Cabin"/>
                <a:sym typeface="Cabin"/>
              </a:endParaRPr>
            </a:p>
          </p:txBody>
        </p:sp>
      </p:grpSp>
      <p:sp>
        <p:nvSpPr>
          <p:cNvPr id="857" name="Right Arrow 856">
            <a:extLst>
              <a:ext uri="{FF2B5EF4-FFF2-40B4-BE49-F238E27FC236}">
                <a16:creationId xmlns:a16="http://schemas.microsoft.com/office/drawing/2014/main" id="{4B0C36FA-B9DA-1E33-D5CF-BC7C0FC9D22B}"/>
              </a:ext>
            </a:extLst>
          </p:cNvPr>
          <p:cNvSpPr/>
          <p:nvPr/>
        </p:nvSpPr>
        <p:spPr>
          <a:xfrm>
            <a:off x="4509790" y="4946669"/>
            <a:ext cx="521521"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E423AA62-B4EA-1305-0435-ADEE34D12CF3}"/>
              </a:ext>
            </a:extLst>
          </p:cNvPr>
          <p:cNvGrpSpPr/>
          <p:nvPr/>
        </p:nvGrpSpPr>
        <p:grpSpPr>
          <a:xfrm>
            <a:off x="5386527" y="85566"/>
            <a:ext cx="4927319" cy="3784966"/>
            <a:chOff x="5386527" y="85566"/>
            <a:chExt cx="4927319" cy="3784966"/>
          </a:xfrm>
        </p:grpSpPr>
        <p:grpSp>
          <p:nvGrpSpPr>
            <p:cNvPr id="859" name="Group 858">
              <a:extLst>
                <a:ext uri="{FF2B5EF4-FFF2-40B4-BE49-F238E27FC236}">
                  <a16:creationId xmlns:a16="http://schemas.microsoft.com/office/drawing/2014/main" id="{0704EF10-4B0C-7426-B3AB-537BA48DD74C}"/>
                </a:ext>
              </a:extLst>
            </p:cNvPr>
            <p:cNvGrpSpPr/>
            <p:nvPr/>
          </p:nvGrpSpPr>
          <p:grpSpPr>
            <a:xfrm>
              <a:off x="6476267" y="85566"/>
              <a:ext cx="3837579" cy="3784966"/>
              <a:chOff x="7230972" y="729310"/>
              <a:chExt cx="3837579" cy="3784966"/>
            </a:xfrm>
          </p:grpSpPr>
          <p:sp>
            <p:nvSpPr>
              <p:cNvPr id="15" name="Google Shape;760;p29">
                <a:extLst>
                  <a:ext uri="{FF2B5EF4-FFF2-40B4-BE49-F238E27FC236}">
                    <a16:creationId xmlns:a16="http://schemas.microsoft.com/office/drawing/2014/main" id="{6DF5403C-3031-172C-E987-5993860E440F}"/>
                  </a:ext>
                </a:extLst>
              </p:cNvPr>
              <p:cNvSpPr/>
              <p:nvPr/>
            </p:nvSpPr>
            <p:spPr>
              <a:xfrm>
                <a:off x="7523739" y="1763257"/>
                <a:ext cx="2170250" cy="2141325"/>
              </a:xfrm>
              <a:custGeom>
                <a:avLst/>
                <a:gdLst/>
                <a:ahLst/>
                <a:cxnLst/>
                <a:rect l="l" t="t" r="r" b="b"/>
                <a:pathLst>
                  <a:path w="86810" h="85653" extrusionOk="0">
                    <a:moveTo>
                      <a:pt x="86810" y="85653"/>
                    </a:moveTo>
                    <a:lnTo>
                      <a:pt x="0" y="0"/>
                    </a:lnTo>
                    <a:lnTo>
                      <a:pt x="0" y="85653"/>
                    </a:lnTo>
                    <a:close/>
                  </a:path>
                </a:pathLst>
              </a:custGeom>
              <a:solidFill>
                <a:schemeClr val="lt2"/>
              </a:solidFill>
              <a:ln w="9525" cap="flat" cmpd="sng">
                <a:solidFill>
                  <a:schemeClr val="dk2"/>
                </a:solidFill>
                <a:prstDash val="solid"/>
                <a:round/>
                <a:headEnd type="none" w="med" len="med"/>
                <a:tailEnd type="none" w="med" len="med"/>
              </a:ln>
            </p:spPr>
            <p:txBody>
              <a:bodyPr/>
              <a:lstStyle/>
              <a:p>
                <a:endParaRPr lang="en-US"/>
              </a:p>
            </p:txBody>
          </p:sp>
          <p:grpSp>
            <p:nvGrpSpPr>
              <p:cNvPr id="16" name="Google Shape;762;p29">
                <a:extLst>
                  <a:ext uri="{FF2B5EF4-FFF2-40B4-BE49-F238E27FC236}">
                    <a16:creationId xmlns:a16="http://schemas.microsoft.com/office/drawing/2014/main" id="{CA349907-822A-A96B-9EC8-2044CD7F3706}"/>
                  </a:ext>
                </a:extLst>
              </p:cNvPr>
              <p:cNvGrpSpPr/>
              <p:nvPr/>
            </p:nvGrpSpPr>
            <p:grpSpPr>
              <a:xfrm>
                <a:off x="7230972" y="729310"/>
                <a:ext cx="3837579" cy="3784966"/>
                <a:chOff x="6438870" y="1560703"/>
                <a:chExt cx="3837579" cy="3784966"/>
              </a:xfrm>
            </p:grpSpPr>
            <p:sp>
              <p:nvSpPr>
                <p:cNvPr id="17" name="Google Shape;763;p29">
                  <a:extLst>
                    <a:ext uri="{FF2B5EF4-FFF2-40B4-BE49-F238E27FC236}">
                      <a16:creationId xmlns:a16="http://schemas.microsoft.com/office/drawing/2014/main" id="{6FC3C842-C1E4-105D-E76E-BB665621D6E1}"/>
                    </a:ext>
                  </a:extLst>
                </p:cNvPr>
                <p:cNvSpPr/>
                <p:nvPr/>
              </p:nvSpPr>
              <p:spPr>
                <a:xfrm>
                  <a:off x="7829809" y="3675169"/>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18" name="Google Shape;764;p29">
                  <a:extLst>
                    <a:ext uri="{FF2B5EF4-FFF2-40B4-BE49-F238E27FC236}">
                      <a16:creationId xmlns:a16="http://schemas.microsoft.com/office/drawing/2014/main" id="{9725C667-075B-B6C3-C33C-0224717C1414}"/>
                    </a:ext>
                  </a:extLst>
                </p:cNvPr>
                <p:cNvCxnSpPr/>
                <p:nvPr/>
              </p:nvCxnSpPr>
              <p:spPr>
                <a:xfrm rot="10800000">
                  <a:off x="6727050" y="2114900"/>
                  <a:ext cx="0" cy="2620200"/>
                </a:xfrm>
                <a:prstGeom prst="straightConnector1">
                  <a:avLst/>
                </a:prstGeom>
                <a:noFill/>
                <a:ln w="9525" cap="flat" cmpd="sng">
                  <a:solidFill>
                    <a:schemeClr val="dk2"/>
                  </a:solidFill>
                  <a:prstDash val="solid"/>
                  <a:round/>
                  <a:headEnd type="none" w="med" len="med"/>
                  <a:tailEnd type="triangle" w="med" len="med"/>
                </a:ln>
              </p:spPr>
            </p:cxnSp>
            <p:cxnSp>
              <p:nvCxnSpPr>
                <p:cNvPr id="19" name="Google Shape;765;p29">
                  <a:extLst>
                    <a:ext uri="{FF2B5EF4-FFF2-40B4-BE49-F238E27FC236}">
                      <a16:creationId xmlns:a16="http://schemas.microsoft.com/office/drawing/2014/main" id="{67A888B0-7D04-0560-2E9E-2F0284138A6F}"/>
                    </a:ext>
                  </a:extLst>
                </p:cNvPr>
                <p:cNvCxnSpPr/>
                <p:nvPr/>
              </p:nvCxnSpPr>
              <p:spPr>
                <a:xfrm>
                  <a:off x="6740225" y="4735100"/>
                  <a:ext cx="2633400"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20" name="Google Shape;766;p29">
                      <a:extLst>
                        <a:ext uri="{FF2B5EF4-FFF2-40B4-BE49-F238E27FC236}">
                          <a16:creationId xmlns:a16="http://schemas.microsoft.com/office/drawing/2014/main" id="{5E7C50D2-298F-D7A2-A6CD-6E73A72AE581}"/>
                        </a:ext>
                      </a:extLst>
                    </p:cNvPr>
                    <p:cNvSpPr txBox="1"/>
                    <p:nvPr/>
                  </p:nvSpPr>
                  <p:spPr>
                    <a:xfrm>
                      <a:off x="6438870" y="1560703"/>
                      <a:ext cx="1511975" cy="615523"/>
                    </a:xfrm>
                    <a:prstGeom prst="rect">
                      <a:avLst/>
                    </a:prstGeom>
                    <a:noFill/>
                    <a:ln>
                      <a:noFill/>
                    </a:ln>
                  </p:spPr>
                  <p:txBody>
                    <a:bodyPr spcFirstLastPara="1" wrap="square" lIns="91425" tIns="91425" rIns="91425" bIns="91425" anchor="t" anchorCtr="0">
                      <a:spAutoFit/>
                    </a:bodyPr>
                    <a:lstStyle/>
                    <a:p>
                      <a:pPr lvl="0"/>
                      <a14:m>
                        <m:oMath xmlns:m="http://schemas.openxmlformats.org/officeDocument/2006/math">
                          <m:sSub>
                            <m:sSubPr>
                              <m:ctrlPr>
                                <a:rPr lang="en-US" i="1" smtClean="0">
                                  <a:solidFill>
                                    <a:srgbClr val="C00000"/>
                                  </a:solidFill>
                                  <a:latin typeface="Cambria Math" panose="02040503050406030204" pitchFamily="18" charset="0"/>
                                  <a:ea typeface="Cabin"/>
                                  <a:cs typeface="Cabin"/>
                                  <a:sym typeface="Cabin"/>
                                </a:rPr>
                              </m:ctrlPr>
                            </m:sSubPr>
                            <m:e>
                              <m:r>
                                <a:rPr lang="en-US" i="1">
                                  <a:solidFill>
                                    <a:srgbClr val="C00000"/>
                                  </a:solidFill>
                                  <a:latin typeface="Cambria Math" panose="02040503050406030204" pitchFamily="18" charset="0"/>
                                  <a:ea typeface="Cabin"/>
                                  <a:cs typeface="Cabin"/>
                                  <a:sym typeface="Cabin"/>
                                </a:rPr>
                                <m:t>𝜆</m:t>
                              </m:r>
                            </m:e>
                            <m:sub>
                              <m:r>
                                <a:rPr lang="en-US" i="1">
                                  <a:solidFill>
                                    <a:srgbClr val="C00000"/>
                                  </a:solidFill>
                                  <a:latin typeface="Cambria Math" panose="02040503050406030204" pitchFamily="18" charset="0"/>
                                  <a:ea typeface="Cabin"/>
                                  <a:cs typeface="Cabin"/>
                                  <a:sym typeface="Cabin"/>
                                </a:rPr>
                                <m:t>2</m:t>
                              </m:r>
                            </m:sub>
                          </m:sSub>
                        </m:oMath>
                      </a14:m>
                      <a:r>
                        <a:rPr lang="en-US">
                          <a:solidFill>
                            <a:schemeClr val="dk1"/>
                          </a:solidFill>
                          <a:latin typeface="Cabin"/>
                          <a:ea typeface="Cabin"/>
                          <a:cs typeface="Cabin"/>
                          <a:sym typeface="Cabin"/>
                        </a:rPr>
                        <a:t> (jobs/sec)</a:t>
                      </a:r>
                    </a:p>
                    <a:p>
                      <a14:m>
                        <m:oMath xmlns:m="http://schemas.openxmlformats.org/officeDocument/2006/math">
                          <m:sSub>
                            <m:sSubPr>
                              <m:ctrlPr>
                                <a:rPr lang="en-US" i="1" smtClean="0">
                                  <a:solidFill>
                                    <a:schemeClr val="accent6"/>
                                  </a:solidFill>
                                  <a:latin typeface="Cambria Math" panose="02040503050406030204" pitchFamily="18" charset="0"/>
                                  <a:ea typeface="Cabin"/>
                                  <a:cs typeface="Cabin"/>
                                  <a:sym typeface="Cabin"/>
                                </a:rPr>
                              </m:ctrlPr>
                            </m:sSubPr>
                            <m:e>
                              <m:r>
                                <a:rPr lang="en-US" i="1">
                                  <a:solidFill>
                                    <a:schemeClr val="accent6"/>
                                  </a:solidFill>
                                  <a:latin typeface="Cambria Math" panose="02040503050406030204" pitchFamily="18" charset="0"/>
                                  <a:ea typeface="Cabin"/>
                                  <a:cs typeface="Cabin"/>
                                  <a:sym typeface="Cabin"/>
                                </a:rPr>
                                <m:t>𝐶</m:t>
                              </m:r>
                            </m:e>
                            <m:sub>
                              <m:r>
                                <a:rPr lang="en-US" i="1">
                                  <a:solidFill>
                                    <a:schemeClr val="accent6"/>
                                  </a:solidFill>
                                  <a:latin typeface="Cambria Math" panose="02040503050406030204" pitchFamily="18" charset="0"/>
                                  <a:ea typeface="Cabin"/>
                                  <a:cs typeface="Cabin"/>
                                  <a:sym typeface="Cabin"/>
                                </a:rPr>
                                <m:t>2</m:t>
                              </m:r>
                            </m:sub>
                          </m:sSub>
                        </m:oMath>
                      </a14:m>
                      <a:r>
                        <a:rPr lang="ar-AE">
                          <a:solidFill>
                            <a:schemeClr val="dk1"/>
                          </a:solidFill>
                          <a:latin typeface="Cabin"/>
                          <a:ea typeface="Cabin"/>
                          <a:cs typeface="Cabin"/>
                          <a:sym typeface="Cabin"/>
                        </a:rPr>
                        <a:t> (</a:t>
                      </a:r>
                      <a:r>
                        <a:rPr lang="en-US">
                          <a:solidFill>
                            <a:schemeClr val="dk1"/>
                          </a:solidFill>
                          <a:latin typeface="Cabin"/>
                          <a:ea typeface="Cabin"/>
                          <a:cs typeface="Cabin"/>
                          <a:sym typeface="Cabin"/>
                        </a:rPr>
                        <a:t>jobs/sec)</a:t>
                      </a:r>
                    </a:p>
                  </p:txBody>
                </p:sp>
              </mc:Choice>
              <mc:Fallback xmlns="">
                <p:sp>
                  <p:nvSpPr>
                    <p:cNvPr id="20" name="Google Shape;766;p29">
                      <a:extLst>
                        <a:ext uri="{FF2B5EF4-FFF2-40B4-BE49-F238E27FC236}">
                          <a16:creationId xmlns:a16="http://schemas.microsoft.com/office/drawing/2014/main" id="{5E7C50D2-298F-D7A2-A6CD-6E73A72AE581}"/>
                        </a:ext>
                      </a:extLst>
                    </p:cNvPr>
                    <p:cNvSpPr txBox="1">
                      <a:spLocks noRot="1" noChangeAspect="1" noMove="1" noResize="1" noEditPoints="1" noAdjustHandles="1" noChangeArrowheads="1" noChangeShapeType="1" noTextEdit="1"/>
                    </p:cNvSpPr>
                    <p:nvPr/>
                  </p:nvSpPr>
                  <p:spPr>
                    <a:xfrm>
                      <a:off x="6438870" y="1560703"/>
                      <a:ext cx="1511975" cy="615523"/>
                    </a:xfrm>
                    <a:prstGeom prst="rect">
                      <a:avLst/>
                    </a:prstGeom>
                    <a:blipFill>
                      <a:blip r:embed="rId3"/>
                      <a:stretch>
                        <a:fillRect b="-198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Google Shape;767;p29">
                      <a:extLst>
                        <a:ext uri="{FF2B5EF4-FFF2-40B4-BE49-F238E27FC236}">
                          <a16:creationId xmlns:a16="http://schemas.microsoft.com/office/drawing/2014/main" id="{E04810B1-A1D2-A323-8395-11DD3F0B96D8}"/>
                        </a:ext>
                      </a:extLst>
                    </p:cNvPr>
                    <p:cNvSpPr txBox="1"/>
                    <p:nvPr/>
                  </p:nvSpPr>
                  <p:spPr>
                    <a:xfrm>
                      <a:off x="8850494" y="4730146"/>
                      <a:ext cx="1425955" cy="615523"/>
                    </a:xfrm>
                    <a:prstGeom prst="rect">
                      <a:avLst/>
                    </a:prstGeom>
                    <a:noFill/>
                    <a:ln>
                      <a:noFill/>
                    </a:ln>
                  </p:spPr>
                  <p:txBody>
                    <a:bodyPr spcFirstLastPara="1" wrap="square" lIns="91425" tIns="91425" rIns="91425" bIns="91425" anchor="t" anchorCtr="0">
                      <a:spAutoFit/>
                    </a:bodyPr>
                    <a:lstStyle/>
                    <a:p>
                      <a:pPr lvl="0"/>
                      <a14:m>
                        <m:oMath xmlns:m="http://schemas.openxmlformats.org/officeDocument/2006/math">
                          <m:sSub>
                            <m:sSubPr>
                              <m:ctrlPr>
                                <a:rPr lang="en-US" i="1" smtClean="0">
                                  <a:solidFill>
                                    <a:srgbClr val="C00000"/>
                                  </a:solidFill>
                                  <a:latin typeface="Cambria Math" panose="02040503050406030204" pitchFamily="18" charset="0"/>
                                  <a:ea typeface="Cabin"/>
                                  <a:cs typeface="Cabin"/>
                                  <a:sym typeface="Cabin"/>
                                </a:rPr>
                              </m:ctrlPr>
                            </m:sSubPr>
                            <m:e>
                              <m:r>
                                <a:rPr lang="en-US" i="1">
                                  <a:solidFill>
                                    <a:srgbClr val="C00000"/>
                                  </a:solidFill>
                                  <a:latin typeface="Cambria Math" panose="02040503050406030204" pitchFamily="18" charset="0"/>
                                  <a:ea typeface="Cabin"/>
                                  <a:cs typeface="Cabin"/>
                                  <a:sym typeface="Cabin"/>
                                </a:rPr>
                                <m:t>𝜆</m:t>
                              </m:r>
                            </m:e>
                            <m:sub>
                              <m:r>
                                <a:rPr lang="en-US" i="1">
                                  <a:solidFill>
                                    <a:srgbClr val="C00000"/>
                                  </a:solidFill>
                                  <a:latin typeface="Cambria Math" panose="02040503050406030204" pitchFamily="18" charset="0"/>
                                  <a:ea typeface="Cabin"/>
                                  <a:cs typeface="Cabin"/>
                                  <a:sym typeface="Cabin"/>
                                </a:rPr>
                                <m:t>1</m:t>
                              </m:r>
                            </m:sub>
                          </m:sSub>
                        </m:oMath>
                      </a14:m>
                      <a:r>
                        <a:rPr lang="en-US">
                          <a:solidFill>
                            <a:schemeClr val="dk1"/>
                          </a:solidFill>
                          <a:latin typeface="Cabin"/>
                          <a:ea typeface="Cabin"/>
                          <a:cs typeface="Cabin"/>
                          <a:sym typeface="Cabin"/>
                        </a:rPr>
                        <a:t> (jobs/sec)</a:t>
                      </a:r>
                    </a:p>
                    <a:p>
                      <a14:m>
                        <m:oMath xmlns:m="http://schemas.openxmlformats.org/officeDocument/2006/math">
                          <m:sSub>
                            <m:sSubPr>
                              <m:ctrlPr>
                                <a:rPr lang="ar-AE" i="1" smtClean="0">
                                  <a:solidFill>
                                    <a:schemeClr val="accent6"/>
                                  </a:solidFill>
                                  <a:latin typeface="Cambria Math" panose="02040503050406030204" pitchFamily="18" charset="0"/>
                                  <a:ea typeface="Cabin"/>
                                  <a:cs typeface="Cabin"/>
                                  <a:sym typeface="Cabin"/>
                                </a:rPr>
                              </m:ctrlPr>
                            </m:sSubPr>
                            <m:e>
                              <m:r>
                                <m:rPr>
                                  <m:sty m:val="p"/>
                                </m:rPr>
                                <a:rPr lang="en-US">
                                  <a:solidFill>
                                    <a:schemeClr val="accent6"/>
                                  </a:solidFill>
                                  <a:latin typeface="Cambria Math" panose="02040503050406030204" pitchFamily="18" charset="0"/>
                                  <a:ea typeface="Cabin"/>
                                  <a:cs typeface="Cabin"/>
                                  <a:sym typeface="Cabin"/>
                                </a:rPr>
                                <m:t>C</m:t>
                              </m:r>
                            </m:e>
                            <m:sub>
                              <m:r>
                                <a:rPr lang="ar-AE">
                                  <a:solidFill>
                                    <a:schemeClr val="accent6"/>
                                  </a:solidFill>
                                  <a:latin typeface="Cambria Math" panose="02040503050406030204" pitchFamily="18" charset="0"/>
                                  <a:ea typeface="Cabin"/>
                                  <a:cs typeface="Cabin"/>
                                  <a:sym typeface="Cabin"/>
                                </a:rPr>
                                <m:t>1</m:t>
                              </m:r>
                            </m:sub>
                          </m:sSub>
                        </m:oMath>
                      </a14:m>
                      <a:r>
                        <a:rPr lang="ar-AE">
                          <a:solidFill>
                            <a:schemeClr val="dk1"/>
                          </a:solidFill>
                          <a:latin typeface="Cabin"/>
                          <a:ea typeface="Cabin"/>
                          <a:cs typeface="Cabin"/>
                          <a:sym typeface="Cabin"/>
                        </a:rPr>
                        <a:t> (</a:t>
                      </a:r>
                      <a:r>
                        <a:rPr lang="en-US">
                          <a:solidFill>
                            <a:schemeClr val="dk1"/>
                          </a:solidFill>
                          <a:latin typeface="Cabin"/>
                          <a:ea typeface="Cabin"/>
                          <a:cs typeface="Cabin"/>
                          <a:sym typeface="Cabin"/>
                        </a:rPr>
                        <a:t>jobs/sec)</a:t>
                      </a:r>
                    </a:p>
                  </p:txBody>
                </p:sp>
              </mc:Choice>
              <mc:Fallback xmlns="">
                <p:sp>
                  <p:nvSpPr>
                    <p:cNvPr id="21" name="Google Shape;767;p29">
                      <a:extLst>
                        <a:ext uri="{FF2B5EF4-FFF2-40B4-BE49-F238E27FC236}">
                          <a16:creationId xmlns:a16="http://schemas.microsoft.com/office/drawing/2014/main" id="{E04810B1-A1D2-A323-8395-11DD3F0B96D8}"/>
                        </a:ext>
                      </a:extLst>
                    </p:cNvPr>
                    <p:cNvSpPr txBox="1">
                      <a:spLocks noRot="1" noChangeAspect="1" noMove="1" noResize="1" noEditPoints="1" noAdjustHandles="1" noChangeArrowheads="1" noChangeShapeType="1" noTextEdit="1"/>
                    </p:cNvSpPr>
                    <p:nvPr/>
                  </p:nvSpPr>
                  <p:spPr>
                    <a:xfrm>
                      <a:off x="8850494" y="4730146"/>
                      <a:ext cx="1425955" cy="615523"/>
                    </a:xfrm>
                    <a:prstGeom prst="rect">
                      <a:avLst/>
                    </a:prstGeom>
                    <a:blipFill>
                      <a:blip r:embed="rId4"/>
                      <a:stretch>
                        <a:fillRect b="-1980"/>
                      </a:stretch>
                    </a:blipFill>
                    <a:ln>
                      <a:noFill/>
                    </a:ln>
                  </p:spPr>
                  <p:txBody>
                    <a:bodyPr/>
                    <a:lstStyle/>
                    <a:p>
                      <a:r>
                        <a:rPr lang="en-US">
                          <a:noFill/>
                        </a:rPr>
                        <a:t> </a:t>
                      </a:r>
                    </a:p>
                  </p:txBody>
                </p:sp>
              </mc:Fallback>
            </mc:AlternateContent>
            <p:sp>
              <p:nvSpPr>
                <p:cNvPr id="22" name="Google Shape;768;p29">
                  <a:extLst>
                    <a:ext uri="{FF2B5EF4-FFF2-40B4-BE49-F238E27FC236}">
                      <a16:creationId xmlns:a16="http://schemas.microsoft.com/office/drawing/2014/main" id="{55D8BAF9-BCCA-DF07-4ED7-213168EFEF52}"/>
                    </a:ext>
                  </a:extLst>
                </p:cNvPr>
                <p:cNvSpPr/>
                <p:nvPr/>
              </p:nvSpPr>
              <p:spPr>
                <a:xfrm>
                  <a:off x="8850494" y="4684096"/>
                  <a:ext cx="92100" cy="92100"/>
                </a:xfrm>
                <a:prstGeom prst="ellipse">
                  <a:avLst/>
                </a:prstGeom>
                <a:solidFill>
                  <a:srgbClr val="7030A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23" name="Google Shape;769;p29">
                <a:extLst>
                  <a:ext uri="{FF2B5EF4-FFF2-40B4-BE49-F238E27FC236}">
                    <a16:creationId xmlns:a16="http://schemas.microsoft.com/office/drawing/2014/main" id="{F56A8BFA-96EF-1C8A-3BC0-FD26FCB30265}"/>
                  </a:ext>
                </a:extLst>
              </p:cNvPr>
              <p:cNvSpPr/>
              <p:nvPr/>
            </p:nvSpPr>
            <p:spPr>
              <a:xfrm>
                <a:off x="8081769" y="2640603"/>
                <a:ext cx="92100" cy="92100"/>
              </a:xfrm>
              <a:prstGeom prst="ellipse">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24" name="Google Shape;771;p29">
                <a:extLst>
                  <a:ext uri="{FF2B5EF4-FFF2-40B4-BE49-F238E27FC236}">
                    <a16:creationId xmlns:a16="http://schemas.microsoft.com/office/drawing/2014/main" id="{4363A639-9E1D-6670-3924-F9C917642137}"/>
                  </a:ext>
                </a:extLst>
              </p:cNvPr>
              <p:cNvCxnSpPr>
                <a:stCxn id="17" idx="5"/>
                <a:endCxn id="22" idx="1"/>
              </p:cNvCxnSpPr>
              <p:nvPr/>
            </p:nvCxnSpPr>
            <p:spPr>
              <a:xfrm>
                <a:off x="8700523" y="2922389"/>
                <a:ext cx="955500" cy="943800"/>
              </a:xfrm>
              <a:prstGeom prst="straightConnector1">
                <a:avLst/>
              </a:prstGeom>
              <a:noFill/>
              <a:ln w="9525" cap="flat" cmpd="sng">
                <a:solidFill>
                  <a:schemeClr val="dk2"/>
                </a:solidFill>
                <a:prstDash val="solid"/>
                <a:round/>
                <a:headEnd type="none" w="med" len="med"/>
                <a:tailEnd type="none" w="med" len="med"/>
              </a:ln>
            </p:spPr>
          </p:cxnSp>
          <p:sp>
            <p:nvSpPr>
              <p:cNvPr id="28" name="Google Shape;774;p29">
                <a:extLst>
                  <a:ext uri="{FF2B5EF4-FFF2-40B4-BE49-F238E27FC236}">
                    <a16:creationId xmlns:a16="http://schemas.microsoft.com/office/drawing/2014/main" id="{EEE43173-FDA7-E102-5259-8811F777A8B8}"/>
                  </a:ext>
                </a:extLst>
              </p:cNvPr>
              <p:cNvSpPr/>
              <p:nvPr/>
            </p:nvSpPr>
            <p:spPr>
              <a:xfrm>
                <a:off x="7475003" y="3852703"/>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9" name="Google Shape;775;p29">
                <a:extLst>
                  <a:ext uri="{FF2B5EF4-FFF2-40B4-BE49-F238E27FC236}">
                    <a16:creationId xmlns:a16="http://schemas.microsoft.com/office/drawing/2014/main" id="{482D8959-68E5-D99B-A863-69B25399C110}"/>
                  </a:ext>
                </a:extLst>
              </p:cNvPr>
              <p:cNvSpPr/>
              <p:nvPr/>
            </p:nvSpPr>
            <p:spPr>
              <a:xfrm>
                <a:off x="8650847" y="3852703"/>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0" name="Google Shape;776;p29">
                <a:extLst>
                  <a:ext uri="{FF2B5EF4-FFF2-40B4-BE49-F238E27FC236}">
                    <a16:creationId xmlns:a16="http://schemas.microsoft.com/office/drawing/2014/main" id="{6B23C302-9DCB-4D53-531E-F3A8B4EF04A6}"/>
                  </a:ext>
                </a:extLst>
              </p:cNvPr>
              <p:cNvSpPr/>
              <p:nvPr/>
            </p:nvSpPr>
            <p:spPr>
              <a:xfrm>
                <a:off x="7475003" y="2785465"/>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1" name="Google Shape;777;p29">
                <a:extLst>
                  <a:ext uri="{FF2B5EF4-FFF2-40B4-BE49-F238E27FC236}">
                    <a16:creationId xmlns:a16="http://schemas.microsoft.com/office/drawing/2014/main" id="{10813A7D-2AA7-BA2D-484E-AFD2B534A79C}"/>
                  </a:ext>
                </a:extLst>
              </p:cNvPr>
              <p:cNvSpPr/>
              <p:nvPr/>
            </p:nvSpPr>
            <p:spPr>
              <a:xfrm>
                <a:off x="7475003" y="1737430"/>
                <a:ext cx="92100" cy="92100"/>
              </a:xfrm>
              <a:prstGeom prst="ellipse">
                <a:avLst/>
              </a:prstGeom>
              <a:solidFill>
                <a:srgbClr val="7030A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bg1"/>
                  </a:solidFill>
                  <a:latin typeface="Cabin"/>
                  <a:ea typeface="Cabin"/>
                  <a:cs typeface="Cabin"/>
                  <a:sym typeface="Cabin"/>
                </a:endParaRPr>
              </a:p>
            </p:txBody>
          </p:sp>
          <p:sp>
            <p:nvSpPr>
              <p:cNvPr id="32" name="Google Shape;778;p29">
                <a:extLst>
                  <a:ext uri="{FF2B5EF4-FFF2-40B4-BE49-F238E27FC236}">
                    <a16:creationId xmlns:a16="http://schemas.microsoft.com/office/drawing/2014/main" id="{1A36D594-3BE1-41FB-5C2A-93C1F5FF8FAC}"/>
                  </a:ext>
                </a:extLst>
              </p:cNvPr>
              <p:cNvSpPr txBox="1"/>
              <p:nvPr/>
            </p:nvSpPr>
            <p:spPr>
              <a:xfrm>
                <a:off x="7514732" y="1489910"/>
                <a:ext cx="111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4</a:t>
                </a:r>
                <a:endParaRPr>
                  <a:solidFill>
                    <a:schemeClr val="dk1"/>
                  </a:solidFill>
                  <a:latin typeface="Cabin"/>
                  <a:ea typeface="Cabin"/>
                  <a:cs typeface="Cabin"/>
                  <a:sym typeface="Cabin"/>
                </a:endParaRPr>
              </a:p>
            </p:txBody>
          </p:sp>
          <p:sp>
            <p:nvSpPr>
              <p:cNvPr id="33" name="Google Shape;779;p29">
                <a:extLst>
                  <a:ext uri="{FF2B5EF4-FFF2-40B4-BE49-F238E27FC236}">
                    <a16:creationId xmlns:a16="http://schemas.microsoft.com/office/drawing/2014/main" id="{2D94A0AC-F67E-8CAC-632F-8F35292C9567}"/>
                  </a:ext>
                </a:extLst>
              </p:cNvPr>
              <p:cNvSpPr txBox="1"/>
              <p:nvPr/>
            </p:nvSpPr>
            <p:spPr>
              <a:xfrm>
                <a:off x="9611308" y="3547802"/>
                <a:ext cx="111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2</a:t>
                </a:r>
                <a:endParaRPr>
                  <a:solidFill>
                    <a:schemeClr val="dk1"/>
                  </a:solidFill>
                  <a:latin typeface="Cabin"/>
                  <a:ea typeface="Cabin"/>
                  <a:cs typeface="Cabin"/>
                  <a:sym typeface="Cabin"/>
                </a:endParaRPr>
              </a:p>
            </p:txBody>
          </p:sp>
          <mc:AlternateContent xmlns:mc="http://schemas.openxmlformats.org/markup-compatibility/2006" xmlns:a14="http://schemas.microsoft.com/office/drawing/2010/main">
            <mc:Choice Requires="a14">
              <p:sp>
                <p:nvSpPr>
                  <p:cNvPr id="35" name="Google Shape;773;p29">
                    <a:extLst>
                      <a:ext uri="{FF2B5EF4-FFF2-40B4-BE49-F238E27FC236}">
                        <a16:creationId xmlns:a16="http://schemas.microsoft.com/office/drawing/2014/main" id="{52D55168-6834-B6C3-3334-4A1B3C869373}"/>
                      </a:ext>
                    </a:extLst>
                  </p:cNvPr>
                  <p:cNvSpPr txBox="1"/>
                  <p:nvPr/>
                </p:nvSpPr>
                <p:spPr>
                  <a:xfrm>
                    <a:off x="7815812" y="2571193"/>
                    <a:ext cx="401421"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b="1" i="1" smtClean="0">
                              <a:solidFill>
                                <a:schemeClr val="dk1"/>
                              </a:solidFill>
                              <a:latin typeface="Cambria Math" panose="02040503050406030204" pitchFamily="18" charset="0"/>
                              <a:ea typeface="Cabin"/>
                              <a:cs typeface="Cabin"/>
                              <a:sym typeface="Cabin"/>
                            </a:rPr>
                            <m:t>𝝀</m:t>
                          </m:r>
                        </m:oMath>
                      </m:oMathPara>
                    </a14:m>
                    <a:endParaRPr lang="en-US">
                      <a:solidFill>
                        <a:schemeClr val="dk1"/>
                      </a:solidFill>
                      <a:latin typeface="Cabin"/>
                      <a:ea typeface="Cabin"/>
                      <a:cs typeface="Cabin"/>
                      <a:sym typeface="Cabin"/>
                    </a:endParaRPr>
                  </a:p>
                </p:txBody>
              </p:sp>
            </mc:Choice>
            <mc:Fallback xmlns="">
              <p:sp>
                <p:nvSpPr>
                  <p:cNvPr id="35" name="Google Shape;773;p29">
                    <a:extLst>
                      <a:ext uri="{FF2B5EF4-FFF2-40B4-BE49-F238E27FC236}">
                        <a16:creationId xmlns:a16="http://schemas.microsoft.com/office/drawing/2014/main" id="{52D55168-6834-B6C3-3334-4A1B3C869373}"/>
                      </a:ext>
                    </a:extLst>
                  </p:cNvPr>
                  <p:cNvSpPr txBox="1">
                    <a:spLocks noRot="1" noChangeAspect="1" noMove="1" noResize="1" noEditPoints="1" noAdjustHandles="1" noChangeArrowheads="1" noChangeShapeType="1" noTextEdit="1"/>
                  </p:cNvSpPr>
                  <p:nvPr/>
                </p:nvSpPr>
                <p:spPr>
                  <a:xfrm>
                    <a:off x="7815812" y="2571193"/>
                    <a:ext cx="401421" cy="400200"/>
                  </a:xfrm>
                  <a:prstGeom prst="rect">
                    <a:avLst/>
                  </a:prstGeom>
                  <a:blipFill>
                    <a:blip r:embed="rId5"/>
                    <a:stretch>
                      <a:fillRect/>
                    </a:stretch>
                  </a:blipFill>
                  <a:ln>
                    <a:noFill/>
                  </a:ln>
                </p:spPr>
                <p:txBody>
                  <a:bodyPr/>
                  <a:lstStyle/>
                  <a:p>
                    <a:r>
                      <a:rPr lang="en-US">
                        <a:noFill/>
                      </a:rPr>
                      <a:t> </a:t>
                    </a:r>
                  </a:p>
                </p:txBody>
              </p:sp>
            </mc:Fallback>
          </mc:AlternateContent>
        </p:grpSp>
        <p:grpSp>
          <p:nvGrpSpPr>
            <p:cNvPr id="862" name="Group 861">
              <a:extLst>
                <a:ext uri="{FF2B5EF4-FFF2-40B4-BE49-F238E27FC236}">
                  <a16:creationId xmlns:a16="http://schemas.microsoft.com/office/drawing/2014/main" id="{003084C2-796E-8042-C67F-FD15695994E5}"/>
                </a:ext>
              </a:extLst>
            </p:cNvPr>
            <p:cNvGrpSpPr/>
            <p:nvPr/>
          </p:nvGrpSpPr>
          <p:grpSpPr>
            <a:xfrm>
              <a:off x="5386527" y="2001363"/>
              <a:ext cx="1429719" cy="369302"/>
              <a:chOff x="6720669" y="3654663"/>
              <a:chExt cx="1429719" cy="369302"/>
            </a:xfrm>
          </p:grpSpPr>
          <p:sp>
            <p:nvSpPr>
              <p:cNvPr id="860" name="Google Shape;775;p29">
                <a:extLst>
                  <a:ext uri="{FF2B5EF4-FFF2-40B4-BE49-F238E27FC236}">
                    <a16:creationId xmlns:a16="http://schemas.microsoft.com/office/drawing/2014/main" id="{36662F42-01C3-E934-C757-8B0BDEEF1DFF}"/>
                  </a:ext>
                </a:extLst>
              </p:cNvPr>
              <p:cNvSpPr/>
              <p:nvPr/>
            </p:nvSpPr>
            <p:spPr>
              <a:xfrm>
                <a:off x="8058288" y="3793264"/>
                <a:ext cx="92100" cy="92100"/>
              </a:xfrm>
              <a:prstGeom prst="ellipse">
                <a:avLst/>
              </a:prstGeom>
              <a:solidFill>
                <a:srgbClr val="7030A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xmlns:a14="http://schemas.microsoft.com/office/drawing/2010/main">
            <mc:Choice Requires="a14">
              <p:sp>
                <p:nvSpPr>
                  <p:cNvPr id="861" name="Google Shape;778;p29">
                    <a:extLst>
                      <a:ext uri="{FF2B5EF4-FFF2-40B4-BE49-F238E27FC236}">
                        <a16:creationId xmlns:a16="http://schemas.microsoft.com/office/drawing/2014/main" id="{C3F9992A-EAAA-EED2-9D91-23E88DC7C58C}"/>
                      </a:ext>
                    </a:extLst>
                  </p:cNvPr>
                  <p:cNvSpPr txBox="1"/>
                  <p:nvPr/>
                </p:nvSpPr>
                <p:spPr>
                  <a:xfrm>
                    <a:off x="6720669" y="3654663"/>
                    <a:ext cx="1375625"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Switching State </a:t>
                    </a:r>
                    <a14:m>
                      <m:oMath xmlns:m="http://schemas.openxmlformats.org/officeDocument/2006/math">
                        <m:sSub>
                          <m:sSubPr>
                            <m:ctrlPr>
                              <a:rPr lang="en-US" sz="1200" b="0" i="1" smtClean="0">
                                <a:solidFill>
                                  <a:schemeClr val="dk1"/>
                                </a:solidFill>
                                <a:latin typeface="Cambria Math" panose="02040503050406030204" pitchFamily="18" charset="0"/>
                                <a:ea typeface="Cabin"/>
                                <a:cs typeface="Cabin"/>
                                <a:sym typeface="Cabin"/>
                              </a:rPr>
                            </m:ctrlPr>
                          </m:sSubPr>
                          <m:e>
                            <m:r>
                              <a:rPr lang="en-US" sz="1200" b="0" i="1" smtClean="0">
                                <a:solidFill>
                                  <a:schemeClr val="dk1"/>
                                </a:solidFill>
                                <a:latin typeface="Cambria Math" panose="02040503050406030204" pitchFamily="18" charset="0"/>
                                <a:ea typeface="Cabin"/>
                                <a:cs typeface="Cabin"/>
                                <a:sym typeface="Cabin"/>
                              </a:rPr>
                              <m:t>𝑠</m:t>
                            </m:r>
                          </m:e>
                          <m:sub>
                            <m:r>
                              <a:rPr lang="en-US" sz="1200" b="0" i="1" smtClean="0">
                                <a:solidFill>
                                  <a:schemeClr val="dk1"/>
                                </a:solidFill>
                                <a:latin typeface="Cambria Math" panose="02040503050406030204" pitchFamily="18" charset="0"/>
                                <a:ea typeface="Cabin"/>
                                <a:cs typeface="Cabin"/>
                                <a:sym typeface="Cabin"/>
                              </a:rPr>
                              <m:t>2</m:t>
                            </m:r>
                          </m:sub>
                        </m:sSub>
                      </m:oMath>
                    </a14:m>
                    <a:endParaRPr sz="1200">
                      <a:solidFill>
                        <a:schemeClr val="dk1"/>
                      </a:solidFill>
                      <a:latin typeface="Cabin"/>
                      <a:ea typeface="Cabin"/>
                      <a:cs typeface="Cabin"/>
                      <a:sym typeface="Cabin"/>
                    </a:endParaRPr>
                  </a:p>
                </p:txBody>
              </p:sp>
            </mc:Choice>
            <mc:Fallback xmlns="">
              <p:sp>
                <p:nvSpPr>
                  <p:cNvPr id="861" name="Google Shape;778;p29">
                    <a:extLst>
                      <a:ext uri="{FF2B5EF4-FFF2-40B4-BE49-F238E27FC236}">
                        <a16:creationId xmlns:a16="http://schemas.microsoft.com/office/drawing/2014/main" id="{C3F9992A-EAAA-EED2-9D91-23E88DC7C58C}"/>
                      </a:ext>
                    </a:extLst>
                  </p:cNvPr>
                  <p:cNvSpPr txBox="1">
                    <a:spLocks noRot="1" noChangeAspect="1" noMove="1" noResize="1" noEditPoints="1" noAdjustHandles="1" noChangeArrowheads="1" noChangeShapeType="1" noTextEdit="1"/>
                  </p:cNvSpPr>
                  <p:nvPr/>
                </p:nvSpPr>
                <p:spPr>
                  <a:xfrm>
                    <a:off x="6720669" y="3654663"/>
                    <a:ext cx="1375625" cy="369302"/>
                  </a:xfrm>
                  <a:prstGeom prst="rect">
                    <a:avLst/>
                  </a:prstGeom>
                  <a:blipFill>
                    <a:blip r:embed="rId6"/>
                    <a:stretch>
                      <a:fillRect l="-444"/>
                    </a:stretch>
                  </a:blipFill>
                  <a:ln>
                    <a:noFill/>
                  </a:ln>
                </p:spPr>
                <p:txBody>
                  <a:bodyPr/>
                  <a:lstStyle/>
                  <a:p>
                    <a:r>
                      <a:rPr lang="en-US">
                        <a:noFill/>
                      </a:rPr>
                      <a:t> </a:t>
                    </a:r>
                  </a:p>
                </p:txBody>
              </p:sp>
            </mc:Fallback>
          </mc:AlternateContent>
        </p:grpSp>
        <p:sp>
          <p:nvSpPr>
            <p:cNvPr id="863" name="Google Shape;772;p29">
              <a:extLst>
                <a:ext uri="{FF2B5EF4-FFF2-40B4-BE49-F238E27FC236}">
                  <a16:creationId xmlns:a16="http://schemas.microsoft.com/office/drawing/2014/main" id="{B232D7A3-0DF1-0BE1-23DC-DBF3E29DD617}"/>
                </a:ext>
              </a:extLst>
            </p:cNvPr>
            <p:cNvSpPr/>
            <p:nvPr/>
          </p:nvSpPr>
          <p:spPr>
            <a:xfrm>
              <a:off x="7495497" y="1827731"/>
              <a:ext cx="92100" cy="92100"/>
            </a:xfrm>
            <a:prstGeom prst="ellipse">
              <a:avLst/>
            </a:prstGeom>
            <a:solidFill>
              <a:srgbClr val="0020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xmlns:a14="http://schemas.microsoft.com/office/drawing/2010/main">
          <mc:Choice Requires="a14">
            <p:sp>
              <p:nvSpPr>
                <p:cNvPr id="866" name="Google Shape;773;p29">
                  <a:extLst>
                    <a:ext uri="{FF2B5EF4-FFF2-40B4-BE49-F238E27FC236}">
                      <a16:creationId xmlns:a16="http://schemas.microsoft.com/office/drawing/2014/main" id="{5EF0761F-82A4-F848-EE4A-B1375209C4CA}"/>
                    </a:ext>
                  </a:extLst>
                </p:cNvPr>
                <p:cNvSpPr txBox="1"/>
                <p:nvPr/>
              </p:nvSpPr>
              <p:spPr>
                <a:xfrm>
                  <a:off x="7419164" y="1536100"/>
                  <a:ext cx="2336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Average schedule </a:t>
                  </a:r>
                  <a14:m>
                    <m:oMath xmlns:m="http://schemas.openxmlformats.org/officeDocument/2006/math">
                      <m:sSup>
                        <m:sSupPr>
                          <m:ctrlPr>
                            <a:rPr lang="ar-AE" b="0" i="1" smtClean="0">
                              <a:solidFill>
                                <a:schemeClr val="dk1"/>
                              </a:solidFill>
                              <a:latin typeface="Cambria Math" panose="02040503050406030204" pitchFamily="18" charset="0"/>
                              <a:ea typeface="Cabin"/>
                              <a:cs typeface="Cabin"/>
                              <a:sym typeface="Cabin"/>
                            </a:rPr>
                          </m:ctrlPr>
                        </m:sSupPr>
                        <m:e>
                          <m:r>
                            <a:rPr lang="ar-AE" b="1" i="1" smtClean="0">
                              <a:solidFill>
                                <a:schemeClr val="dk1"/>
                              </a:solidFill>
                              <a:latin typeface="Cambria Math" panose="02040503050406030204" pitchFamily="18" charset="0"/>
                              <a:ea typeface="Cabin"/>
                              <a:cs typeface="Cabin"/>
                              <a:sym typeface="Cabin"/>
                            </a:rPr>
                            <m:t>𝝁</m:t>
                          </m:r>
                        </m:e>
                        <m:sup>
                          <m:r>
                            <a:rPr lang="ar-AE" b="0" i="1" smtClean="0">
                              <a:solidFill>
                                <a:schemeClr val="dk1"/>
                              </a:solidFill>
                              <a:latin typeface="Cambria Math" panose="02040503050406030204" pitchFamily="18" charset="0"/>
                              <a:ea typeface="Cabin"/>
                              <a:cs typeface="Cabin"/>
                              <a:sym typeface="Cabin"/>
                            </a:rPr>
                            <m:t>∗</m:t>
                          </m:r>
                        </m:sup>
                      </m:sSup>
                    </m:oMath>
                  </a14:m>
                  <a:endParaRPr lang="ar-AE">
                    <a:solidFill>
                      <a:schemeClr val="dk1"/>
                    </a:solidFill>
                    <a:latin typeface="Cabin"/>
                    <a:ea typeface="Cabin"/>
                    <a:cs typeface="Cabin"/>
                    <a:sym typeface="Cabin"/>
                  </a:endParaRPr>
                </a:p>
              </p:txBody>
            </p:sp>
          </mc:Choice>
          <mc:Fallback xmlns="">
            <p:sp>
              <p:nvSpPr>
                <p:cNvPr id="866" name="Google Shape;773;p29">
                  <a:extLst>
                    <a:ext uri="{FF2B5EF4-FFF2-40B4-BE49-F238E27FC236}">
                      <a16:creationId xmlns:a16="http://schemas.microsoft.com/office/drawing/2014/main" id="{5EF0761F-82A4-F848-EE4A-B1375209C4CA}"/>
                    </a:ext>
                  </a:extLst>
                </p:cNvPr>
                <p:cNvSpPr txBox="1">
                  <a:spLocks noRot="1" noChangeAspect="1" noMove="1" noResize="1" noEditPoints="1" noAdjustHandles="1" noChangeArrowheads="1" noChangeShapeType="1" noTextEdit="1"/>
                </p:cNvSpPr>
                <p:nvPr/>
              </p:nvSpPr>
              <p:spPr>
                <a:xfrm>
                  <a:off x="7419164" y="1536100"/>
                  <a:ext cx="2336400" cy="400200"/>
                </a:xfrm>
                <a:prstGeom prst="rect">
                  <a:avLst/>
                </a:prstGeom>
                <a:blipFill>
                  <a:blip r:embed="rId7"/>
                  <a:stretch>
                    <a:fillRect l="-783" b="-3030"/>
                  </a:stretch>
                </a:blipFill>
                <a:ln>
                  <a:noFill/>
                </a:ln>
              </p:spPr>
              <p:txBody>
                <a:bodyPr/>
                <a:lstStyle/>
                <a:p>
                  <a:r>
                    <a:rPr lang="en-US">
                      <a:noFill/>
                    </a:rPr>
                    <a:t> </a:t>
                  </a:r>
                </a:p>
              </p:txBody>
            </p:sp>
          </mc:Fallback>
        </mc:AlternateContent>
        <p:grpSp>
          <p:nvGrpSpPr>
            <p:cNvPr id="870" name="Group 869">
              <a:extLst>
                <a:ext uri="{FF2B5EF4-FFF2-40B4-BE49-F238E27FC236}">
                  <a16:creationId xmlns:a16="http://schemas.microsoft.com/office/drawing/2014/main" id="{32DF4938-1026-4B60-1706-42D1A94DC430}"/>
                </a:ext>
              </a:extLst>
            </p:cNvPr>
            <p:cNvGrpSpPr/>
            <p:nvPr/>
          </p:nvGrpSpPr>
          <p:grpSpPr>
            <a:xfrm>
              <a:off x="7250167" y="3217341"/>
              <a:ext cx="1375625" cy="376181"/>
              <a:chOff x="7414782" y="3793264"/>
              <a:chExt cx="1375625" cy="376181"/>
            </a:xfrm>
          </p:grpSpPr>
          <p:sp>
            <p:nvSpPr>
              <p:cNvPr id="871" name="Google Shape;775;p29">
                <a:extLst>
                  <a:ext uri="{FF2B5EF4-FFF2-40B4-BE49-F238E27FC236}">
                    <a16:creationId xmlns:a16="http://schemas.microsoft.com/office/drawing/2014/main" id="{0C23A74A-0908-E998-B56E-C5064A2A06D0}"/>
                  </a:ext>
                </a:extLst>
              </p:cNvPr>
              <p:cNvSpPr/>
              <p:nvPr/>
            </p:nvSpPr>
            <p:spPr>
              <a:xfrm>
                <a:off x="8058288" y="3793264"/>
                <a:ext cx="92100" cy="92100"/>
              </a:xfrm>
              <a:prstGeom prst="ellipse">
                <a:avLst/>
              </a:prstGeom>
              <a:solidFill>
                <a:srgbClr val="7030A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xmlns:a14="http://schemas.microsoft.com/office/drawing/2010/main">
            <mc:Choice Requires="a14">
              <p:sp>
                <p:nvSpPr>
                  <p:cNvPr id="872" name="Google Shape;778;p29">
                    <a:extLst>
                      <a:ext uri="{FF2B5EF4-FFF2-40B4-BE49-F238E27FC236}">
                        <a16:creationId xmlns:a16="http://schemas.microsoft.com/office/drawing/2014/main" id="{508B0C0A-E720-34A4-85A9-B4DE8B45CE8B}"/>
                      </a:ext>
                    </a:extLst>
                  </p:cNvPr>
                  <p:cNvSpPr txBox="1"/>
                  <p:nvPr/>
                </p:nvSpPr>
                <p:spPr>
                  <a:xfrm>
                    <a:off x="7414782" y="3800143"/>
                    <a:ext cx="1375625"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Switching State </a:t>
                    </a:r>
                    <a14:m>
                      <m:oMath xmlns:m="http://schemas.openxmlformats.org/officeDocument/2006/math">
                        <m:sSub>
                          <m:sSubPr>
                            <m:ctrlPr>
                              <a:rPr lang="en-US" sz="1200" b="0" i="1" smtClean="0">
                                <a:solidFill>
                                  <a:schemeClr val="dk1"/>
                                </a:solidFill>
                                <a:latin typeface="Cambria Math" panose="02040503050406030204" pitchFamily="18" charset="0"/>
                                <a:ea typeface="Cabin"/>
                                <a:cs typeface="Cabin"/>
                                <a:sym typeface="Cabin"/>
                              </a:rPr>
                            </m:ctrlPr>
                          </m:sSubPr>
                          <m:e>
                            <m:r>
                              <a:rPr lang="en-US" sz="1200" b="0" i="1" smtClean="0">
                                <a:solidFill>
                                  <a:schemeClr val="dk1"/>
                                </a:solidFill>
                                <a:latin typeface="Cambria Math" panose="02040503050406030204" pitchFamily="18" charset="0"/>
                                <a:ea typeface="Cabin"/>
                                <a:cs typeface="Cabin"/>
                                <a:sym typeface="Cabin"/>
                              </a:rPr>
                              <m:t>𝑠</m:t>
                            </m:r>
                          </m:e>
                          <m:sub>
                            <m:r>
                              <a:rPr lang="en-US" sz="1200" b="0" i="1" smtClean="0">
                                <a:solidFill>
                                  <a:schemeClr val="dk1"/>
                                </a:solidFill>
                                <a:latin typeface="Cambria Math" panose="02040503050406030204" pitchFamily="18" charset="0"/>
                                <a:ea typeface="Cabin"/>
                                <a:cs typeface="Cabin"/>
                                <a:sym typeface="Cabin"/>
                              </a:rPr>
                              <m:t>1</m:t>
                            </m:r>
                          </m:sub>
                        </m:sSub>
                      </m:oMath>
                    </a14:m>
                    <a:endParaRPr sz="1200">
                      <a:solidFill>
                        <a:schemeClr val="dk1"/>
                      </a:solidFill>
                      <a:latin typeface="Cabin"/>
                      <a:ea typeface="Cabin"/>
                      <a:cs typeface="Cabin"/>
                      <a:sym typeface="Cabin"/>
                    </a:endParaRPr>
                  </a:p>
                </p:txBody>
              </p:sp>
            </mc:Choice>
            <mc:Fallback xmlns="">
              <p:sp>
                <p:nvSpPr>
                  <p:cNvPr id="872" name="Google Shape;778;p29">
                    <a:extLst>
                      <a:ext uri="{FF2B5EF4-FFF2-40B4-BE49-F238E27FC236}">
                        <a16:creationId xmlns:a16="http://schemas.microsoft.com/office/drawing/2014/main" id="{508B0C0A-E720-34A4-85A9-B4DE8B45CE8B}"/>
                      </a:ext>
                    </a:extLst>
                  </p:cNvPr>
                  <p:cNvSpPr txBox="1">
                    <a:spLocks noRot="1" noChangeAspect="1" noMove="1" noResize="1" noEditPoints="1" noAdjustHandles="1" noChangeArrowheads="1" noChangeShapeType="1" noTextEdit="1"/>
                  </p:cNvSpPr>
                  <p:nvPr/>
                </p:nvSpPr>
                <p:spPr>
                  <a:xfrm>
                    <a:off x="7414782" y="3800143"/>
                    <a:ext cx="1375625" cy="369302"/>
                  </a:xfrm>
                  <a:prstGeom prst="rect">
                    <a:avLst/>
                  </a:prstGeom>
                  <a:blipFill>
                    <a:blip r:embed="rId8"/>
                    <a:stretch>
                      <a:fillRect/>
                    </a:stretch>
                  </a:blipFill>
                  <a:ln>
                    <a:noFill/>
                  </a:ln>
                </p:spPr>
                <p:txBody>
                  <a:bodyPr/>
                  <a:lstStyle/>
                  <a:p>
                    <a:r>
                      <a:rPr lang="en-US">
                        <a:noFill/>
                      </a:rPr>
                      <a:t> </a:t>
                    </a:r>
                  </a:p>
                </p:txBody>
              </p:sp>
            </mc:Fallback>
          </mc:AlternateContent>
        </p:grpSp>
      </p:grpSp>
      <p:grpSp>
        <p:nvGrpSpPr>
          <p:cNvPr id="974" name="Group 973">
            <a:extLst>
              <a:ext uri="{FF2B5EF4-FFF2-40B4-BE49-F238E27FC236}">
                <a16:creationId xmlns:a16="http://schemas.microsoft.com/office/drawing/2014/main" id="{C2BDFF57-B8CA-0804-B693-F0891E07AF2A}"/>
              </a:ext>
            </a:extLst>
          </p:cNvPr>
          <p:cNvGrpSpPr/>
          <p:nvPr/>
        </p:nvGrpSpPr>
        <p:grpSpPr>
          <a:xfrm>
            <a:off x="323754" y="4071030"/>
            <a:ext cx="4113836" cy="1560581"/>
            <a:chOff x="323754" y="4071030"/>
            <a:chExt cx="4113836" cy="1560581"/>
          </a:xfrm>
        </p:grpSpPr>
        <p:grpSp>
          <p:nvGrpSpPr>
            <p:cNvPr id="940" name="Group 939">
              <a:extLst>
                <a:ext uri="{FF2B5EF4-FFF2-40B4-BE49-F238E27FC236}">
                  <a16:creationId xmlns:a16="http://schemas.microsoft.com/office/drawing/2014/main" id="{9EABD69D-C060-CB81-1F41-283859C48DA2}"/>
                </a:ext>
              </a:extLst>
            </p:cNvPr>
            <p:cNvGrpSpPr/>
            <p:nvPr/>
          </p:nvGrpSpPr>
          <p:grpSpPr>
            <a:xfrm>
              <a:off x="323754" y="4259196"/>
              <a:ext cx="4113836" cy="1162306"/>
              <a:chOff x="582834" y="4715267"/>
              <a:chExt cx="4113836" cy="1162306"/>
            </a:xfrm>
          </p:grpSpPr>
          <p:grpSp>
            <p:nvGrpSpPr>
              <p:cNvPr id="911" name="Group 910">
                <a:extLst>
                  <a:ext uri="{FF2B5EF4-FFF2-40B4-BE49-F238E27FC236}">
                    <a16:creationId xmlns:a16="http://schemas.microsoft.com/office/drawing/2014/main" id="{1EE00ECE-50B5-914B-A76B-73F735CC81D3}"/>
                  </a:ext>
                </a:extLst>
              </p:cNvPr>
              <p:cNvGrpSpPr/>
              <p:nvPr/>
            </p:nvGrpSpPr>
            <p:grpSpPr>
              <a:xfrm>
                <a:off x="3086364" y="5045673"/>
                <a:ext cx="1610306" cy="831900"/>
                <a:chOff x="3895027" y="5029630"/>
                <a:chExt cx="1610306" cy="831900"/>
              </a:xfrm>
            </p:grpSpPr>
            <p:sp>
              <p:nvSpPr>
                <p:cNvPr id="900" name="Google Shape;793;p30">
                  <a:extLst>
                    <a:ext uri="{FF2B5EF4-FFF2-40B4-BE49-F238E27FC236}">
                      <a16:creationId xmlns:a16="http://schemas.microsoft.com/office/drawing/2014/main" id="{670FE47E-E97D-C801-7440-89C373F8B9B9}"/>
                    </a:ext>
                  </a:extLst>
                </p:cNvPr>
                <p:cNvSpPr/>
                <p:nvPr/>
              </p:nvSpPr>
              <p:spPr>
                <a:xfrm>
                  <a:off x="3895027" y="5029630"/>
                  <a:ext cx="1499616" cy="831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86" name="Google Shape;828;p30">
                  <a:extLst>
                    <a:ext uri="{FF2B5EF4-FFF2-40B4-BE49-F238E27FC236}">
                      <a16:creationId xmlns:a16="http://schemas.microsoft.com/office/drawing/2014/main" id="{1389D610-6565-10F8-EAC1-0FA845465749}"/>
                    </a:ext>
                  </a:extLst>
                </p:cNvPr>
                <p:cNvSpPr/>
                <p:nvPr/>
              </p:nvSpPr>
              <p:spPr>
                <a:xfrm>
                  <a:off x="4000044" y="5213372"/>
                  <a:ext cx="73152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87" name="Google Shape;829;p30">
                  <a:extLst>
                    <a:ext uri="{FF2B5EF4-FFF2-40B4-BE49-F238E27FC236}">
                      <a16:creationId xmlns:a16="http://schemas.microsoft.com/office/drawing/2014/main" id="{51A28700-3A68-C408-31B2-83E04927DDCC}"/>
                    </a:ext>
                  </a:extLst>
                </p:cNvPr>
                <p:cNvSpPr/>
                <p:nvPr/>
              </p:nvSpPr>
              <p:spPr>
                <a:xfrm>
                  <a:off x="4000044" y="5529922"/>
                  <a:ext cx="73152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88" name="Google Shape;830;p30">
                  <a:extLst>
                    <a:ext uri="{FF2B5EF4-FFF2-40B4-BE49-F238E27FC236}">
                      <a16:creationId xmlns:a16="http://schemas.microsoft.com/office/drawing/2014/main" id="{926939B6-956D-6547-5D2F-B242A922AE5F}"/>
                    </a:ext>
                  </a:extLst>
                </p:cNvPr>
                <p:cNvSpPr txBox="1"/>
                <p:nvPr/>
              </p:nvSpPr>
              <p:spPr>
                <a:xfrm>
                  <a:off x="4700133" y="5137279"/>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2/4 cores</a:t>
                  </a:r>
                  <a:endParaRPr sz="1000">
                    <a:solidFill>
                      <a:schemeClr val="dk1"/>
                    </a:solidFill>
                    <a:latin typeface="Cabin"/>
                    <a:ea typeface="Cabin"/>
                    <a:cs typeface="Cabin"/>
                    <a:sym typeface="Cabin"/>
                  </a:endParaRPr>
                </a:p>
              </p:txBody>
            </p:sp>
            <p:sp>
              <p:nvSpPr>
                <p:cNvPr id="889" name="Google Shape;831;p30">
                  <a:extLst>
                    <a:ext uri="{FF2B5EF4-FFF2-40B4-BE49-F238E27FC236}">
                      <a16:creationId xmlns:a16="http://schemas.microsoft.com/office/drawing/2014/main" id="{DE0772FB-E1EA-153E-9399-0EAAA081B40C}"/>
                    </a:ext>
                  </a:extLst>
                </p:cNvPr>
                <p:cNvSpPr txBox="1"/>
                <p:nvPr/>
              </p:nvSpPr>
              <p:spPr>
                <a:xfrm>
                  <a:off x="4683047" y="5446187"/>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4/4 GBs</a:t>
                  </a:r>
                  <a:endParaRPr sz="1000">
                    <a:solidFill>
                      <a:schemeClr val="dk1"/>
                    </a:solidFill>
                    <a:latin typeface="Cabin"/>
                    <a:ea typeface="Cabin"/>
                    <a:cs typeface="Cabin"/>
                    <a:sym typeface="Cabin"/>
                  </a:endParaRPr>
                </a:p>
              </p:txBody>
            </p:sp>
            <p:sp>
              <p:nvSpPr>
                <p:cNvPr id="891" name="Google Shape;833;p30">
                  <a:extLst>
                    <a:ext uri="{FF2B5EF4-FFF2-40B4-BE49-F238E27FC236}">
                      <a16:creationId xmlns:a16="http://schemas.microsoft.com/office/drawing/2014/main" id="{0F5BC869-3AA0-F391-6795-BA0BAC495446}"/>
                    </a:ext>
                  </a:extLst>
                </p:cNvPr>
                <p:cNvSpPr/>
                <p:nvPr/>
              </p:nvSpPr>
              <p:spPr>
                <a:xfrm>
                  <a:off x="3998443" y="5213032"/>
                  <a:ext cx="182880" cy="18288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93" name="Google Shape;835;p30">
                  <a:extLst>
                    <a:ext uri="{FF2B5EF4-FFF2-40B4-BE49-F238E27FC236}">
                      <a16:creationId xmlns:a16="http://schemas.microsoft.com/office/drawing/2014/main" id="{234FAAA3-F469-2168-65E1-6DF521A7EF21}"/>
                    </a:ext>
                  </a:extLst>
                </p:cNvPr>
                <p:cNvSpPr/>
                <p:nvPr/>
              </p:nvSpPr>
              <p:spPr>
                <a:xfrm>
                  <a:off x="4003039" y="5532227"/>
                  <a:ext cx="3657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95" name="Google Shape;837;p30">
                  <a:extLst>
                    <a:ext uri="{FF2B5EF4-FFF2-40B4-BE49-F238E27FC236}">
                      <a16:creationId xmlns:a16="http://schemas.microsoft.com/office/drawing/2014/main" id="{83AF8450-C6C3-2B54-BA38-A0F564EABD84}"/>
                    </a:ext>
                  </a:extLst>
                </p:cNvPr>
                <p:cNvSpPr/>
                <p:nvPr/>
              </p:nvSpPr>
              <p:spPr>
                <a:xfrm>
                  <a:off x="3948669" y="5131509"/>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98" name="Google Shape;840;p30">
                  <a:extLst>
                    <a:ext uri="{FF2B5EF4-FFF2-40B4-BE49-F238E27FC236}">
                      <a16:creationId xmlns:a16="http://schemas.microsoft.com/office/drawing/2014/main" id="{E4E7FDA5-2500-73D7-7EA9-ED1B20301238}"/>
                    </a:ext>
                  </a:extLst>
                </p:cNvPr>
                <p:cNvSpPr/>
                <p:nvPr/>
              </p:nvSpPr>
              <p:spPr>
                <a:xfrm>
                  <a:off x="3948669" y="5472944"/>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02" name="Google Shape;835;p30">
                  <a:extLst>
                    <a:ext uri="{FF2B5EF4-FFF2-40B4-BE49-F238E27FC236}">
                      <a16:creationId xmlns:a16="http://schemas.microsoft.com/office/drawing/2014/main" id="{612A47CD-EFDB-88A1-94EA-D59F59C88B3E}"/>
                    </a:ext>
                  </a:extLst>
                </p:cNvPr>
                <p:cNvSpPr/>
                <p:nvPr/>
              </p:nvSpPr>
              <p:spPr>
                <a:xfrm>
                  <a:off x="4368739" y="5531075"/>
                  <a:ext cx="3657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03" name="Google Shape;833;p30">
                  <a:extLst>
                    <a:ext uri="{FF2B5EF4-FFF2-40B4-BE49-F238E27FC236}">
                      <a16:creationId xmlns:a16="http://schemas.microsoft.com/office/drawing/2014/main" id="{8F00C2C8-E9F6-E2A9-A8E4-23E767DA49A3}"/>
                    </a:ext>
                  </a:extLst>
                </p:cNvPr>
                <p:cNvSpPr/>
                <p:nvPr/>
              </p:nvSpPr>
              <p:spPr>
                <a:xfrm>
                  <a:off x="4183601" y="5214080"/>
                  <a:ext cx="182880" cy="18288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912" name="Group 911">
                <a:extLst>
                  <a:ext uri="{FF2B5EF4-FFF2-40B4-BE49-F238E27FC236}">
                    <a16:creationId xmlns:a16="http://schemas.microsoft.com/office/drawing/2014/main" id="{9A3B0874-EBEC-C8D4-3772-148A5CE33CB7}"/>
                  </a:ext>
                </a:extLst>
              </p:cNvPr>
              <p:cNvGrpSpPr/>
              <p:nvPr/>
            </p:nvGrpSpPr>
            <p:grpSpPr>
              <a:xfrm>
                <a:off x="582834" y="5029630"/>
                <a:ext cx="1629880" cy="831900"/>
                <a:chOff x="582834" y="5029630"/>
                <a:chExt cx="1629880" cy="831900"/>
              </a:xfrm>
            </p:grpSpPr>
            <p:sp>
              <p:nvSpPr>
                <p:cNvPr id="901" name="Google Shape;794;p30">
                  <a:extLst>
                    <a:ext uri="{FF2B5EF4-FFF2-40B4-BE49-F238E27FC236}">
                      <a16:creationId xmlns:a16="http://schemas.microsoft.com/office/drawing/2014/main" id="{68FD6717-A0CD-950C-642D-23287580CB1D}"/>
                    </a:ext>
                  </a:extLst>
                </p:cNvPr>
                <p:cNvSpPr/>
                <p:nvPr/>
              </p:nvSpPr>
              <p:spPr>
                <a:xfrm>
                  <a:off x="582834" y="5029630"/>
                  <a:ext cx="1503359" cy="831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78" name="Google Shape;820;p30">
                  <a:extLst>
                    <a:ext uri="{FF2B5EF4-FFF2-40B4-BE49-F238E27FC236}">
                      <a16:creationId xmlns:a16="http://schemas.microsoft.com/office/drawing/2014/main" id="{F02B1ABA-EEE0-EF62-B1C2-9B19170D0F5C}"/>
                    </a:ext>
                  </a:extLst>
                </p:cNvPr>
                <p:cNvSpPr/>
                <p:nvPr/>
              </p:nvSpPr>
              <p:spPr>
                <a:xfrm>
                  <a:off x="715811" y="5201134"/>
                  <a:ext cx="73152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79" name="Google Shape;821;p30">
                  <a:extLst>
                    <a:ext uri="{FF2B5EF4-FFF2-40B4-BE49-F238E27FC236}">
                      <a16:creationId xmlns:a16="http://schemas.microsoft.com/office/drawing/2014/main" id="{292CDCA1-A63E-7561-967D-CB5C760B639C}"/>
                    </a:ext>
                  </a:extLst>
                </p:cNvPr>
                <p:cNvSpPr/>
                <p:nvPr/>
              </p:nvSpPr>
              <p:spPr>
                <a:xfrm>
                  <a:off x="715811" y="5517684"/>
                  <a:ext cx="73152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80" name="Google Shape;822;p30">
                  <a:extLst>
                    <a:ext uri="{FF2B5EF4-FFF2-40B4-BE49-F238E27FC236}">
                      <a16:creationId xmlns:a16="http://schemas.microsoft.com/office/drawing/2014/main" id="{D82CC735-8028-B0CA-4B86-8DB98F840E4D}"/>
                    </a:ext>
                  </a:extLst>
                </p:cNvPr>
                <p:cNvSpPr txBox="1"/>
                <p:nvPr/>
              </p:nvSpPr>
              <p:spPr>
                <a:xfrm>
                  <a:off x="1407515" y="5123125"/>
                  <a:ext cx="805199"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4/4 cores</a:t>
                  </a:r>
                  <a:endParaRPr sz="1000">
                    <a:solidFill>
                      <a:schemeClr val="dk1"/>
                    </a:solidFill>
                    <a:latin typeface="Cabin"/>
                    <a:ea typeface="Cabin"/>
                    <a:cs typeface="Cabin"/>
                    <a:sym typeface="Cabin"/>
                  </a:endParaRPr>
                </a:p>
              </p:txBody>
            </p:sp>
            <p:sp>
              <p:nvSpPr>
                <p:cNvPr id="881" name="Google Shape;823;p30">
                  <a:extLst>
                    <a:ext uri="{FF2B5EF4-FFF2-40B4-BE49-F238E27FC236}">
                      <a16:creationId xmlns:a16="http://schemas.microsoft.com/office/drawing/2014/main" id="{A79EA30C-7B47-5982-906D-783A2AB4B2BC}"/>
                    </a:ext>
                  </a:extLst>
                </p:cNvPr>
                <p:cNvSpPr txBox="1"/>
                <p:nvPr/>
              </p:nvSpPr>
              <p:spPr>
                <a:xfrm>
                  <a:off x="1405909" y="5432789"/>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2/4 GBs</a:t>
                  </a:r>
                  <a:endParaRPr sz="1000">
                    <a:solidFill>
                      <a:schemeClr val="dk1"/>
                    </a:solidFill>
                    <a:latin typeface="Cabin"/>
                    <a:ea typeface="Cabin"/>
                    <a:cs typeface="Cabin"/>
                    <a:sym typeface="Cabin"/>
                  </a:endParaRPr>
                </a:p>
              </p:txBody>
            </p:sp>
            <p:sp>
              <p:nvSpPr>
                <p:cNvPr id="882" name="Google Shape;824;p30">
                  <a:extLst>
                    <a:ext uri="{FF2B5EF4-FFF2-40B4-BE49-F238E27FC236}">
                      <a16:creationId xmlns:a16="http://schemas.microsoft.com/office/drawing/2014/main" id="{2434980A-2029-3566-CC46-34F0BF423A47}"/>
                    </a:ext>
                  </a:extLst>
                </p:cNvPr>
                <p:cNvSpPr/>
                <p:nvPr/>
              </p:nvSpPr>
              <p:spPr>
                <a:xfrm>
                  <a:off x="715811" y="5202094"/>
                  <a:ext cx="36576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83" name="Google Shape;825;p30">
                  <a:extLst>
                    <a:ext uri="{FF2B5EF4-FFF2-40B4-BE49-F238E27FC236}">
                      <a16:creationId xmlns:a16="http://schemas.microsoft.com/office/drawing/2014/main" id="{C2DCCE4B-119F-3B24-B53A-03F933801AF8}"/>
                    </a:ext>
                  </a:extLst>
                </p:cNvPr>
                <p:cNvSpPr/>
                <p:nvPr/>
              </p:nvSpPr>
              <p:spPr>
                <a:xfrm>
                  <a:off x="1089321" y="5201098"/>
                  <a:ext cx="36576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84" name="Google Shape;826;p30">
                  <a:extLst>
                    <a:ext uri="{FF2B5EF4-FFF2-40B4-BE49-F238E27FC236}">
                      <a16:creationId xmlns:a16="http://schemas.microsoft.com/office/drawing/2014/main" id="{BB704D7A-89EF-BDCF-F069-98C0D1E49D93}"/>
                    </a:ext>
                  </a:extLst>
                </p:cNvPr>
                <p:cNvSpPr/>
                <p:nvPr/>
              </p:nvSpPr>
              <p:spPr>
                <a:xfrm>
                  <a:off x="715811" y="5520394"/>
                  <a:ext cx="18288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85" name="Google Shape;827;p30">
                  <a:extLst>
                    <a:ext uri="{FF2B5EF4-FFF2-40B4-BE49-F238E27FC236}">
                      <a16:creationId xmlns:a16="http://schemas.microsoft.com/office/drawing/2014/main" id="{580D3A13-983E-B504-6748-C6BE7FAACE45}"/>
                    </a:ext>
                  </a:extLst>
                </p:cNvPr>
                <p:cNvSpPr/>
                <p:nvPr/>
              </p:nvSpPr>
              <p:spPr>
                <a:xfrm>
                  <a:off x="906326" y="5519031"/>
                  <a:ext cx="18288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cxnSp>
            <p:nvCxnSpPr>
              <p:cNvPr id="896" name="Google Shape;838;p30">
                <a:extLst>
                  <a:ext uri="{FF2B5EF4-FFF2-40B4-BE49-F238E27FC236}">
                    <a16:creationId xmlns:a16="http://schemas.microsoft.com/office/drawing/2014/main" id="{2D1FA339-4E07-8C99-36F4-4038851CE7D3}"/>
                  </a:ext>
                </a:extLst>
              </p:cNvPr>
              <p:cNvCxnSpPr>
                <a:cxnSpLocks/>
              </p:cNvCxnSpPr>
              <p:nvPr/>
            </p:nvCxnSpPr>
            <p:spPr>
              <a:xfrm rot="16200000" flipH="1">
                <a:off x="2702038" y="4330879"/>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cxnSp>
            <p:nvCxnSpPr>
              <p:cNvPr id="899" name="Google Shape;841;p30">
                <a:extLst>
                  <a:ext uri="{FF2B5EF4-FFF2-40B4-BE49-F238E27FC236}">
                    <a16:creationId xmlns:a16="http://schemas.microsoft.com/office/drawing/2014/main" id="{7A86BC05-26A4-8732-3BD1-3AA02FAFFB5C}"/>
                  </a:ext>
                </a:extLst>
              </p:cNvPr>
              <p:cNvCxnSpPr>
                <a:cxnSpLocks/>
              </p:cNvCxnSpPr>
              <p:nvPr/>
            </p:nvCxnSpPr>
            <p:spPr>
              <a:xfrm rot="5400000">
                <a:off x="2724818" y="5000444"/>
                <a:ext cx="600" cy="1524000"/>
              </a:xfrm>
              <a:prstGeom prst="curvedConnector3">
                <a:avLst>
                  <a:gd name="adj1" fmla="val 43497500"/>
                </a:avLst>
              </a:prstGeom>
              <a:noFill/>
              <a:ln w="9525" cap="flat" cmpd="sng">
                <a:solidFill>
                  <a:schemeClr val="dk2"/>
                </a:solidFill>
                <a:prstDash val="solid"/>
                <a:round/>
                <a:headEnd type="none" w="med" len="med"/>
                <a:tailEnd type="triangle" w="med" len="med"/>
              </a:ln>
            </p:spPr>
          </p:cxnSp>
          <p:sp>
            <p:nvSpPr>
              <p:cNvPr id="876" name="Google Shape;707;p27">
                <a:extLst>
                  <a:ext uri="{FF2B5EF4-FFF2-40B4-BE49-F238E27FC236}">
                    <a16:creationId xmlns:a16="http://schemas.microsoft.com/office/drawing/2014/main" id="{7B461E41-7670-D2B1-A2AA-5EC0573149F0}"/>
                  </a:ext>
                </a:extLst>
              </p:cNvPr>
              <p:cNvSpPr txBox="1"/>
              <p:nvPr/>
            </p:nvSpPr>
            <p:spPr>
              <a:xfrm>
                <a:off x="773749" y="4715267"/>
                <a:ext cx="1091125"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2</a:t>
                </a:r>
                <a:endParaRPr>
                  <a:solidFill>
                    <a:schemeClr val="dk1"/>
                  </a:solidFill>
                  <a:latin typeface="Cabin"/>
                  <a:ea typeface="Cabin"/>
                  <a:cs typeface="Cabin"/>
                  <a:sym typeface="Cabin"/>
                </a:endParaRPr>
              </a:p>
            </p:txBody>
          </p:sp>
          <p:sp>
            <p:nvSpPr>
              <p:cNvPr id="877" name="Google Shape;707;p27">
                <a:extLst>
                  <a:ext uri="{FF2B5EF4-FFF2-40B4-BE49-F238E27FC236}">
                    <a16:creationId xmlns:a16="http://schemas.microsoft.com/office/drawing/2014/main" id="{F24B2BB5-656A-F62D-97C4-3E94E7EAACFE}"/>
                  </a:ext>
                </a:extLst>
              </p:cNvPr>
              <p:cNvSpPr txBox="1"/>
              <p:nvPr/>
            </p:nvSpPr>
            <p:spPr>
              <a:xfrm>
                <a:off x="3427609" y="4716980"/>
                <a:ext cx="1091125"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4</a:t>
                </a:r>
                <a:endParaRPr>
                  <a:solidFill>
                    <a:schemeClr val="dk1"/>
                  </a:solidFill>
                  <a:latin typeface="Cabin"/>
                  <a:ea typeface="Cabin"/>
                  <a:cs typeface="Cabin"/>
                  <a:sym typeface="Cabin"/>
                </a:endParaRPr>
              </a:p>
            </p:txBody>
          </p:sp>
        </p:grpSp>
        <p:grpSp>
          <p:nvGrpSpPr>
            <p:cNvPr id="971" name="Group 970">
              <a:extLst>
                <a:ext uri="{FF2B5EF4-FFF2-40B4-BE49-F238E27FC236}">
                  <a16:creationId xmlns:a16="http://schemas.microsoft.com/office/drawing/2014/main" id="{786AD1C7-4B83-2A7B-1BCE-ADCD84BEE92A}"/>
                </a:ext>
              </a:extLst>
            </p:cNvPr>
            <p:cNvGrpSpPr/>
            <p:nvPr/>
          </p:nvGrpSpPr>
          <p:grpSpPr>
            <a:xfrm>
              <a:off x="2158141" y="4071030"/>
              <a:ext cx="599620" cy="1560581"/>
              <a:chOff x="7850028" y="4277717"/>
              <a:chExt cx="599620" cy="1560581"/>
            </a:xfrm>
          </p:grpSpPr>
          <mc:AlternateContent xmlns:mc="http://schemas.openxmlformats.org/markup-compatibility/2006" xmlns:a14="http://schemas.microsoft.com/office/drawing/2010/main">
            <mc:Choice Requires="a14">
              <p:sp>
                <p:nvSpPr>
                  <p:cNvPr id="972" name="Google Shape;900;p32">
                    <a:extLst>
                      <a:ext uri="{FF2B5EF4-FFF2-40B4-BE49-F238E27FC236}">
                        <a16:creationId xmlns:a16="http://schemas.microsoft.com/office/drawing/2014/main" id="{89B6758B-CB88-318B-8E3D-3A35F5E1765D}"/>
                      </a:ext>
                    </a:extLst>
                  </p:cNvPr>
                  <p:cNvSpPr txBox="1"/>
                  <p:nvPr/>
                </p:nvSpPr>
                <p:spPr>
                  <a:xfrm>
                    <a:off x="7851416" y="4277717"/>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solidFill>
                                <a:schemeClr val="dk1"/>
                              </a:solidFill>
                              <a:latin typeface="Cambria Math" panose="02040503050406030204" pitchFamily="18" charset="0"/>
                              <a:ea typeface="Cabin"/>
                              <a:cs typeface="Cabin"/>
                              <a:sym typeface="Cabin"/>
                            </a:rPr>
                            <m:t>𝛼</m:t>
                          </m:r>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𝑥</m:t>
                              </m:r>
                            </m:e>
                            <m:sub>
                              <m:r>
                                <a:rPr lang="en-US" b="0" i="1" smtClean="0">
                                  <a:solidFill>
                                    <a:schemeClr val="dk1"/>
                                  </a:solidFill>
                                  <a:latin typeface="Cambria Math" panose="02040503050406030204" pitchFamily="18" charset="0"/>
                                  <a:ea typeface="Cabin"/>
                                  <a:cs typeface="Cabin"/>
                                  <a:sym typeface="Cabin"/>
                                </a:rPr>
                                <m:t>1</m:t>
                              </m:r>
                            </m:sub>
                          </m:sSub>
                        </m:oMath>
                      </m:oMathPara>
                    </a14:m>
                    <a:endParaRPr i="1">
                      <a:solidFill>
                        <a:schemeClr val="dk1"/>
                      </a:solidFill>
                      <a:latin typeface="Cabin"/>
                      <a:ea typeface="Cabin"/>
                      <a:cs typeface="Cabin"/>
                      <a:sym typeface="Cabin"/>
                    </a:endParaRPr>
                  </a:p>
                </p:txBody>
              </p:sp>
            </mc:Choice>
            <mc:Fallback xmlns="">
              <p:sp>
                <p:nvSpPr>
                  <p:cNvPr id="972" name="Google Shape;900;p32">
                    <a:extLst>
                      <a:ext uri="{FF2B5EF4-FFF2-40B4-BE49-F238E27FC236}">
                        <a16:creationId xmlns:a16="http://schemas.microsoft.com/office/drawing/2014/main" id="{89B6758B-CB88-318B-8E3D-3A35F5E1765D}"/>
                      </a:ext>
                    </a:extLst>
                  </p:cNvPr>
                  <p:cNvSpPr txBox="1">
                    <a:spLocks noRot="1" noChangeAspect="1" noMove="1" noResize="1" noEditPoints="1" noAdjustHandles="1" noChangeArrowheads="1" noChangeShapeType="1" noTextEdit="1"/>
                  </p:cNvSpPr>
                  <p:nvPr/>
                </p:nvSpPr>
                <p:spPr>
                  <a:xfrm>
                    <a:off x="7851416" y="4277717"/>
                    <a:ext cx="598232" cy="400079"/>
                  </a:xfrm>
                  <a:prstGeom prst="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3" name="Google Shape;900;p32">
                    <a:extLst>
                      <a:ext uri="{FF2B5EF4-FFF2-40B4-BE49-F238E27FC236}">
                        <a16:creationId xmlns:a16="http://schemas.microsoft.com/office/drawing/2014/main" id="{3913E373-B4F1-2799-4181-97C2AE2C08B7}"/>
                      </a:ext>
                    </a:extLst>
                  </p:cNvPr>
                  <p:cNvSpPr txBox="1"/>
                  <p:nvPr/>
                </p:nvSpPr>
                <p:spPr>
                  <a:xfrm>
                    <a:off x="7850028" y="5438219"/>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solidFill>
                                <a:schemeClr val="dk1"/>
                              </a:solidFill>
                              <a:latin typeface="Cambria Math" panose="02040503050406030204" pitchFamily="18" charset="0"/>
                              <a:ea typeface="Cabin"/>
                              <a:cs typeface="Cabin"/>
                              <a:sym typeface="Cabin"/>
                            </a:rPr>
                            <m:t>𝛼</m:t>
                          </m:r>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𝑥</m:t>
                              </m:r>
                            </m:e>
                            <m:sub>
                              <m:r>
                                <a:rPr lang="en-US" b="0" i="1" smtClean="0">
                                  <a:solidFill>
                                    <a:schemeClr val="dk1"/>
                                  </a:solidFill>
                                  <a:latin typeface="Cambria Math" panose="02040503050406030204" pitchFamily="18" charset="0"/>
                                  <a:ea typeface="Cabin"/>
                                  <a:cs typeface="Cabin"/>
                                  <a:sym typeface="Cabin"/>
                                </a:rPr>
                                <m:t>2</m:t>
                              </m:r>
                            </m:sub>
                          </m:sSub>
                        </m:oMath>
                      </m:oMathPara>
                    </a14:m>
                    <a:endParaRPr i="1">
                      <a:solidFill>
                        <a:schemeClr val="dk1"/>
                      </a:solidFill>
                      <a:latin typeface="Cabin"/>
                      <a:ea typeface="Cabin"/>
                      <a:cs typeface="Cabin"/>
                      <a:sym typeface="Cabin"/>
                    </a:endParaRPr>
                  </a:p>
                </p:txBody>
              </p:sp>
            </mc:Choice>
            <mc:Fallback xmlns="">
              <p:sp>
                <p:nvSpPr>
                  <p:cNvPr id="973" name="Google Shape;900;p32">
                    <a:extLst>
                      <a:ext uri="{FF2B5EF4-FFF2-40B4-BE49-F238E27FC236}">
                        <a16:creationId xmlns:a16="http://schemas.microsoft.com/office/drawing/2014/main" id="{3913E373-B4F1-2799-4181-97C2AE2C08B7}"/>
                      </a:ext>
                    </a:extLst>
                  </p:cNvPr>
                  <p:cNvSpPr txBox="1">
                    <a:spLocks noRot="1" noChangeAspect="1" noMove="1" noResize="1" noEditPoints="1" noAdjustHandles="1" noChangeArrowheads="1" noChangeShapeType="1" noTextEdit="1"/>
                  </p:cNvSpPr>
                  <p:nvPr/>
                </p:nvSpPr>
                <p:spPr>
                  <a:xfrm>
                    <a:off x="7850028" y="5438219"/>
                    <a:ext cx="598232" cy="400079"/>
                  </a:xfrm>
                  <a:prstGeom prst="rect">
                    <a:avLst/>
                  </a:prstGeom>
                  <a:blipFill>
                    <a:blip r:embed="rId10"/>
                    <a:stretch>
                      <a:fillRect/>
                    </a:stretch>
                  </a:blipFill>
                  <a:ln>
                    <a:noFill/>
                  </a:ln>
                </p:spPr>
                <p:txBody>
                  <a:bodyPr/>
                  <a:lstStyle/>
                  <a:p>
                    <a:r>
                      <a:rPr lang="en-US">
                        <a:noFill/>
                      </a:rPr>
                      <a:t> </a:t>
                    </a:r>
                  </a:p>
                </p:txBody>
              </p:sp>
            </mc:Fallback>
          </mc:AlternateContent>
        </p:grpSp>
      </p:grpSp>
      <p:grpSp>
        <p:nvGrpSpPr>
          <p:cNvPr id="10" name="Group 9">
            <a:extLst>
              <a:ext uri="{FF2B5EF4-FFF2-40B4-BE49-F238E27FC236}">
                <a16:creationId xmlns:a16="http://schemas.microsoft.com/office/drawing/2014/main" id="{1F4BDF1B-919C-E169-FBCA-9BF6DBFC9AE0}"/>
              </a:ext>
            </a:extLst>
          </p:cNvPr>
          <p:cNvGrpSpPr/>
          <p:nvPr/>
        </p:nvGrpSpPr>
        <p:grpSpPr>
          <a:xfrm>
            <a:off x="6921520" y="4258709"/>
            <a:ext cx="2728699" cy="1436017"/>
            <a:chOff x="9540512" y="87827"/>
            <a:chExt cx="2728699" cy="1436017"/>
          </a:xfrm>
        </p:grpSpPr>
        <mc:AlternateContent xmlns:mc="http://schemas.openxmlformats.org/markup-compatibility/2006">
          <mc:Choice xmlns:a14="http://schemas.microsoft.com/office/drawing/2010/main" Requires="a14">
            <p:sp>
              <p:nvSpPr>
                <p:cNvPr id="977" name="Google Shape;900;p32">
                  <a:extLst>
                    <a:ext uri="{FF2B5EF4-FFF2-40B4-BE49-F238E27FC236}">
                      <a16:creationId xmlns:a16="http://schemas.microsoft.com/office/drawing/2014/main" id="{85AF23D7-432F-2871-3701-A652BE212B1B}"/>
                    </a:ext>
                  </a:extLst>
                </p:cNvPr>
                <p:cNvSpPr txBox="1"/>
                <p:nvPr/>
              </p:nvSpPr>
              <p:spPr>
                <a:xfrm>
                  <a:off x="11670979" y="188689"/>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panose="02040503050406030204" pitchFamily="18" charset="0"/>
                            <a:ea typeface="Cabin"/>
                            <a:cs typeface="Cabin"/>
                            <a:sym typeface="Cabin"/>
                          </a:rPr>
                          <m:t>𝛾</m:t>
                        </m:r>
                      </m:oMath>
                    </m:oMathPara>
                  </a14:m>
                  <a:endParaRPr lang="en-US" b="0" i="1" dirty="0">
                    <a:solidFill>
                      <a:srgbClr val="C00000"/>
                    </a:solidFill>
                    <a:latin typeface="Cambria Math" panose="02040503050406030204" pitchFamily="18" charset="0"/>
                    <a:ea typeface="Cabin"/>
                    <a:cs typeface="Cabin"/>
                    <a:sym typeface="Cabin"/>
                  </a:endParaRPr>
                </a:p>
              </p:txBody>
            </p:sp>
          </mc:Choice>
          <mc:Fallback>
            <p:sp>
              <p:nvSpPr>
                <p:cNvPr id="977" name="Google Shape;900;p32">
                  <a:extLst>
                    <a:ext uri="{FF2B5EF4-FFF2-40B4-BE49-F238E27FC236}">
                      <a16:creationId xmlns:a16="http://schemas.microsoft.com/office/drawing/2014/main" id="{85AF23D7-432F-2871-3701-A652BE212B1B}"/>
                    </a:ext>
                  </a:extLst>
                </p:cNvPr>
                <p:cNvSpPr txBox="1">
                  <a:spLocks noRot="1" noChangeAspect="1" noMove="1" noResize="1" noEditPoints="1" noAdjustHandles="1" noChangeArrowheads="1" noChangeShapeType="1" noTextEdit="1"/>
                </p:cNvSpPr>
                <p:nvPr/>
              </p:nvSpPr>
              <p:spPr>
                <a:xfrm>
                  <a:off x="11670979" y="188689"/>
                  <a:ext cx="598232" cy="400079"/>
                </a:xfrm>
                <a:prstGeom prst="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89" name="Google Shape;900;p32">
                  <a:extLst>
                    <a:ext uri="{FF2B5EF4-FFF2-40B4-BE49-F238E27FC236}">
                      <a16:creationId xmlns:a16="http://schemas.microsoft.com/office/drawing/2014/main" id="{82758B7B-A41A-6931-773F-9E913FE20480}"/>
                    </a:ext>
                  </a:extLst>
                </p:cNvPr>
                <p:cNvSpPr txBox="1"/>
                <p:nvPr/>
              </p:nvSpPr>
              <p:spPr>
                <a:xfrm>
                  <a:off x="10539225" y="87827"/>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panose="02040503050406030204" pitchFamily="18" charset="0"/>
                            <a:ea typeface="Cabin"/>
                            <a:cs typeface="Cabin"/>
                            <a:sym typeface="Cabin"/>
                          </a:rPr>
                          <m:t>2</m:t>
                        </m:r>
                        <m:r>
                          <a:rPr lang="en-US" b="0" i="1" smtClean="0">
                            <a:solidFill>
                              <a:srgbClr val="C00000"/>
                            </a:solidFill>
                            <a:latin typeface="Cambria Math" panose="02040503050406030204" pitchFamily="18" charset="0"/>
                            <a:ea typeface="Cabin"/>
                            <a:cs typeface="Cabin"/>
                            <a:sym typeface="Cabin"/>
                          </a:rPr>
                          <m:t>𝛾</m:t>
                        </m:r>
                      </m:oMath>
                    </m:oMathPara>
                  </a14:m>
                  <a:endParaRPr lang="en-US" b="0" i="1" dirty="0">
                    <a:solidFill>
                      <a:srgbClr val="C00000"/>
                    </a:solidFill>
                    <a:latin typeface="Cambria Math" panose="02040503050406030204" pitchFamily="18" charset="0"/>
                    <a:ea typeface="Cabin"/>
                    <a:cs typeface="Cabin"/>
                    <a:sym typeface="Cabin"/>
                  </a:endParaRPr>
                </a:p>
              </p:txBody>
            </p:sp>
          </mc:Choice>
          <mc:Fallback>
            <p:sp>
              <p:nvSpPr>
                <p:cNvPr id="989" name="Google Shape;900;p32">
                  <a:extLst>
                    <a:ext uri="{FF2B5EF4-FFF2-40B4-BE49-F238E27FC236}">
                      <a16:creationId xmlns:a16="http://schemas.microsoft.com/office/drawing/2014/main" id="{82758B7B-A41A-6931-773F-9E913FE20480}"/>
                    </a:ext>
                  </a:extLst>
                </p:cNvPr>
                <p:cNvSpPr txBox="1">
                  <a:spLocks noRot="1" noChangeAspect="1" noMove="1" noResize="1" noEditPoints="1" noAdjustHandles="1" noChangeArrowheads="1" noChangeShapeType="1" noTextEdit="1"/>
                </p:cNvSpPr>
                <p:nvPr/>
              </p:nvSpPr>
              <p:spPr>
                <a:xfrm>
                  <a:off x="10539225" y="87827"/>
                  <a:ext cx="598232" cy="400079"/>
                </a:xfrm>
                <a:prstGeom prst="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90" name="Google Shape;900;p32">
                  <a:extLst>
                    <a:ext uri="{FF2B5EF4-FFF2-40B4-BE49-F238E27FC236}">
                      <a16:creationId xmlns:a16="http://schemas.microsoft.com/office/drawing/2014/main" id="{6CFF9288-C911-B89F-E6BF-67B714FB4D1C}"/>
                    </a:ext>
                  </a:extLst>
                </p:cNvPr>
                <p:cNvSpPr txBox="1"/>
                <p:nvPr/>
              </p:nvSpPr>
              <p:spPr>
                <a:xfrm>
                  <a:off x="10591941" y="1123765"/>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panose="02040503050406030204" pitchFamily="18" charset="0"/>
                            <a:ea typeface="Cabin"/>
                            <a:cs typeface="Cabin"/>
                            <a:sym typeface="Cabin"/>
                          </a:rPr>
                          <m:t>2</m:t>
                        </m:r>
                        <m:r>
                          <a:rPr lang="en-US" b="0" i="1" smtClean="0">
                            <a:solidFill>
                              <a:srgbClr val="C00000"/>
                            </a:solidFill>
                            <a:latin typeface="Cambria Math" panose="02040503050406030204" pitchFamily="18" charset="0"/>
                            <a:ea typeface="Cabin"/>
                            <a:cs typeface="Cabin"/>
                            <a:sym typeface="Cabin"/>
                          </a:rPr>
                          <m:t>𝛾</m:t>
                        </m:r>
                      </m:oMath>
                    </m:oMathPara>
                  </a14:m>
                  <a:endParaRPr lang="en-US" b="0" i="1" dirty="0">
                    <a:solidFill>
                      <a:srgbClr val="C00000"/>
                    </a:solidFill>
                    <a:latin typeface="Cambria Math" panose="02040503050406030204" pitchFamily="18" charset="0"/>
                    <a:ea typeface="Cabin"/>
                    <a:cs typeface="Cabin"/>
                    <a:sym typeface="Cabin"/>
                  </a:endParaRPr>
                </a:p>
              </p:txBody>
            </p:sp>
          </mc:Choice>
          <mc:Fallback>
            <p:sp>
              <p:nvSpPr>
                <p:cNvPr id="990" name="Google Shape;900;p32">
                  <a:extLst>
                    <a:ext uri="{FF2B5EF4-FFF2-40B4-BE49-F238E27FC236}">
                      <a16:creationId xmlns:a16="http://schemas.microsoft.com/office/drawing/2014/main" id="{6CFF9288-C911-B89F-E6BF-67B714FB4D1C}"/>
                    </a:ext>
                  </a:extLst>
                </p:cNvPr>
                <p:cNvSpPr txBox="1">
                  <a:spLocks noRot="1" noChangeAspect="1" noMove="1" noResize="1" noEditPoints="1" noAdjustHandles="1" noChangeArrowheads="1" noChangeShapeType="1" noTextEdit="1"/>
                </p:cNvSpPr>
                <p:nvPr/>
              </p:nvSpPr>
              <p:spPr>
                <a:xfrm>
                  <a:off x="10591941" y="1123765"/>
                  <a:ext cx="598232" cy="400079"/>
                </a:xfrm>
                <a:prstGeom prst="rect">
                  <a:avLst/>
                </a:prstGeom>
                <a:blipFill>
                  <a:blip r:embed="rId13"/>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91" name="Google Shape;900;p32">
                  <a:extLst>
                    <a:ext uri="{FF2B5EF4-FFF2-40B4-BE49-F238E27FC236}">
                      <a16:creationId xmlns:a16="http://schemas.microsoft.com/office/drawing/2014/main" id="{B253B9B6-8039-B5B7-9568-132C2DDE8C38}"/>
                    </a:ext>
                  </a:extLst>
                </p:cNvPr>
                <p:cNvSpPr txBox="1"/>
                <p:nvPr/>
              </p:nvSpPr>
              <p:spPr>
                <a:xfrm>
                  <a:off x="9540512" y="962912"/>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panose="02040503050406030204" pitchFamily="18" charset="0"/>
                            <a:ea typeface="Cabin"/>
                            <a:cs typeface="Cabin"/>
                            <a:sym typeface="Cabin"/>
                          </a:rPr>
                          <m:t>𝛾</m:t>
                        </m:r>
                      </m:oMath>
                    </m:oMathPara>
                  </a14:m>
                  <a:endParaRPr lang="en-US" b="0" i="1" dirty="0">
                    <a:solidFill>
                      <a:srgbClr val="C00000"/>
                    </a:solidFill>
                    <a:latin typeface="Cambria Math" panose="02040503050406030204" pitchFamily="18" charset="0"/>
                    <a:ea typeface="Cabin"/>
                    <a:cs typeface="Cabin"/>
                    <a:sym typeface="Cabin"/>
                  </a:endParaRPr>
                </a:p>
              </p:txBody>
            </p:sp>
          </mc:Choice>
          <mc:Fallback>
            <p:sp>
              <p:nvSpPr>
                <p:cNvPr id="991" name="Google Shape;900;p32">
                  <a:extLst>
                    <a:ext uri="{FF2B5EF4-FFF2-40B4-BE49-F238E27FC236}">
                      <a16:creationId xmlns:a16="http://schemas.microsoft.com/office/drawing/2014/main" id="{B253B9B6-8039-B5B7-9568-132C2DDE8C38}"/>
                    </a:ext>
                  </a:extLst>
                </p:cNvPr>
                <p:cNvSpPr txBox="1">
                  <a:spLocks noRot="1" noChangeAspect="1" noMove="1" noResize="1" noEditPoints="1" noAdjustHandles="1" noChangeArrowheads="1" noChangeShapeType="1" noTextEdit="1"/>
                </p:cNvSpPr>
                <p:nvPr/>
              </p:nvSpPr>
              <p:spPr>
                <a:xfrm>
                  <a:off x="9540512" y="962912"/>
                  <a:ext cx="598232" cy="400079"/>
                </a:xfrm>
                <a:prstGeom prst="rect">
                  <a:avLst/>
                </a:prstGeom>
                <a:blipFill>
                  <a:blip r:embed="rId14"/>
                  <a:stretch>
                    <a:fillRect/>
                  </a:stretch>
                </a:blipFill>
                <a:ln>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 name="Google Shape;945;p32">
                <a:extLst>
                  <a:ext uri="{FF2B5EF4-FFF2-40B4-BE49-F238E27FC236}">
                    <a16:creationId xmlns:a16="http://schemas.microsoft.com/office/drawing/2014/main" id="{10E6A8F0-A56C-8DF2-0328-B6C6AEF0C4B7}"/>
                  </a:ext>
                </a:extLst>
              </p:cNvPr>
              <p:cNvSpPr txBox="1"/>
              <p:nvPr/>
            </p:nvSpPr>
            <p:spPr>
              <a:xfrm>
                <a:off x="432773" y="1147670"/>
                <a:ext cx="5037555" cy="461635"/>
              </a:xfrm>
              <a:prstGeom prst="rect">
                <a:avLst/>
              </a:prstGeom>
              <a:noFill/>
              <a:ln>
                <a:noFill/>
              </a:ln>
            </p:spPr>
            <p:txBody>
              <a:bodyPr spcFirstLastPara="1" wrap="square" lIns="91425" tIns="91425" rIns="91425" bIns="91425" anchor="t" anchorCtr="0">
                <a:spAutoFit/>
              </a:bodyPr>
              <a:lstStyle/>
              <a:p>
                <a:pPr lvl="0" algn="l" rtl="0">
                  <a:spcBef>
                    <a:spcPts val="0"/>
                  </a:spcBef>
                  <a:spcAft>
                    <a:spcPts val="0"/>
                  </a:spcAft>
                </a:pPr>
                <a:r>
                  <a:rPr lang="en-US" sz="1800" b="0" dirty="0">
                    <a:solidFill>
                      <a:schemeClr val="dk1"/>
                    </a:solidFill>
                    <a:latin typeface="Cabin"/>
                    <a:sym typeface="Cabin"/>
                  </a:rPr>
                  <a:t>Jobs are preemptible if we wait for a setup time </a:t>
                </a:r>
                <a14:m>
                  <m:oMath xmlns:m="http://schemas.openxmlformats.org/officeDocument/2006/math">
                    <m:r>
                      <m:rPr>
                        <m:sty m:val="p"/>
                      </m:rPr>
                      <a:rPr lang="en-US" sz="1800" b="0" i="0" smtClean="0">
                        <a:solidFill>
                          <a:schemeClr val="dk1"/>
                        </a:solidFill>
                        <a:latin typeface="Cambria Math" panose="02040503050406030204" pitchFamily="18" charset="0"/>
                        <a:sym typeface="Cabin"/>
                      </a:rPr>
                      <m:t>Γ</m:t>
                    </m:r>
                  </m:oMath>
                </a14:m>
                <a:endParaRPr lang="en-US" sz="1800" b="0" dirty="0">
                  <a:solidFill>
                    <a:schemeClr val="dk1"/>
                  </a:solidFill>
                  <a:latin typeface="Cabin"/>
                  <a:sym typeface="Cabin"/>
                </a:endParaRPr>
              </a:p>
            </p:txBody>
          </p:sp>
        </mc:Choice>
        <mc:Fallback xmlns="">
          <p:sp>
            <p:nvSpPr>
              <p:cNvPr id="2" name="Google Shape;945;p32">
                <a:extLst>
                  <a:ext uri="{FF2B5EF4-FFF2-40B4-BE49-F238E27FC236}">
                    <a16:creationId xmlns:a16="http://schemas.microsoft.com/office/drawing/2014/main" id="{10E6A8F0-A56C-8DF2-0328-B6C6AEF0C4B7}"/>
                  </a:ext>
                </a:extLst>
              </p:cNvPr>
              <p:cNvSpPr txBox="1">
                <a:spLocks noRot="1" noChangeAspect="1" noMove="1" noResize="1" noEditPoints="1" noAdjustHandles="1" noChangeArrowheads="1" noChangeShapeType="1" noTextEdit="1"/>
              </p:cNvSpPr>
              <p:nvPr/>
            </p:nvSpPr>
            <p:spPr>
              <a:xfrm>
                <a:off x="432773" y="1147670"/>
                <a:ext cx="5037555" cy="461635"/>
              </a:xfrm>
              <a:prstGeom prst="rect">
                <a:avLst/>
              </a:prstGeom>
              <a:blipFill>
                <a:blip r:embed="rId19"/>
                <a:stretch>
                  <a:fillRect l="-1090" b="-1052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Google Shape;945;p32">
                <a:extLst>
                  <a:ext uri="{FF2B5EF4-FFF2-40B4-BE49-F238E27FC236}">
                    <a16:creationId xmlns:a16="http://schemas.microsoft.com/office/drawing/2014/main" id="{BAC3D84A-83AB-E153-942A-70F0C23A4A6E}"/>
                  </a:ext>
                </a:extLst>
              </p:cNvPr>
              <p:cNvSpPr txBox="1"/>
              <p:nvPr/>
            </p:nvSpPr>
            <p:spPr>
              <a:xfrm>
                <a:off x="880860" y="1512037"/>
                <a:ext cx="3628930" cy="461635"/>
              </a:xfrm>
              <a:prstGeom prst="rect">
                <a:avLst/>
              </a:prstGeom>
              <a:noFill/>
              <a:ln>
                <a:noFill/>
              </a:ln>
            </p:spPr>
            <p:txBody>
              <a:bodyPr spcFirstLastPara="1" wrap="square" lIns="91425" tIns="91425" rIns="91425" bIns="91425" anchor="t" anchorCtr="0">
                <a:spAutoFit/>
              </a:bodyPr>
              <a:lstStyle/>
              <a:p>
                <a:pPr lvl="0" algn="l" rtl="0">
                  <a:spcBef>
                    <a:spcPts val="0"/>
                  </a:spcBef>
                  <a:spcAft>
                    <a:spcPts val="0"/>
                  </a:spcAft>
                </a:pPr>
                <a14:m>
                  <m:oMathPara xmlns:m="http://schemas.openxmlformats.org/officeDocument/2006/math">
                    <m:oMathParaPr>
                      <m:jc m:val="centerGroup"/>
                    </m:oMathParaPr>
                    <m:oMath xmlns:m="http://schemas.openxmlformats.org/officeDocument/2006/math">
                      <m:r>
                        <m:rPr>
                          <m:sty m:val="p"/>
                        </m:rPr>
                        <a:rPr lang="en-US" sz="1800" b="0" i="0" smtClean="0">
                          <a:solidFill>
                            <a:schemeClr val="dk1"/>
                          </a:solidFill>
                          <a:latin typeface="Cambria Math" panose="02040503050406030204" pitchFamily="18" charset="0"/>
                          <a:sym typeface="Cabin"/>
                        </a:rPr>
                        <m:t>Γ</m:t>
                      </m:r>
                      <m:r>
                        <a:rPr lang="en-US" sz="1800" b="0" i="1" smtClean="0">
                          <a:solidFill>
                            <a:schemeClr val="dk1"/>
                          </a:solidFill>
                          <a:latin typeface="Cambria Math" panose="02040503050406030204" pitchFamily="18" charset="0"/>
                          <a:sym typeface="Cabin"/>
                        </a:rPr>
                        <m:t>∼</m:t>
                      </m:r>
                      <m:func>
                        <m:funcPr>
                          <m:ctrlPr>
                            <a:rPr lang="en-US" sz="1800" b="0" i="1" smtClean="0">
                              <a:solidFill>
                                <a:schemeClr val="dk1"/>
                              </a:solidFill>
                              <a:latin typeface="Cambria Math" panose="02040503050406030204" pitchFamily="18" charset="0"/>
                              <a:sym typeface="Cabin"/>
                            </a:rPr>
                          </m:ctrlPr>
                        </m:funcPr>
                        <m:fName>
                          <m:r>
                            <m:rPr>
                              <m:sty m:val="p"/>
                            </m:rPr>
                            <a:rPr lang="en-US" sz="1800" b="0" i="0" smtClean="0">
                              <a:solidFill>
                                <a:schemeClr val="dk1"/>
                              </a:solidFill>
                              <a:latin typeface="Cambria Math" panose="02040503050406030204" pitchFamily="18" charset="0"/>
                              <a:sym typeface="Cabin"/>
                            </a:rPr>
                            <m:t>exp</m:t>
                          </m:r>
                        </m:fName>
                        <m:e>
                          <m:r>
                            <a:rPr lang="en-US" sz="1800" b="0" i="1" smtClean="0">
                              <a:solidFill>
                                <a:schemeClr val="dk1"/>
                              </a:solidFill>
                              <a:latin typeface="Cambria Math" panose="02040503050406030204" pitchFamily="18" charset="0"/>
                              <a:sym typeface="Cabin"/>
                            </a:rPr>
                            <m:t>(</m:t>
                          </m:r>
                          <m:r>
                            <a:rPr lang="en-US" sz="1800" b="0" i="1" smtClean="0">
                              <a:solidFill>
                                <a:schemeClr val="dk1"/>
                              </a:solidFill>
                              <a:latin typeface="Cambria Math" panose="02040503050406030204" pitchFamily="18" charset="0"/>
                              <a:sym typeface="Cabin"/>
                            </a:rPr>
                            <m:t>𝛾</m:t>
                          </m:r>
                          <m:r>
                            <a:rPr lang="en-US" sz="1800" b="0" i="1" smtClean="0">
                              <a:solidFill>
                                <a:schemeClr val="dk1"/>
                              </a:solidFill>
                              <a:latin typeface="Cambria Math" panose="02040503050406030204" pitchFamily="18" charset="0"/>
                              <a:sym typeface="Cabin"/>
                            </a:rPr>
                            <m:t>)</m:t>
                          </m:r>
                        </m:e>
                      </m:func>
                    </m:oMath>
                  </m:oMathPara>
                </a14:m>
                <a:endParaRPr lang="en-US" sz="1800" b="0" dirty="0">
                  <a:solidFill>
                    <a:schemeClr val="dk1"/>
                  </a:solidFill>
                  <a:latin typeface="Cabin"/>
                  <a:sym typeface="Cabin"/>
                </a:endParaRPr>
              </a:p>
            </p:txBody>
          </p:sp>
        </mc:Choice>
        <mc:Fallback xmlns="">
          <p:sp>
            <p:nvSpPr>
              <p:cNvPr id="3" name="Google Shape;945;p32">
                <a:extLst>
                  <a:ext uri="{FF2B5EF4-FFF2-40B4-BE49-F238E27FC236}">
                    <a16:creationId xmlns:a16="http://schemas.microsoft.com/office/drawing/2014/main" id="{BAC3D84A-83AB-E153-942A-70F0C23A4A6E}"/>
                  </a:ext>
                </a:extLst>
              </p:cNvPr>
              <p:cNvSpPr txBox="1">
                <a:spLocks noRot="1" noChangeAspect="1" noMove="1" noResize="1" noEditPoints="1" noAdjustHandles="1" noChangeArrowheads="1" noChangeShapeType="1" noTextEdit="1"/>
              </p:cNvSpPr>
              <p:nvPr/>
            </p:nvSpPr>
            <p:spPr>
              <a:xfrm>
                <a:off x="880860" y="1512037"/>
                <a:ext cx="3628930" cy="461635"/>
              </a:xfrm>
              <a:prstGeom prst="rect">
                <a:avLst/>
              </a:prstGeom>
              <a:blipFill>
                <a:blip r:embed="rId20"/>
                <a:stretch>
                  <a:fillRect b="-1316"/>
                </a:stretch>
              </a:blipFill>
              <a:ln>
                <a:noFill/>
              </a:ln>
            </p:spPr>
            <p:txBody>
              <a:bodyPr/>
              <a:lstStyle/>
              <a:p>
                <a:r>
                  <a:rPr lang="en-US">
                    <a:noFill/>
                  </a:rPr>
                  <a:t> </a:t>
                </a:r>
              </a:p>
            </p:txBody>
          </p:sp>
        </mc:Fallback>
      </mc:AlternateContent>
      <p:grpSp>
        <p:nvGrpSpPr>
          <p:cNvPr id="9" name="Group 8">
            <a:extLst>
              <a:ext uri="{FF2B5EF4-FFF2-40B4-BE49-F238E27FC236}">
                <a16:creationId xmlns:a16="http://schemas.microsoft.com/office/drawing/2014/main" id="{4BD6752D-D644-06C0-03E7-1F026560FC54}"/>
              </a:ext>
            </a:extLst>
          </p:cNvPr>
          <p:cNvGrpSpPr/>
          <p:nvPr/>
        </p:nvGrpSpPr>
        <p:grpSpPr>
          <a:xfrm>
            <a:off x="5417195" y="4310051"/>
            <a:ext cx="6140756" cy="1634178"/>
            <a:chOff x="5417195" y="4310051"/>
            <a:chExt cx="6140756" cy="1634178"/>
          </a:xfrm>
        </p:grpSpPr>
        <p:grpSp>
          <p:nvGrpSpPr>
            <p:cNvPr id="913" name="Group 912">
              <a:extLst>
                <a:ext uri="{FF2B5EF4-FFF2-40B4-BE49-F238E27FC236}">
                  <a16:creationId xmlns:a16="http://schemas.microsoft.com/office/drawing/2014/main" id="{0B4576AF-350B-AF86-6EE8-6F12E069B47C}"/>
                </a:ext>
              </a:extLst>
            </p:cNvPr>
            <p:cNvGrpSpPr/>
            <p:nvPr/>
          </p:nvGrpSpPr>
          <p:grpSpPr>
            <a:xfrm>
              <a:off x="9947645" y="4658670"/>
              <a:ext cx="1610306" cy="831900"/>
              <a:chOff x="3895027" y="5029630"/>
              <a:chExt cx="1610306" cy="831900"/>
            </a:xfrm>
          </p:grpSpPr>
          <p:sp>
            <p:nvSpPr>
              <p:cNvPr id="914" name="Google Shape;793;p30">
                <a:extLst>
                  <a:ext uri="{FF2B5EF4-FFF2-40B4-BE49-F238E27FC236}">
                    <a16:creationId xmlns:a16="http://schemas.microsoft.com/office/drawing/2014/main" id="{B5E85DA9-E076-92A7-1EEA-B6B1636E735C}"/>
                  </a:ext>
                </a:extLst>
              </p:cNvPr>
              <p:cNvSpPr/>
              <p:nvPr/>
            </p:nvSpPr>
            <p:spPr>
              <a:xfrm>
                <a:off x="3895027" y="5029630"/>
                <a:ext cx="1499616" cy="831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15" name="Google Shape;828;p30">
                <a:extLst>
                  <a:ext uri="{FF2B5EF4-FFF2-40B4-BE49-F238E27FC236}">
                    <a16:creationId xmlns:a16="http://schemas.microsoft.com/office/drawing/2014/main" id="{AB23A5D0-010B-4C11-E475-0CA6473B326D}"/>
                  </a:ext>
                </a:extLst>
              </p:cNvPr>
              <p:cNvSpPr/>
              <p:nvPr/>
            </p:nvSpPr>
            <p:spPr>
              <a:xfrm>
                <a:off x="4000044" y="5213372"/>
                <a:ext cx="73152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16" name="Google Shape;829;p30">
                <a:extLst>
                  <a:ext uri="{FF2B5EF4-FFF2-40B4-BE49-F238E27FC236}">
                    <a16:creationId xmlns:a16="http://schemas.microsoft.com/office/drawing/2014/main" id="{139C5C13-549D-3C2D-3133-5CCF705EB993}"/>
                  </a:ext>
                </a:extLst>
              </p:cNvPr>
              <p:cNvSpPr/>
              <p:nvPr/>
            </p:nvSpPr>
            <p:spPr>
              <a:xfrm>
                <a:off x="4000044" y="5529922"/>
                <a:ext cx="73152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17" name="Google Shape;830;p30">
                <a:extLst>
                  <a:ext uri="{FF2B5EF4-FFF2-40B4-BE49-F238E27FC236}">
                    <a16:creationId xmlns:a16="http://schemas.microsoft.com/office/drawing/2014/main" id="{E0FDA3DB-8C53-ECCB-DD7A-480B3754C51A}"/>
                  </a:ext>
                </a:extLst>
              </p:cNvPr>
              <p:cNvSpPr txBox="1"/>
              <p:nvPr/>
            </p:nvSpPr>
            <p:spPr>
              <a:xfrm>
                <a:off x="4700133" y="5137279"/>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2/4 cores</a:t>
                </a:r>
                <a:endParaRPr sz="1000">
                  <a:solidFill>
                    <a:schemeClr val="dk1"/>
                  </a:solidFill>
                  <a:latin typeface="Cabin"/>
                  <a:ea typeface="Cabin"/>
                  <a:cs typeface="Cabin"/>
                  <a:sym typeface="Cabin"/>
                </a:endParaRPr>
              </a:p>
            </p:txBody>
          </p:sp>
          <p:sp>
            <p:nvSpPr>
              <p:cNvPr id="918" name="Google Shape;831;p30">
                <a:extLst>
                  <a:ext uri="{FF2B5EF4-FFF2-40B4-BE49-F238E27FC236}">
                    <a16:creationId xmlns:a16="http://schemas.microsoft.com/office/drawing/2014/main" id="{A6AB3DF8-3D73-B764-565C-DDE53C8EA58D}"/>
                  </a:ext>
                </a:extLst>
              </p:cNvPr>
              <p:cNvSpPr txBox="1"/>
              <p:nvPr/>
            </p:nvSpPr>
            <p:spPr>
              <a:xfrm>
                <a:off x="4683047" y="5446187"/>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dirty="0">
                    <a:solidFill>
                      <a:schemeClr val="dk1"/>
                    </a:solidFill>
                    <a:latin typeface="Cabin"/>
                    <a:ea typeface="Cabin"/>
                    <a:cs typeface="Cabin"/>
                    <a:sym typeface="Cabin"/>
                  </a:rPr>
                  <a:t>4/4 GBs</a:t>
                </a:r>
                <a:endParaRPr sz="1000" dirty="0">
                  <a:solidFill>
                    <a:schemeClr val="dk1"/>
                  </a:solidFill>
                  <a:latin typeface="Cabin"/>
                  <a:ea typeface="Cabin"/>
                  <a:cs typeface="Cabin"/>
                  <a:sym typeface="Cabin"/>
                </a:endParaRPr>
              </a:p>
            </p:txBody>
          </p:sp>
          <p:sp>
            <p:nvSpPr>
              <p:cNvPr id="919" name="Google Shape;833;p30">
                <a:extLst>
                  <a:ext uri="{FF2B5EF4-FFF2-40B4-BE49-F238E27FC236}">
                    <a16:creationId xmlns:a16="http://schemas.microsoft.com/office/drawing/2014/main" id="{66B29DAF-2D0C-7512-8238-032AFF25DC23}"/>
                  </a:ext>
                </a:extLst>
              </p:cNvPr>
              <p:cNvSpPr/>
              <p:nvPr/>
            </p:nvSpPr>
            <p:spPr>
              <a:xfrm>
                <a:off x="3998443" y="5213032"/>
                <a:ext cx="182880" cy="18288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20" name="Google Shape;835;p30">
                <a:extLst>
                  <a:ext uri="{FF2B5EF4-FFF2-40B4-BE49-F238E27FC236}">
                    <a16:creationId xmlns:a16="http://schemas.microsoft.com/office/drawing/2014/main" id="{8AA62826-9A57-D0BF-BD61-7B34F90A4368}"/>
                  </a:ext>
                </a:extLst>
              </p:cNvPr>
              <p:cNvSpPr/>
              <p:nvPr/>
            </p:nvSpPr>
            <p:spPr>
              <a:xfrm>
                <a:off x="4003039" y="5532227"/>
                <a:ext cx="3657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21" name="Google Shape;837;p30">
                <a:extLst>
                  <a:ext uri="{FF2B5EF4-FFF2-40B4-BE49-F238E27FC236}">
                    <a16:creationId xmlns:a16="http://schemas.microsoft.com/office/drawing/2014/main" id="{D8DACE5A-28D8-57A1-8632-C4800D285B3B}"/>
                  </a:ext>
                </a:extLst>
              </p:cNvPr>
              <p:cNvSpPr/>
              <p:nvPr/>
            </p:nvSpPr>
            <p:spPr>
              <a:xfrm>
                <a:off x="3948669" y="5131509"/>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22" name="Google Shape;840;p30">
                <a:extLst>
                  <a:ext uri="{FF2B5EF4-FFF2-40B4-BE49-F238E27FC236}">
                    <a16:creationId xmlns:a16="http://schemas.microsoft.com/office/drawing/2014/main" id="{9CA6084E-521B-3898-1946-400118BC74A3}"/>
                  </a:ext>
                </a:extLst>
              </p:cNvPr>
              <p:cNvSpPr/>
              <p:nvPr/>
            </p:nvSpPr>
            <p:spPr>
              <a:xfrm>
                <a:off x="3948669" y="5472944"/>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23" name="Google Shape;835;p30">
                <a:extLst>
                  <a:ext uri="{FF2B5EF4-FFF2-40B4-BE49-F238E27FC236}">
                    <a16:creationId xmlns:a16="http://schemas.microsoft.com/office/drawing/2014/main" id="{9C63EE2F-889D-43A5-2748-F03AA9177E3F}"/>
                  </a:ext>
                </a:extLst>
              </p:cNvPr>
              <p:cNvSpPr/>
              <p:nvPr/>
            </p:nvSpPr>
            <p:spPr>
              <a:xfrm>
                <a:off x="4368739" y="5531075"/>
                <a:ext cx="3657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24" name="Google Shape;833;p30">
                <a:extLst>
                  <a:ext uri="{FF2B5EF4-FFF2-40B4-BE49-F238E27FC236}">
                    <a16:creationId xmlns:a16="http://schemas.microsoft.com/office/drawing/2014/main" id="{1507AEAC-07E7-1B15-BD7A-3376334A5BC4}"/>
                  </a:ext>
                </a:extLst>
              </p:cNvPr>
              <p:cNvSpPr/>
              <p:nvPr/>
            </p:nvSpPr>
            <p:spPr>
              <a:xfrm>
                <a:off x="4183601" y="5214080"/>
                <a:ext cx="182880" cy="18288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925" name="Group 924">
              <a:extLst>
                <a:ext uri="{FF2B5EF4-FFF2-40B4-BE49-F238E27FC236}">
                  <a16:creationId xmlns:a16="http://schemas.microsoft.com/office/drawing/2014/main" id="{D74D6EAC-73B3-896F-267C-F586655059EA}"/>
                </a:ext>
              </a:extLst>
            </p:cNvPr>
            <p:cNvGrpSpPr/>
            <p:nvPr/>
          </p:nvGrpSpPr>
          <p:grpSpPr>
            <a:xfrm>
              <a:off x="5417195" y="4642627"/>
              <a:ext cx="1629880" cy="831900"/>
              <a:chOff x="582834" y="5029630"/>
              <a:chExt cx="1629880" cy="831900"/>
            </a:xfrm>
          </p:grpSpPr>
          <p:sp>
            <p:nvSpPr>
              <p:cNvPr id="926" name="Google Shape;794;p30">
                <a:extLst>
                  <a:ext uri="{FF2B5EF4-FFF2-40B4-BE49-F238E27FC236}">
                    <a16:creationId xmlns:a16="http://schemas.microsoft.com/office/drawing/2014/main" id="{2A8E30C7-A956-2D08-4A92-61FC594C7FE8}"/>
                  </a:ext>
                </a:extLst>
              </p:cNvPr>
              <p:cNvSpPr/>
              <p:nvPr/>
            </p:nvSpPr>
            <p:spPr>
              <a:xfrm>
                <a:off x="582834" y="5029630"/>
                <a:ext cx="1503359" cy="831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27" name="Google Shape;820;p30">
                <a:extLst>
                  <a:ext uri="{FF2B5EF4-FFF2-40B4-BE49-F238E27FC236}">
                    <a16:creationId xmlns:a16="http://schemas.microsoft.com/office/drawing/2014/main" id="{2BC8296B-B249-0355-5C16-78C10FDE03D9}"/>
                  </a:ext>
                </a:extLst>
              </p:cNvPr>
              <p:cNvSpPr/>
              <p:nvPr/>
            </p:nvSpPr>
            <p:spPr>
              <a:xfrm>
                <a:off x="715811" y="5201134"/>
                <a:ext cx="73152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28" name="Google Shape;821;p30">
                <a:extLst>
                  <a:ext uri="{FF2B5EF4-FFF2-40B4-BE49-F238E27FC236}">
                    <a16:creationId xmlns:a16="http://schemas.microsoft.com/office/drawing/2014/main" id="{EDCE8483-22A6-7E82-C96E-CA8DF416F367}"/>
                  </a:ext>
                </a:extLst>
              </p:cNvPr>
              <p:cNvSpPr/>
              <p:nvPr/>
            </p:nvSpPr>
            <p:spPr>
              <a:xfrm>
                <a:off x="715811" y="5517684"/>
                <a:ext cx="73152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29" name="Google Shape;822;p30">
                <a:extLst>
                  <a:ext uri="{FF2B5EF4-FFF2-40B4-BE49-F238E27FC236}">
                    <a16:creationId xmlns:a16="http://schemas.microsoft.com/office/drawing/2014/main" id="{9C0387ED-4A0D-9641-64BA-3FA19EAC99AD}"/>
                  </a:ext>
                </a:extLst>
              </p:cNvPr>
              <p:cNvSpPr txBox="1"/>
              <p:nvPr/>
            </p:nvSpPr>
            <p:spPr>
              <a:xfrm>
                <a:off x="1407515" y="5123125"/>
                <a:ext cx="805199"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4/4 cores</a:t>
                </a:r>
                <a:endParaRPr sz="1000">
                  <a:solidFill>
                    <a:schemeClr val="dk1"/>
                  </a:solidFill>
                  <a:latin typeface="Cabin"/>
                  <a:ea typeface="Cabin"/>
                  <a:cs typeface="Cabin"/>
                  <a:sym typeface="Cabin"/>
                </a:endParaRPr>
              </a:p>
            </p:txBody>
          </p:sp>
          <p:sp>
            <p:nvSpPr>
              <p:cNvPr id="930" name="Google Shape;823;p30">
                <a:extLst>
                  <a:ext uri="{FF2B5EF4-FFF2-40B4-BE49-F238E27FC236}">
                    <a16:creationId xmlns:a16="http://schemas.microsoft.com/office/drawing/2014/main" id="{7D5F0C51-072D-43AB-E1A8-74D7C92074AF}"/>
                  </a:ext>
                </a:extLst>
              </p:cNvPr>
              <p:cNvSpPr txBox="1"/>
              <p:nvPr/>
            </p:nvSpPr>
            <p:spPr>
              <a:xfrm>
                <a:off x="1405909" y="5432789"/>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2/4 GBs</a:t>
                </a:r>
                <a:endParaRPr sz="1000">
                  <a:solidFill>
                    <a:schemeClr val="dk1"/>
                  </a:solidFill>
                  <a:latin typeface="Cabin"/>
                  <a:ea typeface="Cabin"/>
                  <a:cs typeface="Cabin"/>
                  <a:sym typeface="Cabin"/>
                </a:endParaRPr>
              </a:p>
            </p:txBody>
          </p:sp>
          <p:sp>
            <p:nvSpPr>
              <p:cNvPr id="931" name="Google Shape;824;p30">
                <a:extLst>
                  <a:ext uri="{FF2B5EF4-FFF2-40B4-BE49-F238E27FC236}">
                    <a16:creationId xmlns:a16="http://schemas.microsoft.com/office/drawing/2014/main" id="{8CFD8ABA-CFC2-0904-D456-0DD49B731B2B}"/>
                  </a:ext>
                </a:extLst>
              </p:cNvPr>
              <p:cNvSpPr/>
              <p:nvPr/>
            </p:nvSpPr>
            <p:spPr>
              <a:xfrm>
                <a:off x="715811" y="5202094"/>
                <a:ext cx="36576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32" name="Google Shape;825;p30">
                <a:extLst>
                  <a:ext uri="{FF2B5EF4-FFF2-40B4-BE49-F238E27FC236}">
                    <a16:creationId xmlns:a16="http://schemas.microsoft.com/office/drawing/2014/main" id="{846489F3-9FC0-8D0A-2983-538B7A95F972}"/>
                  </a:ext>
                </a:extLst>
              </p:cNvPr>
              <p:cNvSpPr/>
              <p:nvPr/>
            </p:nvSpPr>
            <p:spPr>
              <a:xfrm>
                <a:off x="1089321" y="5201098"/>
                <a:ext cx="36576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33" name="Google Shape;826;p30">
                <a:extLst>
                  <a:ext uri="{FF2B5EF4-FFF2-40B4-BE49-F238E27FC236}">
                    <a16:creationId xmlns:a16="http://schemas.microsoft.com/office/drawing/2014/main" id="{2FC4C609-8619-31DB-2446-463D519C379E}"/>
                  </a:ext>
                </a:extLst>
              </p:cNvPr>
              <p:cNvSpPr/>
              <p:nvPr/>
            </p:nvSpPr>
            <p:spPr>
              <a:xfrm>
                <a:off x="715811" y="5520394"/>
                <a:ext cx="18288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34" name="Google Shape;827;p30">
                <a:extLst>
                  <a:ext uri="{FF2B5EF4-FFF2-40B4-BE49-F238E27FC236}">
                    <a16:creationId xmlns:a16="http://schemas.microsoft.com/office/drawing/2014/main" id="{D8280D33-E44E-2358-10A1-4DE9E5A7FBAC}"/>
                  </a:ext>
                </a:extLst>
              </p:cNvPr>
              <p:cNvSpPr/>
              <p:nvPr/>
            </p:nvSpPr>
            <p:spPr>
              <a:xfrm>
                <a:off x="906326" y="5519031"/>
                <a:ext cx="18288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937" name="Google Shape;707;p27">
              <a:extLst>
                <a:ext uri="{FF2B5EF4-FFF2-40B4-BE49-F238E27FC236}">
                  <a16:creationId xmlns:a16="http://schemas.microsoft.com/office/drawing/2014/main" id="{FA4B0528-7219-A912-F64B-F1CADC8F5DEF}"/>
                </a:ext>
              </a:extLst>
            </p:cNvPr>
            <p:cNvSpPr txBox="1"/>
            <p:nvPr/>
          </p:nvSpPr>
          <p:spPr>
            <a:xfrm>
              <a:off x="5608110" y="4328264"/>
              <a:ext cx="1091125"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2</a:t>
              </a:r>
              <a:endParaRPr>
                <a:solidFill>
                  <a:schemeClr val="dk1"/>
                </a:solidFill>
                <a:latin typeface="Cabin"/>
                <a:ea typeface="Cabin"/>
                <a:cs typeface="Cabin"/>
                <a:sym typeface="Cabin"/>
              </a:endParaRPr>
            </a:p>
          </p:txBody>
        </p:sp>
        <p:sp>
          <p:nvSpPr>
            <p:cNvPr id="938" name="Google Shape;707;p27">
              <a:extLst>
                <a:ext uri="{FF2B5EF4-FFF2-40B4-BE49-F238E27FC236}">
                  <a16:creationId xmlns:a16="http://schemas.microsoft.com/office/drawing/2014/main" id="{877D808B-BAB3-1D18-E615-3C7B48B609E1}"/>
                </a:ext>
              </a:extLst>
            </p:cNvPr>
            <p:cNvSpPr txBox="1"/>
            <p:nvPr/>
          </p:nvSpPr>
          <p:spPr>
            <a:xfrm>
              <a:off x="10288890" y="4329977"/>
              <a:ext cx="1091125"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4</a:t>
              </a:r>
              <a:endParaRPr>
                <a:solidFill>
                  <a:schemeClr val="dk1"/>
                </a:solidFill>
                <a:latin typeface="Cabin"/>
                <a:ea typeface="Cabin"/>
                <a:cs typeface="Cabin"/>
                <a:sym typeface="Cabin"/>
              </a:endParaRPr>
            </a:p>
          </p:txBody>
        </p:sp>
        <mc:AlternateContent xmlns:mc="http://schemas.openxmlformats.org/markup-compatibility/2006">
          <mc:Choice xmlns:a14="http://schemas.microsoft.com/office/drawing/2010/main" Requires="a14">
            <p:sp>
              <p:nvSpPr>
                <p:cNvPr id="941" name="Google Shape;958;p33">
                  <a:extLst>
                    <a:ext uri="{FF2B5EF4-FFF2-40B4-BE49-F238E27FC236}">
                      <a16:creationId xmlns:a16="http://schemas.microsoft.com/office/drawing/2014/main" id="{C2357EF2-6A8C-85DD-816E-3B3698693F9A}"/>
                    </a:ext>
                  </a:extLst>
                </p:cNvPr>
                <p:cNvSpPr/>
                <p:nvPr/>
              </p:nvSpPr>
              <p:spPr>
                <a:xfrm>
                  <a:off x="8519371" y="4387402"/>
                  <a:ext cx="404400" cy="4044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bin"/>
                            <a:cs typeface="Cabin"/>
                            <a:sym typeface="Cabin"/>
                          </a:rPr>
                          <m:t> </m:t>
                        </m:r>
                        <m:sSub>
                          <m:sSubPr>
                            <m:ctrlPr>
                              <a:rPr lang="en-US" b="0" i="1" smtClean="0">
                                <a:latin typeface="Cambria Math" panose="02040503050406030204" pitchFamily="18" charset="0"/>
                                <a:ea typeface="Cabin"/>
                                <a:cs typeface="Cabin"/>
                                <a:sym typeface="Cabin"/>
                              </a:rPr>
                            </m:ctrlPr>
                          </m:sSubPr>
                          <m:e>
                            <m:r>
                              <a:rPr lang="en-US" b="0" i="1" smtClean="0">
                                <a:latin typeface="Cambria Math" panose="02040503050406030204" pitchFamily="18" charset="0"/>
                                <a:ea typeface="Cabin"/>
                                <a:cs typeface="Cabin"/>
                                <a:sym typeface="Cabin"/>
                              </a:rPr>
                              <m:t>𝑠</m:t>
                            </m:r>
                          </m:e>
                          <m:sub>
                            <m:r>
                              <a:rPr lang="en-US" b="0" i="1" smtClean="0">
                                <a:latin typeface="Cambria Math" panose="02040503050406030204" pitchFamily="18" charset="0"/>
                                <a:ea typeface="Cabin"/>
                                <a:cs typeface="Cabin"/>
                                <a:sym typeface="Cabin"/>
                              </a:rPr>
                              <m:t>1</m:t>
                            </m:r>
                          </m:sub>
                        </m:sSub>
                      </m:oMath>
                    </m:oMathPara>
                  </a14:m>
                  <a:endParaRPr>
                    <a:latin typeface="Cabin"/>
                    <a:ea typeface="Cabin"/>
                    <a:cs typeface="Cabin"/>
                    <a:sym typeface="Cabin"/>
                  </a:endParaRPr>
                </a:p>
              </p:txBody>
            </p:sp>
          </mc:Choice>
          <mc:Fallback>
            <p:sp>
              <p:nvSpPr>
                <p:cNvPr id="941" name="Google Shape;958;p33">
                  <a:extLst>
                    <a:ext uri="{FF2B5EF4-FFF2-40B4-BE49-F238E27FC236}">
                      <a16:creationId xmlns:a16="http://schemas.microsoft.com/office/drawing/2014/main" id="{C2357EF2-6A8C-85DD-816E-3B3698693F9A}"/>
                    </a:ext>
                  </a:extLst>
                </p:cNvPr>
                <p:cNvSpPr>
                  <a:spLocks noRot="1" noChangeAspect="1" noMove="1" noResize="1" noEditPoints="1" noAdjustHandles="1" noChangeArrowheads="1" noChangeShapeType="1" noTextEdit="1"/>
                </p:cNvSpPr>
                <p:nvPr/>
              </p:nvSpPr>
              <p:spPr>
                <a:xfrm>
                  <a:off x="8519371" y="4387402"/>
                  <a:ext cx="404400" cy="404400"/>
                </a:xfrm>
                <a:prstGeom prst="ellipse">
                  <a:avLst/>
                </a:prstGeom>
                <a:blipFill>
                  <a:blip r:embed="rId21"/>
                  <a:stretch>
                    <a:fillRect/>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sp>
          <p:nvSpPr>
            <p:cNvPr id="943" name="Google Shape;958;p33">
              <a:extLst>
                <a:ext uri="{FF2B5EF4-FFF2-40B4-BE49-F238E27FC236}">
                  <a16:creationId xmlns:a16="http://schemas.microsoft.com/office/drawing/2014/main" id="{411F33EA-EE5B-6F85-7FEB-D3779DFE3224}"/>
                </a:ext>
              </a:extLst>
            </p:cNvPr>
            <p:cNvSpPr/>
            <p:nvPr/>
          </p:nvSpPr>
          <p:spPr>
            <a:xfrm>
              <a:off x="8519371" y="5421502"/>
              <a:ext cx="404400" cy="404400"/>
            </a:xfrm>
            <a:prstGeom prst="ellipse">
              <a:avLst/>
            </a:prstGeom>
            <a:solidFill>
              <a:schemeClr val="tx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961" name="Straight Arrow Connector 960">
              <a:extLst>
                <a:ext uri="{FF2B5EF4-FFF2-40B4-BE49-F238E27FC236}">
                  <a16:creationId xmlns:a16="http://schemas.microsoft.com/office/drawing/2014/main" id="{DEF0D0F3-2AFD-C532-16D0-DD63C240D614}"/>
                </a:ext>
              </a:extLst>
            </p:cNvPr>
            <p:cNvCxnSpPr>
              <a:cxnSpLocks/>
              <a:endCxn id="978" idx="2"/>
            </p:cNvCxnSpPr>
            <p:nvPr/>
          </p:nvCxnSpPr>
          <p:spPr>
            <a:xfrm flipV="1">
              <a:off x="6817042" y="4591161"/>
              <a:ext cx="719323" cy="1538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62" name="Straight Arrow Connector 961">
              <a:extLst>
                <a:ext uri="{FF2B5EF4-FFF2-40B4-BE49-F238E27FC236}">
                  <a16:creationId xmlns:a16="http://schemas.microsoft.com/office/drawing/2014/main" id="{B5BE14EA-F7E7-DF48-7C96-43EF588DE6AA}"/>
                </a:ext>
              </a:extLst>
            </p:cNvPr>
            <p:cNvCxnSpPr>
              <a:cxnSpLocks/>
            </p:cNvCxnSpPr>
            <p:nvPr/>
          </p:nvCxnSpPr>
          <p:spPr>
            <a:xfrm>
              <a:off x="8923771" y="4614660"/>
              <a:ext cx="1023874" cy="2214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63" name="Straight Arrow Connector 962">
              <a:extLst>
                <a:ext uri="{FF2B5EF4-FFF2-40B4-BE49-F238E27FC236}">
                  <a16:creationId xmlns:a16="http://schemas.microsoft.com/office/drawing/2014/main" id="{D9A84CB2-B6F3-C1C7-1C0B-AEF22A100F01}"/>
                </a:ext>
              </a:extLst>
            </p:cNvPr>
            <p:cNvCxnSpPr>
              <a:cxnSpLocks/>
              <a:endCxn id="943" idx="6"/>
            </p:cNvCxnSpPr>
            <p:nvPr/>
          </p:nvCxnSpPr>
          <p:spPr>
            <a:xfrm flipH="1">
              <a:off x="8923771" y="5421502"/>
              <a:ext cx="1023874" cy="202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64" name="Straight Arrow Connector 963">
              <a:extLst>
                <a:ext uri="{FF2B5EF4-FFF2-40B4-BE49-F238E27FC236}">
                  <a16:creationId xmlns:a16="http://schemas.microsoft.com/office/drawing/2014/main" id="{8BB3628E-BF6F-E83F-FF6B-2D425AC0F93A}"/>
                </a:ext>
              </a:extLst>
            </p:cNvPr>
            <p:cNvCxnSpPr>
              <a:cxnSpLocks/>
              <a:stCxn id="979" idx="2"/>
            </p:cNvCxnSpPr>
            <p:nvPr/>
          </p:nvCxnSpPr>
          <p:spPr>
            <a:xfrm flipH="1" flipV="1">
              <a:off x="6885622" y="5341962"/>
              <a:ext cx="644599" cy="2827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975" name="Google Shape;900;p32">
                  <a:extLst>
                    <a:ext uri="{FF2B5EF4-FFF2-40B4-BE49-F238E27FC236}">
                      <a16:creationId xmlns:a16="http://schemas.microsoft.com/office/drawing/2014/main" id="{E2A82904-E462-841D-426D-B7C6B9865B56}"/>
                    </a:ext>
                  </a:extLst>
                </p:cNvPr>
                <p:cNvSpPr txBox="1"/>
                <p:nvPr/>
              </p:nvSpPr>
              <p:spPr>
                <a:xfrm>
                  <a:off x="6942041" y="4310051"/>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solidFill>
                              <a:schemeClr val="dk1"/>
                            </a:solidFill>
                            <a:latin typeface="Cambria Math" panose="02040503050406030204" pitchFamily="18" charset="0"/>
                            <a:ea typeface="Cabin"/>
                            <a:cs typeface="Cabin"/>
                            <a:sym typeface="Cabin"/>
                          </a:rPr>
                          <m:t>𝛼</m:t>
                        </m:r>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𝑥</m:t>
                            </m:r>
                          </m:e>
                          <m:sub>
                            <m:r>
                              <a:rPr lang="en-US" b="0" i="1" smtClean="0">
                                <a:solidFill>
                                  <a:schemeClr val="dk1"/>
                                </a:solidFill>
                                <a:latin typeface="Cambria Math" panose="02040503050406030204" pitchFamily="18" charset="0"/>
                                <a:ea typeface="Cabin"/>
                                <a:cs typeface="Cabin"/>
                                <a:sym typeface="Cabin"/>
                              </a:rPr>
                              <m:t>1</m:t>
                            </m:r>
                          </m:sub>
                        </m:sSub>
                      </m:oMath>
                    </m:oMathPara>
                  </a14:m>
                  <a:endParaRPr i="1">
                    <a:solidFill>
                      <a:schemeClr val="dk1"/>
                    </a:solidFill>
                    <a:latin typeface="Cabin"/>
                    <a:ea typeface="Cabin"/>
                    <a:cs typeface="Cabin"/>
                    <a:sym typeface="Cabin"/>
                  </a:endParaRPr>
                </a:p>
              </p:txBody>
            </p:sp>
          </mc:Choice>
          <mc:Fallback>
            <p:sp>
              <p:nvSpPr>
                <p:cNvPr id="975" name="Google Shape;900;p32">
                  <a:extLst>
                    <a:ext uri="{FF2B5EF4-FFF2-40B4-BE49-F238E27FC236}">
                      <a16:creationId xmlns:a16="http://schemas.microsoft.com/office/drawing/2014/main" id="{E2A82904-E462-841D-426D-B7C6B9865B56}"/>
                    </a:ext>
                  </a:extLst>
                </p:cNvPr>
                <p:cNvSpPr txBox="1">
                  <a:spLocks noRot="1" noChangeAspect="1" noMove="1" noResize="1" noEditPoints="1" noAdjustHandles="1" noChangeArrowheads="1" noChangeShapeType="1" noTextEdit="1"/>
                </p:cNvSpPr>
                <p:nvPr/>
              </p:nvSpPr>
              <p:spPr>
                <a:xfrm>
                  <a:off x="6942041" y="4310051"/>
                  <a:ext cx="598232" cy="400079"/>
                </a:xfrm>
                <a:prstGeom prst="rect">
                  <a:avLst/>
                </a:prstGeom>
                <a:blipFill>
                  <a:blip r:embed="rId22"/>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76" name="Google Shape;900;p32">
                  <a:extLst>
                    <a:ext uri="{FF2B5EF4-FFF2-40B4-BE49-F238E27FC236}">
                      <a16:creationId xmlns:a16="http://schemas.microsoft.com/office/drawing/2014/main" id="{6B6EA37E-603C-AA48-2A12-95D56EA7C8B0}"/>
                    </a:ext>
                  </a:extLst>
                </p:cNvPr>
                <p:cNvSpPr txBox="1"/>
                <p:nvPr/>
              </p:nvSpPr>
              <p:spPr>
                <a:xfrm>
                  <a:off x="9130104" y="5431571"/>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solidFill>
                              <a:schemeClr val="dk1"/>
                            </a:solidFill>
                            <a:latin typeface="Cambria Math" panose="02040503050406030204" pitchFamily="18" charset="0"/>
                            <a:ea typeface="Cabin"/>
                            <a:cs typeface="Cabin"/>
                            <a:sym typeface="Cabin"/>
                          </a:rPr>
                          <m:t>𝛼</m:t>
                        </m:r>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𝑥</m:t>
                            </m:r>
                          </m:e>
                          <m:sub>
                            <m:r>
                              <a:rPr lang="en-US" b="0" i="1" smtClean="0">
                                <a:solidFill>
                                  <a:schemeClr val="dk1"/>
                                </a:solidFill>
                                <a:latin typeface="Cambria Math" panose="02040503050406030204" pitchFamily="18" charset="0"/>
                                <a:ea typeface="Cabin"/>
                                <a:cs typeface="Cabin"/>
                                <a:sym typeface="Cabin"/>
                              </a:rPr>
                              <m:t>2</m:t>
                            </m:r>
                          </m:sub>
                        </m:sSub>
                      </m:oMath>
                    </m:oMathPara>
                  </a14:m>
                  <a:endParaRPr i="1">
                    <a:solidFill>
                      <a:schemeClr val="dk1"/>
                    </a:solidFill>
                    <a:latin typeface="Cabin"/>
                    <a:ea typeface="Cabin"/>
                    <a:cs typeface="Cabin"/>
                    <a:sym typeface="Cabin"/>
                  </a:endParaRPr>
                </a:p>
              </p:txBody>
            </p:sp>
          </mc:Choice>
          <mc:Fallback>
            <p:sp>
              <p:nvSpPr>
                <p:cNvPr id="976" name="Google Shape;900;p32">
                  <a:extLst>
                    <a:ext uri="{FF2B5EF4-FFF2-40B4-BE49-F238E27FC236}">
                      <a16:creationId xmlns:a16="http://schemas.microsoft.com/office/drawing/2014/main" id="{6B6EA37E-603C-AA48-2A12-95D56EA7C8B0}"/>
                    </a:ext>
                  </a:extLst>
                </p:cNvPr>
                <p:cNvSpPr txBox="1">
                  <a:spLocks noRot="1" noChangeAspect="1" noMove="1" noResize="1" noEditPoints="1" noAdjustHandles="1" noChangeArrowheads="1" noChangeShapeType="1" noTextEdit="1"/>
                </p:cNvSpPr>
                <p:nvPr/>
              </p:nvSpPr>
              <p:spPr>
                <a:xfrm>
                  <a:off x="9130104" y="5431571"/>
                  <a:ext cx="598232" cy="400079"/>
                </a:xfrm>
                <a:prstGeom prst="rect">
                  <a:avLst/>
                </a:prstGeom>
                <a:blipFill>
                  <a:blip r:embed="rId23"/>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78" name="Google Shape;958;p33">
                  <a:extLst>
                    <a:ext uri="{FF2B5EF4-FFF2-40B4-BE49-F238E27FC236}">
                      <a16:creationId xmlns:a16="http://schemas.microsoft.com/office/drawing/2014/main" id="{FA820FD4-B338-DD80-EBBA-9AA3D63BD1A9}"/>
                    </a:ext>
                  </a:extLst>
                </p:cNvPr>
                <p:cNvSpPr/>
                <p:nvPr/>
              </p:nvSpPr>
              <p:spPr>
                <a:xfrm>
                  <a:off x="7536365" y="4388961"/>
                  <a:ext cx="404400" cy="404400"/>
                </a:xfrm>
                <a:prstGeom prst="ellipse">
                  <a:avLst/>
                </a:prstGeom>
                <a:solidFill>
                  <a:schemeClr val="tx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bin"/>
                            <a:cs typeface="Cabin"/>
                            <a:sym typeface="Cabin"/>
                          </a:rPr>
                          <m:t> </m:t>
                        </m:r>
                      </m:oMath>
                    </m:oMathPara>
                  </a14:m>
                  <a:endParaRPr>
                    <a:latin typeface="Cabin"/>
                    <a:ea typeface="Cabin"/>
                    <a:cs typeface="Cabin"/>
                    <a:sym typeface="Cabin"/>
                  </a:endParaRPr>
                </a:p>
              </p:txBody>
            </p:sp>
          </mc:Choice>
          <mc:Fallback>
            <p:sp>
              <p:nvSpPr>
                <p:cNvPr id="978" name="Google Shape;958;p33">
                  <a:extLst>
                    <a:ext uri="{FF2B5EF4-FFF2-40B4-BE49-F238E27FC236}">
                      <a16:creationId xmlns:a16="http://schemas.microsoft.com/office/drawing/2014/main" id="{FA820FD4-B338-DD80-EBBA-9AA3D63BD1A9}"/>
                    </a:ext>
                  </a:extLst>
                </p:cNvPr>
                <p:cNvSpPr>
                  <a:spLocks noRot="1" noChangeAspect="1" noMove="1" noResize="1" noEditPoints="1" noAdjustHandles="1" noChangeArrowheads="1" noChangeShapeType="1" noTextEdit="1"/>
                </p:cNvSpPr>
                <p:nvPr/>
              </p:nvSpPr>
              <p:spPr>
                <a:xfrm>
                  <a:off x="7536365" y="4388961"/>
                  <a:ext cx="404400" cy="404400"/>
                </a:xfrm>
                <a:prstGeom prst="ellipse">
                  <a:avLst/>
                </a:prstGeom>
                <a:blipFill>
                  <a:blip r:embed="rId24"/>
                  <a:stretch>
                    <a:fillRect/>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79" name="Google Shape;958;p33">
                  <a:extLst>
                    <a:ext uri="{FF2B5EF4-FFF2-40B4-BE49-F238E27FC236}">
                      <a16:creationId xmlns:a16="http://schemas.microsoft.com/office/drawing/2014/main" id="{CA5D9C10-0844-0CB8-D00D-D82BC5C57BD9}"/>
                    </a:ext>
                  </a:extLst>
                </p:cNvPr>
                <p:cNvSpPr/>
                <p:nvPr/>
              </p:nvSpPr>
              <p:spPr>
                <a:xfrm>
                  <a:off x="7530221" y="5422462"/>
                  <a:ext cx="404400" cy="4044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bin"/>
                            <a:cs typeface="Cabin"/>
                            <a:sym typeface="Cabin"/>
                          </a:rPr>
                          <m:t> </m:t>
                        </m:r>
                        <m:sSub>
                          <m:sSubPr>
                            <m:ctrlPr>
                              <a:rPr lang="en-US" b="0" i="1" smtClean="0">
                                <a:latin typeface="Cambria Math" panose="02040503050406030204" pitchFamily="18" charset="0"/>
                                <a:ea typeface="Cabin"/>
                                <a:cs typeface="Cabin"/>
                                <a:sym typeface="Cabin"/>
                              </a:rPr>
                            </m:ctrlPr>
                          </m:sSubPr>
                          <m:e>
                            <m:r>
                              <a:rPr lang="en-US" b="0" i="1" smtClean="0">
                                <a:latin typeface="Cambria Math" panose="02040503050406030204" pitchFamily="18" charset="0"/>
                                <a:ea typeface="Cabin"/>
                                <a:cs typeface="Cabin"/>
                                <a:sym typeface="Cabin"/>
                              </a:rPr>
                              <m:t>𝑠</m:t>
                            </m:r>
                          </m:e>
                          <m:sub>
                            <m:r>
                              <a:rPr lang="en-US" b="0" i="1" smtClean="0">
                                <a:latin typeface="Cambria Math" panose="02040503050406030204" pitchFamily="18" charset="0"/>
                                <a:ea typeface="Cabin"/>
                                <a:cs typeface="Cabin"/>
                                <a:sym typeface="Cabin"/>
                              </a:rPr>
                              <m:t>2</m:t>
                            </m:r>
                          </m:sub>
                        </m:sSub>
                      </m:oMath>
                    </m:oMathPara>
                  </a14:m>
                  <a:endParaRPr>
                    <a:latin typeface="Cabin"/>
                    <a:ea typeface="Cabin"/>
                    <a:cs typeface="Cabin"/>
                    <a:sym typeface="Cabin"/>
                  </a:endParaRPr>
                </a:p>
              </p:txBody>
            </p:sp>
          </mc:Choice>
          <mc:Fallback>
            <p:sp>
              <p:nvSpPr>
                <p:cNvPr id="979" name="Google Shape;958;p33">
                  <a:extLst>
                    <a:ext uri="{FF2B5EF4-FFF2-40B4-BE49-F238E27FC236}">
                      <a16:creationId xmlns:a16="http://schemas.microsoft.com/office/drawing/2014/main" id="{CA5D9C10-0844-0CB8-D00D-D82BC5C57BD9}"/>
                    </a:ext>
                  </a:extLst>
                </p:cNvPr>
                <p:cNvSpPr>
                  <a:spLocks noRot="1" noChangeAspect="1" noMove="1" noResize="1" noEditPoints="1" noAdjustHandles="1" noChangeArrowheads="1" noChangeShapeType="1" noTextEdit="1"/>
                </p:cNvSpPr>
                <p:nvPr/>
              </p:nvSpPr>
              <p:spPr>
                <a:xfrm>
                  <a:off x="7530221" y="5422462"/>
                  <a:ext cx="404400" cy="404400"/>
                </a:xfrm>
                <a:prstGeom prst="ellipse">
                  <a:avLst/>
                </a:prstGeom>
                <a:blipFill>
                  <a:blip r:embed="rId25"/>
                  <a:stretch>
                    <a:fillRect/>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cxnSp>
          <p:nvCxnSpPr>
            <p:cNvPr id="982" name="Straight Arrow Connector 981">
              <a:extLst>
                <a:ext uri="{FF2B5EF4-FFF2-40B4-BE49-F238E27FC236}">
                  <a16:creationId xmlns:a16="http://schemas.microsoft.com/office/drawing/2014/main" id="{602B7350-8DDA-C8B5-375D-3F7AB182FD91}"/>
                </a:ext>
              </a:extLst>
            </p:cNvPr>
            <p:cNvCxnSpPr>
              <a:cxnSpLocks/>
              <a:stCxn id="978" idx="6"/>
              <a:endCxn id="941" idx="2"/>
            </p:cNvCxnSpPr>
            <p:nvPr/>
          </p:nvCxnSpPr>
          <p:spPr>
            <a:xfrm flipV="1">
              <a:off x="7940765" y="4589602"/>
              <a:ext cx="578606" cy="15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86" name="Straight Arrow Connector 985">
              <a:extLst>
                <a:ext uri="{FF2B5EF4-FFF2-40B4-BE49-F238E27FC236}">
                  <a16:creationId xmlns:a16="http://schemas.microsoft.com/office/drawing/2014/main" id="{D86987E1-A7C6-248C-B2C2-F48528C01721}"/>
                </a:ext>
              </a:extLst>
            </p:cNvPr>
            <p:cNvCxnSpPr>
              <a:cxnSpLocks/>
              <a:stCxn id="943" idx="2"/>
              <a:endCxn id="979" idx="6"/>
            </p:cNvCxnSpPr>
            <p:nvPr/>
          </p:nvCxnSpPr>
          <p:spPr>
            <a:xfrm flipH="1">
              <a:off x="7934621" y="5623702"/>
              <a:ext cx="584750" cy="9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5" name="Google Shape;900;p32">
                  <a:extLst>
                    <a:ext uri="{FF2B5EF4-FFF2-40B4-BE49-F238E27FC236}">
                      <a16:creationId xmlns:a16="http://schemas.microsoft.com/office/drawing/2014/main" id="{258CE09D-7083-04A9-1E2D-D5219FE6B47C}"/>
                    </a:ext>
                  </a:extLst>
                </p:cNvPr>
                <p:cNvSpPr txBox="1"/>
                <p:nvPr/>
              </p:nvSpPr>
              <p:spPr>
                <a:xfrm>
                  <a:off x="7957521" y="4522835"/>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2</m:t>
                            </m:r>
                            <m:r>
                              <a:rPr lang="en-US" b="0" i="1" smtClean="0">
                                <a:solidFill>
                                  <a:schemeClr val="dk1"/>
                                </a:solidFill>
                                <a:latin typeface="Cambria Math" panose="02040503050406030204" pitchFamily="18" charset="0"/>
                                <a:ea typeface="Cabin"/>
                                <a:cs typeface="Cabin"/>
                                <a:sym typeface="Cabin"/>
                              </a:rPr>
                              <m:t>𝜇</m:t>
                            </m:r>
                          </m:e>
                          <m:sub>
                            <m:r>
                              <a:rPr lang="en-US" b="0" i="1" smtClean="0">
                                <a:solidFill>
                                  <a:schemeClr val="dk1"/>
                                </a:solidFill>
                                <a:latin typeface="Cambria Math" panose="02040503050406030204" pitchFamily="18" charset="0"/>
                                <a:ea typeface="Cabin"/>
                                <a:cs typeface="Cabin"/>
                                <a:sym typeface="Cabin"/>
                              </a:rPr>
                              <m:t>1</m:t>
                            </m:r>
                          </m:sub>
                        </m:sSub>
                      </m:oMath>
                    </m:oMathPara>
                  </a14:m>
                  <a:endParaRPr i="1" dirty="0">
                    <a:solidFill>
                      <a:schemeClr val="dk1"/>
                    </a:solidFill>
                    <a:latin typeface="Cabin"/>
                    <a:ea typeface="Cabin"/>
                    <a:cs typeface="Cabin"/>
                    <a:sym typeface="Cabin"/>
                  </a:endParaRPr>
                </a:p>
              </p:txBody>
            </p:sp>
          </mc:Choice>
          <mc:Fallback>
            <p:sp>
              <p:nvSpPr>
                <p:cNvPr id="5" name="Google Shape;900;p32">
                  <a:extLst>
                    <a:ext uri="{FF2B5EF4-FFF2-40B4-BE49-F238E27FC236}">
                      <a16:creationId xmlns:a16="http://schemas.microsoft.com/office/drawing/2014/main" id="{258CE09D-7083-04A9-1E2D-D5219FE6B47C}"/>
                    </a:ext>
                  </a:extLst>
                </p:cNvPr>
                <p:cNvSpPr txBox="1">
                  <a:spLocks noRot="1" noChangeAspect="1" noMove="1" noResize="1" noEditPoints="1" noAdjustHandles="1" noChangeArrowheads="1" noChangeShapeType="1" noTextEdit="1"/>
                </p:cNvSpPr>
                <p:nvPr/>
              </p:nvSpPr>
              <p:spPr>
                <a:xfrm>
                  <a:off x="7957521" y="4522835"/>
                  <a:ext cx="598232" cy="400079"/>
                </a:xfrm>
                <a:prstGeom prst="rect">
                  <a:avLst/>
                </a:prstGeom>
                <a:blipFill>
                  <a:blip r:embed="rId26"/>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Google Shape;900;p32">
                  <a:extLst>
                    <a:ext uri="{FF2B5EF4-FFF2-40B4-BE49-F238E27FC236}">
                      <a16:creationId xmlns:a16="http://schemas.microsoft.com/office/drawing/2014/main" id="{CF0D3DF9-59E3-92AE-5FF3-E64806890F9A}"/>
                    </a:ext>
                  </a:extLst>
                </p:cNvPr>
                <p:cNvSpPr txBox="1"/>
                <p:nvPr/>
              </p:nvSpPr>
              <p:spPr>
                <a:xfrm>
                  <a:off x="9060390" y="4624873"/>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𝜇</m:t>
                            </m:r>
                          </m:e>
                          <m:sub>
                            <m:r>
                              <a:rPr lang="en-US" b="0" i="1" smtClean="0">
                                <a:solidFill>
                                  <a:schemeClr val="dk1"/>
                                </a:solidFill>
                                <a:latin typeface="Cambria Math" panose="02040503050406030204" pitchFamily="18" charset="0"/>
                                <a:ea typeface="Cabin"/>
                                <a:cs typeface="Cabin"/>
                                <a:sym typeface="Cabin"/>
                              </a:rPr>
                              <m:t>1</m:t>
                            </m:r>
                          </m:sub>
                        </m:sSub>
                      </m:oMath>
                    </m:oMathPara>
                  </a14:m>
                  <a:endParaRPr i="1" dirty="0">
                    <a:solidFill>
                      <a:schemeClr val="dk1"/>
                    </a:solidFill>
                    <a:latin typeface="Cabin"/>
                    <a:ea typeface="Cabin"/>
                    <a:cs typeface="Cabin"/>
                    <a:sym typeface="Cabin"/>
                  </a:endParaRPr>
                </a:p>
              </p:txBody>
            </p:sp>
          </mc:Choice>
          <mc:Fallback>
            <p:sp>
              <p:nvSpPr>
                <p:cNvPr id="6" name="Google Shape;900;p32">
                  <a:extLst>
                    <a:ext uri="{FF2B5EF4-FFF2-40B4-BE49-F238E27FC236}">
                      <a16:creationId xmlns:a16="http://schemas.microsoft.com/office/drawing/2014/main" id="{CF0D3DF9-59E3-92AE-5FF3-E64806890F9A}"/>
                    </a:ext>
                  </a:extLst>
                </p:cNvPr>
                <p:cNvSpPr txBox="1">
                  <a:spLocks noRot="1" noChangeAspect="1" noMove="1" noResize="1" noEditPoints="1" noAdjustHandles="1" noChangeArrowheads="1" noChangeShapeType="1" noTextEdit="1"/>
                </p:cNvSpPr>
                <p:nvPr/>
              </p:nvSpPr>
              <p:spPr>
                <a:xfrm>
                  <a:off x="9060390" y="4624873"/>
                  <a:ext cx="598232" cy="400079"/>
                </a:xfrm>
                <a:prstGeom prst="rect">
                  <a:avLst/>
                </a:prstGeom>
                <a:blipFill>
                  <a:blip r:embed="rId27"/>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Google Shape;900;p32">
                  <a:extLst>
                    <a:ext uri="{FF2B5EF4-FFF2-40B4-BE49-F238E27FC236}">
                      <a16:creationId xmlns:a16="http://schemas.microsoft.com/office/drawing/2014/main" id="{19B7B41B-801C-791B-4AEA-E839ED07D93B}"/>
                    </a:ext>
                  </a:extLst>
                </p:cNvPr>
                <p:cNvSpPr txBox="1"/>
                <p:nvPr/>
              </p:nvSpPr>
              <p:spPr>
                <a:xfrm>
                  <a:off x="7982942" y="5544150"/>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2</m:t>
                            </m:r>
                            <m:r>
                              <a:rPr lang="en-US" b="0" i="1" smtClean="0">
                                <a:solidFill>
                                  <a:schemeClr val="dk1"/>
                                </a:solidFill>
                                <a:latin typeface="Cambria Math" panose="02040503050406030204" pitchFamily="18" charset="0"/>
                                <a:ea typeface="Cabin"/>
                                <a:cs typeface="Cabin"/>
                                <a:sym typeface="Cabin"/>
                              </a:rPr>
                              <m:t>𝜇</m:t>
                            </m:r>
                          </m:e>
                          <m:sub>
                            <m:r>
                              <a:rPr lang="en-US" b="0" i="1" smtClean="0">
                                <a:solidFill>
                                  <a:schemeClr val="dk1"/>
                                </a:solidFill>
                                <a:latin typeface="Cambria Math" panose="02040503050406030204" pitchFamily="18" charset="0"/>
                                <a:ea typeface="Cabin"/>
                                <a:cs typeface="Cabin"/>
                                <a:sym typeface="Cabin"/>
                              </a:rPr>
                              <m:t>2</m:t>
                            </m:r>
                          </m:sub>
                        </m:sSub>
                      </m:oMath>
                    </m:oMathPara>
                  </a14:m>
                  <a:endParaRPr i="1" dirty="0">
                    <a:solidFill>
                      <a:schemeClr val="dk1"/>
                    </a:solidFill>
                    <a:latin typeface="Cabin"/>
                    <a:ea typeface="Cabin"/>
                    <a:cs typeface="Cabin"/>
                    <a:sym typeface="Cabin"/>
                  </a:endParaRPr>
                </a:p>
              </p:txBody>
            </p:sp>
          </mc:Choice>
          <mc:Fallback>
            <p:sp>
              <p:nvSpPr>
                <p:cNvPr id="7" name="Google Shape;900;p32">
                  <a:extLst>
                    <a:ext uri="{FF2B5EF4-FFF2-40B4-BE49-F238E27FC236}">
                      <a16:creationId xmlns:a16="http://schemas.microsoft.com/office/drawing/2014/main" id="{19B7B41B-801C-791B-4AEA-E839ED07D93B}"/>
                    </a:ext>
                  </a:extLst>
                </p:cNvPr>
                <p:cNvSpPr txBox="1">
                  <a:spLocks noRot="1" noChangeAspect="1" noMove="1" noResize="1" noEditPoints="1" noAdjustHandles="1" noChangeArrowheads="1" noChangeShapeType="1" noTextEdit="1"/>
                </p:cNvSpPr>
                <p:nvPr/>
              </p:nvSpPr>
              <p:spPr>
                <a:xfrm>
                  <a:off x="7982942" y="5544150"/>
                  <a:ext cx="598232" cy="400079"/>
                </a:xfrm>
                <a:prstGeom prst="rect">
                  <a:avLst/>
                </a:prstGeom>
                <a:blipFill>
                  <a:blip r:embed="rId28"/>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Google Shape;900;p32">
                  <a:extLst>
                    <a:ext uri="{FF2B5EF4-FFF2-40B4-BE49-F238E27FC236}">
                      <a16:creationId xmlns:a16="http://schemas.microsoft.com/office/drawing/2014/main" id="{70BC4B82-8C05-6174-747C-338B66AC69EB}"/>
                    </a:ext>
                  </a:extLst>
                </p:cNvPr>
                <p:cNvSpPr txBox="1"/>
                <p:nvPr/>
              </p:nvSpPr>
              <p:spPr>
                <a:xfrm>
                  <a:off x="6928354" y="5408395"/>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𝜇</m:t>
                            </m:r>
                          </m:e>
                          <m:sub>
                            <m:r>
                              <a:rPr lang="en-US" b="0" i="1" smtClean="0">
                                <a:solidFill>
                                  <a:schemeClr val="dk1"/>
                                </a:solidFill>
                                <a:latin typeface="Cambria Math" panose="02040503050406030204" pitchFamily="18" charset="0"/>
                                <a:ea typeface="Cabin"/>
                                <a:cs typeface="Cabin"/>
                                <a:sym typeface="Cabin"/>
                              </a:rPr>
                              <m:t>2</m:t>
                            </m:r>
                          </m:sub>
                        </m:sSub>
                      </m:oMath>
                    </m:oMathPara>
                  </a14:m>
                  <a:endParaRPr i="1" dirty="0">
                    <a:solidFill>
                      <a:schemeClr val="dk1"/>
                    </a:solidFill>
                    <a:latin typeface="Cabin"/>
                    <a:ea typeface="Cabin"/>
                    <a:cs typeface="Cabin"/>
                    <a:sym typeface="Cabin"/>
                  </a:endParaRPr>
                </a:p>
              </p:txBody>
            </p:sp>
          </mc:Choice>
          <mc:Fallback>
            <p:sp>
              <p:nvSpPr>
                <p:cNvPr id="8" name="Google Shape;900;p32">
                  <a:extLst>
                    <a:ext uri="{FF2B5EF4-FFF2-40B4-BE49-F238E27FC236}">
                      <a16:creationId xmlns:a16="http://schemas.microsoft.com/office/drawing/2014/main" id="{70BC4B82-8C05-6174-747C-338B66AC69EB}"/>
                    </a:ext>
                  </a:extLst>
                </p:cNvPr>
                <p:cNvSpPr txBox="1">
                  <a:spLocks noRot="1" noChangeAspect="1" noMove="1" noResize="1" noEditPoints="1" noAdjustHandles="1" noChangeArrowheads="1" noChangeShapeType="1" noTextEdit="1"/>
                </p:cNvSpPr>
                <p:nvPr/>
              </p:nvSpPr>
              <p:spPr>
                <a:xfrm>
                  <a:off x="6928354" y="5408395"/>
                  <a:ext cx="598232" cy="400079"/>
                </a:xfrm>
                <a:prstGeom prst="rect">
                  <a:avLst/>
                </a:prstGeom>
                <a:blipFill>
                  <a:blip r:embed="rId29"/>
                  <a:stretch>
                    <a:fillRect/>
                  </a:stretch>
                </a:blipFill>
                <a:ln>
                  <a:noFill/>
                </a:ln>
              </p:spPr>
              <p:txBody>
                <a:bodyPr/>
                <a:lstStyle/>
                <a:p>
                  <a:r>
                    <a:rPr lang="en-US">
                      <a:noFill/>
                    </a:rPr>
                    <a:t> </a:t>
                  </a:r>
                </a:p>
              </p:txBody>
            </p:sp>
          </mc:Fallback>
        </mc:AlternateContent>
      </p:grpSp>
      <p:grpSp>
        <p:nvGrpSpPr>
          <p:cNvPr id="37" name="Group 36">
            <a:extLst>
              <a:ext uri="{FF2B5EF4-FFF2-40B4-BE49-F238E27FC236}">
                <a16:creationId xmlns:a16="http://schemas.microsoft.com/office/drawing/2014/main" id="{75E0D91C-1D74-5BB7-A9C8-DFE98233917F}"/>
              </a:ext>
            </a:extLst>
          </p:cNvPr>
          <p:cNvGrpSpPr/>
          <p:nvPr/>
        </p:nvGrpSpPr>
        <p:grpSpPr>
          <a:xfrm>
            <a:off x="7066903" y="4737366"/>
            <a:ext cx="2423983" cy="1006823"/>
            <a:chOff x="7066903" y="4737366"/>
            <a:chExt cx="2423983" cy="1006823"/>
          </a:xfrm>
        </p:grpSpPr>
        <p:cxnSp>
          <p:nvCxnSpPr>
            <p:cNvPr id="25" name="Straight Connector 24">
              <a:extLst>
                <a:ext uri="{FF2B5EF4-FFF2-40B4-BE49-F238E27FC236}">
                  <a16:creationId xmlns:a16="http://schemas.microsoft.com/office/drawing/2014/main" id="{3151D1F3-6EE0-1FE9-A713-96E991ABCC32}"/>
                </a:ext>
              </a:extLst>
            </p:cNvPr>
            <p:cNvCxnSpPr>
              <a:cxnSpLocks/>
            </p:cNvCxnSpPr>
            <p:nvPr/>
          </p:nvCxnSpPr>
          <p:spPr>
            <a:xfrm>
              <a:off x="7066903" y="5637557"/>
              <a:ext cx="279567"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F1D8A34D-DAA4-DAAB-88C6-7E640FC5045B}"/>
                </a:ext>
              </a:extLst>
            </p:cNvPr>
            <p:cNvCxnSpPr>
              <a:cxnSpLocks/>
            </p:cNvCxnSpPr>
            <p:nvPr/>
          </p:nvCxnSpPr>
          <p:spPr>
            <a:xfrm>
              <a:off x="8133031" y="5744189"/>
              <a:ext cx="279567"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94F56A52-D8B8-04C3-4020-3E81D444FD13}"/>
                </a:ext>
              </a:extLst>
            </p:cNvPr>
            <p:cNvCxnSpPr>
              <a:cxnSpLocks/>
            </p:cNvCxnSpPr>
            <p:nvPr/>
          </p:nvCxnSpPr>
          <p:spPr>
            <a:xfrm>
              <a:off x="8109597" y="4737366"/>
              <a:ext cx="279567"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92A30B7A-1074-9E1B-F3A4-6337C69E63B2}"/>
                </a:ext>
              </a:extLst>
            </p:cNvPr>
            <p:cNvCxnSpPr>
              <a:cxnSpLocks/>
            </p:cNvCxnSpPr>
            <p:nvPr/>
          </p:nvCxnSpPr>
          <p:spPr>
            <a:xfrm>
              <a:off x="9211319" y="4864444"/>
              <a:ext cx="279567" cy="0"/>
            </a:xfrm>
            <a:prstGeom prst="line">
              <a:avLst/>
            </a:prstGeom>
            <a:ln w="25400"/>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8444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7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5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7" grpId="0" animBg="1"/>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3">
          <a:extLst>
            <a:ext uri="{FF2B5EF4-FFF2-40B4-BE49-F238E27FC236}">
              <a16:creationId xmlns:a16="http://schemas.microsoft.com/office/drawing/2014/main" id="{58DAA636-0617-00B9-D426-53F44BDC5DC3}"/>
            </a:ext>
          </a:extLst>
        </p:cNvPr>
        <p:cNvGrpSpPr/>
        <p:nvPr/>
      </p:nvGrpSpPr>
      <p:grpSpPr>
        <a:xfrm>
          <a:off x="0" y="0"/>
          <a:ext cx="0" cy="0"/>
          <a:chOff x="0" y="0"/>
          <a:chExt cx="0" cy="0"/>
        </a:xfrm>
      </p:grpSpPr>
      <p:sp>
        <p:nvSpPr>
          <p:cNvPr id="365" name="Google Shape;365;p22">
            <a:extLst>
              <a:ext uri="{FF2B5EF4-FFF2-40B4-BE49-F238E27FC236}">
                <a16:creationId xmlns:a16="http://schemas.microsoft.com/office/drawing/2014/main" id="{2B6BC0FD-0CDA-6702-FF19-49088D8E98F5}"/>
              </a:ext>
            </a:extLst>
          </p:cNvPr>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graphicFrame>
        <p:nvGraphicFramePr>
          <p:cNvPr id="12" name="Diagram 11">
            <a:extLst>
              <a:ext uri="{FF2B5EF4-FFF2-40B4-BE49-F238E27FC236}">
                <a16:creationId xmlns:a16="http://schemas.microsoft.com/office/drawing/2014/main" id="{C62D151D-F022-B21D-BF51-12DF79BCDFFA}"/>
              </a:ext>
            </a:extLst>
          </p:cNvPr>
          <p:cNvGraphicFramePr/>
          <p:nvPr>
            <p:extLst>
              <p:ext uri="{D42A27DB-BD31-4B8C-83A1-F6EECF244321}">
                <p14:modId xmlns:p14="http://schemas.microsoft.com/office/powerpoint/2010/main" val="466882861"/>
              </p:ext>
            </p:extLst>
          </p:nvPr>
        </p:nvGraphicFramePr>
        <p:xfrm>
          <a:off x="2032000" y="47677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7945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68">
          <a:extLst>
            <a:ext uri="{FF2B5EF4-FFF2-40B4-BE49-F238E27FC236}">
              <a16:creationId xmlns:a16="http://schemas.microsoft.com/office/drawing/2014/main" id="{97D9CA0D-B342-EE32-D73B-FD11A25B90AE}"/>
            </a:ext>
          </a:extLst>
        </p:cNvPr>
        <p:cNvGrpSpPr/>
        <p:nvPr/>
      </p:nvGrpSpPr>
      <p:grpSpPr>
        <a:xfrm>
          <a:off x="0" y="0"/>
          <a:ext cx="0" cy="0"/>
          <a:chOff x="0" y="0"/>
          <a:chExt cx="0" cy="0"/>
        </a:xfrm>
      </p:grpSpPr>
      <p:sp>
        <p:nvSpPr>
          <p:cNvPr id="669" name="Google Shape;669;p27">
            <a:extLst>
              <a:ext uri="{FF2B5EF4-FFF2-40B4-BE49-F238E27FC236}">
                <a16:creationId xmlns:a16="http://schemas.microsoft.com/office/drawing/2014/main" id="{53034F56-1C07-A7D2-8493-9F4DCDCEAE2E}"/>
              </a:ext>
            </a:extLst>
          </p:cNvPr>
          <p:cNvSpPr txBox="1">
            <a:spLocks noGrp="1"/>
          </p:cNvSpPr>
          <p:nvPr>
            <p:ph type="title"/>
          </p:nvPr>
        </p:nvSpPr>
        <p:spPr>
          <a:xfrm>
            <a:off x="284306" y="-6845"/>
            <a:ext cx="11666135"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400" dirty="0"/>
              <a:t>How to construct a stable MSR policy?</a:t>
            </a:r>
            <a:endParaRPr sz="3400" dirty="0"/>
          </a:p>
        </p:txBody>
      </p:sp>
      <p:sp>
        <p:nvSpPr>
          <p:cNvPr id="670" name="Google Shape;670;p27">
            <a:extLst>
              <a:ext uri="{FF2B5EF4-FFF2-40B4-BE49-F238E27FC236}">
                <a16:creationId xmlns:a16="http://schemas.microsoft.com/office/drawing/2014/main" id="{6CFE5601-9C58-2CDC-4C49-EC0176CD750C}"/>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grpSp>
        <p:nvGrpSpPr>
          <p:cNvPr id="29" name="Group 28">
            <a:extLst>
              <a:ext uri="{FF2B5EF4-FFF2-40B4-BE49-F238E27FC236}">
                <a16:creationId xmlns:a16="http://schemas.microsoft.com/office/drawing/2014/main" id="{987BDB7B-61AA-B4E8-51CD-4A2979C707B9}"/>
              </a:ext>
            </a:extLst>
          </p:cNvPr>
          <p:cNvGrpSpPr/>
          <p:nvPr/>
        </p:nvGrpSpPr>
        <p:grpSpPr>
          <a:xfrm>
            <a:off x="919078" y="1668724"/>
            <a:ext cx="4302845" cy="3784966"/>
            <a:chOff x="4177210" y="1318855"/>
            <a:chExt cx="4302845" cy="3784966"/>
          </a:xfrm>
        </p:grpSpPr>
        <p:sp>
          <p:nvSpPr>
            <p:cNvPr id="7" name="Google Shape;760;p29">
              <a:extLst>
                <a:ext uri="{FF2B5EF4-FFF2-40B4-BE49-F238E27FC236}">
                  <a16:creationId xmlns:a16="http://schemas.microsoft.com/office/drawing/2014/main" id="{5B81E4C9-C426-F159-984F-B2DEEDB15FD2}"/>
                </a:ext>
              </a:extLst>
            </p:cNvPr>
            <p:cNvSpPr/>
            <p:nvPr/>
          </p:nvSpPr>
          <p:spPr>
            <a:xfrm>
              <a:off x="4469977" y="2352802"/>
              <a:ext cx="2170250" cy="2141325"/>
            </a:xfrm>
            <a:custGeom>
              <a:avLst/>
              <a:gdLst/>
              <a:ahLst/>
              <a:cxnLst/>
              <a:rect l="l" t="t" r="r" b="b"/>
              <a:pathLst>
                <a:path w="86810" h="85653" extrusionOk="0">
                  <a:moveTo>
                    <a:pt x="86810" y="85653"/>
                  </a:moveTo>
                  <a:lnTo>
                    <a:pt x="0" y="0"/>
                  </a:lnTo>
                  <a:lnTo>
                    <a:pt x="0" y="85653"/>
                  </a:lnTo>
                  <a:close/>
                </a:path>
              </a:pathLst>
            </a:custGeom>
            <a:solidFill>
              <a:schemeClr val="lt2"/>
            </a:solidFill>
            <a:ln w="9525" cap="flat" cmpd="sng">
              <a:solidFill>
                <a:schemeClr val="dk2"/>
              </a:solidFill>
              <a:prstDash val="solid"/>
              <a:round/>
              <a:headEnd type="none" w="med" len="med"/>
              <a:tailEnd type="none" w="med" len="med"/>
            </a:ln>
          </p:spPr>
          <p:txBody>
            <a:bodyPr/>
            <a:lstStyle/>
            <a:p>
              <a:endParaRPr lang="en-US"/>
            </a:p>
          </p:txBody>
        </p:sp>
        <p:grpSp>
          <p:nvGrpSpPr>
            <p:cNvPr id="8" name="Google Shape;762;p29">
              <a:extLst>
                <a:ext uri="{FF2B5EF4-FFF2-40B4-BE49-F238E27FC236}">
                  <a16:creationId xmlns:a16="http://schemas.microsoft.com/office/drawing/2014/main" id="{7C48C46C-6B1B-1260-CBF2-3ABB90FCC615}"/>
                </a:ext>
              </a:extLst>
            </p:cNvPr>
            <p:cNvGrpSpPr/>
            <p:nvPr/>
          </p:nvGrpSpPr>
          <p:grpSpPr>
            <a:xfrm>
              <a:off x="4177210" y="1318855"/>
              <a:ext cx="3837579" cy="3784966"/>
              <a:chOff x="6438870" y="1560703"/>
              <a:chExt cx="3837579" cy="3784966"/>
            </a:xfrm>
          </p:grpSpPr>
          <p:sp>
            <p:nvSpPr>
              <p:cNvPr id="9" name="Google Shape;763;p29">
                <a:extLst>
                  <a:ext uri="{FF2B5EF4-FFF2-40B4-BE49-F238E27FC236}">
                    <a16:creationId xmlns:a16="http://schemas.microsoft.com/office/drawing/2014/main" id="{FFE6C2CC-97E4-059D-0714-B70E6AFCC667}"/>
                  </a:ext>
                </a:extLst>
              </p:cNvPr>
              <p:cNvSpPr/>
              <p:nvPr/>
            </p:nvSpPr>
            <p:spPr>
              <a:xfrm>
                <a:off x="7829809" y="3675169"/>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10" name="Google Shape;764;p29">
                <a:extLst>
                  <a:ext uri="{FF2B5EF4-FFF2-40B4-BE49-F238E27FC236}">
                    <a16:creationId xmlns:a16="http://schemas.microsoft.com/office/drawing/2014/main" id="{A27BD955-83DD-3426-5417-16D5F8804B6F}"/>
                  </a:ext>
                </a:extLst>
              </p:cNvPr>
              <p:cNvCxnSpPr/>
              <p:nvPr/>
            </p:nvCxnSpPr>
            <p:spPr>
              <a:xfrm rot="10800000">
                <a:off x="6727050" y="2114900"/>
                <a:ext cx="0" cy="2620200"/>
              </a:xfrm>
              <a:prstGeom prst="straightConnector1">
                <a:avLst/>
              </a:prstGeom>
              <a:noFill/>
              <a:ln w="9525" cap="flat" cmpd="sng">
                <a:solidFill>
                  <a:schemeClr val="dk2"/>
                </a:solidFill>
                <a:prstDash val="solid"/>
                <a:round/>
                <a:headEnd type="none" w="med" len="med"/>
                <a:tailEnd type="triangle" w="med" len="med"/>
              </a:ln>
            </p:spPr>
          </p:cxnSp>
          <p:cxnSp>
            <p:nvCxnSpPr>
              <p:cNvPr id="11" name="Google Shape;765;p29">
                <a:extLst>
                  <a:ext uri="{FF2B5EF4-FFF2-40B4-BE49-F238E27FC236}">
                    <a16:creationId xmlns:a16="http://schemas.microsoft.com/office/drawing/2014/main" id="{ECCBC2D9-DE69-40F8-9E97-568FB73E7CBF}"/>
                  </a:ext>
                </a:extLst>
              </p:cNvPr>
              <p:cNvCxnSpPr/>
              <p:nvPr/>
            </p:nvCxnSpPr>
            <p:spPr>
              <a:xfrm>
                <a:off x="6740225" y="4735100"/>
                <a:ext cx="2633400"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mc:Choice xmlns:a14="http://schemas.microsoft.com/office/drawing/2010/main" Requires="a14">
              <p:sp>
                <p:nvSpPr>
                  <p:cNvPr id="12" name="Google Shape;766;p29">
                    <a:extLst>
                      <a:ext uri="{FF2B5EF4-FFF2-40B4-BE49-F238E27FC236}">
                        <a16:creationId xmlns:a16="http://schemas.microsoft.com/office/drawing/2014/main" id="{AECAC508-E5AA-1DF8-C1B3-A1B28F00C8C8}"/>
                      </a:ext>
                    </a:extLst>
                  </p:cNvPr>
                  <p:cNvSpPr txBox="1"/>
                  <p:nvPr/>
                </p:nvSpPr>
                <p:spPr>
                  <a:xfrm>
                    <a:off x="6438870" y="1560703"/>
                    <a:ext cx="1511975" cy="615523"/>
                  </a:xfrm>
                  <a:prstGeom prst="rect">
                    <a:avLst/>
                  </a:prstGeom>
                  <a:noFill/>
                  <a:ln>
                    <a:noFill/>
                  </a:ln>
                </p:spPr>
                <p:txBody>
                  <a:bodyPr spcFirstLastPara="1" wrap="square" lIns="91425" tIns="91425" rIns="91425" bIns="91425" anchor="t" anchorCtr="0">
                    <a:spAutoFit/>
                  </a:bodyPr>
                  <a:lstStyle/>
                  <a:p>
                    <a:pPr lvl="0"/>
                    <a14:m>
                      <m:oMath xmlns:m="http://schemas.openxmlformats.org/officeDocument/2006/math">
                        <m:sSub>
                          <m:sSubPr>
                            <m:ctrlPr>
                              <a:rPr lang="en-US" i="1" smtClean="0">
                                <a:solidFill>
                                  <a:srgbClr val="C00000"/>
                                </a:solidFill>
                                <a:latin typeface="Cambria Math" panose="02040503050406030204" pitchFamily="18" charset="0"/>
                                <a:ea typeface="Cabin"/>
                                <a:cs typeface="Cabin"/>
                                <a:sym typeface="Cabin"/>
                              </a:rPr>
                            </m:ctrlPr>
                          </m:sSubPr>
                          <m:e>
                            <m:r>
                              <a:rPr lang="en-US" i="1">
                                <a:solidFill>
                                  <a:srgbClr val="C00000"/>
                                </a:solidFill>
                                <a:latin typeface="Cambria Math" panose="02040503050406030204" pitchFamily="18" charset="0"/>
                                <a:ea typeface="Cabin"/>
                                <a:cs typeface="Cabin"/>
                                <a:sym typeface="Cabin"/>
                              </a:rPr>
                              <m:t>𝜆</m:t>
                            </m:r>
                          </m:e>
                          <m:sub>
                            <m:r>
                              <a:rPr lang="en-US" i="1">
                                <a:solidFill>
                                  <a:srgbClr val="C00000"/>
                                </a:solidFill>
                                <a:latin typeface="Cambria Math" panose="02040503050406030204" pitchFamily="18" charset="0"/>
                                <a:ea typeface="Cabin"/>
                                <a:cs typeface="Cabin"/>
                                <a:sym typeface="Cabin"/>
                              </a:rPr>
                              <m:t>2</m:t>
                            </m:r>
                          </m:sub>
                        </m:sSub>
                      </m:oMath>
                    </a14:m>
                    <a:r>
                      <a:rPr lang="en-US">
                        <a:solidFill>
                          <a:schemeClr val="dk1"/>
                        </a:solidFill>
                        <a:latin typeface="Cabin"/>
                        <a:ea typeface="Cabin"/>
                        <a:cs typeface="Cabin"/>
                        <a:sym typeface="Cabin"/>
                      </a:rPr>
                      <a:t> (jobs/sec)</a:t>
                    </a:r>
                  </a:p>
                  <a:p>
                    <a14:m>
                      <m:oMath xmlns:m="http://schemas.openxmlformats.org/officeDocument/2006/math">
                        <m:sSub>
                          <m:sSubPr>
                            <m:ctrlPr>
                              <a:rPr lang="en-US" i="1" smtClean="0">
                                <a:solidFill>
                                  <a:schemeClr val="accent6"/>
                                </a:solidFill>
                                <a:latin typeface="Cambria Math" panose="02040503050406030204" pitchFamily="18" charset="0"/>
                                <a:ea typeface="Cabin"/>
                                <a:cs typeface="Cabin"/>
                                <a:sym typeface="Cabin"/>
                              </a:rPr>
                            </m:ctrlPr>
                          </m:sSubPr>
                          <m:e>
                            <m:r>
                              <a:rPr lang="en-US" i="1">
                                <a:solidFill>
                                  <a:schemeClr val="accent6"/>
                                </a:solidFill>
                                <a:latin typeface="Cambria Math" panose="02040503050406030204" pitchFamily="18" charset="0"/>
                                <a:ea typeface="Cabin"/>
                                <a:cs typeface="Cabin"/>
                                <a:sym typeface="Cabin"/>
                              </a:rPr>
                              <m:t>𝐶</m:t>
                            </m:r>
                          </m:e>
                          <m:sub>
                            <m:r>
                              <a:rPr lang="en-US" i="1">
                                <a:solidFill>
                                  <a:schemeClr val="accent6"/>
                                </a:solidFill>
                                <a:latin typeface="Cambria Math" panose="02040503050406030204" pitchFamily="18" charset="0"/>
                                <a:ea typeface="Cabin"/>
                                <a:cs typeface="Cabin"/>
                                <a:sym typeface="Cabin"/>
                              </a:rPr>
                              <m:t>2</m:t>
                            </m:r>
                          </m:sub>
                        </m:sSub>
                      </m:oMath>
                    </a14:m>
                    <a:r>
                      <a:rPr lang="ar-AE">
                        <a:solidFill>
                          <a:schemeClr val="dk1"/>
                        </a:solidFill>
                        <a:latin typeface="Cabin"/>
                        <a:ea typeface="Cabin"/>
                        <a:cs typeface="Cabin"/>
                        <a:sym typeface="Cabin"/>
                      </a:rPr>
                      <a:t> (</a:t>
                    </a:r>
                    <a:r>
                      <a:rPr lang="en-US">
                        <a:solidFill>
                          <a:schemeClr val="dk1"/>
                        </a:solidFill>
                        <a:latin typeface="Cabin"/>
                        <a:ea typeface="Cabin"/>
                        <a:cs typeface="Cabin"/>
                        <a:sym typeface="Cabin"/>
                      </a:rPr>
                      <a:t>jobs/sec)</a:t>
                    </a:r>
                  </a:p>
                </p:txBody>
              </p:sp>
            </mc:Choice>
            <mc:Fallback>
              <p:sp>
                <p:nvSpPr>
                  <p:cNvPr id="12" name="Google Shape;766;p29">
                    <a:extLst>
                      <a:ext uri="{FF2B5EF4-FFF2-40B4-BE49-F238E27FC236}">
                        <a16:creationId xmlns:a16="http://schemas.microsoft.com/office/drawing/2014/main" id="{AECAC508-E5AA-1DF8-C1B3-A1B28F00C8C8}"/>
                      </a:ext>
                    </a:extLst>
                  </p:cNvPr>
                  <p:cNvSpPr txBox="1">
                    <a:spLocks noRot="1" noChangeAspect="1" noMove="1" noResize="1" noEditPoints="1" noAdjustHandles="1" noChangeArrowheads="1" noChangeShapeType="1" noTextEdit="1"/>
                  </p:cNvSpPr>
                  <p:nvPr/>
                </p:nvSpPr>
                <p:spPr>
                  <a:xfrm>
                    <a:off x="6438870" y="1560703"/>
                    <a:ext cx="1511975" cy="615523"/>
                  </a:xfrm>
                  <a:prstGeom prst="rect">
                    <a:avLst/>
                  </a:prstGeom>
                  <a:blipFill>
                    <a:blip r:embed="rId3"/>
                    <a:stretch>
                      <a:fillRect b="-2041"/>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Google Shape;767;p29">
                    <a:extLst>
                      <a:ext uri="{FF2B5EF4-FFF2-40B4-BE49-F238E27FC236}">
                        <a16:creationId xmlns:a16="http://schemas.microsoft.com/office/drawing/2014/main" id="{CAA5023A-6356-257B-7E59-A9E1D3703C6E}"/>
                      </a:ext>
                    </a:extLst>
                  </p:cNvPr>
                  <p:cNvSpPr txBox="1"/>
                  <p:nvPr/>
                </p:nvSpPr>
                <p:spPr>
                  <a:xfrm>
                    <a:off x="8850494" y="4730146"/>
                    <a:ext cx="1425955" cy="615523"/>
                  </a:xfrm>
                  <a:prstGeom prst="rect">
                    <a:avLst/>
                  </a:prstGeom>
                  <a:noFill/>
                  <a:ln>
                    <a:noFill/>
                  </a:ln>
                </p:spPr>
                <p:txBody>
                  <a:bodyPr spcFirstLastPara="1" wrap="square" lIns="91425" tIns="91425" rIns="91425" bIns="91425" anchor="t" anchorCtr="0">
                    <a:spAutoFit/>
                  </a:bodyPr>
                  <a:lstStyle/>
                  <a:p>
                    <a:pPr lvl="0"/>
                    <a14:m>
                      <m:oMath xmlns:m="http://schemas.openxmlformats.org/officeDocument/2006/math">
                        <m:sSub>
                          <m:sSubPr>
                            <m:ctrlPr>
                              <a:rPr lang="en-US" i="1" smtClean="0">
                                <a:solidFill>
                                  <a:srgbClr val="C00000"/>
                                </a:solidFill>
                                <a:latin typeface="Cambria Math" panose="02040503050406030204" pitchFamily="18" charset="0"/>
                                <a:ea typeface="Cabin"/>
                                <a:cs typeface="Cabin"/>
                                <a:sym typeface="Cabin"/>
                              </a:rPr>
                            </m:ctrlPr>
                          </m:sSubPr>
                          <m:e>
                            <m:r>
                              <a:rPr lang="en-US" i="1">
                                <a:solidFill>
                                  <a:srgbClr val="C00000"/>
                                </a:solidFill>
                                <a:latin typeface="Cambria Math" panose="02040503050406030204" pitchFamily="18" charset="0"/>
                                <a:ea typeface="Cabin"/>
                                <a:cs typeface="Cabin"/>
                                <a:sym typeface="Cabin"/>
                              </a:rPr>
                              <m:t>𝜆</m:t>
                            </m:r>
                          </m:e>
                          <m:sub>
                            <m:r>
                              <a:rPr lang="en-US" i="1">
                                <a:solidFill>
                                  <a:srgbClr val="C00000"/>
                                </a:solidFill>
                                <a:latin typeface="Cambria Math" panose="02040503050406030204" pitchFamily="18" charset="0"/>
                                <a:ea typeface="Cabin"/>
                                <a:cs typeface="Cabin"/>
                                <a:sym typeface="Cabin"/>
                              </a:rPr>
                              <m:t>1</m:t>
                            </m:r>
                          </m:sub>
                        </m:sSub>
                      </m:oMath>
                    </a14:m>
                    <a:r>
                      <a:rPr lang="en-US">
                        <a:solidFill>
                          <a:schemeClr val="dk1"/>
                        </a:solidFill>
                        <a:latin typeface="Cabin"/>
                        <a:ea typeface="Cabin"/>
                        <a:cs typeface="Cabin"/>
                        <a:sym typeface="Cabin"/>
                      </a:rPr>
                      <a:t> (jobs/sec)</a:t>
                    </a:r>
                  </a:p>
                  <a:p>
                    <a14:m>
                      <m:oMath xmlns:m="http://schemas.openxmlformats.org/officeDocument/2006/math">
                        <m:sSub>
                          <m:sSubPr>
                            <m:ctrlPr>
                              <a:rPr lang="ar-AE" i="1" smtClean="0">
                                <a:solidFill>
                                  <a:schemeClr val="accent6"/>
                                </a:solidFill>
                                <a:latin typeface="Cambria Math" panose="02040503050406030204" pitchFamily="18" charset="0"/>
                                <a:ea typeface="Cabin"/>
                                <a:cs typeface="Cabin"/>
                                <a:sym typeface="Cabin"/>
                              </a:rPr>
                            </m:ctrlPr>
                          </m:sSubPr>
                          <m:e>
                            <m:r>
                              <m:rPr>
                                <m:sty m:val="p"/>
                              </m:rPr>
                              <a:rPr lang="en-US">
                                <a:solidFill>
                                  <a:schemeClr val="accent6"/>
                                </a:solidFill>
                                <a:latin typeface="Cambria Math" panose="02040503050406030204" pitchFamily="18" charset="0"/>
                                <a:ea typeface="Cabin"/>
                                <a:cs typeface="Cabin"/>
                                <a:sym typeface="Cabin"/>
                              </a:rPr>
                              <m:t>C</m:t>
                            </m:r>
                          </m:e>
                          <m:sub>
                            <m:r>
                              <a:rPr lang="ar-AE">
                                <a:solidFill>
                                  <a:schemeClr val="accent6"/>
                                </a:solidFill>
                                <a:latin typeface="Cambria Math" panose="02040503050406030204" pitchFamily="18" charset="0"/>
                                <a:ea typeface="Cabin"/>
                                <a:cs typeface="Cabin"/>
                                <a:sym typeface="Cabin"/>
                              </a:rPr>
                              <m:t>1</m:t>
                            </m:r>
                          </m:sub>
                        </m:sSub>
                      </m:oMath>
                    </a14:m>
                    <a:r>
                      <a:rPr lang="ar-AE">
                        <a:solidFill>
                          <a:schemeClr val="dk1"/>
                        </a:solidFill>
                        <a:latin typeface="Cabin"/>
                        <a:ea typeface="Cabin"/>
                        <a:cs typeface="Cabin"/>
                        <a:sym typeface="Cabin"/>
                      </a:rPr>
                      <a:t> (</a:t>
                    </a:r>
                    <a:r>
                      <a:rPr lang="en-US">
                        <a:solidFill>
                          <a:schemeClr val="dk1"/>
                        </a:solidFill>
                        <a:latin typeface="Cabin"/>
                        <a:ea typeface="Cabin"/>
                        <a:cs typeface="Cabin"/>
                        <a:sym typeface="Cabin"/>
                      </a:rPr>
                      <a:t>jobs/sec)</a:t>
                    </a:r>
                  </a:p>
                </p:txBody>
              </p:sp>
            </mc:Choice>
            <mc:Fallback>
              <p:sp>
                <p:nvSpPr>
                  <p:cNvPr id="13" name="Google Shape;767;p29">
                    <a:extLst>
                      <a:ext uri="{FF2B5EF4-FFF2-40B4-BE49-F238E27FC236}">
                        <a16:creationId xmlns:a16="http://schemas.microsoft.com/office/drawing/2014/main" id="{CAA5023A-6356-257B-7E59-A9E1D3703C6E}"/>
                      </a:ext>
                    </a:extLst>
                  </p:cNvPr>
                  <p:cNvSpPr txBox="1">
                    <a:spLocks noRot="1" noChangeAspect="1" noMove="1" noResize="1" noEditPoints="1" noAdjustHandles="1" noChangeArrowheads="1" noChangeShapeType="1" noTextEdit="1"/>
                  </p:cNvSpPr>
                  <p:nvPr/>
                </p:nvSpPr>
                <p:spPr>
                  <a:xfrm>
                    <a:off x="8850494" y="4730146"/>
                    <a:ext cx="1425955" cy="615523"/>
                  </a:xfrm>
                  <a:prstGeom prst="rect">
                    <a:avLst/>
                  </a:prstGeom>
                  <a:blipFill>
                    <a:blip r:embed="rId4"/>
                    <a:stretch>
                      <a:fillRect b="-2041"/>
                    </a:stretch>
                  </a:blipFill>
                  <a:ln>
                    <a:noFill/>
                  </a:ln>
                </p:spPr>
                <p:txBody>
                  <a:bodyPr/>
                  <a:lstStyle/>
                  <a:p>
                    <a:r>
                      <a:rPr lang="en-US">
                        <a:noFill/>
                      </a:rPr>
                      <a:t> </a:t>
                    </a:r>
                  </a:p>
                </p:txBody>
              </p:sp>
            </mc:Fallback>
          </mc:AlternateContent>
          <p:sp>
            <p:nvSpPr>
              <p:cNvPr id="14" name="Google Shape;768;p29">
                <a:extLst>
                  <a:ext uri="{FF2B5EF4-FFF2-40B4-BE49-F238E27FC236}">
                    <a16:creationId xmlns:a16="http://schemas.microsoft.com/office/drawing/2014/main" id="{38F9850E-CAD1-2102-EA5D-A30270D3CB71}"/>
                  </a:ext>
                </a:extLst>
              </p:cNvPr>
              <p:cNvSpPr/>
              <p:nvPr/>
            </p:nvSpPr>
            <p:spPr>
              <a:xfrm>
                <a:off x="8850494" y="4684096"/>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15" name="Google Shape;769;p29">
              <a:extLst>
                <a:ext uri="{FF2B5EF4-FFF2-40B4-BE49-F238E27FC236}">
                  <a16:creationId xmlns:a16="http://schemas.microsoft.com/office/drawing/2014/main" id="{AE4718C6-16EA-F5B0-92E9-6E60EC1FD038}"/>
                </a:ext>
              </a:extLst>
            </p:cNvPr>
            <p:cNvSpPr/>
            <p:nvPr/>
          </p:nvSpPr>
          <p:spPr>
            <a:xfrm>
              <a:off x="5834052" y="4209905"/>
              <a:ext cx="92100" cy="92100"/>
            </a:xfrm>
            <a:prstGeom prst="ellipse">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16" name="Google Shape;771;p29">
              <a:extLst>
                <a:ext uri="{FF2B5EF4-FFF2-40B4-BE49-F238E27FC236}">
                  <a16:creationId xmlns:a16="http://schemas.microsoft.com/office/drawing/2014/main" id="{D90576CD-0D6C-2F5C-96EB-244775C84BBF}"/>
                </a:ext>
              </a:extLst>
            </p:cNvPr>
            <p:cNvCxnSpPr>
              <a:stCxn id="9" idx="5"/>
              <a:endCxn id="14" idx="1"/>
            </p:cNvCxnSpPr>
            <p:nvPr/>
          </p:nvCxnSpPr>
          <p:spPr>
            <a:xfrm>
              <a:off x="5646761" y="3511934"/>
              <a:ext cx="955500" cy="943800"/>
            </a:xfrm>
            <a:prstGeom prst="straightConnector1">
              <a:avLst/>
            </a:prstGeom>
            <a:noFill/>
            <a:ln w="9525" cap="flat" cmpd="sng">
              <a:solidFill>
                <a:schemeClr val="dk2"/>
              </a:solidFill>
              <a:prstDash val="solid"/>
              <a:round/>
              <a:headEnd type="none" w="med" len="med"/>
              <a:tailEnd type="none" w="med" len="med"/>
            </a:ln>
          </p:spPr>
        </p:cxnSp>
        <p:grpSp>
          <p:nvGrpSpPr>
            <p:cNvPr id="17" name="Group 16">
              <a:extLst>
                <a:ext uri="{FF2B5EF4-FFF2-40B4-BE49-F238E27FC236}">
                  <a16:creationId xmlns:a16="http://schemas.microsoft.com/office/drawing/2014/main" id="{EF9CADAF-D110-9691-F0A9-37797489512C}"/>
                </a:ext>
              </a:extLst>
            </p:cNvPr>
            <p:cNvGrpSpPr/>
            <p:nvPr/>
          </p:nvGrpSpPr>
          <p:grpSpPr>
            <a:xfrm>
              <a:off x="6143655" y="3730272"/>
              <a:ext cx="2336400" cy="503641"/>
              <a:chOff x="2525224" y="3598629"/>
              <a:chExt cx="2336400" cy="503641"/>
            </a:xfrm>
          </p:grpSpPr>
          <p:sp>
            <p:nvSpPr>
              <p:cNvPr id="18" name="Google Shape;772;p29">
                <a:extLst>
                  <a:ext uri="{FF2B5EF4-FFF2-40B4-BE49-F238E27FC236}">
                    <a16:creationId xmlns:a16="http://schemas.microsoft.com/office/drawing/2014/main" id="{269B5C57-1027-0049-5738-0112EBFCD779}"/>
                  </a:ext>
                </a:extLst>
              </p:cNvPr>
              <p:cNvSpPr/>
              <p:nvPr/>
            </p:nvSpPr>
            <p:spPr>
              <a:xfrm>
                <a:off x="2674496" y="4010170"/>
                <a:ext cx="92100" cy="92100"/>
              </a:xfrm>
              <a:prstGeom prst="ellipse">
                <a:avLst/>
              </a:prstGeom>
              <a:solidFill>
                <a:srgbClr val="0020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mc:Choice xmlns:a14="http://schemas.microsoft.com/office/drawing/2010/main" Requires="a14">
              <p:sp>
                <p:nvSpPr>
                  <p:cNvPr id="19" name="Google Shape;773;p29">
                    <a:extLst>
                      <a:ext uri="{FF2B5EF4-FFF2-40B4-BE49-F238E27FC236}">
                        <a16:creationId xmlns:a16="http://schemas.microsoft.com/office/drawing/2014/main" id="{BEE56334-0AF1-C961-8802-7EB3C005322C}"/>
                      </a:ext>
                    </a:extLst>
                  </p:cNvPr>
                  <p:cNvSpPr txBox="1"/>
                  <p:nvPr/>
                </p:nvSpPr>
                <p:spPr>
                  <a:xfrm>
                    <a:off x="2525224" y="3598629"/>
                    <a:ext cx="2336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Average schedule </a:t>
                    </a:r>
                    <a14:m>
                      <m:oMath xmlns:m="http://schemas.openxmlformats.org/officeDocument/2006/math">
                        <m:sSup>
                          <m:sSupPr>
                            <m:ctrlPr>
                              <a:rPr lang="ar-AE" b="0" i="1" smtClean="0">
                                <a:solidFill>
                                  <a:schemeClr val="dk1"/>
                                </a:solidFill>
                                <a:latin typeface="Cambria Math" panose="02040503050406030204" pitchFamily="18" charset="0"/>
                                <a:ea typeface="Cabin"/>
                                <a:cs typeface="Cabin"/>
                                <a:sym typeface="Cabin"/>
                              </a:rPr>
                            </m:ctrlPr>
                          </m:sSupPr>
                          <m:e>
                            <m:r>
                              <a:rPr lang="ar-AE" b="1" i="1" smtClean="0">
                                <a:solidFill>
                                  <a:schemeClr val="dk1"/>
                                </a:solidFill>
                                <a:latin typeface="Cambria Math" panose="02040503050406030204" pitchFamily="18" charset="0"/>
                                <a:ea typeface="Cabin"/>
                                <a:cs typeface="Cabin"/>
                                <a:sym typeface="Cabin"/>
                              </a:rPr>
                              <m:t>𝝁</m:t>
                            </m:r>
                          </m:e>
                          <m:sup>
                            <m:r>
                              <a:rPr lang="ar-AE" b="0" i="1" smtClean="0">
                                <a:solidFill>
                                  <a:schemeClr val="dk1"/>
                                </a:solidFill>
                                <a:latin typeface="Cambria Math" panose="02040503050406030204" pitchFamily="18" charset="0"/>
                                <a:ea typeface="Cabin"/>
                                <a:cs typeface="Cabin"/>
                                <a:sym typeface="Cabin"/>
                              </a:rPr>
                              <m:t>∗</m:t>
                            </m:r>
                          </m:sup>
                        </m:sSup>
                      </m:oMath>
                    </a14:m>
                    <a:endParaRPr lang="ar-AE">
                      <a:solidFill>
                        <a:schemeClr val="dk1"/>
                      </a:solidFill>
                      <a:latin typeface="Cabin"/>
                      <a:ea typeface="Cabin"/>
                      <a:cs typeface="Cabin"/>
                      <a:sym typeface="Cabin"/>
                    </a:endParaRPr>
                  </a:p>
                </p:txBody>
              </p:sp>
            </mc:Choice>
            <mc:Fallback>
              <p:sp>
                <p:nvSpPr>
                  <p:cNvPr id="19" name="Google Shape;773;p29">
                    <a:extLst>
                      <a:ext uri="{FF2B5EF4-FFF2-40B4-BE49-F238E27FC236}">
                        <a16:creationId xmlns:a16="http://schemas.microsoft.com/office/drawing/2014/main" id="{BEE56334-0AF1-C961-8802-7EB3C005322C}"/>
                      </a:ext>
                    </a:extLst>
                  </p:cNvPr>
                  <p:cNvSpPr txBox="1">
                    <a:spLocks noRot="1" noChangeAspect="1" noMove="1" noResize="1" noEditPoints="1" noAdjustHandles="1" noChangeArrowheads="1" noChangeShapeType="1" noTextEdit="1"/>
                  </p:cNvSpPr>
                  <p:nvPr/>
                </p:nvSpPr>
                <p:spPr>
                  <a:xfrm>
                    <a:off x="2525224" y="3598629"/>
                    <a:ext cx="2336400" cy="400200"/>
                  </a:xfrm>
                  <a:prstGeom prst="rect">
                    <a:avLst/>
                  </a:prstGeom>
                  <a:blipFill>
                    <a:blip r:embed="rId5"/>
                    <a:stretch>
                      <a:fillRect l="-1081" b="-3125"/>
                    </a:stretch>
                  </a:blipFill>
                  <a:ln>
                    <a:noFill/>
                  </a:ln>
                </p:spPr>
                <p:txBody>
                  <a:bodyPr/>
                  <a:lstStyle/>
                  <a:p>
                    <a:r>
                      <a:rPr lang="en-US">
                        <a:noFill/>
                      </a:rPr>
                      <a:t> </a:t>
                    </a:r>
                  </a:p>
                </p:txBody>
              </p:sp>
            </mc:Fallback>
          </mc:AlternateContent>
        </p:grpSp>
        <p:sp>
          <p:nvSpPr>
            <p:cNvPr id="20" name="Google Shape;774;p29">
              <a:extLst>
                <a:ext uri="{FF2B5EF4-FFF2-40B4-BE49-F238E27FC236}">
                  <a16:creationId xmlns:a16="http://schemas.microsoft.com/office/drawing/2014/main" id="{1D9D4B73-32A7-D07E-927D-C31EB1EBB42D}"/>
                </a:ext>
              </a:extLst>
            </p:cNvPr>
            <p:cNvSpPr/>
            <p:nvPr/>
          </p:nvSpPr>
          <p:spPr>
            <a:xfrm>
              <a:off x="4421241" y="4442248"/>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1" name="Google Shape;775;p29">
              <a:extLst>
                <a:ext uri="{FF2B5EF4-FFF2-40B4-BE49-F238E27FC236}">
                  <a16:creationId xmlns:a16="http://schemas.microsoft.com/office/drawing/2014/main" id="{D00F1B1F-C8EB-879A-BED5-E3E48C133414}"/>
                </a:ext>
              </a:extLst>
            </p:cNvPr>
            <p:cNvSpPr/>
            <p:nvPr/>
          </p:nvSpPr>
          <p:spPr>
            <a:xfrm>
              <a:off x="5597085" y="4442248"/>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2" name="Google Shape;776;p29">
              <a:extLst>
                <a:ext uri="{FF2B5EF4-FFF2-40B4-BE49-F238E27FC236}">
                  <a16:creationId xmlns:a16="http://schemas.microsoft.com/office/drawing/2014/main" id="{3E6C8518-0C43-347C-65C8-84F931521D61}"/>
                </a:ext>
              </a:extLst>
            </p:cNvPr>
            <p:cNvSpPr/>
            <p:nvPr/>
          </p:nvSpPr>
          <p:spPr>
            <a:xfrm>
              <a:off x="4421241" y="3375010"/>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3" name="Google Shape;777;p29">
              <a:extLst>
                <a:ext uri="{FF2B5EF4-FFF2-40B4-BE49-F238E27FC236}">
                  <a16:creationId xmlns:a16="http://schemas.microsoft.com/office/drawing/2014/main" id="{49A0C6FB-74B3-AC46-2574-9AF484341800}"/>
                </a:ext>
              </a:extLst>
            </p:cNvPr>
            <p:cNvSpPr/>
            <p:nvPr/>
          </p:nvSpPr>
          <p:spPr>
            <a:xfrm>
              <a:off x="4421241" y="2326975"/>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4" name="Google Shape;778;p29">
              <a:extLst>
                <a:ext uri="{FF2B5EF4-FFF2-40B4-BE49-F238E27FC236}">
                  <a16:creationId xmlns:a16="http://schemas.microsoft.com/office/drawing/2014/main" id="{0829ECE2-4473-D1EA-6EFC-0E90173113AA}"/>
                </a:ext>
              </a:extLst>
            </p:cNvPr>
            <p:cNvSpPr txBox="1"/>
            <p:nvPr/>
          </p:nvSpPr>
          <p:spPr>
            <a:xfrm>
              <a:off x="5584455" y="3164848"/>
              <a:ext cx="111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3</a:t>
              </a:r>
              <a:endParaRPr>
                <a:solidFill>
                  <a:schemeClr val="dk1"/>
                </a:solidFill>
                <a:latin typeface="Cabin"/>
                <a:ea typeface="Cabin"/>
                <a:cs typeface="Cabin"/>
                <a:sym typeface="Cabin"/>
              </a:endParaRPr>
            </a:p>
          </p:txBody>
        </p:sp>
        <p:sp>
          <p:nvSpPr>
            <p:cNvPr id="25" name="Google Shape;779;p29">
              <a:extLst>
                <a:ext uri="{FF2B5EF4-FFF2-40B4-BE49-F238E27FC236}">
                  <a16:creationId xmlns:a16="http://schemas.microsoft.com/office/drawing/2014/main" id="{A59210C7-1E9A-3227-F678-552F199AAF14}"/>
                </a:ext>
              </a:extLst>
            </p:cNvPr>
            <p:cNvSpPr txBox="1"/>
            <p:nvPr/>
          </p:nvSpPr>
          <p:spPr>
            <a:xfrm>
              <a:off x="6602261" y="4160871"/>
              <a:ext cx="111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2</a:t>
              </a:r>
              <a:endParaRPr>
                <a:solidFill>
                  <a:schemeClr val="dk1"/>
                </a:solidFill>
                <a:latin typeface="Cabin"/>
                <a:ea typeface="Cabin"/>
                <a:cs typeface="Cabin"/>
                <a:sym typeface="Cabin"/>
              </a:endParaRPr>
            </a:p>
          </p:txBody>
        </p:sp>
        <mc:AlternateContent xmlns:mc="http://schemas.openxmlformats.org/markup-compatibility/2006">
          <mc:Choice xmlns:a14="http://schemas.microsoft.com/office/drawing/2010/main" Requires="a14">
            <p:sp>
              <p:nvSpPr>
                <p:cNvPr id="27" name="Google Shape;773;p29">
                  <a:extLst>
                    <a:ext uri="{FF2B5EF4-FFF2-40B4-BE49-F238E27FC236}">
                      <a16:creationId xmlns:a16="http://schemas.microsoft.com/office/drawing/2014/main" id="{AF9FF7C1-E83F-74A6-2100-E03047AE323D}"/>
                    </a:ext>
                  </a:extLst>
                </p:cNvPr>
                <p:cNvSpPr txBox="1"/>
                <p:nvPr/>
              </p:nvSpPr>
              <p:spPr>
                <a:xfrm>
                  <a:off x="4755594" y="3931629"/>
                  <a:ext cx="121425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b="1" i="1" smtClean="0">
                            <a:solidFill>
                              <a:schemeClr val="dk1"/>
                            </a:solidFill>
                            <a:latin typeface="Cambria Math" panose="02040503050406030204" pitchFamily="18" charset="0"/>
                            <a:ea typeface="Cabin"/>
                            <a:cs typeface="Cabin"/>
                            <a:sym typeface="Cabin"/>
                          </a:rPr>
                          <m:t>𝝀</m:t>
                        </m:r>
                        <m:r>
                          <a:rPr lang="en-US" b="0" i="1" smtClean="0">
                            <a:solidFill>
                              <a:schemeClr val="dk1"/>
                            </a:solidFill>
                            <a:latin typeface="Cambria Math" panose="02040503050406030204" pitchFamily="18" charset="0"/>
                            <a:ea typeface="Cabin"/>
                            <a:cs typeface="Cabin"/>
                            <a:sym typeface="Cabin"/>
                          </a:rPr>
                          <m:t>=(1.2, 0.2)</m:t>
                        </m:r>
                      </m:oMath>
                    </m:oMathPara>
                  </a14:m>
                  <a:endParaRPr lang="en-US" dirty="0">
                    <a:solidFill>
                      <a:schemeClr val="dk1"/>
                    </a:solidFill>
                    <a:latin typeface="Cabin"/>
                    <a:ea typeface="Cabin"/>
                    <a:cs typeface="Cabin"/>
                    <a:sym typeface="Cabin"/>
                  </a:endParaRPr>
                </a:p>
              </p:txBody>
            </p:sp>
          </mc:Choice>
          <mc:Fallback>
            <p:sp>
              <p:nvSpPr>
                <p:cNvPr id="27" name="Google Shape;773;p29">
                  <a:extLst>
                    <a:ext uri="{FF2B5EF4-FFF2-40B4-BE49-F238E27FC236}">
                      <a16:creationId xmlns:a16="http://schemas.microsoft.com/office/drawing/2014/main" id="{AF9FF7C1-E83F-74A6-2100-E03047AE323D}"/>
                    </a:ext>
                  </a:extLst>
                </p:cNvPr>
                <p:cNvSpPr txBox="1">
                  <a:spLocks noRot="1" noChangeAspect="1" noMove="1" noResize="1" noEditPoints="1" noAdjustHandles="1" noChangeArrowheads="1" noChangeShapeType="1" noTextEdit="1"/>
                </p:cNvSpPr>
                <p:nvPr/>
              </p:nvSpPr>
              <p:spPr>
                <a:xfrm>
                  <a:off x="4755594" y="3931629"/>
                  <a:ext cx="1214250" cy="400200"/>
                </a:xfrm>
                <a:prstGeom prst="rect">
                  <a:avLst/>
                </a:prstGeom>
                <a:blipFill>
                  <a:blip r:embed="rId6"/>
                  <a:stretch>
                    <a:fillRect/>
                  </a:stretch>
                </a:blipFill>
                <a:ln>
                  <a:noFill/>
                </a:ln>
              </p:spPr>
              <p:txBody>
                <a:bodyPr/>
                <a:lstStyle/>
                <a:p>
                  <a:r>
                    <a:rPr lang="en-US">
                      <a:noFill/>
                    </a:rPr>
                    <a:t> </a:t>
                  </a:r>
                </a:p>
              </p:txBody>
            </p:sp>
          </mc:Fallback>
        </mc:AlternateContent>
        <p:cxnSp>
          <p:nvCxnSpPr>
            <p:cNvPr id="28" name="Straight Arrow Connector 27">
              <a:extLst>
                <a:ext uri="{FF2B5EF4-FFF2-40B4-BE49-F238E27FC236}">
                  <a16:creationId xmlns:a16="http://schemas.microsoft.com/office/drawing/2014/main" id="{E8B3A2E6-54B6-9EFC-5B3A-AC72F1309186}"/>
                </a:ext>
              </a:extLst>
            </p:cNvPr>
            <p:cNvCxnSpPr>
              <a:stCxn id="20" idx="2"/>
            </p:cNvCxnSpPr>
            <p:nvPr/>
          </p:nvCxnSpPr>
          <p:spPr>
            <a:xfrm flipV="1">
              <a:off x="4421241" y="4137633"/>
              <a:ext cx="2259693" cy="3506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30" name="Google Shape;816;p30">
            <a:extLst>
              <a:ext uri="{FF2B5EF4-FFF2-40B4-BE49-F238E27FC236}">
                <a16:creationId xmlns:a16="http://schemas.microsoft.com/office/drawing/2014/main" id="{2516901E-C488-1843-5647-166568215520}"/>
              </a:ext>
            </a:extLst>
          </p:cNvPr>
          <p:cNvGrpSpPr/>
          <p:nvPr/>
        </p:nvGrpSpPr>
        <p:grpSpPr>
          <a:xfrm>
            <a:off x="5325517" y="4603642"/>
            <a:ext cx="5915689" cy="1184040"/>
            <a:chOff x="5219050" y="3365350"/>
            <a:chExt cx="5584025" cy="1327575"/>
          </a:xfrm>
        </p:grpSpPr>
        <mc:AlternateContent xmlns:mc="http://schemas.openxmlformats.org/markup-compatibility/2006">
          <mc:Choice xmlns:a14="http://schemas.microsoft.com/office/drawing/2010/main" Requires="a14">
            <p:sp>
              <p:nvSpPr>
                <p:cNvPr id="31" name="Google Shape;817;p30">
                  <a:extLst>
                    <a:ext uri="{FF2B5EF4-FFF2-40B4-BE49-F238E27FC236}">
                      <a16:creationId xmlns:a16="http://schemas.microsoft.com/office/drawing/2014/main" id="{3A61D14F-CFBE-B24E-B8E4-019B29AAC9A5}"/>
                    </a:ext>
                  </a:extLst>
                </p:cNvPr>
                <p:cNvSpPr/>
                <p:nvPr/>
              </p:nvSpPr>
              <p:spPr>
                <a:xfrm>
                  <a:off x="5219175" y="3366325"/>
                  <a:ext cx="5583900" cy="132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600" dirty="0">
                    <a:latin typeface="Cabin"/>
                    <a:ea typeface="Cabin"/>
                    <a:cs typeface="Cabin"/>
                    <a:sym typeface="Cabin"/>
                  </a:endParaRPr>
                </a:p>
                <a:p>
                  <a:pPr marL="0" lvl="0" indent="0" algn="l" rtl="0">
                    <a:spcBef>
                      <a:spcPts val="0"/>
                    </a:spcBef>
                    <a:spcAft>
                      <a:spcPts val="0"/>
                    </a:spcAft>
                    <a:buNone/>
                  </a:pPr>
                  <a:r>
                    <a:rPr lang="en-US" sz="1600" dirty="0">
                      <a:latin typeface="Cabin"/>
                      <a:ea typeface="Cabin"/>
                      <a:cs typeface="Cabin"/>
                      <a:sym typeface="Cabin"/>
                    </a:rPr>
                    <a:t>We show that we can construct an MSR policy with average schedule </a:t>
                  </a:r>
                  <a14:m>
                    <m:oMath xmlns:m="http://schemas.openxmlformats.org/officeDocument/2006/math">
                      <m:sSup>
                        <m:sSupPr>
                          <m:ctrlPr>
                            <a:rPr lang="en-US" sz="1600" b="0" i="1" smtClean="0">
                              <a:latin typeface="Cambria Math" panose="02040503050406030204" pitchFamily="18" charset="0"/>
                              <a:ea typeface="Cabin"/>
                              <a:cs typeface="Cabin"/>
                              <a:sym typeface="Cabin"/>
                            </a:rPr>
                          </m:ctrlPr>
                        </m:sSupPr>
                        <m:e>
                          <m:r>
                            <a:rPr lang="en-US" sz="1600" b="1" i="1" smtClean="0">
                              <a:latin typeface="Cambria Math" panose="02040503050406030204" pitchFamily="18" charset="0"/>
                              <a:ea typeface="Cabin"/>
                              <a:cs typeface="Cabin"/>
                              <a:sym typeface="Cabin"/>
                            </a:rPr>
                            <m:t>𝝁</m:t>
                          </m:r>
                        </m:e>
                        <m:sup>
                          <m:r>
                            <a:rPr lang="en-US" sz="1600" b="0" i="1" smtClean="0">
                              <a:latin typeface="Cambria Math" panose="02040503050406030204" pitchFamily="18" charset="0"/>
                              <a:ea typeface="Cabin"/>
                              <a:cs typeface="Cabin"/>
                              <a:sym typeface="Cabin"/>
                            </a:rPr>
                            <m:t>∗</m:t>
                          </m:r>
                        </m:sup>
                      </m:sSup>
                    </m:oMath>
                  </a14:m>
                  <a:r>
                    <a:rPr lang="en-US" sz="1600" dirty="0">
                      <a:latin typeface="Cabin"/>
                      <a:ea typeface="Cabin"/>
                      <a:cs typeface="Cabin"/>
                      <a:sym typeface="Cabin"/>
                    </a:rPr>
                    <a:t> by solving a Mixed Integer Quadratic Constrained Problem (MIQCP).</a:t>
                  </a:r>
                </a:p>
              </p:txBody>
            </p:sp>
          </mc:Choice>
          <mc:Fallback>
            <p:sp>
              <p:nvSpPr>
                <p:cNvPr id="31" name="Google Shape;817;p30">
                  <a:extLst>
                    <a:ext uri="{FF2B5EF4-FFF2-40B4-BE49-F238E27FC236}">
                      <a16:creationId xmlns:a16="http://schemas.microsoft.com/office/drawing/2014/main" id="{3A61D14F-CFBE-B24E-B8E4-019B29AAC9A5}"/>
                    </a:ext>
                  </a:extLst>
                </p:cNvPr>
                <p:cNvSpPr>
                  <a:spLocks noRot="1" noChangeAspect="1" noMove="1" noResize="1" noEditPoints="1" noAdjustHandles="1" noChangeArrowheads="1" noChangeShapeType="1" noTextEdit="1"/>
                </p:cNvSpPr>
                <p:nvPr/>
              </p:nvSpPr>
              <p:spPr>
                <a:xfrm>
                  <a:off x="5219175" y="3366325"/>
                  <a:ext cx="5583900" cy="1326600"/>
                </a:xfrm>
                <a:prstGeom prst="roundRect">
                  <a:avLst>
                    <a:gd name="adj" fmla="val 16667"/>
                  </a:avLst>
                </a:prstGeom>
                <a:blipFill>
                  <a:blip r:embed="rId7"/>
                  <a:stretch>
                    <a:fillRect b="-1042"/>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sp>
          <p:nvSpPr>
            <p:cNvPr id="32" name="Google Shape;818;p30">
              <a:extLst>
                <a:ext uri="{FF2B5EF4-FFF2-40B4-BE49-F238E27FC236}">
                  <a16:creationId xmlns:a16="http://schemas.microsoft.com/office/drawing/2014/main" id="{3E2A4AB1-7869-92C3-B4A7-FA7D002AD31B}"/>
                </a:ext>
              </a:extLst>
            </p:cNvPr>
            <p:cNvSpPr/>
            <p:nvPr/>
          </p:nvSpPr>
          <p:spPr>
            <a:xfrm>
              <a:off x="5219050" y="3365350"/>
              <a:ext cx="5583900" cy="3096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i="1" dirty="0">
                  <a:solidFill>
                    <a:schemeClr val="lt1"/>
                  </a:solidFill>
                  <a:latin typeface="Cabin"/>
                  <a:ea typeface="Cabin"/>
                  <a:cs typeface="Cabin"/>
                  <a:sym typeface="Cabin"/>
                </a:rPr>
                <a:t>Corollary 7 (Preemptive)</a:t>
              </a:r>
              <a:endParaRPr i="1" dirty="0">
                <a:solidFill>
                  <a:schemeClr val="lt1"/>
                </a:solidFill>
                <a:latin typeface="Cabin"/>
                <a:ea typeface="Cabin"/>
                <a:cs typeface="Cabin"/>
                <a:sym typeface="Cabin"/>
              </a:endParaRPr>
            </a:p>
          </p:txBody>
        </p:sp>
      </p:grpSp>
      <p:sp>
        <p:nvSpPr>
          <p:cNvPr id="34" name="Left Brace 33">
            <a:extLst>
              <a:ext uri="{FF2B5EF4-FFF2-40B4-BE49-F238E27FC236}">
                <a16:creationId xmlns:a16="http://schemas.microsoft.com/office/drawing/2014/main" id="{3F5CE1B7-A3E9-DD78-7BC1-DC78D08845CC}"/>
              </a:ext>
            </a:extLst>
          </p:cNvPr>
          <p:cNvSpPr/>
          <p:nvPr/>
        </p:nvSpPr>
        <p:spPr>
          <a:xfrm>
            <a:off x="4900627" y="2313513"/>
            <a:ext cx="157836" cy="1551159"/>
          </a:xfrm>
          <a:prstGeom prst="leftBrace">
            <a:avLst/>
          </a:pr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6" name="Google Shape;542;p25">
            <a:extLst>
              <a:ext uri="{FF2B5EF4-FFF2-40B4-BE49-F238E27FC236}">
                <a16:creationId xmlns:a16="http://schemas.microsoft.com/office/drawing/2014/main" id="{D884FCEA-C543-669F-BF5B-286192356EDC}"/>
              </a:ext>
            </a:extLst>
          </p:cNvPr>
          <p:cNvSpPr txBox="1"/>
          <p:nvPr/>
        </p:nvSpPr>
        <p:spPr>
          <a:xfrm>
            <a:off x="4829975" y="1322807"/>
            <a:ext cx="5175674"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dirty="0">
                <a:solidFill>
                  <a:schemeClr val="dk1"/>
                </a:solidFill>
                <a:latin typeface="Cabin"/>
                <a:ea typeface="Cabin"/>
                <a:cs typeface="Cabin"/>
                <a:sym typeface="Cabin"/>
              </a:rPr>
              <a:t>Variables: candidate schedules, </a:t>
            </a:r>
          </a:p>
          <a:p>
            <a:pPr marL="0" lvl="0" indent="0" algn="l" rtl="0">
              <a:spcBef>
                <a:spcPts val="0"/>
              </a:spcBef>
              <a:spcAft>
                <a:spcPts val="0"/>
              </a:spcAft>
              <a:buNone/>
            </a:pPr>
            <a:r>
              <a:rPr lang="en-US" sz="1800" dirty="0">
                <a:solidFill>
                  <a:schemeClr val="dk1"/>
                </a:solidFill>
                <a:latin typeface="Cabin"/>
                <a:ea typeface="Cabin"/>
                <a:cs typeface="Cabin"/>
                <a:sym typeface="Cabin"/>
              </a:rPr>
              <a:t>limiting distribution of the modulating process</a:t>
            </a:r>
            <a:endParaRPr lang="en-US" sz="1800" b="0" dirty="0">
              <a:solidFill>
                <a:schemeClr val="dk1"/>
              </a:solidFill>
              <a:latin typeface="Cabin"/>
              <a:ea typeface="Cabin"/>
              <a:cs typeface="Cabin"/>
              <a:sym typeface="Cabin"/>
            </a:endParaRPr>
          </a:p>
        </p:txBody>
      </p:sp>
      <p:sp>
        <p:nvSpPr>
          <p:cNvPr id="37" name="Google Shape;542;p25">
            <a:extLst>
              <a:ext uri="{FF2B5EF4-FFF2-40B4-BE49-F238E27FC236}">
                <a16:creationId xmlns:a16="http://schemas.microsoft.com/office/drawing/2014/main" id="{AC141E69-84CD-2752-A724-8AC30A31033D}"/>
              </a:ext>
            </a:extLst>
          </p:cNvPr>
          <p:cNvSpPr txBox="1"/>
          <p:nvPr/>
        </p:nvSpPr>
        <p:spPr>
          <a:xfrm>
            <a:off x="5026744" y="2605351"/>
            <a:ext cx="5980556"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dirty="0">
                <a:solidFill>
                  <a:schemeClr val="dk1"/>
                </a:solidFill>
                <a:latin typeface="Cabin"/>
                <a:ea typeface="Cabin"/>
                <a:cs typeface="Cabin"/>
                <a:sym typeface="Cabin"/>
              </a:rPr>
              <a:t>Constraint 1: Pick a subset of feasible schedules (green dots)</a:t>
            </a:r>
            <a:endParaRPr lang="en-US" sz="1800" b="0" dirty="0">
              <a:solidFill>
                <a:schemeClr val="dk1"/>
              </a:solidFill>
              <a:latin typeface="Cabin"/>
              <a:ea typeface="Cabin"/>
              <a:cs typeface="Cabin"/>
              <a:sym typeface="Cabin"/>
            </a:endParaRPr>
          </a:p>
        </p:txBody>
      </p:sp>
      <p:sp>
        <p:nvSpPr>
          <p:cNvPr id="38" name="Google Shape;542;p25">
            <a:extLst>
              <a:ext uri="{FF2B5EF4-FFF2-40B4-BE49-F238E27FC236}">
                <a16:creationId xmlns:a16="http://schemas.microsoft.com/office/drawing/2014/main" id="{78E61134-923A-3C29-F2D3-6BD56F696F1A}"/>
              </a:ext>
            </a:extLst>
          </p:cNvPr>
          <p:cNvSpPr txBox="1"/>
          <p:nvPr/>
        </p:nvSpPr>
        <p:spPr>
          <a:xfrm>
            <a:off x="5036542" y="2943500"/>
            <a:ext cx="5175674"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dirty="0">
                <a:solidFill>
                  <a:schemeClr val="dk1"/>
                </a:solidFill>
                <a:latin typeface="Cabin"/>
                <a:ea typeface="Cabin"/>
                <a:cs typeface="Cabin"/>
                <a:sym typeface="Cabin"/>
              </a:rPr>
              <a:t>Constraint 2: Pick a limiting distribution (probabilities sum to 1)</a:t>
            </a:r>
            <a:endParaRPr lang="en-US" sz="1800" b="0" dirty="0">
              <a:solidFill>
                <a:schemeClr val="dk1"/>
              </a:solidFill>
              <a:latin typeface="Cabin"/>
              <a:ea typeface="Cabin"/>
              <a:cs typeface="Cabin"/>
              <a:sym typeface="Cabin"/>
            </a:endParaRPr>
          </a:p>
        </p:txBody>
      </p:sp>
      <p:sp>
        <p:nvSpPr>
          <p:cNvPr id="39" name="Google Shape;542;p25">
            <a:extLst>
              <a:ext uri="{FF2B5EF4-FFF2-40B4-BE49-F238E27FC236}">
                <a16:creationId xmlns:a16="http://schemas.microsoft.com/office/drawing/2014/main" id="{77F6C064-8E11-0F9A-622D-370322865DAD}"/>
              </a:ext>
            </a:extLst>
          </p:cNvPr>
          <p:cNvSpPr txBox="1"/>
          <p:nvPr/>
        </p:nvSpPr>
        <p:spPr>
          <a:xfrm>
            <a:off x="5026743" y="2211351"/>
            <a:ext cx="5854441"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dirty="0">
                <a:solidFill>
                  <a:schemeClr val="dk1"/>
                </a:solidFill>
                <a:latin typeface="Cabin"/>
                <a:ea typeface="Cabin"/>
                <a:cs typeface="Cabin"/>
                <a:sym typeface="Cabin"/>
              </a:rPr>
              <a:t>Linear objective function </a:t>
            </a:r>
            <a:endParaRPr lang="en-US" sz="1800" b="0" dirty="0">
              <a:solidFill>
                <a:schemeClr val="dk1"/>
              </a:solidFill>
              <a:latin typeface="Cabin"/>
              <a:ea typeface="Cabin"/>
              <a:cs typeface="Cabin"/>
              <a:sym typeface="Cabin"/>
            </a:endParaRPr>
          </a:p>
        </p:txBody>
      </p:sp>
      <mc:AlternateContent xmlns:mc="http://schemas.openxmlformats.org/markup-compatibility/2006">
        <mc:Choice xmlns:a14="http://schemas.microsoft.com/office/drawing/2010/main" Requires="a14">
          <p:sp>
            <p:nvSpPr>
              <p:cNvPr id="2" name="Google Shape;542;p25">
                <a:extLst>
                  <a:ext uri="{FF2B5EF4-FFF2-40B4-BE49-F238E27FC236}">
                    <a16:creationId xmlns:a16="http://schemas.microsoft.com/office/drawing/2014/main" id="{D8BE7138-D7BE-0E1A-7EE0-9A6186FA8632}"/>
                  </a:ext>
                </a:extLst>
              </p:cNvPr>
              <p:cNvSpPr txBox="1"/>
              <p:nvPr/>
            </p:nvSpPr>
            <p:spPr>
              <a:xfrm>
                <a:off x="5017016" y="3550833"/>
                <a:ext cx="6306195" cy="461635"/>
              </a:xfrm>
              <a:prstGeom prst="rect">
                <a:avLst/>
              </a:prstGeom>
              <a:noFill/>
              <a:ln>
                <a:noFill/>
              </a:ln>
            </p:spPr>
            <p:txBody>
              <a:bodyPr spcFirstLastPara="1" wrap="square" lIns="91425" tIns="91425" rIns="91425" bIns="91425" anchor="t" anchorCtr="0">
                <a:spAutoFit/>
              </a:bodyPr>
              <a:lstStyle/>
              <a:p>
                <a:pPr lvl="0"/>
                <a:r>
                  <a:rPr lang="en-US" sz="1800" dirty="0">
                    <a:solidFill>
                      <a:schemeClr val="dk1"/>
                    </a:solidFill>
                    <a:latin typeface="Cabin"/>
                    <a:ea typeface="Cabin"/>
                    <a:cs typeface="Cabin"/>
                    <a:sym typeface="Cabin"/>
                  </a:rPr>
                  <a:t>Constraint 3: Average schedule lies above </a:t>
                </a:r>
                <a14:m>
                  <m:oMath xmlns:m="http://schemas.openxmlformats.org/officeDocument/2006/math">
                    <m:r>
                      <a:rPr lang="en-US" sz="1800" b="1" i="1">
                        <a:solidFill>
                          <a:schemeClr val="dk1"/>
                        </a:solidFill>
                        <a:latin typeface="Cambria Math" panose="02040503050406030204" pitchFamily="18" charset="0"/>
                        <a:ea typeface="Cabin"/>
                        <a:cs typeface="Cabin"/>
                        <a:sym typeface="Cabin"/>
                      </a:rPr>
                      <m:t>𝝀</m:t>
                    </m:r>
                  </m:oMath>
                </a14:m>
                <a:r>
                  <a:rPr lang="en-US" sz="1800" b="0" dirty="0">
                    <a:solidFill>
                      <a:schemeClr val="dk1"/>
                    </a:solidFill>
                    <a:latin typeface="Cabin"/>
                    <a:ea typeface="Cabin"/>
                    <a:cs typeface="Cabin"/>
                    <a:sym typeface="Cabin"/>
                  </a:rPr>
                  <a:t> (Stability condition)</a:t>
                </a:r>
              </a:p>
            </p:txBody>
          </p:sp>
        </mc:Choice>
        <mc:Fallback>
          <p:sp>
            <p:nvSpPr>
              <p:cNvPr id="2" name="Google Shape;542;p25">
                <a:extLst>
                  <a:ext uri="{FF2B5EF4-FFF2-40B4-BE49-F238E27FC236}">
                    <a16:creationId xmlns:a16="http://schemas.microsoft.com/office/drawing/2014/main" id="{D8BE7138-D7BE-0E1A-7EE0-9A6186FA8632}"/>
                  </a:ext>
                </a:extLst>
              </p:cNvPr>
              <p:cNvSpPr txBox="1">
                <a:spLocks noRot="1" noChangeAspect="1" noMove="1" noResize="1" noEditPoints="1" noAdjustHandles="1" noChangeArrowheads="1" noChangeShapeType="1" noTextEdit="1"/>
              </p:cNvSpPr>
              <p:nvPr/>
            </p:nvSpPr>
            <p:spPr>
              <a:xfrm>
                <a:off x="5017016" y="3550833"/>
                <a:ext cx="6306195" cy="461635"/>
              </a:xfrm>
              <a:prstGeom prst="rect">
                <a:avLst/>
              </a:prstGeom>
              <a:blipFill>
                <a:blip r:embed="rId8"/>
                <a:stretch>
                  <a:fillRect l="-805" r="-604" b="-10811"/>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6002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p:bldP spid="37" grpId="0"/>
      <p:bldP spid="38" grpId="0"/>
      <p:bldP spid="39"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851">
          <a:extLst>
            <a:ext uri="{FF2B5EF4-FFF2-40B4-BE49-F238E27FC236}">
              <a16:creationId xmlns:a16="http://schemas.microsoft.com/office/drawing/2014/main" id="{5CB4594B-D979-C584-A187-15DEDC60A77E}"/>
            </a:ext>
          </a:extLst>
        </p:cNvPr>
        <p:cNvGrpSpPr/>
        <p:nvPr/>
      </p:nvGrpSpPr>
      <p:grpSpPr>
        <a:xfrm>
          <a:off x="0" y="0"/>
          <a:ext cx="0" cy="0"/>
          <a:chOff x="0" y="0"/>
          <a:chExt cx="0" cy="0"/>
        </a:xfrm>
      </p:grpSpPr>
      <p:sp>
        <p:nvSpPr>
          <p:cNvPr id="852" name="Google Shape;852;p31">
            <a:extLst>
              <a:ext uri="{FF2B5EF4-FFF2-40B4-BE49-F238E27FC236}">
                <a16:creationId xmlns:a16="http://schemas.microsoft.com/office/drawing/2014/main" id="{A5BD987F-2F5A-7433-C597-B63AE97DDB3A}"/>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
        <p:nvSpPr>
          <p:cNvPr id="853" name="Google Shape;853;p31">
            <a:extLst>
              <a:ext uri="{FF2B5EF4-FFF2-40B4-BE49-F238E27FC236}">
                <a16:creationId xmlns:a16="http://schemas.microsoft.com/office/drawing/2014/main" id="{926345EB-DA84-1303-267A-DA9EF8168F92}"/>
              </a:ext>
            </a:extLst>
          </p:cNvPr>
          <p:cNvSpPr txBox="1">
            <a:spLocks noGrp="1"/>
          </p:cNvSpPr>
          <p:nvPr>
            <p:ph type="title"/>
          </p:nvPr>
        </p:nvSpPr>
        <p:spPr>
          <a:xfrm>
            <a:off x="381000" y="-9207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300" dirty="0"/>
              <a:t>Response Time Guarantees</a:t>
            </a:r>
            <a:endParaRPr sz="3300" dirty="0"/>
          </a:p>
        </p:txBody>
      </p:sp>
      <p:grpSp>
        <p:nvGrpSpPr>
          <p:cNvPr id="2" name="Google Shape;816;p30">
            <a:extLst>
              <a:ext uri="{FF2B5EF4-FFF2-40B4-BE49-F238E27FC236}">
                <a16:creationId xmlns:a16="http://schemas.microsoft.com/office/drawing/2014/main" id="{2353EBF2-5E1A-E8E7-7BA5-152488D09906}"/>
              </a:ext>
            </a:extLst>
          </p:cNvPr>
          <p:cNvGrpSpPr/>
          <p:nvPr/>
        </p:nvGrpSpPr>
        <p:grpSpPr>
          <a:xfrm>
            <a:off x="2454312" y="971580"/>
            <a:ext cx="6859504" cy="1523280"/>
            <a:chOff x="5205726" y="3365351"/>
            <a:chExt cx="5597349" cy="1327574"/>
          </a:xfrm>
        </p:grpSpPr>
        <mc:AlternateContent xmlns:mc="http://schemas.openxmlformats.org/markup-compatibility/2006">
          <mc:Choice xmlns:a14="http://schemas.microsoft.com/office/drawing/2010/main" Requires="a14">
            <p:sp>
              <p:nvSpPr>
                <p:cNvPr id="3" name="Google Shape;817;p30">
                  <a:extLst>
                    <a:ext uri="{FF2B5EF4-FFF2-40B4-BE49-F238E27FC236}">
                      <a16:creationId xmlns:a16="http://schemas.microsoft.com/office/drawing/2014/main" id="{9D4CEA45-A3DF-8D57-FE65-2DA5D22374DC}"/>
                    </a:ext>
                  </a:extLst>
                </p:cNvPr>
                <p:cNvSpPr/>
                <p:nvPr/>
              </p:nvSpPr>
              <p:spPr>
                <a:xfrm>
                  <a:off x="5219175" y="3366325"/>
                  <a:ext cx="5583900" cy="132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600" dirty="0">
                    <a:latin typeface="Cabin"/>
                    <a:ea typeface="Cabin"/>
                    <a:cs typeface="Cabin"/>
                    <a:sym typeface="Cabin"/>
                  </a:endParaRPr>
                </a:p>
                <a:p>
                  <a:pPr marL="0" lvl="0" indent="0" algn="l" rtl="0">
                    <a:spcBef>
                      <a:spcPts val="0"/>
                    </a:spcBef>
                    <a:spcAft>
                      <a:spcPts val="0"/>
                    </a:spcAft>
                    <a:buNone/>
                  </a:pPr>
                  <a:r>
                    <a:rPr lang="en-US" sz="1600" dirty="0">
                      <a:latin typeface="Cabin"/>
                      <a:ea typeface="Cabin"/>
                      <a:cs typeface="Cabin"/>
                      <a:sym typeface="Cabin"/>
                    </a:rPr>
                    <a:t>The </a:t>
                  </a:r>
                  <a:r>
                    <a:rPr lang="en-US" sz="1600" dirty="0" err="1">
                      <a:latin typeface="Cabin"/>
                      <a:ea typeface="Cabin"/>
                      <a:cs typeface="Cabin"/>
                      <a:sym typeface="Cabin"/>
                    </a:rPr>
                    <a:t>pMSR</a:t>
                  </a:r>
                  <a:r>
                    <a:rPr lang="en-US" sz="1600" dirty="0">
                      <a:latin typeface="Cabin"/>
                      <a:ea typeface="Cabin"/>
                      <a:cs typeface="Cabin"/>
                      <a:sym typeface="Cabin"/>
                    </a:rPr>
                    <a:t> policy constructed by Corollary 7 is constant competitive with </a:t>
                  </a:r>
                  <a:r>
                    <a:rPr lang="en-US" sz="1600" dirty="0" err="1">
                      <a:latin typeface="Cabin"/>
                      <a:ea typeface="Cabin"/>
                      <a:cs typeface="Cabin"/>
                      <a:sym typeface="Cabin"/>
                    </a:rPr>
                    <a:t>MaxWeight</a:t>
                  </a:r>
                  <a:r>
                    <a:rPr lang="en-US" sz="1600" dirty="0">
                      <a:latin typeface="Cabin"/>
                      <a:ea typeface="Cabin"/>
                      <a:cs typeface="Cabin"/>
                      <a:sym typeface="Cabin"/>
                    </a:rPr>
                    <a:t> in heavy traffic.</a:t>
                  </a:r>
                </a:p>
                <a:p>
                  <a:pPr lvl="0"/>
                  <a14:m>
                    <m:oMathPara xmlns:m="http://schemas.openxmlformats.org/officeDocument/2006/math">
                      <m:oMathParaPr>
                        <m:jc m:val="centerGroup"/>
                      </m:oMathParaPr>
                      <m:oMath xmlns:m="http://schemas.openxmlformats.org/officeDocument/2006/math">
                        <m:func>
                          <m:funcPr>
                            <m:ctrlPr>
                              <a:rPr lang="en-US" sz="1600" b="0" i="1" smtClean="0">
                                <a:latin typeface="Cambria Math" panose="02040503050406030204" pitchFamily="18" charset="0"/>
                                <a:sym typeface="Cabin"/>
                              </a:rPr>
                            </m:ctrlPr>
                          </m:funcPr>
                          <m:fName>
                            <m:limLow>
                              <m:limLowPr>
                                <m:ctrlPr>
                                  <a:rPr lang="en-US" sz="1600" b="0" i="1" smtClean="0">
                                    <a:latin typeface="Cambria Math" panose="02040503050406030204" pitchFamily="18" charset="0"/>
                                    <a:sym typeface="Cabin"/>
                                  </a:rPr>
                                </m:ctrlPr>
                              </m:limLowPr>
                              <m:e>
                                <m:r>
                                  <m:rPr>
                                    <m:sty m:val="p"/>
                                  </m:rPr>
                                  <a:rPr lang="en-US" sz="1600" b="0" i="0" smtClean="0">
                                    <a:latin typeface="Cambria Math" panose="02040503050406030204" pitchFamily="18" charset="0"/>
                                    <a:sym typeface="Cabin"/>
                                  </a:rPr>
                                  <m:t>lim</m:t>
                                </m:r>
                              </m:e>
                              <m:lim>
                                <m:r>
                                  <a:rPr lang="en-US" sz="1600" b="0" i="1" smtClean="0">
                                    <a:latin typeface="Cambria Math" panose="02040503050406030204" pitchFamily="18" charset="0"/>
                                    <a:sym typeface="Cabin"/>
                                  </a:rPr>
                                  <m:t>𝜌</m:t>
                                </m:r>
                                <m:r>
                                  <a:rPr lang="en-US" sz="1600" b="0" i="1" smtClean="0">
                                    <a:latin typeface="Cambria Math" panose="02040503050406030204" pitchFamily="18" charset="0"/>
                                    <a:sym typeface="Cabin"/>
                                  </a:rPr>
                                  <m:t>→1</m:t>
                                </m:r>
                              </m:lim>
                            </m:limLow>
                          </m:fName>
                          <m:e>
                            <m:f>
                              <m:fPr>
                                <m:ctrlPr>
                                  <a:rPr lang="en-US" sz="1600" i="1">
                                    <a:latin typeface="Cambria Math" panose="02040503050406030204" pitchFamily="18" charset="0"/>
                                    <a:sym typeface="Cabin"/>
                                  </a:rPr>
                                </m:ctrlPr>
                              </m:fPr>
                              <m:num>
                                <m:r>
                                  <a:rPr lang="en-US" sz="1600" i="1">
                                    <a:latin typeface="Cambria Math" panose="02040503050406030204" pitchFamily="18" charset="0"/>
                                    <a:ea typeface="Cambria Math" panose="02040503050406030204" pitchFamily="18" charset="0"/>
                                    <a:sym typeface="Cabin"/>
                                  </a:rPr>
                                  <m:t>𝔼</m:t>
                                </m:r>
                                <m:r>
                                  <a:rPr lang="en-US" sz="1600" i="1">
                                    <a:latin typeface="Cambria Math" panose="02040503050406030204" pitchFamily="18" charset="0"/>
                                    <a:ea typeface="Cambria Math" panose="02040503050406030204" pitchFamily="18" charset="0"/>
                                    <a:sym typeface="Cabin"/>
                                  </a:rPr>
                                  <m:t>[</m:t>
                                </m:r>
                                <m:sSup>
                                  <m:sSupPr>
                                    <m:ctrlPr>
                                      <a:rPr lang="en-US" sz="1600" i="1">
                                        <a:latin typeface="Cambria Math" panose="02040503050406030204" pitchFamily="18" charset="0"/>
                                        <a:ea typeface="Cambria Math" panose="02040503050406030204" pitchFamily="18" charset="0"/>
                                        <a:sym typeface="Cabin"/>
                                      </a:rPr>
                                    </m:ctrlPr>
                                  </m:sSupPr>
                                  <m:e>
                                    <m:r>
                                      <a:rPr lang="en-US" sz="1600" i="1">
                                        <a:latin typeface="Cambria Math" panose="02040503050406030204" pitchFamily="18" charset="0"/>
                                        <a:ea typeface="Cambria Math" panose="02040503050406030204" pitchFamily="18" charset="0"/>
                                        <a:sym typeface="Cabin"/>
                                      </a:rPr>
                                      <m:t>𝑇</m:t>
                                    </m:r>
                                  </m:e>
                                  <m:sup>
                                    <m:r>
                                      <a:rPr lang="en-US" sz="1600" i="1">
                                        <a:latin typeface="Cambria Math" panose="02040503050406030204" pitchFamily="18" charset="0"/>
                                        <a:ea typeface="Cambria Math" panose="02040503050406030204" pitchFamily="18" charset="0"/>
                                        <a:sym typeface="Cabin"/>
                                      </a:rPr>
                                      <m:t>𝑀</m:t>
                                    </m:r>
                                    <m:r>
                                      <a:rPr lang="en-US" sz="1600" b="0" i="1" smtClean="0">
                                        <a:latin typeface="Cambria Math" panose="02040503050406030204" pitchFamily="18" charset="0"/>
                                        <a:ea typeface="Cambria Math" panose="02040503050406030204" pitchFamily="18" charset="0"/>
                                        <a:sym typeface="Cabin"/>
                                      </a:rPr>
                                      <m:t>𝑆𝑅</m:t>
                                    </m:r>
                                  </m:sup>
                                </m:sSup>
                                <m:r>
                                  <a:rPr lang="en-US" sz="1600" i="1">
                                    <a:latin typeface="Cambria Math" panose="02040503050406030204" pitchFamily="18" charset="0"/>
                                    <a:ea typeface="Cambria Math" panose="02040503050406030204" pitchFamily="18" charset="0"/>
                                    <a:sym typeface="Cabin"/>
                                  </a:rPr>
                                  <m:t>]</m:t>
                                </m:r>
                              </m:num>
                              <m:den>
                                <m:r>
                                  <a:rPr lang="en-US" sz="1600" i="1">
                                    <a:latin typeface="Cambria Math" panose="02040503050406030204" pitchFamily="18" charset="0"/>
                                    <a:ea typeface="Cambria Math" panose="02040503050406030204" pitchFamily="18" charset="0"/>
                                    <a:sym typeface="Cabin"/>
                                  </a:rPr>
                                  <m:t>𝔼</m:t>
                                </m:r>
                                <m:r>
                                  <a:rPr lang="en-US" sz="1600" i="1">
                                    <a:latin typeface="Cambria Math" panose="02040503050406030204" pitchFamily="18" charset="0"/>
                                    <a:ea typeface="Cambria Math" panose="02040503050406030204" pitchFamily="18" charset="0"/>
                                    <a:sym typeface="Cabin"/>
                                  </a:rPr>
                                  <m:t>[</m:t>
                                </m:r>
                                <m:sSup>
                                  <m:sSupPr>
                                    <m:ctrlPr>
                                      <a:rPr lang="en-US" sz="1600" i="1">
                                        <a:latin typeface="Cambria Math" panose="02040503050406030204" pitchFamily="18" charset="0"/>
                                        <a:ea typeface="Cambria Math" panose="02040503050406030204" pitchFamily="18" charset="0"/>
                                        <a:sym typeface="Cabin"/>
                                      </a:rPr>
                                    </m:ctrlPr>
                                  </m:sSupPr>
                                  <m:e>
                                    <m:r>
                                      <a:rPr lang="en-US" sz="1600" i="1">
                                        <a:latin typeface="Cambria Math" panose="02040503050406030204" pitchFamily="18" charset="0"/>
                                        <a:ea typeface="Cambria Math" panose="02040503050406030204" pitchFamily="18" charset="0"/>
                                        <a:sym typeface="Cabin"/>
                                      </a:rPr>
                                      <m:t>𝑇</m:t>
                                    </m:r>
                                  </m:e>
                                  <m:sup>
                                    <m:r>
                                      <a:rPr lang="en-US" sz="1600" i="1">
                                        <a:latin typeface="Cambria Math" panose="02040503050406030204" pitchFamily="18" charset="0"/>
                                        <a:ea typeface="Cambria Math" panose="02040503050406030204" pitchFamily="18" charset="0"/>
                                        <a:sym typeface="Cabin"/>
                                      </a:rPr>
                                      <m:t>𝑀𝑎𝑥𝑊𝑒𝑖𝑔h𝑡</m:t>
                                    </m:r>
                                  </m:sup>
                                </m:sSup>
                                <m:r>
                                  <a:rPr lang="en-US" sz="1600" i="1">
                                    <a:latin typeface="Cambria Math" panose="02040503050406030204" pitchFamily="18" charset="0"/>
                                    <a:ea typeface="Cambria Math" panose="02040503050406030204" pitchFamily="18" charset="0"/>
                                    <a:sym typeface="Cabin"/>
                                  </a:rPr>
                                  <m:t>]</m:t>
                                </m:r>
                              </m:den>
                            </m:f>
                            <m:r>
                              <a:rPr lang="en-US" sz="1600" b="0" i="1" smtClean="0">
                                <a:latin typeface="Cambria Math" panose="02040503050406030204" pitchFamily="18" charset="0"/>
                                <a:ea typeface="Cambria Math" panose="02040503050406030204" pitchFamily="18" charset="0"/>
                                <a:sym typeface="Cabin"/>
                              </a:rPr>
                              <m:t>≤</m:t>
                            </m:r>
                            <m:r>
                              <a:rPr lang="en-US" sz="1600" b="0" i="1" smtClean="0">
                                <a:latin typeface="Cambria Math" panose="02040503050406030204" pitchFamily="18" charset="0"/>
                                <a:ea typeface="Cambria Math" panose="02040503050406030204" pitchFamily="18" charset="0"/>
                                <a:sym typeface="Cabin"/>
                              </a:rPr>
                              <m:t>𝐶</m:t>
                            </m:r>
                          </m:e>
                        </m:func>
                      </m:oMath>
                    </m:oMathPara>
                  </a14:m>
                  <a:endParaRPr sz="1600" dirty="0">
                    <a:latin typeface="Cabin"/>
                    <a:ea typeface="Cabin"/>
                    <a:cs typeface="Cabin"/>
                    <a:sym typeface="Cabin"/>
                  </a:endParaRPr>
                </a:p>
              </p:txBody>
            </p:sp>
          </mc:Choice>
          <mc:Fallback>
            <p:sp>
              <p:nvSpPr>
                <p:cNvPr id="3" name="Google Shape;817;p30">
                  <a:extLst>
                    <a:ext uri="{FF2B5EF4-FFF2-40B4-BE49-F238E27FC236}">
                      <a16:creationId xmlns:a16="http://schemas.microsoft.com/office/drawing/2014/main" id="{9D4CEA45-A3DF-8D57-FE65-2DA5D22374DC}"/>
                    </a:ext>
                  </a:extLst>
                </p:cNvPr>
                <p:cNvSpPr>
                  <a:spLocks noRot="1" noChangeAspect="1" noMove="1" noResize="1" noEditPoints="1" noAdjustHandles="1" noChangeArrowheads="1" noChangeShapeType="1" noTextEdit="1"/>
                </p:cNvSpPr>
                <p:nvPr/>
              </p:nvSpPr>
              <p:spPr>
                <a:xfrm>
                  <a:off x="5219175" y="3366325"/>
                  <a:ext cx="5583900" cy="1326600"/>
                </a:xfrm>
                <a:prstGeom prst="roundRect">
                  <a:avLst>
                    <a:gd name="adj" fmla="val 16667"/>
                  </a:avLst>
                </a:prstGeom>
                <a:blipFill>
                  <a:blip r:embed="rId3"/>
                  <a:stretch>
                    <a:fillRect/>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sp>
          <p:nvSpPr>
            <p:cNvPr id="5" name="Google Shape;818;p30">
              <a:extLst>
                <a:ext uri="{FF2B5EF4-FFF2-40B4-BE49-F238E27FC236}">
                  <a16:creationId xmlns:a16="http://schemas.microsoft.com/office/drawing/2014/main" id="{A63A8528-454A-1575-1169-BBB4B77FCAA2}"/>
                </a:ext>
              </a:extLst>
            </p:cNvPr>
            <p:cNvSpPr/>
            <p:nvPr/>
          </p:nvSpPr>
          <p:spPr>
            <a:xfrm>
              <a:off x="5205726" y="3365351"/>
              <a:ext cx="5583900" cy="238257"/>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i="1" dirty="0">
                  <a:solidFill>
                    <a:schemeClr val="lt1"/>
                  </a:solidFill>
                  <a:latin typeface="Cabin"/>
                  <a:ea typeface="Cabin"/>
                  <a:cs typeface="Cabin"/>
                  <a:sym typeface="Cabin"/>
                </a:rPr>
                <a:t>Theorem 4</a:t>
              </a:r>
              <a:endParaRPr i="1" dirty="0">
                <a:solidFill>
                  <a:schemeClr val="lt1"/>
                </a:solidFill>
                <a:latin typeface="Cabin"/>
                <a:ea typeface="Cabin"/>
                <a:cs typeface="Cabin"/>
                <a:sym typeface="Cabin"/>
              </a:endParaRPr>
            </a:p>
          </p:txBody>
        </p:sp>
      </p:grpSp>
      <mc:AlternateContent xmlns:mc="http://schemas.openxmlformats.org/markup-compatibility/2006">
        <mc:Choice xmlns:a14="http://schemas.microsoft.com/office/drawing/2010/main" Requires="a14">
          <p:sp>
            <p:nvSpPr>
              <p:cNvPr id="62" name="Google Shape;945;p32">
                <a:extLst>
                  <a:ext uri="{FF2B5EF4-FFF2-40B4-BE49-F238E27FC236}">
                    <a16:creationId xmlns:a16="http://schemas.microsoft.com/office/drawing/2014/main" id="{5A29E66D-3FA1-78C1-DEBD-FDB04094E0B3}"/>
                  </a:ext>
                </a:extLst>
              </p:cNvPr>
              <p:cNvSpPr txBox="1"/>
              <p:nvPr/>
            </p:nvSpPr>
            <p:spPr>
              <a:xfrm>
                <a:off x="2287330" y="3692579"/>
                <a:ext cx="7617337" cy="696379"/>
              </a:xfrm>
              <a:prstGeom prst="rect">
                <a:avLst/>
              </a:prstGeom>
              <a:noFill/>
              <a:ln>
                <a:noFill/>
              </a:ln>
            </p:spPr>
            <p:txBody>
              <a:bodyPr spcFirstLastPara="1" wrap="square" lIns="91425" tIns="91425" rIns="91425" bIns="91425" anchor="t" anchorCtr="0">
                <a:spAutoFit/>
              </a:bodyPr>
              <a:lstStyle/>
              <a:p>
                <a:pPr lvl="0"/>
                <a14:m>
                  <m:oMath xmlns:m="http://schemas.openxmlformats.org/officeDocument/2006/math">
                    <m:r>
                      <a:rPr lang="en-US" sz="2000" i="1" smtClean="0">
                        <a:solidFill>
                          <a:schemeClr val="dk1"/>
                        </a:solidFill>
                        <a:latin typeface="Cambria Math" panose="02040503050406030204" pitchFamily="18" charset="0"/>
                        <a:ea typeface="Cambria Math" panose="02040503050406030204" pitchFamily="18" charset="0"/>
                        <a:cs typeface="Cabin"/>
                        <a:sym typeface="Cabin"/>
                      </a:rPr>
                      <m:t>𝔼</m:t>
                    </m:r>
                    <m:d>
                      <m:dPr>
                        <m:begChr m:val="["/>
                        <m:endChr m:val="]"/>
                        <m:ctrlPr>
                          <a:rPr lang="en-US" sz="2000" i="1">
                            <a:solidFill>
                              <a:schemeClr val="dk1"/>
                            </a:solidFill>
                            <a:latin typeface="Cambria Math" panose="02040503050406030204" pitchFamily="18" charset="0"/>
                            <a:ea typeface="Cabin"/>
                            <a:cs typeface="Cabin"/>
                            <a:sym typeface="Cabin"/>
                          </a:rPr>
                        </m:ctrlPr>
                      </m:dPr>
                      <m:e>
                        <m:sSup>
                          <m:sSupPr>
                            <m:ctrlPr>
                              <a:rPr lang="en-US" sz="2000" b="0" i="1" smtClean="0">
                                <a:solidFill>
                                  <a:schemeClr val="dk1"/>
                                </a:solidFill>
                                <a:latin typeface="Cambria Math" panose="02040503050406030204" pitchFamily="18" charset="0"/>
                                <a:ea typeface="Cabin"/>
                                <a:cs typeface="Cabin"/>
                                <a:sym typeface="Cabin"/>
                              </a:rPr>
                            </m:ctrlPr>
                          </m:sSupPr>
                          <m:e>
                            <m:r>
                              <a:rPr lang="en-US" sz="2000" b="0" i="1" smtClean="0">
                                <a:solidFill>
                                  <a:schemeClr val="dk1"/>
                                </a:solidFill>
                                <a:latin typeface="Cambria Math" panose="02040503050406030204" pitchFamily="18" charset="0"/>
                                <a:ea typeface="Cabin"/>
                                <a:cs typeface="Cabin"/>
                                <a:sym typeface="Cabin"/>
                              </a:rPr>
                              <m:t>𝑇</m:t>
                            </m:r>
                          </m:e>
                          <m:sup>
                            <m:r>
                              <a:rPr lang="en-US" sz="2000" b="0" i="1" smtClean="0">
                                <a:solidFill>
                                  <a:schemeClr val="dk1"/>
                                </a:solidFill>
                                <a:latin typeface="Cambria Math" panose="02040503050406030204" pitchFamily="18" charset="0"/>
                                <a:ea typeface="Cabin"/>
                                <a:cs typeface="Cabin"/>
                                <a:sym typeface="Cabin"/>
                              </a:rPr>
                              <m:t>𝑈𝐵</m:t>
                            </m:r>
                          </m:sup>
                        </m:sSup>
                      </m:e>
                    </m:d>
                    <m:r>
                      <a:rPr lang="en-US" sz="2000" b="0" i="1" smtClean="0">
                        <a:solidFill>
                          <a:schemeClr val="dk1"/>
                        </a:solidFill>
                        <a:latin typeface="Cambria Math" panose="02040503050406030204" pitchFamily="18" charset="0"/>
                        <a:ea typeface="Cabin"/>
                        <a:cs typeface="Cabin"/>
                        <a:sym typeface="Cabin"/>
                      </a:rPr>
                      <m:t>=</m:t>
                    </m:r>
                  </m:oMath>
                </a14:m>
                <a:r>
                  <a:rPr lang="en-US" sz="2000" dirty="0">
                    <a:solidFill>
                      <a:schemeClr val="dk1"/>
                    </a:solidFill>
                    <a:latin typeface="Cabin"/>
                    <a:sym typeface="Cabin"/>
                  </a:rPr>
                  <a:t>  M/M/1 + MSR-1 variation </a:t>
                </a:r>
                <a:r>
                  <a:rPr lang="en-US" sz="2000" dirty="0">
                    <a:solidFill>
                      <a:schemeClr val="dk1"/>
                    </a:solidFill>
                    <a:latin typeface="Cabin"/>
                    <a:ea typeface="Cabin"/>
                    <a:cs typeface="Cabin"/>
                    <a:sym typeface="Cabin"/>
                  </a:rPr>
                  <a:t>+         </a:t>
                </a:r>
                <a14:m>
                  <m:oMath xmlns:m="http://schemas.openxmlformats.org/officeDocument/2006/math">
                    <m:f>
                      <m:fPr>
                        <m:ctrlPr>
                          <a:rPr lang="en-US" sz="2000" i="1">
                            <a:solidFill>
                              <a:schemeClr val="dk1"/>
                            </a:solidFill>
                            <a:latin typeface="Cambria Math" panose="02040503050406030204" pitchFamily="18" charset="0"/>
                            <a:sym typeface="Cabin"/>
                          </a:rPr>
                        </m:ctrlPr>
                      </m:fPr>
                      <m:num>
                        <m:func>
                          <m:funcPr>
                            <m:ctrlPr>
                              <a:rPr lang="en-US" sz="2000" i="1">
                                <a:solidFill>
                                  <a:schemeClr val="dk1"/>
                                </a:solidFill>
                                <a:latin typeface="Cambria Math" panose="02040503050406030204" pitchFamily="18" charset="0"/>
                                <a:sym typeface="Cabin"/>
                              </a:rPr>
                            </m:ctrlPr>
                          </m:funcPr>
                          <m:fName>
                            <m:limLow>
                              <m:limLowPr>
                                <m:ctrlPr>
                                  <a:rPr lang="en-US" sz="2000" i="1">
                                    <a:solidFill>
                                      <a:schemeClr val="dk1"/>
                                    </a:solidFill>
                                    <a:latin typeface="Cambria Math" panose="02040503050406030204" pitchFamily="18" charset="0"/>
                                    <a:sym typeface="Cabin"/>
                                  </a:rPr>
                                </m:ctrlPr>
                              </m:limLowPr>
                              <m:e>
                                <m:r>
                                  <m:rPr>
                                    <m:sty m:val="p"/>
                                  </m:rPr>
                                  <a:rPr lang="en-US" sz="2000">
                                    <a:solidFill>
                                      <a:schemeClr val="dk1"/>
                                    </a:solidFill>
                                    <a:latin typeface="Cambria Math" panose="02040503050406030204" pitchFamily="18" charset="0"/>
                                    <a:sym typeface="Cabin"/>
                                  </a:rPr>
                                  <m:t>max</m:t>
                                </m:r>
                              </m:e>
                              <m:lim>
                                <m:r>
                                  <a:rPr lang="en-US" sz="2000" i="1">
                                    <a:solidFill>
                                      <a:schemeClr val="dk1"/>
                                    </a:solidFill>
                                    <a:latin typeface="Cambria Math" panose="02040503050406030204" pitchFamily="18" charset="0"/>
                                    <a:sym typeface="Cabin"/>
                                  </a:rPr>
                                  <m:t>𝑖</m:t>
                                </m:r>
                              </m:lim>
                            </m:limLow>
                          </m:fName>
                          <m:e>
                            <m:sSub>
                              <m:sSubPr>
                                <m:ctrlPr>
                                  <a:rPr lang="en-US" sz="2000" i="1">
                                    <a:solidFill>
                                      <a:schemeClr val="dk1"/>
                                    </a:solidFill>
                                    <a:latin typeface="Cambria Math" panose="02040503050406030204" pitchFamily="18" charset="0"/>
                                    <a:sym typeface="Cabin"/>
                                  </a:rPr>
                                </m:ctrlPr>
                              </m:sSubPr>
                              <m:e>
                                <m:r>
                                  <a:rPr lang="en-US" sz="2000" i="1">
                                    <a:solidFill>
                                      <a:schemeClr val="dk1"/>
                                    </a:solidFill>
                                    <a:latin typeface="Cambria Math" panose="02040503050406030204" pitchFamily="18" charset="0"/>
                                    <a:sym typeface="Cabin"/>
                                  </a:rPr>
                                  <m:t>𝐶</m:t>
                                </m:r>
                              </m:e>
                              <m:sub>
                                <m:r>
                                  <a:rPr lang="en-US" sz="2000" i="1">
                                    <a:solidFill>
                                      <a:schemeClr val="dk1"/>
                                    </a:solidFill>
                                    <a:latin typeface="Cambria Math" panose="02040503050406030204" pitchFamily="18" charset="0"/>
                                    <a:sym typeface="Cabin"/>
                                  </a:rPr>
                                  <m:t>𝑖</m:t>
                                </m:r>
                              </m:sub>
                            </m:sSub>
                          </m:e>
                        </m:func>
                      </m:num>
                      <m:den>
                        <m:r>
                          <a:rPr lang="en-US" sz="2000" i="1">
                            <a:solidFill>
                              <a:schemeClr val="dk1"/>
                            </a:solidFill>
                            <a:latin typeface="Cambria Math" panose="02040503050406030204" pitchFamily="18" charset="0"/>
                            <a:sym typeface="Cabin"/>
                          </a:rPr>
                          <m:t>𝜆</m:t>
                        </m:r>
                      </m:den>
                    </m:f>
                  </m:oMath>
                </a14:m>
                <a:endParaRPr lang="en-US" sz="2000" dirty="0">
                  <a:solidFill>
                    <a:schemeClr val="dk1"/>
                  </a:solidFill>
                  <a:latin typeface="Cabin"/>
                  <a:sym typeface="Cabin"/>
                </a:endParaRPr>
              </a:p>
            </p:txBody>
          </p:sp>
        </mc:Choice>
        <mc:Fallback>
          <p:sp>
            <p:nvSpPr>
              <p:cNvPr id="62" name="Google Shape;945;p32">
                <a:extLst>
                  <a:ext uri="{FF2B5EF4-FFF2-40B4-BE49-F238E27FC236}">
                    <a16:creationId xmlns:a16="http://schemas.microsoft.com/office/drawing/2014/main" id="{5A29E66D-3FA1-78C1-DEBD-FDB04094E0B3}"/>
                  </a:ext>
                </a:extLst>
              </p:cNvPr>
              <p:cNvSpPr txBox="1">
                <a:spLocks noRot="1" noChangeAspect="1" noMove="1" noResize="1" noEditPoints="1" noAdjustHandles="1" noChangeArrowheads="1" noChangeShapeType="1" noTextEdit="1"/>
              </p:cNvSpPr>
              <p:nvPr/>
            </p:nvSpPr>
            <p:spPr>
              <a:xfrm>
                <a:off x="2287330" y="3692579"/>
                <a:ext cx="7617337" cy="696379"/>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32" name="Google Shape;945;p32">
                <a:extLst>
                  <a:ext uri="{FF2B5EF4-FFF2-40B4-BE49-F238E27FC236}">
                    <a16:creationId xmlns:a16="http://schemas.microsoft.com/office/drawing/2014/main" id="{B1BCAAF8-8F75-34BD-C997-C49CA18C05A5}"/>
                  </a:ext>
                </a:extLst>
              </p:cNvPr>
              <p:cNvSpPr txBox="1"/>
              <p:nvPr/>
            </p:nvSpPr>
            <p:spPr>
              <a:xfrm>
                <a:off x="2287331" y="3114771"/>
                <a:ext cx="7617337" cy="675155"/>
              </a:xfrm>
              <a:prstGeom prst="rect">
                <a:avLst/>
              </a:prstGeom>
              <a:noFill/>
              <a:ln>
                <a:noFill/>
              </a:ln>
            </p:spPr>
            <p:txBody>
              <a:bodyPr spcFirstLastPara="1" wrap="square" lIns="91425" tIns="91425" rIns="91425" bIns="91425" anchor="t" anchorCtr="0">
                <a:spAutoFit/>
              </a:bodyPr>
              <a:lstStyle/>
              <a:p>
                <a:r>
                  <a:rPr lang="en-US" sz="2000" dirty="0">
                    <a:solidFill>
                      <a:schemeClr val="dk1"/>
                    </a:solidFill>
                    <a:latin typeface="Cabin"/>
                    <a:sym typeface="Cabin"/>
                  </a:rPr>
                  <a:t>From </a:t>
                </a:r>
                <a:r>
                  <a:rPr lang="en-US" sz="2000" dirty="0" err="1">
                    <a:solidFill>
                      <a:schemeClr val="dk1"/>
                    </a:solidFill>
                    <a:latin typeface="Cabin"/>
                    <a:sym typeface="Cabin"/>
                  </a:rPr>
                  <a:t>Eryilmaz</a:t>
                </a:r>
                <a:r>
                  <a:rPr lang="en-US" sz="2000" dirty="0">
                    <a:solidFill>
                      <a:schemeClr val="dk1"/>
                    </a:solidFill>
                    <a:latin typeface="Cabin"/>
                    <a:sym typeface="Cabin"/>
                  </a:rPr>
                  <a:t> 2012, </a:t>
                </a:r>
                <a:r>
                  <a:rPr lang="en-US" sz="2000" dirty="0" err="1">
                    <a:solidFill>
                      <a:schemeClr val="dk1"/>
                    </a:solidFill>
                    <a:latin typeface="Cabin"/>
                    <a:sym typeface="Cabin"/>
                  </a:rPr>
                  <a:t>MaxWeight</a:t>
                </a:r>
                <a:r>
                  <a:rPr lang="en-US" sz="2000" dirty="0">
                    <a:solidFill>
                      <a:schemeClr val="dk1"/>
                    </a:solidFill>
                    <a:latin typeface="Cabin"/>
                    <a:sym typeface="Cabin"/>
                  </a:rPr>
                  <a:t> scales as </a:t>
                </a:r>
                <a14:m>
                  <m:oMath xmlns:m="http://schemas.openxmlformats.org/officeDocument/2006/math">
                    <m:r>
                      <m:rPr>
                        <m:sty m:val="p"/>
                      </m:rPr>
                      <a:rPr lang="en-US" sz="2000">
                        <a:solidFill>
                          <a:schemeClr val="dk1"/>
                        </a:solidFill>
                        <a:latin typeface="Cambria Math" panose="02040503050406030204" pitchFamily="18" charset="0"/>
                        <a:ea typeface="Cabin"/>
                        <a:cs typeface="Cabin"/>
                        <a:sym typeface="Cabin"/>
                      </a:rPr>
                      <m:t>Θ</m:t>
                    </m:r>
                    <m:d>
                      <m:dPr>
                        <m:ctrlPr>
                          <a:rPr lang="en-US" sz="2000" i="1">
                            <a:solidFill>
                              <a:schemeClr val="dk1"/>
                            </a:solidFill>
                            <a:latin typeface="Cambria Math" panose="02040503050406030204" pitchFamily="18" charset="0"/>
                            <a:ea typeface="Cabin"/>
                            <a:cs typeface="Cabin"/>
                            <a:sym typeface="Cabin"/>
                          </a:rPr>
                        </m:ctrlPr>
                      </m:dPr>
                      <m:e>
                        <m:f>
                          <m:fPr>
                            <m:ctrlPr>
                              <a:rPr lang="en-US" sz="2000" i="1">
                                <a:solidFill>
                                  <a:schemeClr val="dk1"/>
                                </a:solidFill>
                                <a:latin typeface="Cambria Math" panose="02040503050406030204" pitchFamily="18" charset="0"/>
                                <a:sym typeface="Cabin"/>
                              </a:rPr>
                            </m:ctrlPr>
                          </m:fPr>
                          <m:num>
                            <m:r>
                              <a:rPr lang="en-US" sz="2000" i="1">
                                <a:solidFill>
                                  <a:schemeClr val="dk1"/>
                                </a:solidFill>
                                <a:latin typeface="Cambria Math" panose="02040503050406030204" pitchFamily="18" charset="0"/>
                                <a:sym typeface="Cabin"/>
                              </a:rPr>
                              <m:t>1</m:t>
                            </m:r>
                          </m:num>
                          <m:den>
                            <m:r>
                              <a:rPr lang="en-US" sz="2000" i="1">
                                <a:solidFill>
                                  <a:schemeClr val="dk1"/>
                                </a:solidFill>
                                <a:latin typeface="Cambria Math" panose="02040503050406030204" pitchFamily="18" charset="0"/>
                                <a:sym typeface="Cabin"/>
                              </a:rPr>
                              <m:t>1−</m:t>
                            </m:r>
                            <m:r>
                              <a:rPr lang="en-US" sz="2000" i="1">
                                <a:solidFill>
                                  <a:schemeClr val="dk1"/>
                                </a:solidFill>
                                <a:latin typeface="Cambria Math" panose="02040503050406030204" pitchFamily="18" charset="0"/>
                                <a:sym typeface="Cabin"/>
                              </a:rPr>
                              <m:t>𝜌</m:t>
                            </m:r>
                          </m:den>
                        </m:f>
                      </m:e>
                    </m:d>
                  </m:oMath>
                </a14:m>
                <a:r>
                  <a:rPr lang="en-US" sz="2000" dirty="0">
                    <a:solidFill>
                      <a:schemeClr val="dk1"/>
                    </a:solidFill>
                    <a:latin typeface="Cabin"/>
                    <a:ea typeface="Cabin"/>
                    <a:cs typeface="Cabin"/>
                    <a:sym typeface="Cabin"/>
                  </a:rPr>
                  <a:t> in heavy traffic.</a:t>
                </a:r>
              </a:p>
            </p:txBody>
          </p:sp>
        </mc:Choice>
        <mc:Fallback>
          <p:sp>
            <p:nvSpPr>
              <p:cNvPr id="832" name="Google Shape;945;p32">
                <a:extLst>
                  <a:ext uri="{FF2B5EF4-FFF2-40B4-BE49-F238E27FC236}">
                    <a16:creationId xmlns:a16="http://schemas.microsoft.com/office/drawing/2014/main" id="{B1BCAAF8-8F75-34BD-C997-C49CA18C05A5}"/>
                  </a:ext>
                </a:extLst>
              </p:cNvPr>
              <p:cNvSpPr txBox="1">
                <a:spLocks noRot="1" noChangeAspect="1" noMove="1" noResize="1" noEditPoints="1" noAdjustHandles="1" noChangeArrowheads="1" noChangeShapeType="1" noTextEdit="1"/>
              </p:cNvSpPr>
              <p:nvPr/>
            </p:nvSpPr>
            <p:spPr>
              <a:xfrm>
                <a:off x="2287331" y="3114771"/>
                <a:ext cx="7617337" cy="675155"/>
              </a:xfrm>
              <a:prstGeom prst="rect">
                <a:avLst/>
              </a:prstGeom>
              <a:blipFill>
                <a:blip r:embed="rId5"/>
                <a:stretch>
                  <a:fillRect l="-833"/>
                </a:stretch>
              </a:blipFill>
              <a:ln>
                <a:noFill/>
              </a:ln>
            </p:spPr>
            <p:txBody>
              <a:bodyPr/>
              <a:lstStyle/>
              <a:p>
                <a:r>
                  <a:rPr lang="en-US">
                    <a:noFill/>
                  </a:rPr>
                  <a:t> </a:t>
                </a:r>
              </a:p>
            </p:txBody>
          </p:sp>
        </mc:Fallback>
      </mc:AlternateContent>
      <p:sp>
        <p:nvSpPr>
          <p:cNvPr id="833" name="Google Shape;945;p32">
            <a:extLst>
              <a:ext uri="{FF2B5EF4-FFF2-40B4-BE49-F238E27FC236}">
                <a16:creationId xmlns:a16="http://schemas.microsoft.com/office/drawing/2014/main" id="{CAEEAA0D-8200-FAF0-7274-42E7EE39E09B}"/>
              </a:ext>
            </a:extLst>
          </p:cNvPr>
          <p:cNvSpPr txBox="1"/>
          <p:nvPr/>
        </p:nvSpPr>
        <p:spPr>
          <a:xfrm>
            <a:off x="2287330" y="2789599"/>
            <a:ext cx="1815437" cy="492412"/>
          </a:xfrm>
          <a:prstGeom prst="rect">
            <a:avLst/>
          </a:prstGeom>
          <a:noFill/>
          <a:ln>
            <a:noFill/>
          </a:ln>
        </p:spPr>
        <p:txBody>
          <a:bodyPr spcFirstLastPara="1" wrap="square" lIns="91425" tIns="91425" rIns="91425" bIns="91425" anchor="t" anchorCtr="0">
            <a:spAutoFit/>
          </a:bodyPr>
          <a:lstStyle/>
          <a:p>
            <a:r>
              <a:rPr lang="en-US" sz="2000" dirty="0">
                <a:solidFill>
                  <a:schemeClr val="dk1"/>
                </a:solidFill>
                <a:latin typeface="Cabin"/>
                <a:sym typeface="Cabin"/>
              </a:rPr>
              <a:t>Proof Sketch:</a:t>
            </a:r>
            <a:endParaRPr lang="en-US" sz="2000" dirty="0">
              <a:solidFill>
                <a:schemeClr val="dk1"/>
              </a:solidFill>
              <a:latin typeface="Cabin"/>
              <a:ea typeface="Cabin"/>
              <a:cs typeface="Cabin"/>
              <a:sym typeface="Cabin"/>
            </a:endParaRPr>
          </a:p>
        </p:txBody>
      </p:sp>
      <p:grpSp>
        <p:nvGrpSpPr>
          <p:cNvPr id="837" name="Group 836">
            <a:extLst>
              <a:ext uri="{FF2B5EF4-FFF2-40B4-BE49-F238E27FC236}">
                <a16:creationId xmlns:a16="http://schemas.microsoft.com/office/drawing/2014/main" id="{54F58FF4-16F4-2BF1-C478-DBB3BCEDC012}"/>
              </a:ext>
            </a:extLst>
          </p:cNvPr>
          <p:cNvGrpSpPr/>
          <p:nvPr/>
        </p:nvGrpSpPr>
        <p:grpSpPr>
          <a:xfrm>
            <a:off x="3535816" y="4309930"/>
            <a:ext cx="2560184" cy="972758"/>
            <a:chOff x="3535816" y="4309930"/>
            <a:chExt cx="2560184" cy="972758"/>
          </a:xfrm>
        </p:grpSpPr>
        <mc:AlternateContent xmlns:mc="http://schemas.openxmlformats.org/markup-compatibility/2006">
          <mc:Choice xmlns:a14="http://schemas.microsoft.com/office/drawing/2010/main" Requires="a14">
            <p:sp>
              <p:nvSpPr>
                <p:cNvPr id="61" name="Google Shape;945;p32">
                  <a:extLst>
                    <a:ext uri="{FF2B5EF4-FFF2-40B4-BE49-F238E27FC236}">
                      <a16:creationId xmlns:a16="http://schemas.microsoft.com/office/drawing/2014/main" id="{FE932CB3-EC44-9D04-5A16-D442EC32CF93}"/>
                    </a:ext>
                  </a:extLst>
                </p:cNvPr>
                <p:cNvSpPr txBox="1"/>
                <p:nvPr/>
              </p:nvSpPr>
              <p:spPr>
                <a:xfrm>
                  <a:off x="3819912" y="4316364"/>
                  <a:ext cx="1991990" cy="966324"/>
                </a:xfrm>
                <a:prstGeom prst="rect">
                  <a:avLst/>
                </a:prstGeom>
                <a:noFill/>
                <a:ln>
                  <a:noFill/>
                </a:ln>
              </p:spPr>
              <p:txBody>
                <a:bodyPr spcFirstLastPara="1" wrap="square" lIns="91425" tIns="91425" rIns="91425" bIns="91425" anchor="t" anchorCtr="0">
                  <a:spAutoFit/>
                </a:bodyPr>
                <a:lstStyle/>
                <a:p>
                  <a:pPr lvl="0"/>
                  <a:r>
                    <a:rPr lang="en-US" sz="2000" dirty="0">
                      <a:solidFill>
                        <a:schemeClr val="dk1"/>
                      </a:solidFill>
                      <a:latin typeface="Cabin"/>
                      <a:ea typeface="Cabin"/>
                      <a:cs typeface="Cabin"/>
                      <a:sym typeface="Cabin"/>
                    </a:rPr>
                    <a:t>scales as </a:t>
                  </a:r>
                  <a14:m>
                    <m:oMath xmlns:m="http://schemas.openxmlformats.org/officeDocument/2006/math">
                      <m:r>
                        <m:rPr>
                          <m:sty m:val="p"/>
                        </m:rPr>
                        <a:rPr lang="en-US" sz="2000" b="0" i="0" smtClean="0">
                          <a:solidFill>
                            <a:schemeClr val="dk1"/>
                          </a:solidFill>
                          <a:latin typeface="Cambria Math" panose="02040503050406030204" pitchFamily="18" charset="0"/>
                          <a:ea typeface="Cabin"/>
                          <a:cs typeface="Cabin"/>
                          <a:sym typeface="Cabin"/>
                        </a:rPr>
                        <m:t>Θ</m:t>
                      </m:r>
                      <m:r>
                        <a:rPr lang="en-US" sz="2000" b="0" i="1" smtClean="0">
                          <a:solidFill>
                            <a:schemeClr val="dk1"/>
                          </a:solidFill>
                          <a:latin typeface="Cambria Math" panose="02040503050406030204" pitchFamily="18" charset="0"/>
                          <a:ea typeface="Cabin"/>
                          <a:cs typeface="Cabin"/>
                          <a:sym typeface="Cabin"/>
                        </a:rPr>
                        <m:t>(</m:t>
                      </m:r>
                      <m:f>
                        <m:fPr>
                          <m:ctrlPr>
                            <a:rPr lang="en-US" sz="2000" b="0" i="1" smtClean="0">
                              <a:solidFill>
                                <a:schemeClr val="dk1"/>
                              </a:solidFill>
                              <a:latin typeface="Cambria Math" panose="02040503050406030204" pitchFamily="18" charset="0"/>
                              <a:sym typeface="Cabin"/>
                            </a:rPr>
                          </m:ctrlPr>
                        </m:fPr>
                        <m:num>
                          <m:r>
                            <a:rPr lang="en-US" sz="2000" b="0" i="1" smtClean="0">
                              <a:solidFill>
                                <a:schemeClr val="dk1"/>
                              </a:solidFill>
                              <a:latin typeface="Cambria Math" panose="02040503050406030204" pitchFamily="18" charset="0"/>
                              <a:sym typeface="Cabin"/>
                            </a:rPr>
                            <m:t>1</m:t>
                          </m:r>
                        </m:num>
                        <m:den>
                          <m:r>
                            <a:rPr lang="en-US" sz="2000" b="0" i="1" smtClean="0">
                              <a:solidFill>
                                <a:schemeClr val="dk1"/>
                              </a:solidFill>
                              <a:latin typeface="Cambria Math" panose="02040503050406030204" pitchFamily="18" charset="0"/>
                              <a:sym typeface="Cabin"/>
                            </a:rPr>
                            <m:t>1−</m:t>
                          </m:r>
                          <m:r>
                            <a:rPr lang="en-US" sz="2000" b="0" i="1" smtClean="0">
                              <a:solidFill>
                                <a:schemeClr val="dk1"/>
                              </a:solidFill>
                              <a:latin typeface="Cambria Math" panose="02040503050406030204" pitchFamily="18" charset="0"/>
                              <a:sym typeface="Cabin"/>
                            </a:rPr>
                            <m:t>𝜌</m:t>
                          </m:r>
                        </m:den>
                      </m:f>
                      <m:r>
                        <a:rPr lang="en-US" sz="2000" b="0" i="1" smtClean="0">
                          <a:solidFill>
                            <a:schemeClr val="dk1"/>
                          </a:solidFill>
                          <a:latin typeface="Cambria Math" panose="02040503050406030204" pitchFamily="18" charset="0"/>
                          <a:ea typeface="Cabin"/>
                          <a:cs typeface="Cabin"/>
                          <a:sym typeface="Cabin"/>
                        </a:rPr>
                        <m:t>)</m:t>
                      </m:r>
                    </m:oMath>
                  </a14:m>
                  <a:endParaRPr lang="en-US" sz="2000" dirty="0">
                    <a:solidFill>
                      <a:schemeClr val="dk1"/>
                    </a:solidFill>
                    <a:latin typeface="Cabin"/>
                    <a:ea typeface="Cabin"/>
                    <a:cs typeface="Cabin"/>
                    <a:sym typeface="Cabin"/>
                  </a:endParaRPr>
                </a:p>
                <a:p>
                  <a:pPr marL="0" lvl="0" indent="0" algn="l" rtl="0">
                    <a:spcBef>
                      <a:spcPts val="0"/>
                    </a:spcBef>
                    <a:spcAft>
                      <a:spcPts val="0"/>
                    </a:spcAft>
                    <a:buNone/>
                  </a:pPr>
                  <a:endParaRPr lang="en-US" sz="2000" dirty="0">
                    <a:solidFill>
                      <a:schemeClr val="dk1"/>
                    </a:solidFill>
                    <a:latin typeface="Cabin"/>
                    <a:ea typeface="Cabin"/>
                    <a:cs typeface="Cabin"/>
                    <a:sym typeface="Cabin"/>
                  </a:endParaRPr>
                </a:p>
              </p:txBody>
            </p:sp>
          </mc:Choice>
          <mc:Fallback>
            <p:sp>
              <p:nvSpPr>
                <p:cNvPr id="61" name="Google Shape;945;p32">
                  <a:extLst>
                    <a:ext uri="{FF2B5EF4-FFF2-40B4-BE49-F238E27FC236}">
                      <a16:creationId xmlns:a16="http://schemas.microsoft.com/office/drawing/2014/main" id="{FE932CB3-EC44-9D04-5A16-D442EC32CF93}"/>
                    </a:ext>
                  </a:extLst>
                </p:cNvPr>
                <p:cNvSpPr txBox="1">
                  <a:spLocks noRot="1" noChangeAspect="1" noMove="1" noResize="1" noEditPoints="1" noAdjustHandles="1" noChangeArrowheads="1" noChangeShapeType="1" noTextEdit="1"/>
                </p:cNvSpPr>
                <p:nvPr/>
              </p:nvSpPr>
              <p:spPr>
                <a:xfrm>
                  <a:off x="3819912" y="4316364"/>
                  <a:ext cx="1991990" cy="966324"/>
                </a:xfrm>
                <a:prstGeom prst="rect">
                  <a:avLst/>
                </a:prstGeom>
                <a:blipFill>
                  <a:blip r:embed="rId6"/>
                  <a:stretch>
                    <a:fillRect l="-3165"/>
                  </a:stretch>
                </a:blipFill>
                <a:ln>
                  <a:noFill/>
                </a:ln>
              </p:spPr>
              <p:txBody>
                <a:bodyPr/>
                <a:lstStyle/>
                <a:p>
                  <a:r>
                    <a:rPr lang="en-US">
                      <a:noFill/>
                    </a:rPr>
                    <a:t> </a:t>
                  </a:r>
                </a:p>
              </p:txBody>
            </p:sp>
          </mc:Fallback>
        </mc:AlternateContent>
        <p:sp>
          <p:nvSpPr>
            <p:cNvPr id="834" name="Left Brace 833">
              <a:extLst>
                <a:ext uri="{FF2B5EF4-FFF2-40B4-BE49-F238E27FC236}">
                  <a16:creationId xmlns:a16="http://schemas.microsoft.com/office/drawing/2014/main" id="{26091797-6D33-B9CF-DB05-65716A203AC0}"/>
                </a:ext>
              </a:extLst>
            </p:cNvPr>
            <p:cNvSpPr/>
            <p:nvPr/>
          </p:nvSpPr>
          <p:spPr>
            <a:xfrm rot="16200000">
              <a:off x="4793048" y="3052698"/>
              <a:ext cx="45719" cy="2560184"/>
            </a:xfrm>
            <a:prstGeom prst="leftBrace">
              <a:avLst/>
            </a:prstGeom>
            <a:ln w="254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nvGrpSpPr>
          <p:cNvPr id="838" name="Group 837">
            <a:extLst>
              <a:ext uri="{FF2B5EF4-FFF2-40B4-BE49-F238E27FC236}">
                <a16:creationId xmlns:a16="http://schemas.microsoft.com/office/drawing/2014/main" id="{E78212D9-1925-A24E-F094-954A72F1335D}"/>
              </a:ext>
            </a:extLst>
          </p:cNvPr>
          <p:cNvGrpSpPr/>
          <p:nvPr/>
        </p:nvGrpSpPr>
        <p:grpSpPr>
          <a:xfrm>
            <a:off x="6184285" y="4317503"/>
            <a:ext cx="1991990" cy="867809"/>
            <a:chOff x="5502874" y="4274476"/>
            <a:chExt cx="1991990" cy="867809"/>
          </a:xfrm>
        </p:grpSpPr>
        <mc:AlternateContent xmlns:mc="http://schemas.openxmlformats.org/markup-compatibility/2006">
          <mc:Choice xmlns:a14="http://schemas.microsoft.com/office/drawing/2010/main" Requires="a14">
            <p:sp>
              <p:nvSpPr>
                <p:cNvPr id="63" name="Google Shape;945;p32">
                  <a:extLst>
                    <a:ext uri="{FF2B5EF4-FFF2-40B4-BE49-F238E27FC236}">
                      <a16:creationId xmlns:a16="http://schemas.microsoft.com/office/drawing/2014/main" id="{A8B6B5A1-6D30-8304-5C9C-9BD14535CF98}"/>
                    </a:ext>
                  </a:extLst>
                </p:cNvPr>
                <p:cNvSpPr txBox="1"/>
                <p:nvPr/>
              </p:nvSpPr>
              <p:spPr>
                <a:xfrm>
                  <a:off x="5502874" y="4342096"/>
                  <a:ext cx="1991990" cy="800189"/>
                </a:xfrm>
                <a:prstGeom prst="rect">
                  <a:avLst/>
                </a:prstGeom>
                <a:noFill/>
                <a:ln>
                  <a:noFill/>
                </a:ln>
              </p:spPr>
              <p:txBody>
                <a:bodyPr spcFirstLastPara="1" wrap="square" lIns="91425" tIns="91425" rIns="91425" bIns="91425" anchor="t" anchorCtr="0">
                  <a:spAutoFit/>
                </a:bodyPr>
                <a:lstStyle/>
                <a:p>
                  <a:pPr lvl="0"/>
                  <a:r>
                    <a:rPr lang="en-US" sz="2000" dirty="0">
                      <a:solidFill>
                        <a:schemeClr val="dk1"/>
                      </a:solidFill>
                      <a:latin typeface="Cabin"/>
                      <a:ea typeface="Cabin"/>
                      <a:cs typeface="Cabin"/>
                      <a:sym typeface="Cabin"/>
                    </a:rPr>
                    <a:t>scales as </a:t>
                  </a:r>
                  <a14:m>
                    <m:oMath xmlns:m="http://schemas.openxmlformats.org/officeDocument/2006/math">
                      <m:r>
                        <m:rPr>
                          <m:sty m:val="p"/>
                        </m:rPr>
                        <a:rPr lang="en-US" sz="2000" b="0" i="0" smtClean="0">
                          <a:solidFill>
                            <a:schemeClr val="dk1"/>
                          </a:solidFill>
                          <a:latin typeface="Cambria Math" panose="02040503050406030204" pitchFamily="18" charset="0"/>
                          <a:ea typeface="Cabin"/>
                          <a:cs typeface="Cabin"/>
                          <a:sym typeface="Cabin"/>
                        </a:rPr>
                        <m:t>Θ</m:t>
                      </m:r>
                      <m:r>
                        <a:rPr lang="en-US" sz="2000" b="0" i="1" smtClean="0">
                          <a:solidFill>
                            <a:schemeClr val="dk1"/>
                          </a:solidFill>
                          <a:latin typeface="Cambria Math" panose="02040503050406030204" pitchFamily="18" charset="0"/>
                          <a:ea typeface="Cabin"/>
                          <a:cs typeface="Cabin"/>
                          <a:sym typeface="Cabin"/>
                        </a:rPr>
                        <m:t>(1)</m:t>
                      </m:r>
                    </m:oMath>
                  </a14:m>
                  <a:endParaRPr lang="en-US" sz="2000" dirty="0">
                    <a:solidFill>
                      <a:schemeClr val="dk1"/>
                    </a:solidFill>
                    <a:latin typeface="Cabin"/>
                    <a:ea typeface="Cabin"/>
                    <a:cs typeface="Cabin"/>
                    <a:sym typeface="Cabin"/>
                  </a:endParaRPr>
                </a:p>
                <a:p>
                  <a:pPr marL="0" lvl="0" indent="0" algn="l" rtl="0">
                    <a:spcBef>
                      <a:spcPts val="0"/>
                    </a:spcBef>
                    <a:spcAft>
                      <a:spcPts val="0"/>
                    </a:spcAft>
                    <a:buNone/>
                  </a:pPr>
                  <a:endParaRPr lang="en-US" sz="2000" dirty="0">
                    <a:solidFill>
                      <a:schemeClr val="dk1"/>
                    </a:solidFill>
                    <a:latin typeface="Cabin"/>
                    <a:ea typeface="Cabin"/>
                    <a:cs typeface="Cabin"/>
                    <a:sym typeface="Cabin"/>
                  </a:endParaRPr>
                </a:p>
              </p:txBody>
            </p:sp>
          </mc:Choice>
          <mc:Fallback>
            <p:sp>
              <p:nvSpPr>
                <p:cNvPr id="63" name="Google Shape;945;p32">
                  <a:extLst>
                    <a:ext uri="{FF2B5EF4-FFF2-40B4-BE49-F238E27FC236}">
                      <a16:creationId xmlns:a16="http://schemas.microsoft.com/office/drawing/2014/main" id="{A8B6B5A1-6D30-8304-5C9C-9BD14535CF98}"/>
                    </a:ext>
                  </a:extLst>
                </p:cNvPr>
                <p:cNvSpPr txBox="1">
                  <a:spLocks noRot="1" noChangeAspect="1" noMove="1" noResize="1" noEditPoints="1" noAdjustHandles="1" noChangeArrowheads="1" noChangeShapeType="1" noTextEdit="1"/>
                </p:cNvSpPr>
                <p:nvPr/>
              </p:nvSpPr>
              <p:spPr>
                <a:xfrm>
                  <a:off x="5502874" y="4342096"/>
                  <a:ext cx="1991990" cy="800189"/>
                </a:xfrm>
                <a:prstGeom prst="rect">
                  <a:avLst/>
                </a:prstGeom>
                <a:blipFill>
                  <a:blip r:embed="rId7"/>
                  <a:stretch>
                    <a:fillRect l="-3165"/>
                  </a:stretch>
                </a:blipFill>
                <a:ln>
                  <a:noFill/>
                </a:ln>
              </p:spPr>
              <p:txBody>
                <a:bodyPr/>
                <a:lstStyle/>
                <a:p>
                  <a:r>
                    <a:rPr lang="en-US">
                      <a:noFill/>
                    </a:rPr>
                    <a:t> </a:t>
                  </a:r>
                </a:p>
              </p:txBody>
            </p:sp>
          </mc:Fallback>
        </mc:AlternateContent>
        <p:sp>
          <p:nvSpPr>
            <p:cNvPr id="836" name="Left Brace 835">
              <a:extLst>
                <a:ext uri="{FF2B5EF4-FFF2-40B4-BE49-F238E27FC236}">
                  <a16:creationId xmlns:a16="http://schemas.microsoft.com/office/drawing/2014/main" id="{D408F45E-71E5-0625-C7C8-EC1E31AAB1DA}"/>
                </a:ext>
              </a:extLst>
            </p:cNvPr>
            <p:cNvSpPr/>
            <p:nvPr/>
          </p:nvSpPr>
          <p:spPr>
            <a:xfrm rot="16200000">
              <a:off x="6242232" y="3730930"/>
              <a:ext cx="45719" cy="1132811"/>
            </a:xfrm>
            <a:prstGeom prst="leftBrace">
              <a:avLst/>
            </a:prstGeom>
            <a:ln w="254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28980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832" grpId="0"/>
      <p:bldP spid="8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51">
          <a:extLst>
            <a:ext uri="{FF2B5EF4-FFF2-40B4-BE49-F238E27FC236}">
              <a16:creationId xmlns:a16="http://schemas.microsoft.com/office/drawing/2014/main" id="{E98CA4D2-62AF-EA06-C2BA-19FC38544CB8}"/>
            </a:ext>
          </a:extLst>
        </p:cNvPr>
        <p:cNvGrpSpPr/>
        <p:nvPr/>
      </p:nvGrpSpPr>
      <p:grpSpPr>
        <a:xfrm>
          <a:off x="0" y="0"/>
          <a:ext cx="0" cy="0"/>
          <a:chOff x="0" y="0"/>
          <a:chExt cx="0" cy="0"/>
        </a:xfrm>
      </p:grpSpPr>
      <p:sp>
        <p:nvSpPr>
          <p:cNvPr id="852" name="Google Shape;852;p31">
            <a:extLst>
              <a:ext uri="{FF2B5EF4-FFF2-40B4-BE49-F238E27FC236}">
                <a16:creationId xmlns:a16="http://schemas.microsoft.com/office/drawing/2014/main" id="{48FF8660-E707-4D72-D66D-65F9DBF91BE2}"/>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
        <p:nvSpPr>
          <p:cNvPr id="853" name="Google Shape;853;p31">
            <a:extLst>
              <a:ext uri="{FF2B5EF4-FFF2-40B4-BE49-F238E27FC236}">
                <a16:creationId xmlns:a16="http://schemas.microsoft.com/office/drawing/2014/main" id="{A8229204-1797-3F41-2512-2242FBDD087A}"/>
              </a:ext>
            </a:extLst>
          </p:cNvPr>
          <p:cNvSpPr txBox="1">
            <a:spLocks noGrp="1"/>
          </p:cNvSpPr>
          <p:nvPr>
            <p:ph type="title"/>
          </p:nvPr>
        </p:nvSpPr>
        <p:spPr>
          <a:xfrm>
            <a:off x="381000" y="-9207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300" dirty="0"/>
              <a:t>Google Borg Evaluation</a:t>
            </a:r>
            <a:endParaRPr sz="3300" dirty="0"/>
          </a:p>
        </p:txBody>
      </p:sp>
      <p:grpSp>
        <p:nvGrpSpPr>
          <p:cNvPr id="838" name="Group 837">
            <a:extLst>
              <a:ext uri="{FF2B5EF4-FFF2-40B4-BE49-F238E27FC236}">
                <a16:creationId xmlns:a16="http://schemas.microsoft.com/office/drawing/2014/main" id="{8922542F-E61D-2B3C-7154-61472FA65CD5}"/>
              </a:ext>
            </a:extLst>
          </p:cNvPr>
          <p:cNvGrpSpPr/>
          <p:nvPr/>
        </p:nvGrpSpPr>
        <p:grpSpPr>
          <a:xfrm>
            <a:off x="6227204" y="1601086"/>
            <a:ext cx="5004519" cy="3939951"/>
            <a:chOff x="3348167" y="1268795"/>
            <a:chExt cx="5004519" cy="3939951"/>
          </a:xfrm>
        </p:grpSpPr>
        <p:sp>
          <p:nvSpPr>
            <p:cNvPr id="58" name="TextBox 57">
              <a:extLst>
                <a:ext uri="{FF2B5EF4-FFF2-40B4-BE49-F238E27FC236}">
                  <a16:creationId xmlns:a16="http://schemas.microsoft.com/office/drawing/2014/main" id="{BAF50EA7-FF68-3366-BFBA-7A75BCB83A32}"/>
                </a:ext>
              </a:extLst>
            </p:cNvPr>
            <p:cNvSpPr txBox="1"/>
            <p:nvPr/>
          </p:nvSpPr>
          <p:spPr>
            <a:xfrm>
              <a:off x="3650362" y="1791856"/>
              <a:ext cx="431528" cy="276999"/>
            </a:xfrm>
            <a:prstGeom prst="rect">
              <a:avLst/>
            </a:prstGeom>
            <a:noFill/>
          </p:spPr>
          <p:txBody>
            <a:bodyPr wrap="none" rtlCol="0">
              <a:spAutoFit/>
            </a:bodyPr>
            <a:lstStyle/>
            <a:p>
              <a:r>
                <a:rPr lang="en-US" sz="1200"/>
                <a:t>80k</a:t>
              </a:r>
            </a:p>
          </p:txBody>
        </p:sp>
        <p:grpSp>
          <p:nvGrpSpPr>
            <p:cNvPr id="833" name="Group 832">
              <a:extLst>
                <a:ext uri="{FF2B5EF4-FFF2-40B4-BE49-F238E27FC236}">
                  <a16:creationId xmlns:a16="http://schemas.microsoft.com/office/drawing/2014/main" id="{D4D815DA-40DD-572D-6A16-68E192662F9C}"/>
                </a:ext>
              </a:extLst>
            </p:cNvPr>
            <p:cNvGrpSpPr/>
            <p:nvPr/>
          </p:nvGrpSpPr>
          <p:grpSpPr>
            <a:xfrm>
              <a:off x="3348167" y="1268795"/>
              <a:ext cx="5004519" cy="3939951"/>
              <a:chOff x="3340560" y="1233625"/>
              <a:chExt cx="4108455" cy="2882001"/>
            </a:xfrm>
          </p:grpSpPr>
          <p:grpSp>
            <p:nvGrpSpPr>
              <p:cNvPr id="62" name="Group 61">
                <a:extLst>
                  <a:ext uri="{FF2B5EF4-FFF2-40B4-BE49-F238E27FC236}">
                    <a16:creationId xmlns:a16="http://schemas.microsoft.com/office/drawing/2014/main" id="{C9925B24-3957-76BE-8D08-930EC05BE9C4}"/>
                  </a:ext>
                </a:extLst>
              </p:cNvPr>
              <p:cNvGrpSpPr/>
              <p:nvPr/>
            </p:nvGrpSpPr>
            <p:grpSpPr>
              <a:xfrm>
                <a:off x="3340560" y="1233625"/>
                <a:ext cx="4108455" cy="2882001"/>
                <a:chOff x="3340560" y="1233625"/>
                <a:chExt cx="4108455" cy="2882001"/>
              </a:xfrm>
            </p:grpSpPr>
            <p:grpSp>
              <p:nvGrpSpPr>
                <p:cNvPr id="3" name="Group 2">
                  <a:extLst>
                    <a:ext uri="{FF2B5EF4-FFF2-40B4-BE49-F238E27FC236}">
                      <a16:creationId xmlns:a16="http://schemas.microsoft.com/office/drawing/2014/main" id="{DD9F1BD9-BF75-E582-9437-A9D9C4D73B29}"/>
                    </a:ext>
                  </a:extLst>
                </p:cNvPr>
                <p:cNvGrpSpPr/>
                <p:nvPr/>
              </p:nvGrpSpPr>
              <p:grpSpPr>
                <a:xfrm>
                  <a:off x="3340560" y="1233625"/>
                  <a:ext cx="4108455" cy="2882001"/>
                  <a:chOff x="1777761" y="-279404"/>
                  <a:chExt cx="4108455" cy="2882001"/>
                </a:xfrm>
              </p:grpSpPr>
              <p:cxnSp>
                <p:nvCxnSpPr>
                  <p:cNvPr id="5" name="Straight Connector 4">
                    <a:extLst>
                      <a:ext uri="{FF2B5EF4-FFF2-40B4-BE49-F238E27FC236}">
                        <a16:creationId xmlns:a16="http://schemas.microsoft.com/office/drawing/2014/main" id="{F53B58EB-710E-E39F-52D5-B4C5C4D30F1D}"/>
                      </a:ext>
                    </a:extLst>
                  </p:cNvPr>
                  <p:cNvCxnSpPr>
                    <a:cxnSpLocks/>
                  </p:cNvCxnSpPr>
                  <p:nvPr/>
                </p:nvCxnSpPr>
                <p:spPr>
                  <a:xfrm>
                    <a:off x="2424701" y="-279404"/>
                    <a:ext cx="0" cy="2406155"/>
                  </a:xfrm>
                  <a:prstGeom prst="line">
                    <a:avLst/>
                  </a:prstGeom>
                  <a:ln>
                    <a:solidFill>
                      <a:schemeClr val="tx1"/>
                    </a:solidFill>
                    <a:headEnd type="triangle"/>
                  </a:ln>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2DDAA209-39F7-86B7-4CB2-E14B9D5277C2}"/>
                      </a:ext>
                    </a:extLst>
                  </p:cNvPr>
                  <p:cNvCxnSpPr>
                    <a:cxnSpLocks/>
                  </p:cNvCxnSpPr>
                  <p:nvPr/>
                </p:nvCxnSpPr>
                <p:spPr>
                  <a:xfrm flipH="1">
                    <a:off x="2418307" y="2126751"/>
                    <a:ext cx="3467909" cy="0"/>
                  </a:xfrm>
                  <a:prstGeom prst="line">
                    <a:avLst/>
                  </a:prstGeom>
                  <a:ln>
                    <a:solidFill>
                      <a:schemeClr val="tx1"/>
                    </a:solidFill>
                    <a:head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BABB794-4752-FBC8-D941-24F3A9B3AF3C}"/>
                          </a:ext>
                        </a:extLst>
                      </p:cNvPr>
                      <p:cNvSpPr txBox="1"/>
                      <p:nvPr/>
                    </p:nvSpPr>
                    <p:spPr>
                      <a:xfrm>
                        <a:off x="3468996" y="2294820"/>
                        <a:ext cx="1373068" cy="307777"/>
                      </a:xfrm>
                      <a:prstGeom prst="rect">
                        <a:avLst/>
                      </a:prstGeom>
                      <a:noFill/>
                    </p:spPr>
                    <p:txBody>
                      <a:bodyPr wrap="none" rtlCol="0">
                        <a:spAutoFit/>
                      </a:bodyPr>
                      <a:lstStyle/>
                      <a:p>
                        <a:r>
                          <a:rPr lang="en-US" sz="1400" dirty="0"/>
                          <a:t>System load, </a:t>
                        </a:r>
                        <a14:m>
                          <m:oMath xmlns:m="http://schemas.openxmlformats.org/officeDocument/2006/math">
                            <m:r>
                              <a:rPr lang="en-US" sz="1400" b="0" i="1" smtClean="0">
                                <a:latin typeface="Cambria Math" panose="02040503050406030204" pitchFamily="18" charset="0"/>
                              </a:rPr>
                              <m:t>𝜌</m:t>
                            </m:r>
                          </m:oMath>
                        </a14:m>
                        <a:endParaRPr lang="en-US" sz="1400" b="0" dirty="0"/>
                      </a:p>
                    </p:txBody>
                  </p:sp>
                </mc:Choice>
                <mc:Fallback xmlns="">
                  <p:sp>
                    <p:nvSpPr>
                      <p:cNvPr id="7" name="TextBox 6">
                        <a:extLst>
                          <a:ext uri="{FF2B5EF4-FFF2-40B4-BE49-F238E27FC236}">
                            <a16:creationId xmlns:a16="http://schemas.microsoft.com/office/drawing/2014/main" id="{EBABB794-4752-FBC8-D941-24F3A9B3AF3C}"/>
                          </a:ext>
                        </a:extLst>
                      </p:cNvPr>
                      <p:cNvSpPr txBox="1">
                        <a:spLocks noRot="1" noChangeAspect="1" noMove="1" noResize="1" noEditPoints="1" noAdjustHandles="1" noChangeArrowheads="1" noChangeShapeType="1" noTextEdit="1"/>
                      </p:cNvSpPr>
                      <p:nvPr/>
                    </p:nvSpPr>
                    <p:spPr>
                      <a:xfrm>
                        <a:off x="3468996" y="2294820"/>
                        <a:ext cx="1373068" cy="307777"/>
                      </a:xfrm>
                      <a:prstGeom prst="rect">
                        <a:avLst/>
                      </a:prstGeom>
                      <a:blipFill>
                        <a:blip r:embed="rId3"/>
                        <a:stretch>
                          <a:fillRect l="-1091" t="-28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6A9FF3E-B452-A12D-C83F-8A55878DE3F2}"/>
                          </a:ext>
                        </a:extLst>
                      </p:cNvPr>
                      <p:cNvSpPr txBox="1"/>
                      <p:nvPr/>
                    </p:nvSpPr>
                    <p:spPr>
                      <a:xfrm rot="16200000">
                        <a:off x="1128188" y="800797"/>
                        <a:ext cx="1822366" cy="523220"/>
                      </a:xfrm>
                      <a:prstGeom prst="rect">
                        <a:avLst/>
                      </a:prstGeom>
                      <a:noFill/>
                    </p:spPr>
                    <p:txBody>
                      <a:bodyPr wrap="square" rtlCol="0">
                        <a:spAutoFit/>
                      </a:bodyPr>
                      <a:lstStyle/>
                      <a:p>
                        <a:pPr algn="ctr"/>
                        <a:r>
                          <a:rPr lang="en-US" sz="1400" dirty="0"/>
                          <a:t>Mean Response Time, </a:t>
                        </a:r>
                        <a14:m>
                          <m:oMath xmlns:m="http://schemas.openxmlformats.org/officeDocument/2006/math">
                            <m:r>
                              <a:rPr lang="en-US" sz="1400" b="0" i="1" smtClean="0">
                                <a:latin typeface="Cambria Math" panose="02040503050406030204" pitchFamily="18" charset="0"/>
                                <a:ea typeface="Cambria Math" panose="02040503050406030204" pitchFamily="18" charset="0"/>
                              </a:rPr>
                              <m:t>𝔼</m:t>
                            </m:r>
                            <m:r>
                              <a:rPr lang="en-US" sz="1400" b="0" i="1" smtClean="0">
                                <a:latin typeface="Cambria Math" panose="02040503050406030204" pitchFamily="18" charset="0"/>
                              </a:rPr>
                              <m:t>[</m:t>
                            </m:r>
                            <m:r>
                              <a:rPr lang="en-US" sz="1400" b="0" i="1" smtClean="0">
                                <a:latin typeface="Cambria Math" panose="02040503050406030204" pitchFamily="18" charset="0"/>
                              </a:rPr>
                              <m:t>𝑇</m:t>
                            </m:r>
                            <m:r>
                              <a:rPr lang="en-US" sz="1400" b="0" i="1" smtClean="0">
                                <a:latin typeface="Cambria Math" panose="02040503050406030204" pitchFamily="18" charset="0"/>
                              </a:rPr>
                              <m:t>]</m:t>
                            </m:r>
                          </m:oMath>
                        </a14:m>
                        <a:endParaRPr lang="en-US" sz="1400" dirty="0"/>
                      </a:p>
                    </p:txBody>
                  </p:sp>
                </mc:Choice>
                <mc:Fallback xmlns="">
                  <p:sp>
                    <p:nvSpPr>
                      <p:cNvPr id="8" name="TextBox 7">
                        <a:extLst>
                          <a:ext uri="{FF2B5EF4-FFF2-40B4-BE49-F238E27FC236}">
                            <a16:creationId xmlns:a16="http://schemas.microsoft.com/office/drawing/2014/main" id="{26A9FF3E-B452-A12D-C83F-8A55878DE3F2}"/>
                          </a:ext>
                        </a:extLst>
                      </p:cNvPr>
                      <p:cNvSpPr txBox="1">
                        <a:spLocks noRot="1" noChangeAspect="1" noMove="1" noResize="1" noEditPoints="1" noAdjustHandles="1" noChangeArrowheads="1" noChangeShapeType="1" noTextEdit="1"/>
                      </p:cNvSpPr>
                      <p:nvPr/>
                    </p:nvSpPr>
                    <p:spPr>
                      <a:xfrm rot="16200000">
                        <a:off x="1128188" y="800797"/>
                        <a:ext cx="1822366" cy="523220"/>
                      </a:xfrm>
                      <a:prstGeom prst="rect">
                        <a:avLst/>
                      </a:prstGeom>
                      <a:blipFill>
                        <a:blip r:embed="rId4"/>
                        <a:stretch>
                          <a:fillRect l="-1923"/>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6ED8CE17-95B5-CFD0-C266-01E1040BE1F3}"/>
                      </a:ext>
                    </a:extLst>
                  </p:cNvPr>
                  <p:cNvCxnSpPr>
                    <a:cxnSpLocks/>
                  </p:cNvCxnSpPr>
                  <p:nvPr/>
                </p:nvCxnSpPr>
                <p:spPr>
                  <a:xfrm>
                    <a:off x="2748869"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CEBF05E-B3AA-D10B-A204-A633547476E1}"/>
                      </a:ext>
                    </a:extLst>
                  </p:cNvPr>
                  <p:cNvCxnSpPr>
                    <a:cxnSpLocks/>
                  </p:cNvCxnSpPr>
                  <p:nvPr/>
                </p:nvCxnSpPr>
                <p:spPr>
                  <a:xfrm>
                    <a:off x="3108365"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F09B11B-759A-DA35-842C-4980589DB436}"/>
                      </a:ext>
                    </a:extLst>
                  </p:cNvPr>
                  <p:cNvCxnSpPr>
                    <a:cxnSpLocks/>
                  </p:cNvCxnSpPr>
                  <p:nvPr/>
                </p:nvCxnSpPr>
                <p:spPr>
                  <a:xfrm>
                    <a:off x="3467861"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E828E7C-D11C-0170-2CA5-25B41A13FC6C}"/>
                      </a:ext>
                    </a:extLst>
                  </p:cNvPr>
                  <p:cNvCxnSpPr>
                    <a:cxnSpLocks/>
                  </p:cNvCxnSpPr>
                  <p:nvPr/>
                </p:nvCxnSpPr>
                <p:spPr>
                  <a:xfrm>
                    <a:off x="3827357"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B2F1269-8B84-7512-4B49-8EFF7B93FFED}"/>
                      </a:ext>
                    </a:extLst>
                  </p:cNvPr>
                  <p:cNvCxnSpPr>
                    <a:cxnSpLocks/>
                  </p:cNvCxnSpPr>
                  <p:nvPr/>
                </p:nvCxnSpPr>
                <p:spPr>
                  <a:xfrm>
                    <a:off x="4186853"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91F0E632-782A-54DC-4295-247A162889DA}"/>
                      </a:ext>
                    </a:extLst>
                  </p:cNvPr>
                  <p:cNvCxnSpPr>
                    <a:cxnSpLocks/>
                  </p:cNvCxnSpPr>
                  <p:nvPr/>
                </p:nvCxnSpPr>
                <p:spPr>
                  <a:xfrm>
                    <a:off x="4546349"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3038752C-7F02-F8DF-6A84-32666A43D14B}"/>
                      </a:ext>
                    </a:extLst>
                  </p:cNvPr>
                  <p:cNvSpPr txBox="1"/>
                  <p:nvPr/>
                </p:nvSpPr>
                <p:spPr>
                  <a:xfrm>
                    <a:off x="2572872" y="2135957"/>
                    <a:ext cx="256880" cy="202620"/>
                  </a:xfrm>
                  <a:prstGeom prst="rect">
                    <a:avLst/>
                  </a:prstGeom>
                  <a:noFill/>
                </p:spPr>
                <p:txBody>
                  <a:bodyPr wrap="none" rtlCol="0">
                    <a:spAutoFit/>
                  </a:bodyPr>
                  <a:lstStyle/>
                  <a:p>
                    <a:r>
                      <a:rPr lang="en-US" sz="1200" dirty="0"/>
                      <a:t>.1</a:t>
                    </a:r>
                  </a:p>
                </p:txBody>
              </p:sp>
              <p:sp>
                <p:nvSpPr>
                  <p:cNvPr id="43" name="TextBox 42">
                    <a:extLst>
                      <a:ext uri="{FF2B5EF4-FFF2-40B4-BE49-F238E27FC236}">
                        <a16:creationId xmlns:a16="http://schemas.microsoft.com/office/drawing/2014/main" id="{DFA5445E-F7B2-5C88-4E4F-2276186C484F}"/>
                      </a:ext>
                    </a:extLst>
                  </p:cNvPr>
                  <p:cNvSpPr txBox="1"/>
                  <p:nvPr/>
                </p:nvSpPr>
                <p:spPr>
                  <a:xfrm>
                    <a:off x="3292219" y="2135957"/>
                    <a:ext cx="256880" cy="202620"/>
                  </a:xfrm>
                  <a:prstGeom prst="rect">
                    <a:avLst/>
                  </a:prstGeom>
                  <a:noFill/>
                </p:spPr>
                <p:txBody>
                  <a:bodyPr wrap="none" rtlCol="0">
                    <a:spAutoFit/>
                  </a:bodyPr>
                  <a:lstStyle/>
                  <a:p>
                    <a:r>
                      <a:rPr lang="en-US" sz="1200" dirty="0"/>
                      <a:t>.3</a:t>
                    </a:r>
                  </a:p>
                </p:txBody>
              </p:sp>
              <p:sp>
                <p:nvSpPr>
                  <p:cNvPr id="44" name="TextBox 43">
                    <a:extLst>
                      <a:ext uri="{FF2B5EF4-FFF2-40B4-BE49-F238E27FC236}">
                        <a16:creationId xmlns:a16="http://schemas.microsoft.com/office/drawing/2014/main" id="{BE989DDE-BD25-EB33-4925-9F04FBC88D1E}"/>
                      </a:ext>
                    </a:extLst>
                  </p:cNvPr>
                  <p:cNvSpPr txBox="1"/>
                  <p:nvPr/>
                </p:nvSpPr>
                <p:spPr>
                  <a:xfrm>
                    <a:off x="4011566" y="2135957"/>
                    <a:ext cx="256880" cy="202620"/>
                  </a:xfrm>
                  <a:prstGeom prst="rect">
                    <a:avLst/>
                  </a:prstGeom>
                  <a:noFill/>
                </p:spPr>
                <p:txBody>
                  <a:bodyPr wrap="none" rtlCol="0">
                    <a:spAutoFit/>
                  </a:bodyPr>
                  <a:lstStyle/>
                  <a:p>
                    <a:r>
                      <a:rPr lang="en-US" sz="1200" dirty="0"/>
                      <a:t>.5</a:t>
                    </a:r>
                  </a:p>
                </p:txBody>
              </p:sp>
              <p:cxnSp>
                <p:nvCxnSpPr>
                  <p:cNvPr id="45" name="Straight Connector 44">
                    <a:extLst>
                      <a:ext uri="{FF2B5EF4-FFF2-40B4-BE49-F238E27FC236}">
                        <a16:creationId xmlns:a16="http://schemas.microsoft.com/office/drawing/2014/main" id="{43C3D637-F6FC-9D04-BAB3-E1F495039869}"/>
                      </a:ext>
                    </a:extLst>
                  </p:cNvPr>
                  <p:cNvCxnSpPr>
                    <a:cxnSpLocks/>
                  </p:cNvCxnSpPr>
                  <p:nvPr/>
                </p:nvCxnSpPr>
                <p:spPr>
                  <a:xfrm flipH="1">
                    <a:off x="2334888" y="1639357"/>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4A6E8321-8B5C-F752-ADC8-1323D257B3E1}"/>
                      </a:ext>
                    </a:extLst>
                  </p:cNvPr>
                  <p:cNvCxnSpPr>
                    <a:cxnSpLocks/>
                  </p:cNvCxnSpPr>
                  <p:nvPr/>
                </p:nvCxnSpPr>
                <p:spPr>
                  <a:xfrm flipH="1">
                    <a:off x="2334888" y="1162704"/>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6DDC8D8B-226E-9FC8-C678-1E0A91DD3203}"/>
                      </a:ext>
                    </a:extLst>
                  </p:cNvPr>
                  <p:cNvCxnSpPr>
                    <a:cxnSpLocks/>
                  </p:cNvCxnSpPr>
                  <p:nvPr/>
                </p:nvCxnSpPr>
                <p:spPr>
                  <a:xfrm flipH="1">
                    <a:off x="2334888" y="686051"/>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B2C34468-F55A-D6E7-1324-BB2A2CFD90BF}"/>
                      </a:ext>
                    </a:extLst>
                  </p:cNvPr>
                  <p:cNvCxnSpPr>
                    <a:cxnSpLocks/>
                  </p:cNvCxnSpPr>
                  <p:nvPr/>
                </p:nvCxnSpPr>
                <p:spPr>
                  <a:xfrm flipH="1">
                    <a:off x="2334888" y="209398"/>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FAE5CE75-3759-6D87-DCDC-7071BAB8708E}"/>
                      </a:ext>
                    </a:extLst>
                  </p:cNvPr>
                  <p:cNvSpPr txBox="1"/>
                  <p:nvPr/>
                </p:nvSpPr>
                <p:spPr>
                  <a:xfrm>
                    <a:off x="2025845" y="1533983"/>
                    <a:ext cx="431528" cy="276999"/>
                  </a:xfrm>
                  <a:prstGeom prst="rect">
                    <a:avLst/>
                  </a:prstGeom>
                  <a:noFill/>
                </p:spPr>
                <p:txBody>
                  <a:bodyPr wrap="none" rtlCol="0">
                    <a:spAutoFit/>
                  </a:bodyPr>
                  <a:lstStyle/>
                  <a:p>
                    <a:r>
                      <a:rPr lang="en-US" sz="1200"/>
                      <a:t>20k</a:t>
                    </a:r>
                  </a:p>
                </p:txBody>
              </p:sp>
              <p:sp>
                <p:nvSpPr>
                  <p:cNvPr id="50" name="TextBox 49">
                    <a:extLst>
                      <a:ext uri="{FF2B5EF4-FFF2-40B4-BE49-F238E27FC236}">
                        <a16:creationId xmlns:a16="http://schemas.microsoft.com/office/drawing/2014/main" id="{A68CC623-D2C8-C04B-14CA-2DAF4C1BA260}"/>
                      </a:ext>
                    </a:extLst>
                  </p:cNvPr>
                  <p:cNvSpPr txBox="1"/>
                  <p:nvPr/>
                </p:nvSpPr>
                <p:spPr>
                  <a:xfrm>
                    <a:off x="2025845" y="1063815"/>
                    <a:ext cx="431528" cy="276999"/>
                  </a:xfrm>
                  <a:prstGeom prst="rect">
                    <a:avLst/>
                  </a:prstGeom>
                  <a:noFill/>
                </p:spPr>
                <p:txBody>
                  <a:bodyPr wrap="none" rtlCol="0">
                    <a:spAutoFit/>
                  </a:bodyPr>
                  <a:lstStyle/>
                  <a:p>
                    <a:r>
                      <a:rPr lang="en-US" sz="1200"/>
                      <a:t>40k</a:t>
                    </a:r>
                  </a:p>
                </p:txBody>
              </p:sp>
              <p:sp>
                <p:nvSpPr>
                  <p:cNvPr id="51" name="TextBox 50">
                    <a:extLst>
                      <a:ext uri="{FF2B5EF4-FFF2-40B4-BE49-F238E27FC236}">
                        <a16:creationId xmlns:a16="http://schemas.microsoft.com/office/drawing/2014/main" id="{F248F532-1ECC-EC20-0137-5FFE5E720387}"/>
                      </a:ext>
                    </a:extLst>
                  </p:cNvPr>
                  <p:cNvSpPr txBox="1"/>
                  <p:nvPr/>
                </p:nvSpPr>
                <p:spPr>
                  <a:xfrm>
                    <a:off x="2025845" y="581025"/>
                    <a:ext cx="431528" cy="276999"/>
                  </a:xfrm>
                  <a:prstGeom prst="rect">
                    <a:avLst/>
                  </a:prstGeom>
                  <a:noFill/>
                </p:spPr>
                <p:txBody>
                  <a:bodyPr wrap="none" rtlCol="0">
                    <a:spAutoFit/>
                  </a:bodyPr>
                  <a:lstStyle/>
                  <a:p>
                    <a:r>
                      <a:rPr lang="en-US" sz="1200"/>
                      <a:t>60k</a:t>
                    </a:r>
                  </a:p>
                </p:txBody>
              </p:sp>
            </p:grpSp>
            <p:cxnSp>
              <p:nvCxnSpPr>
                <p:cNvPr id="59" name="Straight Connector 58">
                  <a:extLst>
                    <a:ext uri="{FF2B5EF4-FFF2-40B4-BE49-F238E27FC236}">
                      <a16:creationId xmlns:a16="http://schemas.microsoft.com/office/drawing/2014/main" id="{8A0AF677-2E85-5E63-5880-E1F119C877A6}"/>
                    </a:ext>
                  </a:extLst>
                </p:cNvPr>
                <p:cNvCxnSpPr>
                  <a:cxnSpLocks/>
                </p:cNvCxnSpPr>
                <p:nvPr/>
              </p:nvCxnSpPr>
              <p:spPr>
                <a:xfrm>
                  <a:off x="6468644" y="3634593"/>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4950651-140C-2777-61C7-1DA8742B769E}"/>
                    </a:ext>
                  </a:extLst>
                </p:cNvPr>
                <p:cNvCxnSpPr>
                  <a:cxnSpLocks/>
                </p:cNvCxnSpPr>
                <p:nvPr/>
              </p:nvCxnSpPr>
              <p:spPr>
                <a:xfrm>
                  <a:off x="6828140" y="3634593"/>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E863A837-1C21-3519-F92A-FFE4CB565EB1}"/>
                    </a:ext>
                  </a:extLst>
                </p:cNvPr>
                <p:cNvCxnSpPr>
                  <a:cxnSpLocks/>
                </p:cNvCxnSpPr>
                <p:nvPr/>
              </p:nvCxnSpPr>
              <p:spPr>
                <a:xfrm>
                  <a:off x="7187638" y="3634593"/>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3" name="TextBox 62">
                <a:extLst>
                  <a:ext uri="{FF2B5EF4-FFF2-40B4-BE49-F238E27FC236}">
                    <a16:creationId xmlns:a16="http://schemas.microsoft.com/office/drawing/2014/main" id="{CFAB329B-F81A-1C80-2765-B31D9610CE1F}"/>
                  </a:ext>
                </a:extLst>
              </p:cNvPr>
              <p:cNvSpPr txBox="1"/>
              <p:nvPr/>
            </p:nvSpPr>
            <p:spPr>
              <a:xfrm>
                <a:off x="6293713" y="3648986"/>
                <a:ext cx="256880" cy="202620"/>
              </a:xfrm>
              <a:prstGeom prst="rect">
                <a:avLst/>
              </a:prstGeom>
              <a:noFill/>
            </p:spPr>
            <p:txBody>
              <a:bodyPr wrap="none" rtlCol="0">
                <a:spAutoFit/>
              </a:bodyPr>
              <a:lstStyle/>
              <a:p>
                <a:r>
                  <a:rPr lang="en-US" sz="1200" dirty="0"/>
                  <a:t>.7</a:t>
                </a:r>
              </a:p>
            </p:txBody>
          </p:sp>
          <p:sp>
            <p:nvSpPr>
              <p:cNvPr id="832" name="TextBox 831">
                <a:extLst>
                  <a:ext uri="{FF2B5EF4-FFF2-40B4-BE49-F238E27FC236}">
                    <a16:creationId xmlns:a16="http://schemas.microsoft.com/office/drawing/2014/main" id="{1FDFD728-50B6-1317-883B-2CB688F0CD68}"/>
                  </a:ext>
                </a:extLst>
              </p:cNvPr>
              <p:cNvSpPr txBox="1"/>
              <p:nvPr/>
            </p:nvSpPr>
            <p:spPr>
              <a:xfrm>
                <a:off x="7019473" y="3648986"/>
                <a:ext cx="256880" cy="202620"/>
              </a:xfrm>
              <a:prstGeom prst="rect">
                <a:avLst/>
              </a:prstGeom>
              <a:noFill/>
            </p:spPr>
            <p:txBody>
              <a:bodyPr wrap="none" rtlCol="0">
                <a:spAutoFit/>
              </a:bodyPr>
              <a:lstStyle/>
              <a:p>
                <a:r>
                  <a:rPr lang="en-US" sz="1200" dirty="0"/>
                  <a:t>.9</a:t>
                </a:r>
              </a:p>
            </p:txBody>
          </p:sp>
        </p:grpSp>
      </p:grpSp>
      <p:sp>
        <p:nvSpPr>
          <p:cNvPr id="836" name="Freeform 835">
            <a:extLst>
              <a:ext uri="{FF2B5EF4-FFF2-40B4-BE49-F238E27FC236}">
                <a16:creationId xmlns:a16="http://schemas.microsoft.com/office/drawing/2014/main" id="{15F28E3D-9AC8-9364-1249-66DCE6216C2D}"/>
              </a:ext>
            </a:extLst>
          </p:cNvPr>
          <p:cNvSpPr/>
          <p:nvPr/>
        </p:nvSpPr>
        <p:spPr>
          <a:xfrm>
            <a:off x="7007455" y="1753201"/>
            <a:ext cx="4019689" cy="3117635"/>
          </a:xfrm>
          <a:custGeom>
            <a:avLst/>
            <a:gdLst>
              <a:gd name="connsiteX0" fmla="*/ 0 w 3264408"/>
              <a:gd name="connsiteY0" fmla="*/ 2459736 h 2459736"/>
              <a:gd name="connsiteX1" fmla="*/ 457200 w 3264408"/>
              <a:gd name="connsiteY1" fmla="*/ 2441448 h 2459736"/>
              <a:gd name="connsiteX2" fmla="*/ 1005840 w 3264408"/>
              <a:gd name="connsiteY2" fmla="*/ 2414016 h 2459736"/>
              <a:gd name="connsiteX3" fmla="*/ 1408176 w 3264408"/>
              <a:gd name="connsiteY3" fmla="*/ 2249424 h 2459736"/>
              <a:gd name="connsiteX4" fmla="*/ 2121408 w 3264408"/>
              <a:gd name="connsiteY4" fmla="*/ 1810512 h 2459736"/>
              <a:gd name="connsiteX5" fmla="*/ 2770632 w 3264408"/>
              <a:gd name="connsiteY5" fmla="*/ 1152144 h 2459736"/>
              <a:gd name="connsiteX6" fmla="*/ 3264408 w 3264408"/>
              <a:gd name="connsiteY6" fmla="*/ 0 h 2459736"/>
              <a:gd name="connsiteX0" fmla="*/ 0 w 3264408"/>
              <a:gd name="connsiteY0" fmla="*/ 2459736 h 2459736"/>
              <a:gd name="connsiteX1" fmla="*/ 457200 w 3264408"/>
              <a:gd name="connsiteY1" fmla="*/ 2441448 h 2459736"/>
              <a:gd name="connsiteX2" fmla="*/ 1051560 w 3264408"/>
              <a:gd name="connsiteY2" fmla="*/ 2414016 h 2459736"/>
              <a:gd name="connsiteX3" fmla="*/ 1408176 w 3264408"/>
              <a:gd name="connsiteY3" fmla="*/ 2249424 h 2459736"/>
              <a:gd name="connsiteX4" fmla="*/ 2121408 w 3264408"/>
              <a:gd name="connsiteY4" fmla="*/ 1810512 h 2459736"/>
              <a:gd name="connsiteX5" fmla="*/ 2770632 w 3264408"/>
              <a:gd name="connsiteY5" fmla="*/ 1152144 h 2459736"/>
              <a:gd name="connsiteX6" fmla="*/ 3264408 w 3264408"/>
              <a:gd name="connsiteY6" fmla="*/ 0 h 2459736"/>
              <a:gd name="connsiteX0" fmla="*/ 0 w 3264408"/>
              <a:gd name="connsiteY0" fmla="*/ 2459736 h 2459736"/>
              <a:gd name="connsiteX1" fmla="*/ 512064 w 3264408"/>
              <a:gd name="connsiteY1" fmla="*/ 2459736 h 2459736"/>
              <a:gd name="connsiteX2" fmla="*/ 1051560 w 3264408"/>
              <a:gd name="connsiteY2" fmla="*/ 2414016 h 2459736"/>
              <a:gd name="connsiteX3" fmla="*/ 1408176 w 3264408"/>
              <a:gd name="connsiteY3" fmla="*/ 2249424 h 2459736"/>
              <a:gd name="connsiteX4" fmla="*/ 2121408 w 3264408"/>
              <a:gd name="connsiteY4" fmla="*/ 1810512 h 2459736"/>
              <a:gd name="connsiteX5" fmla="*/ 2770632 w 3264408"/>
              <a:gd name="connsiteY5" fmla="*/ 1152144 h 2459736"/>
              <a:gd name="connsiteX6" fmla="*/ 3264408 w 3264408"/>
              <a:gd name="connsiteY6" fmla="*/ 0 h 2459736"/>
              <a:gd name="connsiteX0" fmla="*/ 0 w 3264408"/>
              <a:gd name="connsiteY0" fmla="*/ 2459736 h 2459736"/>
              <a:gd name="connsiteX1" fmla="*/ 512064 w 3264408"/>
              <a:gd name="connsiteY1" fmla="*/ 2459736 h 2459736"/>
              <a:gd name="connsiteX2" fmla="*/ 1051560 w 3264408"/>
              <a:gd name="connsiteY2" fmla="*/ 2414016 h 2459736"/>
              <a:gd name="connsiteX3" fmla="*/ 1408176 w 3264408"/>
              <a:gd name="connsiteY3" fmla="*/ 2249424 h 2459736"/>
              <a:gd name="connsiteX4" fmla="*/ 2093976 w 3264408"/>
              <a:gd name="connsiteY4" fmla="*/ 1874520 h 2459736"/>
              <a:gd name="connsiteX5" fmla="*/ 2770632 w 3264408"/>
              <a:gd name="connsiteY5" fmla="*/ 1152144 h 2459736"/>
              <a:gd name="connsiteX6" fmla="*/ 3264408 w 3264408"/>
              <a:gd name="connsiteY6" fmla="*/ 0 h 2459736"/>
              <a:gd name="connsiteX0" fmla="*/ 0 w 3264408"/>
              <a:gd name="connsiteY0" fmla="*/ 2459736 h 2459736"/>
              <a:gd name="connsiteX1" fmla="*/ 512064 w 3264408"/>
              <a:gd name="connsiteY1" fmla="*/ 2459736 h 2459736"/>
              <a:gd name="connsiteX2" fmla="*/ 1051560 w 3264408"/>
              <a:gd name="connsiteY2" fmla="*/ 2414016 h 2459736"/>
              <a:gd name="connsiteX3" fmla="*/ 1463040 w 3264408"/>
              <a:gd name="connsiteY3" fmla="*/ 2286000 h 2459736"/>
              <a:gd name="connsiteX4" fmla="*/ 2093976 w 3264408"/>
              <a:gd name="connsiteY4" fmla="*/ 1874520 h 2459736"/>
              <a:gd name="connsiteX5" fmla="*/ 2770632 w 3264408"/>
              <a:gd name="connsiteY5" fmla="*/ 1152144 h 2459736"/>
              <a:gd name="connsiteX6" fmla="*/ 3264408 w 3264408"/>
              <a:gd name="connsiteY6" fmla="*/ 0 h 2459736"/>
              <a:gd name="connsiteX0" fmla="*/ 0 w 3264408"/>
              <a:gd name="connsiteY0" fmla="*/ 2459736 h 2459736"/>
              <a:gd name="connsiteX1" fmla="*/ 801624 w 3264408"/>
              <a:gd name="connsiteY1" fmla="*/ 2398776 h 2459736"/>
              <a:gd name="connsiteX2" fmla="*/ 1051560 w 3264408"/>
              <a:gd name="connsiteY2" fmla="*/ 2414016 h 2459736"/>
              <a:gd name="connsiteX3" fmla="*/ 1463040 w 3264408"/>
              <a:gd name="connsiteY3" fmla="*/ 2286000 h 2459736"/>
              <a:gd name="connsiteX4" fmla="*/ 2093976 w 3264408"/>
              <a:gd name="connsiteY4" fmla="*/ 1874520 h 2459736"/>
              <a:gd name="connsiteX5" fmla="*/ 2770632 w 3264408"/>
              <a:gd name="connsiteY5" fmla="*/ 1152144 h 2459736"/>
              <a:gd name="connsiteX6" fmla="*/ 3264408 w 3264408"/>
              <a:gd name="connsiteY6" fmla="*/ 0 h 2459736"/>
              <a:gd name="connsiteX0" fmla="*/ 0 w 3264408"/>
              <a:gd name="connsiteY0" fmla="*/ 2459736 h 2459736"/>
              <a:gd name="connsiteX1" fmla="*/ 801624 w 3264408"/>
              <a:gd name="connsiteY1" fmla="*/ 2398776 h 2459736"/>
              <a:gd name="connsiteX2" fmla="*/ 1219200 w 3264408"/>
              <a:gd name="connsiteY2" fmla="*/ 2246376 h 2459736"/>
              <a:gd name="connsiteX3" fmla="*/ 1463040 w 3264408"/>
              <a:gd name="connsiteY3" fmla="*/ 2286000 h 2459736"/>
              <a:gd name="connsiteX4" fmla="*/ 2093976 w 3264408"/>
              <a:gd name="connsiteY4" fmla="*/ 1874520 h 2459736"/>
              <a:gd name="connsiteX5" fmla="*/ 2770632 w 3264408"/>
              <a:gd name="connsiteY5" fmla="*/ 1152144 h 2459736"/>
              <a:gd name="connsiteX6" fmla="*/ 3264408 w 3264408"/>
              <a:gd name="connsiteY6" fmla="*/ 0 h 2459736"/>
              <a:gd name="connsiteX0" fmla="*/ 0 w 3264408"/>
              <a:gd name="connsiteY0" fmla="*/ 2459736 h 2459736"/>
              <a:gd name="connsiteX1" fmla="*/ 801624 w 3264408"/>
              <a:gd name="connsiteY1" fmla="*/ 2398776 h 2459736"/>
              <a:gd name="connsiteX2" fmla="*/ 1219200 w 3264408"/>
              <a:gd name="connsiteY2" fmla="*/ 2246376 h 2459736"/>
              <a:gd name="connsiteX3" fmla="*/ 1813560 w 3264408"/>
              <a:gd name="connsiteY3" fmla="*/ 2240280 h 2459736"/>
              <a:gd name="connsiteX4" fmla="*/ 2093976 w 3264408"/>
              <a:gd name="connsiteY4" fmla="*/ 1874520 h 2459736"/>
              <a:gd name="connsiteX5" fmla="*/ 2770632 w 3264408"/>
              <a:gd name="connsiteY5" fmla="*/ 1152144 h 2459736"/>
              <a:gd name="connsiteX6" fmla="*/ 3264408 w 3264408"/>
              <a:gd name="connsiteY6" fmla="*/ 0 h 2459736"/>
              <a:gd name="connsiteX0" fmla="*/ 0 w 3264408"/>
              <a:gd name="connsiteY0" fmla="*/ 2459736 h 2459736"/>
              <a:gd name="connsiteX1" fmla="*/ 801624 w 3264408"/>
              <a:gd name="connsiteY1" fmla="*/ 2398776 h 2459736"/>
              <a:gd name="connsiteX2" fmla="*/ 1219200 w 3264408"/>
              <a:gd name="connsiteY2" fmla="*/ 2246376 h 2459736"/>
              <a:gd name="connsiteX3" fmla="*/ 1813560 w 3264408"/>
              <a:gd name="connsiteY3" fmla="*/ 2240280 h 2459736"/>
              <a:gd name="connsiteX4" fmla="*/ 2703576 w 3264408"/>
              <a:gd name="connsiteY4" fmla="*/ 1798320 h 2459736"/>
              <a:gd name="connsiteX5" fmla="*/ 2770632 w 3264408"/>
              <a:gd name="connsiteY5" fmla="*/ 1152144 h 2459736"/>
              <a:gd name="connsiteX6" fmla="*/ 3264408 w 3264408"/>
              <a:gd name="connsiteY6" fmla="*/ 0 h 2459736"/>
              <a:gd name="connsiteX0" fmla="*/ 0 w 3264408"/>
              <a:gd name="connsiteY0" fmla="*/ 2459736 h 2459736"/>
              <a:gd name="connsiteX1" fmla="*/ 801624 w 3264408"/>
              <a:gd name="connsiteY1" fmla="*/ 2398776 h 2459736"/>
              <a:gd name="connsiteX2" fmla="*/ 1396818 w 3264408"/>
              <a:gd name="connsiteY2" fmla="*/ 2338474 h 2459736"/>
              <a:gd name="connsiteX3" fmla="*/ 1813560 w 3264408"/>
              <a:gd name="connsiteY3" fmla="*/ 2240280 h 2459736"/>
              <a:gd name="connsiteX4" fmla="*/ 2703576 w 3264408"/>
              <a:gd name="connsiteY4" fmla="*/ 1798320 h 2459736"/>
              <a:gd name="connsiteX5" fmla="*/ 2770632 w 3264408"/>
              <a:gd name="connsiteY5" fmla="*/ 1152144 h 2459736"/>
              <a:gd name="connsiteX6" fmla="*/ 3264408 w 3264408"/>
              <a:gd name="connsiteY6" fmla="*/ 0 h 2459736"/>
              <a:gd name="connsiteX0" fmla="*/ 0 w 3264408"/>
              <a:gd name="connsiteY0" fmla="*/ 2459736 h 2459736"/>
              <a:gd name="connsiteX1" fmla="*/ 795046 w 3264408"/>
              <a:gd name="connsiteY1" fmla="*/ 2444825 h 2459736"/>
              <a:gd name="connsiteX2" fmla="*/ 1396818 w 3264408"/>
              <a:gd name="connsiteY2" fmla="*/ 2338474 h 2459736"/>
              <a:gd name="connsiteX3" fmla="*/ 1813560 w 3264408"/>
              <a:gd name="connsiteY3" fmla="*/ 2240280 h 2459736"/>
              <a:gd name="connsiteX4" fmla="*/ 2703576 w 3264408"/>
              <a:gd name="connsiteY4" fmla="*/ 1798320 h 2459736"/>
              <a:gd name="connsiteX5" fmla="*/ 2770632 w 3264408"/>
              <a:gd name="connsiteY5" fmla="*/ 1152144 h 2459736"/>
              <a:gd name="connsiteX6" fmla="*/ 3264408 w 3264408"/>
              <a:gd name="connsiteY6" fmla="*/ 0 h 2459736"/>
              <a:gd name="connsiteX0" fmla="*/ 0 w 3264408"/>
              <a:gd name="connsiteY0" fmla="*/ 2459736 h 2459736"/>
              <a:gd name="connsiteX1" fmla="*/ 795046 w 3264408"/>
              <a:gd name="connsiteY1" fmla="*/ 2444825 h 2459736"/>
              <a:gd name="connsiteX2" fmla="*/ 1396818 w 3264408"/>
              <a:gd name="connsiteY2" fmla="*/ 2338474 h 2459736"/>
              <a:gd name="connsiteX3" fmla="*/ 2201687 w 3264408"/>
              <a:gd name="connsiteY3" fmla="*/ 2207388 h 2459736"/>
              <a:gd name="connsiteX4" fmla="*/ 2703576 w 3264408"/>
              <a:gd name="connsiteY4" fmla="*/ 1798320 h 2459736"/>
              <a:gd name="connsiteX5" fmla="*/ 2770632 w 3264408"/>
              <a:gd name="connsiteY5" fmla="*/ 1152144 h 2459736"/>
              <a:gd name="connsiteX6" fmla="*/ 3264408 w 3264408"/>
              <a:gd name="connsiteY6" fmla="*/ 0 h 2459736"/>
              <a:gd name="connsiteX0" fmla="*/ 0 w 3264408"/>
              <a:gd name="connsiteY0" fmla="*/ 2459736 h 2459736"/>
              <a:gd name="connsiteX1" fmla="*/ 795046 w 3264408"/>
              <a:gd name="connsiteY1" fmla="*/ 2444825 h 2459736"/>
              <a:gd name="connsiteX2" fmla="*/ 1416553 w 3264408"/>
              <a:gd name="connsiteY2" fmla="*/ 2384523 h 2459736"/>
              <a:gd name="connsiteX3" fmla="*/ 2201687 w 3264408"/>
              <a:gd name="connsiteY3" fmla="*/ 2207388 h 2459736"/>
              <a:gd name="connsiteX4" fmla="*/ 2703576 w 3264408"/>
              <a:gd name="connsiteY4" fmla="*/ 1798320 h 2459736"/>
              <a:gd name="connsiteX5" fmla="*/ 2770632 w 3264408"/>
              <a:gd name="connsiteY5" fmla="*/ 1152144 h 2459736"/>
              <a:gd name="connsiteX6" fmla="*/ 3264408 w 3264408"/>
              <a:gd name="connsiteY6" fmla="*/ 0 h 2459736"/>
              <a:gd name="connsiteX0" fmla="*/ 0 w 3506043"/>
              <a:gd name="connsiteY0" fmla="*/ 2459736 h 2459736"/>
              <a:gd name="connsiteX1" fmla="*/ 795046 w 3506043"/>
              <a:gd name="connsiteY1" fmla="*/ 2444825 h 2459736"/>
              <a:gd name="connsiteX2" fmla="*/ 1416553 w 3506043"/>
              <a:gd name="connsiteY2" fmla="*/ 2384523 h 2459736"/>
              <a:gd name="connsiteX3" fmla="*/ 2201687 w 3506043"/>
              <a:gd name="connsiteY3" fmla="*/ 2207388 h 2459736"/>
              <a:gd name="connsiteX4" fmla="*/ 2703576 w 3506043"/>
              <a:gd name="connsiteY4" fmla="*/ 1798320 h 2459736"/>
              <a:gd name="connsiteX5" fmla="*/ 3461366 w 3506043"/>
              <a:gd name="connsiteY5" fmla="*/ 862693 h 2459736"/>
              <a:gd name="connsiteX6" fmla="*/ 3264408 w 3506043"/>
              <a:gd name="connsiteY6" fmla="*/ 0 h 2459736"/>
              <a:gd name="connsiteX0" fmla="*/ 0 w 4040661"/>
              <a:gd name="connsiteY0" fmla="*/ 2847863 h 2847863"/>
              <a:gd name="connsiteX1" fmla="*/ 795046 w 4040661"/>
              <a:gd name="connsiteY1" fmla="*/ 2832952 h 2847863"/>
              <a:gd name="connsiteX2" fmla="*/ 1416553 w 4040661"/>
              <a:gd name="connsiteY2" fmla="*/ 2772650 h 2847863"/>
              <a:gd name="connsiteX3" fmla="*/ 2201687 w 4040661"/>
              <a:gd name="connsiteY3" fmla="*/ 2595515 h 2847863"/>
              <a:gd name="connsiteX4" fmla="*/ 2703576 w 4040661"/>
              <a:gd name="connsiteY4" fmla="*/ 2186447 h 2847863"/>
              <a:gd name="connsiteX5" fmla="*/ 3461366 w 4040661"/>
              <a:gd name="connsiteY5" fmla="*/ 1250820 h 2847863"/>
              <a:gd name="connsiteX6" fmla="*/ 4040661 w 4040661"/>
              <a:gd name="connsiteY6" fmla="*/ 0 h 2847863"/>
              <a:gd name="connsiteX0" fmla="*/ 0 w 4027505"/>
              <a:gd name="connsiteY0" fmla="*/ 2992589 h 2992589"/>
              <a:gd name="connsiteX1" fmla="*/ 795046 w 4027505"/>
              <a:gd name="connsiteY1" fmla="*/ 2977678 h 2992589"/>
              <a:gd name="connsiteX2" fmla="*/ 1416553 w 4027505"/>
              <a:gd name="connsiteY2" fmla="*/ 2917376 h 2992589"/>
              <a:gd name="connsiteX3" fmla="*/ 2201687 w 4027505"/>
              <a:gd name="connsiteY3" fmla="*/ 2740241 h 2992589"/>
              <a:gd name="connsiteX4" fmla="*/ 2703576 w 4027505"/>
              <a:gd name="connsiteY4" fmla="*/ 2331173 h 2992589"/>
              <a:gd name="connsiteX5" fmla="*/ 3461366 w 4027505"/>
              <a:gd name="connsiteY5" fmla="*/ 1395546 h 2992589"/>
              <a:gd name="connsiteX6" fmla="*/ 4027505 w 4027505"/>
              <a:gd name="connsiteY6" fmla="*/ 0 h 2992589"/>
              <a:gd name="connsiteX0" fmla="*/ 0 w 4027505"/>
              <a:gd name="connsiteY0" fmla="*/ 2992589 h 2992589"/>
              <a:gd name="connsiteX1" fmla="*/ 795046 w 4027505"/>
              <a:gd name="connsiteY1" fmla="*/ 2977678 h 2992589"/>
              <a:gd name="connsiteX2" fmla="*/ 1416553 w 4027505"/>
              <a:gd name="connsiteY2" fmla="*/ 2917376 h 2992589"/>
              <a:gd name="connsiteX3" fmla="*/ 2201687 w 4027505"/>
              <a:gd name="connsiteY3" fmla="*/ 2740241 h 2992589"/>
              <a:gd name="connsiteX4" fmla="*/ 2766099 w 4027505"/>
              <a:gd name="connsiteY4" fmla="*/ 2370250 h 2992589"/>
              <a:gd name="connsiteX5" fmla="*/ 3461366 w 4027505"/>
              <a:gd name="connsiteY5" fmla="*/ 1395546 h 2992589"/>
              <a:gd name="connsiteX6" fmla="*/ 4027505 w 4027505"/>
              <a:gd name="connsiteY6" fmla="*/ 0 h 2992589"/>
              <a:gd name="connsiteX0" fmla="*/ 0 w 4027505"/>
              <a:gd name="connsiteY0" fmla="*/ 2992589 h 2992589"/>
              <a:gd name="connsiteX1" fmla="*/ 795046 w 4027505"/>
              <a:gd name="connsiteY1" fmla="*/ 2977678 h 2992589"/>
              <a:gd name="connsiteX2" fmla="*/ 1416553 w 4027505"/>
              <a:gd name="connsiteY2" fmla="*/ 2917376 h 2992589"/>
              <a:gd name="connsiteX3" fmla="*/ 2201687 w 4027505"/>
              <a:gd name="connsiteY3" fmla="*/ 2740241 h 2992589"/>
              <a:gd name="connsiteX4" fmla="*/ 2633237 w 4027505"/>
              <a:gd name="connsiteY4" fmla="*/ 2323358 h 2992589"/>
              <a:gd name="connsiteX5" fmla="*/ 3461366 w 4027505"/>
              <a:gd name="connsiteY5" fmla="*/ 1395546 h 2992589"/>
              <a:gd name="connsiteX6" fmla="*/ 4027505 w 4027505"/>
              <a:gd name="connsiteY6" fmla="*/ 0 h 2992589"/>
              <a:gd name="connsiteX0" fmla="*/ 0 w 4027505"/>
              <a:gd name="connsiteY0" fmla="*/ 2992589 h 2992589"/>
              <a:gd name="connsiteX1" fmla="*/ 795046 w 4027505"/>
              <a:gd name="connsiteY1" fmla="*/ 2977678 h 2992589"/>
              <a:gd name="connsiteX2" fmla="*/ 1416553 w 4027505"/>
              <a:gd name="connsiteY2" fmla="*/ 2917376 h 2992589"/>
              <a:gd name="connsiteX3" fmla="*/ 2131349 w 4027505"/>
              <a:gd name="connsiteY3" fmla="*/ 2834026 h 2992589"/>
              <a:gd name="connsiteX4" fmla="*/ 2633237 w 4027505"/>
              <a:gd name="connsiteY4" fmla="*/ 2323358 h 2992589"/>
              <a:gd name="connsiteX5" fmla="*/ 3461366 w 4027505"/>
              <a:gd name="connsiteY5" fmla="*/ 1395546 h 2992589"/>
              <a:gd name="connsiteX6" fmla="*/ 4027505 w 4027505"/>
              <a:gd name="connsiteY6" fmla="*/ 0 h 2992589"/>
              <a:gd name="connsiteX0" fmla="*/ 0 w 4027505"/>
              <a:gd name="connsiteY0" fmla="*/ 2992589 h 2992589"/>
              <a:gd name="connsiteX1" fmla="*/ 795046 w 4027505"/>
              <a:gd name="connsiteY1" fmla="*/ 2977678 h 2992589"/>
              <a:gd name="connsiteX2" fmla="*/ 1416553 w 4027505"/>
              <a:gd name="connsiteY2" fmla="*/ 2956453 h 2992589"/>
              <a:gd name="connsiteX3" fmla="*/ 2131349 w 4027505"/>
              <a:gd name="connsiteY3" fmla="*/ 2834026 h 2992589"/>
              <a:gd name="connsiteX4" fmla="*/ 2633237 w 4027505"/>
              <a:gd name="connsiteY4" fmla="*/ 2323358 h 2992589"/>
              <a:gd name="connsiteX5" fmla="*/ 3461366 w 4027505"/>
              <a:gd name="connsiteY5" fmla="*/ 1395546 h 2992589"/>
              <a:gd name="connsiteX6" fmla="*/ 4027505 w 4027505"/>
              <a:gd name="connsiteY6" fmla="*/ 0 h 2992589"/>
              <a:gd name="connsiteX0" fmla="*/ 0 w 4027505"/>
              <a:gd name="connsiteY0" fmla="*/ 2992589 h 2992589"/>
              <a:gd name="connsiteX1" fmla="*/ 795046 w 4027505"/>
              <a:gd name="connsiteY1" fmla="*/ 2977678 h 2992589"/>
              <a:gd name="connsiteX2" fmla="*/ 1416553 w 4027505"/>
              <a:gd name="connsiteY2" fmla="*/ 2956453 h 2992589"/>
              <a:gd name="connsiteX3" fmla="*/ 2131349 w 4027505"/>
              <a:gd name="connsiteY3" fmla="*/ 2834026 h 2992589"/>
              <a:gd name="connsiteX4" fmla="*/ 2633237 w 4027505"/>
              <a:gd name="connsiteY4" fmla="*/ 2323358 h 2992589"/>
              <a:gd name="connsiteX5" fmla="*/ 3476997 w 4027505"/>
              <a:gd name="connsiteY5" fmla="*/ 1161084 h 2992589"/>
              <a:gd name="connsiteX6" fmla="*/ 4027505 w 4027505"/>
              <a:gd name="connsiteY6" fmla="*/ 0 h 2992589"/>
              <a:gd name="connsiteX0" fmla="*/ 0 w 4019689"/>
              <a:gd name="connsiteY0" fmla="*/ 3117635 h 3117635"/>
              <a:gd name="connsiteX1" fmla="*/ 795046 w 4019689"/>
              <a:gd name="connsiteY1" fmla="*/ 3102724 h 3117635"/>
              <a:gd name="connsiteX2" fmla="*/ 1416553 w 4019689"/>
              <a:gd name="connsiteY2" fmla="*/ 3081499 h 3117635"/>
              <a:gd name="connsiteX3" fmla="*/ 2131349 w 4019689"/>
              <a:gd name="connsiteY3" fmla="*/ 2959072 h 3117635"/>
              <a:gd name="connsiteX4" fmla="*/ 2633237 w 4019689"/>
              <a:gd name="connsiteY4" fmla="*/ 2448404 h 3117635"/>
              <a:gd name="connsiteX5" fmla="*/ 3476997 w 4019689"/>
              <a:gd name="connsiteY5" fmla="*/ 1286130 h 3117635"/>
              <a:gd name="connsiteX6" fmla="*/ 4019689 w 4019689"/>
              <a:gd name="connsiteY6" fmla="*/ 0 h 3117635"/>
              <a:gd name="connsiteX0" fmla="*/ 0 w 4019689"/>
              <a:gd name="connsiteY0" fmla="*/ 3117635 h 3117635"/>
              <a:gd name="connsiteX1" fmla="*/ 795046 w 4019689"/>
              <a:gd name="connsiteY1" fmla="*/ 3102724 h 3117635"/>
              <a:gd name="connsiteX2" fmla="*/ 1697907 w 4019689"/>
              <a:gd name="connsiteY2" fmla="*/ 3018976 h 3117635"/>
              <a:gd name="connsiteX3" fmla="*/ 2131349 w 4019689"/>
              <a:gd name="connsiteY3" fmla="*/ 2959072 h 3117635"/>
              <a:gd name="connsiteX4" fmla="*/ 2633237 w 4019689"/>
              <a:gd name="connsiteY4" fmla="*/ 2448404 h 3117635"/>
              <a:gd name="connsiteX5" fmla="*/ 3476997 w 4019689"/>
              <a:gd name="connsiteY5" fmla="*/ 1286130 h 3117635"/>
              <a:gd name="connsiteX6" fmla="*/ 4019689 w 4019689"/>
              <a:gd name="connsiteY6" fmla="*/ 0 h 3117635"/>
              <a:gd name="connsiteX0" fmla="*/ 0 w 4019689"/>
              <a:gd name="connsiteY0" fmla="*/ 3117635 h 3117635"/>
              <a:gd name="connsiteX1" fmla="*/ 795046 w 4019689"/>
              <a:gd name="connsiteY1" fmla="*/ 3102724 h 3117635"/>
              <a:gd name="connsiteX2" fmla="*/ 1697907 w 4019689"/>
              <a:gd name="connsiteY2" fmla="*/ 3018976 h 3117635"/>
              <a:gd name="connsiteX3" fmla="*/ 2217318 w 4019689"/>
              <a:gd name="connsiteY3" fmla="*/ 2826211 h 3117635"/>
              <a:gd name="connsiteX4" fmla="*/ 2633237 w 4019689"/>
              <a:gd name="connsiteY4" fmla="*/ 2448404 h 3117635"/>
              <a:gd name="connsiteX5" fmla="*/ 3476997 w 4019689"/>
              <a:gd name="connsiteY5" fmla="*/ 1286130 h 3117635"/>
              <a:gd name="connsiteX6" fmla="*/ 4019689 w 4019689"/>
              <a:gd name="connsiteY6" fmla="*/ 0 h 3117635"/>
              <a:gd name="connsiteX0" fmla="*/ 0 w 4019689"/>
              <a:gd name="connsiteY0" fmla="*/ 3117635 h 3117635"/>
              <a:gd name="connsiteX1" fmla="*/ 795046 w 4019689"/>
              <a:gd name="connsiteY1" fmla="*/ 3102724 h 3117635"/>
              <a:gd name="connsiteX2" fmla="*/ 1697907 w 4019689"/>
              <a:gd name="connsiteY2" fmla="*/ 3018976 h 3117635"/>
              <a:gd name="connsiteX3" fmla="*/ 2217318 w 4019689"/>
              <a:gd name="connsiteY3" fmla="*/ 2826211 h 3117635"/>
              <a:gd name="connsiteX4" fmla="*/ 2633237 w 4019689"/>
              <a:gd name="connsiteY4" fmla="*/ 2448404 h 3117635"/>
              <a:gd name="connsiteX5" fmla="*/ 3453551 w 4019689"/>
              <a:gd name="connsiteY5" fmla="*/ 1200160 h 3117635"/>
              <a:gd name="connsiteX6" fmla="*/ 4019689 w 4019689"/>
              <a:gd name="connsiteY6" fmla="*/ 0 h 311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9689" h="3117635">
                <a:moveTo>
                  <a:pt x="0" y="3117635"/>
                </a:moveTo>
                <a:lnTo>
                  <a:pt x="795046" y="3102724"/>
                </a:lnTo>
                <a:cubicBezTo>
                  <a:pt x="962686" y="3095104"/>
                  <a:pt x="1460862" y="3065062"/>
                  <a:pt x="1697907" y="3018976"/>
                </a:cubicBezTo>
                <a:cubicBezTo>
                  <a:pt x="1934952" y="2972890"/>
                  <a:pt x="2061430" y="2921306"/>
                  <a:pt x="2217318" y="2826211"/>
                </a:cubicBezTo>
                <a:cubicBezTo>
                  <a:pt x="2373206" y="2731116"/>
                  <a:pt x="2427198" y="2719412"/>
                  <a:pt x="2633237" y="2448404"/>
                </a:cubicBezTo>
                <a:cubicBezTo>
                  <a:pt x="2839276" y="2177396"/>
                  <a:pt x="3263051" y="1501912"/>
                  <a:pt x="3453551" y="1200160"/>
                </a:cubicBezTo>
                <a:cubicBezTo>
                  <a:pt x="3644051" y="898408"/>
                  <a:pt x="3920629" y="205740"/>
                  <a:pt x="4019689" y="0"/>
                </a:cubicBezTo>
              </a:path>
            </a:pathLst>
          </a:cu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Google Shape;773;p29">
            <a:extLst>
              <a:ext uri="{FF2B5EF4-FFF2-40B4-BE49-F238E27FC236}">
                <a16:creationId xmlns:a16="http://schemas.microsoft.com/office/drawing/2014/main" id="{381AE3A0-2658-CC55-D139-B3765FFF18AB}"/>
              </a:ext>
            </a:extLst>
          </p:cNvPr>
          <p:cNvSpPr txBox="1"/>
          <p:nvPr/>
        </p:nvSpPr>
        <p:spPr>
          <a:xfrm>
            <a:off x="11027144" y="1407651"/>
            <a:ext cx="1067637"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err="1">
                <a:solidFill>
                  <a:schemeClr val="accent1"/>
                </a:solidFill>
                <a:latin typeface="Cabin"/>
                <a:ea typeface="Cabin"/>
                <a:cs typeface="Cabin"/>
                <a:sym typeface="Cabin"/>
              </a:rPr>
              <a:t>BackFilling</a:t>
            </a:r>
            <a:endParaRPr lang="ar-AE" dirty="0">
              <a:solidFill>
                <a:schemeClr val="accent1"/>
              </a:solidFill>
              <a:latin typeface="Cabin"/>
              <a:ea typeface="Cabin"/>
              <a:cs typeface="Cabin"/>
              <a:sym typeface="Cabin"/>
            </a:endParaRPr>
          </a:p>
        </p:txBody>
      </p:sp>
      <p:sp>
        <p:nvSpPr>
          <p:cNvPr id="839" name="Freeform 838">
            <a:extLst>
              <a:ext uri="{FF2B5EF4-FFF2-40B4-BE49-F238E27FC236}">
                <a16:creationId xmlns:a16="http://schemas.microsoft.com/office/drawing/2014/main" id="{F6CF35A3-BBB5-5C12-B5D0-7C0670625791}"/>
              </a:ext>
            </a:extLst>
          </p:cNvPr>
          <p:cNvSpPr/>
          <p:nvPr/>
        </p:nvSpPr>
        <p:spPr>
          <a:xfrm>
            <a:off x="7028454" y="2370166"/>
            <a:ext cx="3996000" cy="2480273"/>
          </a:xfrm>
          <a:custGeom>
            <a:avLst/>
            <a:gdLst>
              <a:gd name="connsiteX0" fmla="*/ 0 w 3996000"/>
              <a:gd name="connsiteY0" fmla="*/ 2476800 h 2480273"/>
              <a:gd name="connsiteX1" fmla="*/ 878400 w 3996000"/>
              <a:gd name="connsiteY1" fmla="*/ 2440800 h 2480273"/>
              <a:gd name="connsiteX2" fmla="*/ 1980000 w 3996000"/>
              <a:gd name="connsiteY2" fmla="*/ 2196000 h 2480273"/>
              <a:gd name="connsiteX3" fmla="*/ 2628000 w 3996000"/>
              <a:gd name="connsiteY3" fmla="*/ 1713600 h 2480273"/>
              <a:gd name="connsiteX4" fmla="*/ 3492000 w 3996000"/>
              <a:gd name="connsiteY4" fmla="*/ 777600 h 2480273"/>
              <a:gd name="connsiteX5" fmla="*/ 3996000 w 3996000"/>
              <a:gd name="connsiteY5" fmla="*/ 0 h 2480273"/>
              <a:gd name="connsiteX0" fmla="*/ 0 w 3996000"/>
              <a:gd name="connsiteY0" fmla="*/ 2476800 h 2480273"/>
              <a:gd name="connsiteX1" fmla="*/ 878400 w 3996000"/>
              <a:gd name="connsiteY1" fmla="*/ 2440800 h 2480273"/>
              <a:gd name="connsiteX2" fmla="*/ 1980000 w 3996000"/>
              <a:gd name="connsiteY2" fmla="*/ 2196000 h 2480273"/>
              <a:gd name="connsiteX3" fmla="*/ 2628000 w 3996000"/>
              <a:gd name="connsiteY3" fmla="*/ 1713600 h 2480273"/>
              <a:gd name="connsiteX4" fmla="*/ 3492000 w 3996000"/>
              <a:gd name="connsiteY4" fmla="*/ 777600 h 2480273"/>
              <a:gd name="connsiteX5" fmla="*/ 3996000 w 3996000"/>
              <a:gd name="connsiteY5" fmla="*/ 0 h 2480273"/>
              <a:gd name="connsiteX0" fmla="*/ 0 w 3996000"/>
              <a:gd name="connsiteY0" fmla="*/ 2476800 h 2480273"/>
              <a:gd name="connsiteX1" fmla="*/ 878400 w 3996000"/>
              <a:gd name="connsiteY1" fmla="*/ 2440800 h 2480273"/>
              <a:gd name="connsiteX2" fmla="*/ 1980000 w 3996000"/>
              <a:gd name="connsiteY2" fmla="*/ 2196000 h 2480273"/>
              <a:gd name="connsiteX3" fmla="*/ 2628000 w 3996000"/>
              <a:gd name="connsiteY3" fmla="*/ 1713600 h 2480273"/>
              <a:gd name="connsiteX4" fmla="*/ 3492000 w 3996000"/>
              <a:gd name="connsiteY4" fmla="*/ 777600 h 2480273"/>
              <a:gd name="connsiteX5" fmla="*/ 3996000 w 3996000"/>
              <a:gd name="connsiteY5" fmla="*/ 0 h 248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6000" h="2480273">
                <a:moveTo>
                  <a:pt x="0" y="2476800"/>
                </a:moveTo>
                <a:cubicBezTo>
                  <a:pt x="274200" y="2482200"/>
                  <a:pt x="548400" y="2487600"/>
                  <a:pt x="878400" y="2440800"/>
                </a:cubicBezTo>
                <a:cubicBezTo>
                  <a:pt x="1208400" y="2394000"/>
                  <a:pt x="1688400" y="2317200"/>
                  <a:pt x="1980000" y="2196000"/>
                </a:cubicBezTo>
                <a:cubicBezTo>
                  <a:pt x="2271600" y="2074800"/>
                  <a:pt x="2376000" y="1950000"/>
                  <a:pt x="2628000" y="1713600"/>
                </a:cubicBezTo>
                <a:cubicBezTo>
                  <a:pt x="2880000" y="1477200"/>
                  <a:pt x="3264000" y="1063200"/>
                  <a:pt x="3492000" y="777600"/>
                </a:cubicBezTo>
                <a:cubicBezTo>
                  <a:pt x="3720000" y="492000"/>
                  <a:pt x="3855600" y="332400"/>
                  <a:pt x="3996000" y="0"/>
                </a:cubicBezTo>
              </a:path>
            </a:pathLst>
          </a:cu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Google Shape;773;p29">
            <a:extLst>
              <a:ext uri="{FF2B5EF4-FFF2-40B4-BE49-F238E27FC236}">
                <a16:creationId xmlns:a16="http://schemas.microsoft.com/office/drawing/2014/main" id="{984FBF77-7413-1667-8732-9F36FF040989}"/>
              </a:ext>
            </a:extLst>
          </p:cNvPr>
          <p:cNvSpPr txBox="1"/>
          <p:nvPr/>
        </p:nvSpPr>
        <p:spPr>
          <a:xfrm>
            <a:off x="11024454" y="2136735"/>
            <a:ext cx="1067637"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err="1">
                <a:solidFill>
                  <a:schemeClr val="accent2"/>
                </a:solidFill>
                <a:latin typeface="Cabin"/>
                <a:ea typeface="Cabin"/>
                <a:cs typeface="Cabin"/>
                <a:sym typeface="Cabin"/>
              </a:rPr>
              <a:t>MaxWeight</a:t>
            </a:r>
            <a:endParaRPr lang="ar-AE">
              <a:solidFill>
                <a:schemeClr val="accent2"/>
              </a:solidFill>
              <a:latin typeface="Cabin"/>
              <a:ea typeface="Cabin"/>
              <a:cs typeface="Cabin"/>
              <a:sym typeface="Cabin"/>
            </a:endParaRPr>
          </a:p>
        </p:txBody>
      </p:sp>
      <p:sp>
        <p:nvSpPr>
          <p:cNvPr id="842" name="Freeform 841">
            <a:extLst>
              <a:ext uri="{FF2B5EF4-FFF2-40B4-BE49-F238E27FC236}">
                <a16:creationId xmlns:a16="http://schemas.microsoft.com/office/drawing/2014/main" id="{C7230D83-4762-B051-7D9C-F8B47B48751E}"/>
              </a:ext>
            </a:extLst>
          </p:cNvPr>
          <p:cNvSpPr/>
          <p:nvPr/>
        </p:nvSpPr>
        <p:spPr>
          <a:xfrm>
            <a:off x="7020786" y="2687714"/>
            <a:ext cx="3990110" cy="2149434"/>
          </a:xfrm>
          <a:custGeom>
            <a:avLst/>
            <a:gdLst>
              <a:gd name="connsiteX0" fmla="*/ 0 w 3990110"/>
              <a:gd name="connsiteY0" fmla="*/ 2149434 h 2149434"/>
              <a:gd name="connsiteX1" fmla="*/ 653143 w 3990110"/>
              <a:gd name="connsiteY1" fmla="*/ 2101933 h 2149434"/>
              <a:gd name="connsiteX2" fmla="*/ 1567543 w 3990110"/>
              <a:gd name="connsiteY2" fmla="*/ 1900052 h 2149434"/>
              <a:gd name="connsiteX3" fmla="*/ 2493819 w 3990110"/>
              <a:gd name="connsiteY3" fmla="*/ 1425039 h 2149434"/>
              <a:gd name="connsiteX4" fmla="*/ 3610099 w 3990110"/>
              <a:gd name="connsiteY4" fmla="*/ 498764 h 2149434"/>
              <a:gd name="connsiteX5" fmla="*/ 3990110 w 3990110"/>
              <a:gd name="connsiteY5" fmla="*/ 0 h 2149434"/>
              <a:gd name="connsiteX0" fmla="*/ 0 w 3990110"/>
              <a:gd name="connsiteY0" fmla="*/ 2149434 h 2149434"/>
              <a:gd name="connsiteX1" fmla="*/ 653143 w 3990110"/>
              <a:gd name="connsiteY1" fmla="*/ 2101933 h 2149434"/>
              <a:gd name="connsiteX2" fmla="*/ 1567543 w 3990110"/>
              <a:gd name="connsiteY2" fmla="*/ 1900052 h 2149434"/>
              <a:gd name="connsiteX3" fmla="*/ 2493819 w 3990110"/>
              <a:gd name="connsiteY3" fmla="*/ 1425039 h 2149434"/>
              <a:gd name="connsiteX4" fmla="*/ 3610099 w 3990110"/>
              <a:gd name="connsiteY4" fmla="*/ 498764 h 2149434"/>
              <a:gd name="connsiteX5" fmla="*/ 3990110 w 3990110"/>
              <a:gd name="connsiteY5" fmla="*/ 0 h 214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0110" h="2149434">
                <a:moveTo>
                  <a:pt x="0" y="2149434"/>
                </a:moveTo>
                <a:cubicBezTo>
                  <a:pt x="195943" y="2146465"/>
                  <a:pt x="391886" y="2143497"/>
                  <a:pt x="653143" y="2101933"/>
                </a:cubicBezTo>
                <a:cubicBezTo>
                  <a:pt x="914400" y="2060369"/>
                  <a:pt x="1260764" y="2012868"/>
                  <a:pt x="1567543" y="1900052"/>
                </a:cubicBezTo>
                <a:cubicBezTo>
                  <a:pt x="1874322" y="1787236"/>
                  <a:pt x="2153393" y="1658587"/>
                  <a:pt x="2493819" y="1425039"/>
                </a:cubicBezTo>
                <a:cubicBezTo>
                  <a:pt x="2834245" y="1191491"/>
                  <a:pt x="3360717" y="736270"/>
                  <a:pt x="3610099" y="498764"/>
                </a:cubicBezTo>
                <a:cubicBezTo>
                  <a:pt x="3859481" y="261258"/>
                  <a:pt x="3859481" y="247403"/>
                  <a:pt x="3990110" y="0"/>
                </a:cubicBezTo>
              </a:path>
            </a:pathLst>
          </a:cu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4"/>
                </a:solidFill>
              </a:ln>
            </a:endParaRPr>
          </a:p>
        </p:txBody>
      </p:sp>
      <p:sp>
        <p:nvSpPr>
          <p:cNvPr id="843" name="Google Shape;773;p29">
            <a:extLst>
              <a:ext uri="{FF2B5EF4-FFF2-40B4-BE49-F238E27FC236}">
                <a16:creationId xmlns:a16="http://schemas.microsoft.com/office/drawing/2014/main" id="{F03CA048-FB42-DC8D-0064-3089183B7651}"/>
              </a:ext>
            </a:extLst>
          </p:cNvPr>
          <p:cNvSpPr txBox="1"/>
          <p:nvPr/>
        </p:nvSpPr>
        <p:spPr>
          <a:xfrm>
            <a:off x="11010896" y="2487614"/>
            <a:ext cx="1067637"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err="1">
                <a:solidFill>
                  <a:schemeClr val="accent6"/>
                </a:solidFill>
                <a:latin typeface="Cabin"/>
                <a:ea typeface="Cabin"/>
                <a:cs typeface="Cabin"/>
                <a:sym typeface="Cabin"/>
              </a:rPr>
              <a:t>pMSR</a:t>
            </a:r>
            <a:endParaRPr lang="ar-AE" dirty="0">
              <a:solidFill>
                <a:schemeClr val="accent6"/>
              </a:solidFill>
              <a:latin typeface="Cabin"/>
              <a:ea typeface="Cabin"/>
              <a:cs typeface="Cabin"/>
              <a:sym typeface="Cabin"/>
            </a:endParaRPr>
          </a:p>
        </p:txBody>
      </p:sp>
      <p:sp>
        <p:nvSpPr>
          <p:cNvPr id="2" name="Google Shape;945;p32">
            <a:extLst>
              <a:ext uri="{FF2B5EF4-FFF2-40B4-BE49-F238E27FC236}">
                <a16:creationId xmlns:a16="http://schemas.microsoft.com/office/drawing/2014/main" id="{46B35D29-4914-4D97-E4ED-50EFB9B66387}"/>
              </a:ext>
            </a:extLst>
          </p:cNvPr>
          <p:cNvSpPr txBox="1"/>
          <p:nvPr/>
        </p:nvSpPr>
        <p:spPr>
          <a:xfrm>
            <a:off x="212968" y="2309653"/>
            <a:ext cx="5758864" cy="800189"/>
          </a:xfrm>
          <a:prstGeom prst="rect">
            <a:avLst/>
          </a:prstGeom>
          <a:noFill/>
          <a:ln>
            <a:noFill/>
          </a:ln>
        </p:spPr>
        <p:txBody>
          <a:bodyPr spcFirstLastPara="1" wrap="square" lIns="91425" tIns="91425" rIns="91425" bIns="91425" anchor="t" anchorCtr="0">
            <a:spAutoFit/>
          </a:bodyPr>
          <a:lstStyle/>
          <a:p>
            <a:r>
              <a:rPr lang="en-US" sz="2000" dirty="0" err="1">
                <a:solidFill>
                  <a:schemeClr val="accent2"/>
                </a:solidFill>
                <a:latin typeface="Cabin"/>
                <a:sym typeface="Cabin"/>
              </a:rPr>
              <a:t>MaxWeight</a:t>
            </a:r>
            <a:r>
              <a:rPr lang="en-US" sz="2000" dirty="0">
                <a:solidFill>
                  <a:schemeClr val="accent2"/>
                </a:solidFill>
                <a:latin typeface="Cabin"/>
                <a:sym typeface="Cabin"/>
              </a:rPr>
              <a:t>:</a:t>
            </a:r>
            <a:r>
              <a:rPr lang="en-US" sz="2000" dirty="0">
                <a:solidFill>
                  <a:schemeClr val="dk1"/>
                </a:solidFill>
                <a:latin typeface="Cabin"/>
                <a:sym typeface="Cabin"/>
              </a:rPr>
              <a:t> (Preemptive) Repeatedly solving </a:t>
            </a:r>
            <a:r>
              <a:rPr lang="en-US" sz="2000" dirty="0" err="1">
                <a:solidFill>
                  <a:schemeClr val="dk1"/>
                </a:solidFill>
                <a:latin typeface="Cabin"/>
                <a:sym typeface="Cabin"/>
              </a:rPr>
              <a:t>binpacking</a:t>
            </a:r>
            <a:r>
              <a:rPr lang="en-US" sz="2000" dirty="0">
                <a:solidFill>
                  <a:schemeClr val="dk1"/>
                </a:solidFill>
                <a:latin typeface="Cabin"/>
                <a:sym typeface="Cabin"/>
              </a:rPr>
              <a:t>.</a:t>
            </a:r>
          </a:p>
        </p:txBody>
      </p:sp>
      <p:sp>
        <p:nvSpPr>
          <p:cNvPr id="4" name="Google Shape;945;p32">
            <a:extLst>
              <a:ext uri="{FF2B5EF4-FFF2-40B4-BE49-F238E27FC236}">
                <a16:creationId xmlns:a16="http://schemas.microsoft.com/office/drawing/2014/main" id="{544616B4-01B3-E747-8795-13E22273A1A3}"/>
              </a:ext>
            </a:extLst>
          </p:cNvPr>
          <p:cNvSpPr txBox="1"/>
          <p:nvPr/>
        </p:nvSpPr>
        <p:spPr>
          <a:xfrm>
            <a:off x="213450" y="3455415"/>
            <a:ext cx="5742616" cy="492412"/>
          </a:xfrm>
          <a:prstGeom prst="rect">
            <a:avLst/>
          </a:prstGeom>
          <a:noFill/>
          <a:ln>
            <a:noFill/>
          </a:ln>
        </p:spPr>
        <p:txBody>
          <a:bodyPr spcFirstLastPara="1" wrap="square" lIns="91425" tIns="91425" rIns="91425" bIns="91425" anchor="t" anchorCtr="0">
            <a:spAutoFit/>
          </a:bodyPr>
          <a:lstStyle/>
          <a:p>
            <a:r>
              <a:rPr lang="en-US" sz="2000" dirty="0" err="1">
                <a:solidFill>
                  <a:schemeClr val="accent1"/>
                </a:solidFill>
                <a:latin typeface="Cabin"/>
                <a:sym typeface="Cabin"/>
              </a:rPr>
              <a:t>BackFilling</a:t>
            </a:r>
            <a:r>
              <a:rPr lang="en-US" sz="2000" dirty="0">
                <a:solidFill>
                  <a:schemeClr val="accent1"/>
                </a:solidFill>
                <a:latin typeface="Cabin"/>
                <a:sym typeface="Cabin"/>
              </a:rPr>
              <a:t>:</a:t>
            </a:r>
            <a:r>
              <a:rPr lang="en-US" sz="2000" dirty="0">
                <a:solidFill>
                  <a:schemeClr val="dk1"/>
                </a:solidFill>
                <a:latin typeface="Cabin"/>
                <a:sym typeface="Cabin"/>
              </a:rPr>
              <a:t> (Non-preemptive) A better FCFS policy.</a:t>
            </a:r>
          </a:p>
        </p:txBody>
      </p:sp>
      <p:sp>
        <p:nvSpPr>
          <p:cNvPr id="11" name="Google Shape;945;p32">
            <a:extLst>
              <a:ext uri="{FF2B5EF4-FFF2-40B4-BE49-F238E27FC236}">
                <a16:creationId xmlns:a16="http://schemas.microsoft.com/office/drawing/2014/main" id="{EED90129-0638-8BAB-7BDD-47500016F436}"/>
              </a:ext>
            </a:extLst>
          </p:cNvPr>
          <p:cNvSpPr txBox="1"/>
          <p:nvPr/>
        </p:nvSpPr>
        <p:spPr>
          <a:xfrm>
            <a:off x="265852" y="1028478"/>
            <a:ext cx="8119023" cy="492412"/>
          </a:xfrm>
          <a:prstGeom prst="rect">
            <a:avLst/>
          </a:prstGeom>
          <a:noFill/>
          <a:ln>
            <a:noFill/>
          </a:ln>
        </p:spPr>
        <p:txBody>
          <a:bodyPr spcFirstLastPara="1" wrap="square" lIns="91425" tIns="91425" rIns="91425" bIns="91425" anchor="t" anchorCtr="0">
            <a:spAutoFit/>
          </a:bodyPr>
          <a:lstStyle/>
          <a:p>
            <a:r>
              <a:rPr lang="en-US" sz="2000" dirty="0">
                <a:solidFill>
                  <a:schemeClr val="tx1"/>
                </a:solidFill>
                <a:latin typeface="Cabin"/>
                <a:sym typeface="Cabin"/>
              </a:rPr>
              <a:t>Google Borg: trace from Google data centers in 2019 (</a:t>
            </a:r>
            <a:r>
              <a:rPr lang="en-US" sz="2000" dirty="0" err="1">
                <a:solidFill>
                  <a:schemeClr val="tx1"/>
                </a:solidFill>
                <a:latin typeface="Cabin"/>
                <a:sym typeface="Cabin"/>
              </a:rPr>
              <a:t>Tirmazi</a:t>
            </a:r>
            <a:r>
              <a:rPr lang="en-US" sz="2000" dirty="0">
                <a:solidFill>
                  <a:schemeClr val="tx1"/>
                </a:solidFill>
                <a:latin typeface="Cabin"/>
                <a:sym typeface="Cabin"/>
              </a:rPr>
              <a:t> 2020).</a:t>
            </a:r>
          </a:p>
        </p:txBody>
      </p:sp>
      <p:sp>
        <p:nvSpPr>
          <p:cNvPr id="17" name="Freeform 16">
            <a:extLst>
              <a:ext uri="{FF2B5EF4-FFF2-40B4-BE49-F238E27FC236}">
                <a16:creationId xmlns:a16="http://schemas.microsoft.com/office/drawing/2014/main" id="{42CA1AB0-A8D1-C4F9-FB33-EFCA141DB255}"/>
              </a:ext>
            </a:extLst>
          </p:cNvPr>
          <p:cNvSpPr/>
          <p:nvPr/>
        </p:nvSpPr>
        <p:spPr>
          <a:xfrm>
            <a:off x="7010400" y="1752600"/>
            <a:ext cx="3086100" cy="3060700"/>
          </a:xfrm>
          <a:custGeom>
            <a:avLst/>
            <a:gdLst>
              <a:gd name="connsiteX0" fmla="*/ 0 w 3086100"/>
              <a:gd name="connsiteY0" fmla="*/ 3060700 h 3060700"/>
              <a:gd name="connsiteX1" fmla="*/ 863600 w 3086100"/>
              <a:gd name="connsiteY1" fmla="*/ 2971800 h 3060700"/>
              <a:gd name="connsiteX2" fmla="*/ 1574800 w 3086100"/>
              <a:gd name="connsiteY2" fmla="*/ 2667000 h 3060700"/>
              <a:gd name="connsiteX3" fmla="*/ 2400300 w 3086100"/>
              <a:gd name="connsiteY3" fmla="*/ 1422400 h 3060700"/>
              <a:gd name="connsiteX4" fmla="*/ 3086100 w 3086100"/>
              <a:gd name="connsiteY4" fmla="*/ 0 h 306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00" h="3060700">
                <a:moveTo>
                  <a:pt x="0" y="3060700"/>
                </a:moveTo>
                <a:cubicBezTo>
                  <a:pt x="300566" y="3049058"/>
                  <a:pt x="601133" y="3037417"/>
                  <a:pt x="863600" y="2971800"/>
                </a:cubicBezTo>
                <a:cubicBezTo>
                  <a:pt x="1126067" y="2906183"/>
                  <a:pt x="1318683" y="2925233"/>
                  <a:pt x="1574800" y="2667000"/>
                </a:cubicBezTo>
                <a:cubicBezTo>
                  <a:pt x="1830917" y="2408767"/>
                  <a:pt x="2148417" y="1866900"/>
                  <a:pt x="2400300" y="1422400"/>
                </a:cubicBezTo>
                <a:cubicBezTo>
                  <a:pt x="2652183" y="977900"/>
                  <a:pt x="2969683" y="245533"/>
                  <a:pt x="3086100" y="0"/>
                </a:cubicBezTo>
              </a:path>
            </a:pathLst>
          </a:cu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Google Shape;773;p29">
            <a:extLst>
              <a:ext uri="{FF2B5EF4-FFF2-40B4-BE49-F238E27FC236}">
                <a16:creationId xmlns:a16="http://schemas.microsoft.com/office/drawing/2014/main" id="{FDDCC1E9-49A8-7442-5F62-EBA4749CD964}"/>
              </a:ext>
            </a:extLst>
          </p:cNvPr>
          <p:cNvSpPr txBox="1"/>
          <p:nvPr/>
        </p:nvSpPr>
        <p:spPr>
          <a:xfrm>
            <a:off x="9988133" y="1387598"/>
            <a:ext cx="688198"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err="1">
                <a:solidFill>
                  <a:schemeClr val="accent4"/>
                </a:solidFill>
                <a:latin typeface="Cabin"/>
                <a:ea typeface="Cabin"/>
                <a:cs typeface="Cabin"/>
                <a:sym typeface="Cabin"/>
              </a:rPr>
              <a:t>nMSR</a:t>
            </a:r>
            <a:endParaRPr lang="ar-AE" dirty="0">
              <a:solidFill>
                <a:schemeClr val="accent4"/>
              </a:solidFill>
              <a:latin typeface="Cabin"/>
              <a:ea typeface="Cabin"/>
              <a:cs typeface="Cabin"/>
              <a:sym typeface="Cabin"/>
            </a:endParaRPr>
          </a:p>
        </p:txBody>
      </p:sp>
      <p:sp>
        <p:nvSpPr>
          <p:cNvPr id="22" name="Google Shape;853;p31">
            <a:extLst>
              <a:ext uri="{FF2B5EF4-FFF2-40B4-BE49-F238E27FC236}">
                <a16:creationId xmlns:a16="http://schemas.microsoft.com/office/drawing/2014/main" id="{FFC12606-665D-15AA-BDD9-62D1150CA478}"/>
              </a:ext>
            </a:extLst>
          </p:cNvPr>
          <p:cNvSpPr txBox="1">
            <a:spLocks/>
          </p:cNvSpPr>
          <p:nvPr/>
        </p:nvSpPr>
        <p:spPr>
          <a:xfrm>
            <a:off x="757028" y="5042797"/>
            <a:ext cx="4347717" cy="63432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400" dirty="0"/>
              <a:t>What went wrong with </a:t>
            </a:r>
            <a:r>
              <a:rPr lang="en-US" sz="2400" dirty="0" err="1"/>
              <a:t>nMSR</a:t>
            </a:r>
            <a:r>
              <a:rPr lang="en-US" sz="2400" dirty="0"/>
              <a:t>?</a:t>
            </a:r>
          </a:p>
        </p:txBody>
      </p:sp>
      <p:sp>
        <p:nvSpPr>
          <p:cNvPr id="37" name="Google Shape;945;p32">
            <a:extLst>
              <a:ext uri="{FF2B5EF4-FFF2-40B4-BE49-F238E27FC236}">
                <a16:creationId xmlns:a16="http://schemas.microsoft.com/office/drawing/2014/main" id="{D960AD83-3A87-1BF0-2C76-1A06377825CF}"/>
              </a:ext>
            </a:extLst>
          </p:cNvPr>
          <p:cNvSpPr txBox="1"/>
          <p:nvPr/>
        </p:nvSpPr>
        <p:spPr>
          <a:xfrm>
            <a:off x="212968" y="1877754"/>
            <a:ext cx="5758864" cy="492412"/>
          </a:xfrm>
          <a:prstGeom prst="rect">
            <a:avLst/>
          </a:prstGeom>
          <a:noFill/>
          <a:ln>
            <a:noFill/>
          </a:ln>
        </p:spPr>
        <p:txBody>
          <a:bodyPr spcFirstLastPara="1" wrap="square" lIns="91425" tIns="91425" rIns="91425" bIns="91425" anchor="t" anchorCtr="0">
            <a:spAutoFit/>
          </a:bodyPr>
          <a:lstStyle/>
          <a:p>
            <a:r>
              <a:rPr lang="en-US" sz="2000" dirty="0" err="1">
                <a:solidFill>
                  <a:schemeClr val="accent6"/>
                </a:solidFill>
                <a:latin typeface="Cabin"/>
                <a:sym typeface="Cabin"/>
              </a:rPr>
              <a:t>pMSR</a:t>
            </a:r>
            <a:r>
              <a:rPr lang="en-US" sz="2000" dirty="0">
                <a:solidFill>
                  <a:schemeClr val="accent6"/>
                </a:solidFill>
                <a:latin typeface="Cabin"/>
                <a:sym typeface="Cabin"/>
              </a:rPr>
              <a:t>:</a:t>
            </a:r>
            <a:r>
              <a:rPr lang="en-US" sz="2000" dirty="0">
                <a:solidFill>
                  <a:schemeClr val="dk1"/>
                </a:solidFill>
                <a:latin typeface="Cabin"/>
                <a:sym typeface="Cabin"/>
              </a:rPr>
              <a:t> (Preemptive) Constructed from Corollary 7.</a:t>
            </a:r>
          </a:p>
        </p:txBody>
      </p:sp>
      <p:sp>
        <p:nvSpPr>
          <p:cNvPr id="38" name="Google Shape;945;p32">
            <a:extLst>
              <a:ext uri="{FF2B5EF4-FFF2-40B4-BE49-F238E27FC236}">
                <a16:creationId xmlns:a16="http://schemas.microsoft.com/office/drawing/2014/main" id="{4AB617F0-CAA5-2B38-C09E-56CF05A62516}"/>
              </a:ext>
            </a:extLst>
          </p:cNvPr>
          <p:cNvSpPr txBox="1"/>
          <p:nvPr/>
        </p:nvSpPr>
        <p:spPr>
          <a:xfrm>
            <a:off x="213448" y="2998213"/>
            <a:ext cx="5742616" cy="492412"/>
          </a:xfrm>
          <a:prstGeom prst="rect">
            <a:avLst/>
          </a:prstGeom>
          <a:noFill/>
          <a:ln>
            <a:noFill/>
          </a:ln>
        </p:spPr>
        <p:txBody>
          <a:bodyPr spcFirstLastPara="1" wrap="square" lIns="91425" tIns="91425" rIns="91425" bIns="91425" anchor="t" anchorCtr="0">
            <a:spAutoFit/>
          </a:bodyPr>
          <a:lstStyle/>
          <a:p>
            <a:r>
              <a:rPr lang="en-US" sz="2000" dirty="0" err="1">
                <a:solidFill>
                  <a:schemeClr val="accent4"/>
                </a:solidFill>
                <a:latin typeface="Cabin"/>
                <a:sym typeface="Cabin"/>
              </a:rPr>
              <a:t>nMSR</a:t>
            </a:r>
            <a:r>
              <a:rPr lang="en-US" sz="2000" dirty="0">
                <a:solidFill>
                  <a:schemeClr val="accent4"/>
                </a:solidFill>
                <a:latin typeface="Cabin"/>
                <a:sym typeface="Cabin"/>
              </a:rPr>
              <a:t>:</a:t>
            </a:r>
            <a:r>
              <a:rPr lang="en-US" sz="2000" dirty="0">
                <a:solidFill>
                  <a:schemeClr val="dk1"/>
                </a:solidFill>
                <a:latin typeface="Cabin"/>
                <a:sym typeface="Cabin"/>
              </a:rPr>
              <a:t> (Non-preemptive) Constructed from </a:t>
            </a:r>
            <a:r>
              <a:rPr lang="en-US" sz="2000" dirty="0" err="1">
                <a:solidFill>
                  <a:schemeClr val="dk1"/>
                </a:solidFill>
                <a:latin typeface="Cabin"/>
                <a:sym typeface="Cabin"/>
              </a:rPr>
              <a:t>pMSR</a:t>
            </a:r>
            <a:r>
              <a:rPr lang="en-US" sz="2000" dirty="0">
                <a:solidFill>
                  <a:schemeClr val="dk1"/>
                </a:solidFill>
                <a:latin typeface="Cabin"/>
                <a:sym typeface="Cabin"/>
              </a:rPr>
              <a:t>.</a:t>
            </a:r>
          </a:p>
        </p:txBody>
      </p:sp>
    </p:spTree>
    <p:extLst>
      <p:ext uri="{BB962C8B-B14F-4D97-AF65-F5344CB8AC3E}">
        <p14:creationId xmlns:p14="http://schemas.microsoft.com/office/powerpoint/2010/main" val="157475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39"/>
                                        </p:tgtEl>
                                        <p:attrNameLst>
                                          <p:attrName>style.visibility</p:attrName>
                                        </p:attrNameLst>
                                      </p:cBhvr>
                                      <p:to>
                                        <p:strVal val="visible"/>
                                      </p:to>
                                    </p:set>
                                    <p:animEffect transition="in" filter="wipe(down)">
                                      <p:cBhvr>
                                        <p:cTn id="23" dur="1000"/>
                                        <p:tgtEl>
                                          <p:spTgt spid="839"/>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84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42"/>
                                        </p:tgtEl>
                                        <p:attrNameLst>
                                          <p:attrName>style.visibility</p:attrName>
                                        </p:attrNameLst>
                                      </p:cBhvr>
                                      <p:to>
                                        <p:strVal val="visible"/>
                                      </p:to>
                                    </p:set>
                                    <p:animEffect transition="in" filter="wipe(down)">
                                      <p:cBhvr>
                                        <p:cTn id="30" dur="1000"/>
                                        <p:tgtEl>
                                          <p:spTgt spid="842"/>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8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37"/>
                                        </p:tgtEl>
                                        <p:attrNameLst>
                                          <p:attrName>style.visibility</p:attrName>
                                        </p:attrNameLst>
                                      </p:cBhvr>
                                      <p:to>
                                        <p:strVal val="visible"/>
                                      </p:to>
                                    </p:set>
                                  </p:childTnLst>
                                </p:cTn>
                              </p:par>
                              <p:par>
                                <p:cTn id="45" presetID="22" presetClass="entr" presetSubtype="4" fill="hold" grpId="0" nodeType="withEffect">
                                  <p:stCondLst>
                                    <p:cond delay="0"/>
                                  </p:stCondLst>
                                  <p:childTnLst>
                                    <p:set>
                                      <p:cBhvr>
                                        <p:cTn id="46" dur="1" fill="hold">
                                          <p:stCondLst>
                                            <p:cond delay="0"/>
                                          </p:stCondLst>
                                        </p:cTn>
                                        <p:tgtEl>
                                          <p:spTgt spid="836"/>
                                        </p:tgtEl>
                                        <p:attrNameLst>
                                          <p:attrName>style.visibility</p:attrName>
                                        </p:attrNameLst>
                                      </p:cBhvr>
                                      <p:to>
                                        <p:strVal val="visible"/>
                                      </p:to>
                                    </p:set>
                                    <p:animEffect transition="in" filter="wipe(down)">
                                      <p:cBhvr>
                                        <p:cTn id="47" dur="1000"/>
                                        <p:tgtEl>
                                          <p:spTgt spid="836"/>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childTnLst>
                                </p:cTn>
                              </p:par>
                              <p:par>
                                <p:cTn id="52" presetID="22" presetClass="entr" presetSubtype="4"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10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6" grpId="0" animBg="1"/>
      <p:bldP spid="837" grpId="0"/>
      <p:bldP spid="839" grpId="0" animBg="1"/>
      <p:bldP spid="840" grpId="0"/>
      <p:bldP spid="842" grpId="0" animBg="1"/>
      <p:bldP spid="843" grpId="0"/>
      <p:bldP spid="2" grpId="0"/>
      <p:bldP spid="4" grpId="0"/>
      <p:bldP spid="11" grpId="0"/>
      <p:bldP spid="17" grpId="0" animBg="1"/>
      <p:bldP spid="18" grpId="0"/>
      <p:bldP spid="22" grpId="0"/>
      <p:bldP spid="37" grpId="0"/>
      <p:bldP spid="3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59">
          <a:extLst>
            <a:ext uri="{FF2B5EF4-FFF2-40B4-BE49-F238E27FC236}">
              <a16:creationId xmlns:a16="http://schemas.microsoft.com/office/drawing/2014/main" id="{06CDD378-9424-FE35-3DF6-515EAA9A6E95}"/>
            </a:ext>
          </a:extLst>
        </p:cNvPr>
        <p:cNvGrpSpPr/>
        <p:nvPr/>
      </p:nvGrpSpPr>
      <p:grpSpPr>
        <a:xfrm>
          <a:off x="0" y="0"/>
          <a:ext cx="0" cy="0"/>
          <a:chOff x="0" y="0"/>
          <a:chExt cx="0" cy="0"/>
        </a:xfrm>
      </p:grpSpPr>
      <p:sp>
        <p:nvSpPr>
          <p:cNvPr id="761" name="Google Shape;761;p29">
            <a:extLst>
              <a:ext uri="{FF2B5EF4-FFF2-40B4-BE49-F238E27FC236}">
                <a16:creationId xmlns:a16="http://schemas.microsoft.com/office/drawing/2014/main" id="{A4B16AF9-F3B2-A381-12E0-C6241D502569}"/>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
        <p:nvSpPr>
          <p:cNvPr id="2" name="Google Shape;731;p28">
            <a:extLst>
              <a:ext uri="{FF2B5EF4-FFF2-40B4-BE49-F238E27FC236}">
                <a16:creationId xmlns:a16="http://schemas.microsoft.com/office/drawing/2014/main" id="{D60D94E7-47B4-F681-E70D-308527217231}"/>
              </a:ext>
            </a:extLst>
          </p:cNvPr>
          <p:cNvSpPr txBox="1">
            <a:spLocks noGrp="1"/>
          </p:cNvSpPr>
          <p:nvPr>
            <p:ph type="title"/>
          </p:nvPr>
        </p:nvSpPr>
        <p:spPr>
          <a:xfrm>
            <a:off x="232032" y="53707"/>
            <a:ext cx="11467596"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200" dirty="0"/>
              <a:t>MSR policies suffer from </a:t>
            </a:r>
            <a:r>
              <a:rPr lang="en-US" sz="3200" i="1" dirty="0"/>
              <a:t>unused service</a:t>
            </a:r>
            <a:endParaRPr sz="3200" i="1" dirty="0"/>
          </a:p>
        </p:txBody>
      </p:sp>
      <p:grpSp>
        <p:nvGrpSpPr>
          <p:cNvPr id="731" name="Group 730">
            <a:extLst>
              <a:ext uri="{FF2B5EF4-FFF2-40B4-BE49-F238E27FC236}">
                <a16:creationId xmlns:a16="http://schemas.microsoft.com/office/drawing/2014/main" id="{2C20D553-D9B3-D4A4-5D87-E7D098B80A11}"/>
              </a:ext>
            </a:extLst>
          </p:cNvPr>
          <p:cNvGrpSpPr/>
          <p:nvPr/>
        </p:nvGrpSpPr>
        <p:grpSpPr>
          <a:xfrm>
            <a:off x="2099720" y="3036412"/>
            <a:ext cx="7992559" cy="691048"/>
            <a:chOff x="1913445" y="3155369"/>
            <a:chExt cx="7992559" cy="691048"/>
          </a:xfrm>
        </p:grpSpPr>
        <p:sp>
          <p:nvSpPr>
            <p:cNvPr id="720" name="Google Shape;945;p32">
              <a:extLst>
                <a:ext uri="{FF2B5EF4-FFF2-40B4-BE49-F238E27FC236}">
                  <a16:creationId xmlns:a16="http://schemas.microsoft.com/office/drawing/2014/main" id="{B85A3353-6EC0-EA45-BD2E-3390B5272B31}"/>
                </a:ext>
              </a:extLst>
            </p:cNvPr>
            <p:cNvSpPr txBox="1"/>
            <p:nvPr/>
          </p:nvSpPr>
          <p:spPr>
            <a:xfrm>
              <a:off x="2807705" y="3240198"/>
              <a:ext cx="7098299" cy="523190"/>
            </a:xfrm>
            <a:prstGeom prst="rect">
              <a:avLst/>
            </a:prstGeom>
            <a:noFill/>
            <a:ln>
              <a:noFill/>
            </a:ln>
          </p:spPr>
          <p:txBody>
            <a:bodyPr spcFirstLastPara="1" wrap="square" lIns="91425" tIns="91425" rIns="91425" bIns="91425" anchor="t" anchorCtr="0">
              <a:spAutoFit/>
            </a:bodyPr>
            <a:lstStyle/>
            <a:p>
              <a:pPr lvl="0" algn="ctr"/>
              <a:r>
                <a:rPr lang="en-US" sz="2200" dirty="0">
                  <a:solidFill>
                    <a:schemeClr val="dk1"/>
                  </a:solidFill>
                  <a:latin typeface="Cabin"/>
                  <a:ea typeface="Cabin"/>
                  <a:cs typeface="Cabin"/>
                  <a:sym typeface="Cabin"/>
                </a:rPr>
                <a:t>Not looking at queue lengths greatly simplifies our analysis</a:t>
              </a:r>
            </a:p>
          </p:txBody>
        </p:sp>
        <p:pic>
          <p:nvPicPr>
            <p:cNvPr id="728" name="Picture 727" descr="A set of yellow smiley faces&#10;&#10;Description automatically generated">
              <a:extLst>
                <a:ext uri="{FF2B5EF4-FFF2-40B4-BE49-F238E27FC236}">
                  <a16:creationId xmlns:a16="http://schemas.microsoft.com/office/drawing/2014/main" id="{17BEF326-7FFD-4DBC-5F43-DAD127DA53BA}"/>
                </a:ext>
              </a:extLst>
            </p:cNvPr>
            <p:cNvPicPr>
              <a:picLocks noChangeAspect="1"/>
            </p:cNvPicPr>
            <p:nvPr/>
          </p:nvPicPr>
          <p:blipFill rotWithShape="1">
            <a:blip r:embed="rId3"/>
            <a:srcRect l="3317" t="1917" r="73224" b="66679"/>
            <a:stretch/>
          </p:blipFill>
          <p:spPr>
            <a:xfrm>
              <a:off x="1913445" y="3155369"/>
              <a:ext cx="745101" cy="691048"/>
            </a:xfrm>
            <a:prstGeom prst="rect">
              <a:avLst/>
            </a:prstGeom>
          </p:spPr>
        </p:pic>
      </p:grpSp>
      <p:grpSp>
        <p:nvGrpSpPr>
          <p:cNvPr id="730" name="Group 729">
            <a:extLst>
              <a:ext uri="{FF2B5EF4-FFF2-40B4-BE49-F238E27FC236}">
                <a16:creationId xmlns:a16="http://schemas.microsoft.com/office/drawing/2014/main" id="{6AB19A8C-EED1-1FAE-9E6C-7F8B5BEF6EA9}"/>
              </a:ext>
            </a:extLst>
          </p:cNvPr>
          <p:cNvGrpSpPr/>
          <p:nvPr/>
        </p:nvGrpSpPr>
        <p:grpSpPr>
          <a:xfrm>
            <a:off x="2214399" y="3773543"/>
            <a:ext cx="7917858" cy="691049"/>
            <a:chOff x="2028124" y="3981708"/>
            <a:chExt cx="7917858" cy="691049"/>
          </a:xfrm>
        </p:grpSpPr>
        <p:sp>
          <p:nvSpPr>
            <p:cNvPr id="722" name="Google Shape;945;p32">
              <a:extLst>
                <a:ext uri="{FF2B5EF4-FFF2-40B4-BE49-F238E27FC236}">
                  <a16:creationId xmlns:a16="http://schemas.microsoft.com/office/drawing/2014/main" id="{E04BE135-4C41-19E4-251C-06110B1F861B}"/>
                </a:ext>
              </a:extLst>
            </p:cNvPr>
            <p:cNvSpPr txBox="1"/>
            <p:nvPr/>
          </p:nvSpPr>
          <p:spPr>
            <a:xfrm>
              <a:off x="2588774" y="3983805"/>
              <a:ext cx="7357208" cy="523190"/>
            </a:xfrm>
            <a:prstGeom prst="rect">
              <a:avLst/>
            </a:prstGeom>
            <a:noFill/>
            <a:ln>
              <a:noFill/>
            </a:ln>
          </p:spPr>
          <p:txBody>
            <a:bodyPr spcFirstLastPara="1" wrap="square" lIns="91425" tIns="91425" rIns="91425" bIns="91425" anchor="t" anchorCtr="0">
              <a:spAutoFit/>
            </a:bodyPr>
            <a:lstStyle/>
            <a:p>
              <a:pPr lvl="0" algn="ctr"/>
              <a:r>
                <a:rPr lang="en-US" sz="2200" dirty="0">
                  <a:solidFill>
                    <a:schemeClr val="dk1"/>
                  </a:solidFill>
                  <a:latin typeface="Cabin"/>
                  <a:ea typeface="Cabin"/>
                  <a:cs typeface="Cabin"/>
                  <a:sym typeface="Cabin"/>
                </a:rPr>
                <a:t>Not looking at the queue lengths results in unused service</a:t>
              </a:r>
            </a:p>
          </p:txBody>
        </p:sp>
        <p:pic>
          <p:nvPicPr>
            <p:cNvPr id="729" name="Picture 728" descr="A set of yellow smiley faces&#10;&#10;Description automatically generated">
              <a:extLst>
                <a:ext uri="{FF2B5EF4-FFF2-40B4-BE49-F238E27FC236}">
                  <a16:creationId xmlns:a16="http://schemas.microsoft.com/office/drawing/2014/main" id="{ACAA120F-D8A1-808F-E24C-BE6E0324DE37}"/>
                </a:ext>
              </a:extLst>
            </p:cNvPr>
            <p:cNvPicPr>
              <a:picLocks noChangeAspect="1"/>
            </p:cNvPicPr>
            <p:nvPr/>
          </p:nvPicPr>
          <p:blipFill rotWithShape="1">
            <a:blip r:embed="rId3"/>
            <a:srcRect l="50885" t="34470" r="27167" b="34048"/>
            <a:stretch/>
          </p:blipFill>
          <p:spPr>
            <a:xfrm>
              <a:off x="2028124" y="3981708"/>
              <a:ext cx="695370" cy="691049"/>
            </a:xfrm>
            <a:prstGeom prst="rect">
              <a:avLst/>
            </a:prstGeom>
          </p:spPr>
        </p:pic>
      </p:grpSp>
      <p:grpSp>
        <p:nvGrpSpPr>
          <p:cNvPr id="4" name="Group 3">
            <a:extLst>
              <a:ext uri="{FF2B5EF4-FFF2-40B4-BE49-F238E27FC236}">
                <a16:creationId xmlns:a16="http://schemas.microsoft.com/office/drawing/2014/main" id="{6C05BF15-C794-B04F-2601-D6A638C42123}"/>
              </a:ext>
            </a:extLst>
          </p:cNvPr>
          <p:cNvGrpSpPr/>
          <p:nvPr/>
        </p:nvGrpSpPr>
        <p:grpSpPr>
          <a:xfrm>
            <a:off x="6438973" y="1524712"/>
            <a:ext cx="2385002" cy="1196212"/>
            <a:chOff x="8475463" y="3572200"/>
            <a:chExt cx="2385002" cy="1196212"/>
          </a:xfrm>
        </p:grpSpPr>
        <p:sp>
          <p:nvSpPr>
            <p:cNvPr id="5" name="Google Shape;794;p30">
              <a:extLst>
                <a:ext uri="{FF2B5EF4-FFF2-40B4-BE49-F238E27FC236}">
                  <a16:creationId xmlns:a16="http://schemas.microsoft.com/office/drawing/2014/main" id="{76FA47D7-4028-DAD9-FFB8-829266CD8343}"/>
                </a:ext>
              </a:extLst>
            </p:cNvPr>
            <p:cNvSpPr/>
            <p:nvPr/>
          </p:nvSpPr>
          <p:spPr>
            <a:xfrm>
              <a:off x="8475463" y="3936512"/>
              <a:ext cx="2230500" cy="831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7" name="Google Shape;820;p30">
              <a:extLst>
                <a:ext uri="{FF2B5EF4-FFF2-40B4-BE49-F238E27FC236}">
                  <a16:creationId xmlns:a16="http://schemas.microsoft.com/office/drawing/2014/main" id="{7D12556C-F735-9EA2-C140-0A1EDB0E7D6B}"/>
                </a:ext>
              </a:extLst>
            </p:cNvPr>
            <p:cNvSpPr/>
            <p:nvPr/>
          </p:nvSpPr>
          <p:spPr>
            <a:xfrm>
              <a:off x="8608440" y="4108016"/>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 name="Google Shape;821;p30">
              <a:extLst>
                <a:ext uri="{FF2B5EF4-FFF2-40B4-BE49-F238E27FC236}">
                  <a16:creationId xmlns:a16="http://schemas.microsoft.com/office/drawing/2014/main" id="{B9AB09A0-9A1E-45FF-0FF2-5DE3D6428D67}"/>
                </a:ext>
              </a:extLst>
            </p:cNvPr>
            <p:cNvSpPr/>
            <p:nvPr/>
          </p:nvSpPr>
          <p:spPr>
            <a:xfrm>
              <a:off x="8608440" y="4424566"/>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 name="Google Shape;822;p30">
              <a:extLst>
                <a:ext uri="{FF2B5EF4-FFF2-40B4-BE49-F238E27FC236}">
                  <a16:creationId xmlns:a16="http://schemas.microsoft.com/office/drawing/2014/main" id="{23C5CC89-577F-6DBA-0532-42E7A946924D}"/>
                </a:ext>
              </a:extLst>
            </p:cNvPr>
            <p:cNvSpPr txBox="1"/>
            <p:nvPr/>
          </p:nvSpPr>
          <p:spPr>
            <a:xfrm>
              <a:off x="10055265" y="4016375"/>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4/4 cores</a:t>
              </a:r>
              <a:endParaRPr sz="1000">
                <a:solidFill>
                  <a:schemeClr val="dk1"/>
                </a:solidFill>
                <a:latin typeface="Cabin"/>
                <a:ea typeface="Cabin"/>
                <a:cs typeface="Cabin"/>
                <a:sym typeface="Cabin"/>
              </a:endParaRPr>
            </a:p>
          </p:txBody>
        </p:sp>
        <p:sp>
          <p:nvSpPr>
            <p:cNvPr id="10" name="Google Shape;823;p30">
              <a:extLst>
                <a:ext uri="{FF2B5EF4-FFF2-40B4-BE49-F238E27FC236}">
                  <a16:creationId xmlns:a16="http://schemas.microsoft.com/office/drawing/2014/main" id="{ACF5536A-7E49-9BE2-16B3-1D9C29A82916}"/>
                </a:ext>
              </a:extLst>
            </p:cNvPr>
            <p:cNvSpPr txBox="1"/>
            <p:nvPr/>
          </p:nvSpPr>
          <p:spPr>
            <a:xfrm>
              <a:off x="10053337" y="4327434"/>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2/4 GBs</a:t>
              </a:r>
              <a:endParaRPr sz="1000">
                <a:solidFill>
                  <a:schemeClr val="dk1"/>
                </a:solidFill>
                <a:latin typeface="Cabin"/>
                <a:ea typeface="Cabin"/>
                <a:cs typeface="Cabin"/>
                <a:sym typeface="Cabin"/>
              </a:endParaRPr>
            </a:p>
          </p:txBody>
        </p:sp>
        <p:sp>
          <p:nvSpPr>
            <p:cNvPr id="11" name="Google Shape;824;p30">
              <a:extLst>
                <a:ext uri="{FF2B5EF4-FFF2-40B4-BE49-F238E27FC236}">
                  <a16:creationId xmlns:a16="http://schemas.microsoft.com/office/drawing/2014/main" id="{FE73460B-DF98-C705-2AFF-C413EA179AA1}"/>
                </a:ext>
              </a:extLst>
            </p:cNvPr>
            <p:cNvSpPr/>
            <p:nvPr/>
          </p:nvSpPr>
          <p:spPr>
            <a:xfrm>
              <a:off x="8608440" y="4108976"/>
              <a:ext cx="7314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 name="Google Shape;825;p30">
              <a:extLst>
                <a:ext uri="{FF2B5EF4-FFF2-40B4-BE49-F238E27FC236}">
                  <a16:creationId xmlns:a16="http://schemas.microsoft.com/office/drawing/2014/main" id="{C276D13C-8156-C192-4A2E-D6AA240FEEFB}"/>
                </a:ext>
              </a:extLst>
            </p:cNvPr>
            <p:cNvSpPr/>
            <p:nvPr/>
          </p:nvSpPr>
          <p:spPr>
            <a:xfrm>
              <a:off x="9349461" y="4108976"/>
              <a:ext cx="7314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3" name="Google Shape;826;p30">
              <a:extLst>
                <a:ext uri="{FF2B5EF4-FFF2-40B4-BE49-F238E27FC236}">
                  <a16:creationId xmlns:a16="http://schemas.microsoft.com/office/drawing/2014/main" id="{8D985F67-8620-412B-7836-E2B64668FF34}"/>
                </a:ext>
              </a:extLst>
            </p:cNvPr>
            <p:cNvSpPr/>
            <p:nvPr/>
          </p:nvSpPr>
          <p:spPr>
            <a:xfrm>
              <a:off x="8608440" y="4427276"/>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4" name="Google Shape;827;p30">
              <a:extLst>
                <a:ext uri="{FF2B5EF4-FFF2-40B4-BE49-F238E27FC236}">
                  <a16:creationId xmlns:a16="http://schemas.microsoft.com/office/drawing/2014/main" id="{43487041-D53B-9C33-B07E-3367B1623066}"/>
                </a:ext>
              </a:extLst>
            </p:cNvPr>
            <p:cNvSpPr/>
            <p:nvPr/>
          </p:nvSpPr>
          <p:spPr>
            <a:xfrm>
              <a:off x="8983065" y="4425913"/>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5" name="Google Shape;836;p30">
              <a:extLst>
                <a:ext uri="{FF2B5EF4-FFF2-40B4-BE49-F238E27FC236}">
                  <a16:creationId xmlns:a16="http://schemas.microsoft.com/office/drawing/2014/main" id="{AC13753A-CFEB-FD55-B563-DD80516F1D93}"/>
                </a:ext>
              </a:extLst>
            </p:cNvPr>
            <p:cNvSpPr/>
            <p:nvPr/>
          </p:nvSpPr>
          <p:spPr>
            <a:xfrm>
              <a:off x="10462077" y="4038391"/>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9" name="Google Shape;839;p30">
              <a:extLst>
                <a:ext uri="{FF2B5EF4-FFF2-40B4-BE49-F238E27FC236}">
                  <a16:creationId xmlns:a16="http://schemas.microsoft.com/office/drawing/2014/main" id="{43D57C0B-32C9-52A9-B7FB-15E989D584F8}"/>
                </a:ext>
              </a:extLst>
            </p:cNvPr>
            <p:cNvSpPr/>
            <p:nvPr/>
          </p:nvSpPr>
          <p:spPr>
            <a:xfrm>
              <a:off x="10462077" y="4379826"/>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2" name="Google Shape;707;p27">
              <a:extLst>
                <a:ext uri="{FF2B5EF4-FFF2-40B4-BE49-F238E27FC236}">
                  <a16:creationId xmlns:a16="http://schemas.microsoft.com/office/drawing/2014/main" id="{B6954610-A09D-1AAB-92F8-824DE1C31900}"/>
                </a:ext>
              </a:extLst>
            </p:cNvPr>
            <p:cNvSpPr txBox="1"/>
            <p:nvPr/>
          </p:nvSpPr>
          <p:spPr>
            <a:xfrm>
              <a:off x="9045150" y="3572200"/>
              <a:ext cx="1091125"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2</a:t>
              </a:r>
              <a:endParaRPr>
                <a:solidFill>
                  <a:schemeClr val="dk1"/>
                </a:solidFill>
                <a:latin typeface="Cabin"/>
                <a:ea typeface="Cabin"/>
                <a:cs typeface="Cabin"/>
                <a:sym typeface="Cabin"/>
              </a:endParaRPr>
            </a:p>
          </p:txBody>
        </p:sp>
      </p:grpSp>
      <p:sp>
        <p:nvSpPr>
          <p:cNvPr id="49" name="Google Shape;945;p32">
            <a:extLst>
              <a:ext uri="{FF2B5EF4-FFF2-40B4-BE49-F238E27FC236}">
                <a16:creationId xmlns:a16="http://schemas.microsoft.com/office/drawing/2014/main" id="{D5BB8FF5-0DD3-86E7-3B03-719DB8262D06}"/>
              </a:ext>
            </a:extLst>
          </p:cNvPr>
          <p:cNvSpPr txBox="1"/>
          <p:nvPr/>
        </p:nvSpPr>
        <p:spPr>
          <a:xfrm>
            <a:off x="2543617" y="5042241"/>
            <a:ext cx="7357208" cy="523190"/>
          </a:xfrm>
          <a:prstGeom prst="rect">
            <a:avLst/>
          </a:prstGeom>
          <a:noFill/>
          <a:ln>
            <a:noFill/>
          </a:ln>
        </p:spPr>
        <p:txBody>
          <a:bodyPr spcFirstLastPara="1" wrap="square" lIns="91425" tIns="91425" rIns="91425" bIns="91425" anchor="t" anchorCtr="0">
            <a:spAutoFit/>
          </a:bodyPr>
          <a:lstStyle/>
          <a:p>
            <a:pPr lvl="0" algn="ctr"/>
            <a:r>
              <a:rPr lang="en-US" sz="2200" dirty="0">
                <a:solidFill>
                  <a:schemeClr val="dk1"/>
                </a:solidFill>
                <a:latin typeface="Cabin"/>
                <a:ea typeface="Cabin"/>
                <a:cs typeface="Cabin"/>
                <a:sym typeface="Cabin"/>
              </a:rPr>
              <a:t>Our Idea: MSR + </a:t>
            </a:r>
            <a:r>
              <a:rPr lang="en-US" sz="2200" dirty="0" err="1">
                <a:solidFill>
                  <a:schemeClr val="dk1"/>
                </a:solidFill>
                <a:latin typeface="Cabin"/>
                <a:ea typeface="Cabin"/>
                <a:cs typeface="Cabin"/>
                <a:sym typeface="Cabin"/>
              </a:rPr>
              <a:t>BackFilling</a:t>
            </a:r>
            <a:endParaRPr lang="en-US" sz="2200" dirty="0">
              <a:solidFill>
                <a:schemeClr val="dk1"/>
              </a:solidFill>
              <a:latin typeface="Cabin"/>
              <a:ea typeface="Cabin"/>
              <a:cs typeface="Cabin"/>
              <a:sym typeface="Cabin"/>
            </a:endParaRPr>
          </a:p>
        </p:txBody>
      </p:sp>
      <p:grpSp>
        <p:nvGrpSpPr>
          <p:cNvPr id="53" name="Group 52">
            <a:extLst>
              <a:ext uri="{FF2B5EF4-FFF2-40B4-BE49-F238E27FC236}">
                <a16:creationId xmlns:a16="http://schemas.microsoft.com/office/drawing/2014/main" id="{7693B981-1428-C81A-7629-1A9A704AC5A7}"/>
              </a:ext>
            </a:extLst>
          </p:cNvPr>
          <p:cNvGrpSpPr/>
          <p:nvPr/>
        </p:nvGrpSpPr>
        <p:grpSpPr>
          <a:xfrm>
            <a:off x="3250034" y="1931213"/>
            <a:ext cx="2672773" cy="749630"/>
            <a:chOff x="1364520" y="3339738"/>
            <a:chExt cx="2672773" cy="749630"/>
          </a:xfrm>
        </p:grpSpPr>
        <p:grpSp>
          <p:nvGrpSpPr>
            <p:cNvPr id="60" name="Google Shape;893;p32">
              <a:extLst>
                <a:ext uri="{FF2B5EF4-FFF2-40B4-BE49-F238E27FC236}">
                  <a16:creationId xmlns:a16="http://schemas.microsoft.com/office/drawing/2014/main" id="{AEE73382-33C5-01EA-FA9F-D8CF921C4C7F}"/>
                </a:ext>
              </a:extLst>
            </p:cNvPr>
            <p:cNvGrpSpPr/>
            <p:nvPr/>
          </p:nvGrpSpPr>
          <p:grpSpPr>
            <a:xfrm>
              <a:off x="1364520" y="3339738"/>
              <a:ext cx="2672773" cy="749630"/>
              <a:chOff x="8117698" y="1196224"/>
              <a:chExt cx="2580427" cy="212042"/>
            </a:xfrm>
          </p:grpSpPr>
          <p:cxnSp>
            <p:nvCxnSpPr>
              <p:cNvPr id="705" name="Google Shape;894;p32">
                <a:extLst>
                  <a:ext uri="{FF2B5EF4-FFF2-40B4-BE49-F238E27FC236}">
                    <a16:creationId xmlns:a16="http://schemas.microsoft.com/office/drawing/2014/main" id="{34545854-0AC1-E38C-10CA-7219258D1A79}"/>
                  </a:ext>
                </a:extLst>
              </p:cNvPr>
              <p:cNvCxnSpPr>
                <a:cxnSpLocks/>
              </p:cNvCxnSpPr>
              <p:nvPr/>
            </p:nvCxnSpPr>
            <p:spPr>
              <a:xfrm>
                <a:off x="8117698" y="1196224"/>
                <a:ext cx="2580427" cy="0"/>
              </a:xfrm>
              <a:prstGeom prst="straightConnector1">
                <a:avLst/>
              </a:prstGeom>
              <a:noFill/>
              <a:ln w="9525" cap="flat" cmpd="sng">
                <a:solidFill>
                  <a:schemeClr val="dk2"/>
                </a:solidFill>
                <a:prstDash val="solid"/>
                <a:round/>
                <a:headEnd type="none" w="med" len="med"/>
                <a:tailEnd type="none" w="med" len="med"/>
              </a:ln>
            </p:spPr>
          </p:cxnSp>
          <p:cxnSp>
            <p:nvCxnSpPr>
              <p:cNvPr id="706" name="Google Shape;895;p32">
                <a:extLst>
                  <a:ext uri="{FF2B5EF4-FFF2-40B4-BE49-F238E27FC236}">
                    <a16:creationId xmlns:a16="http://schemas.microsoft.com/office/drawing/2014/main" id="{8911A4B9-B0F2-32BF-9EFA-265B74590E89}"/>
                  </a:ext>
                </a:extLst>
              </p:cNvPr>
              <p:cNvCxnSpPr>
                <a:cxnSpLocks/>
              </p:cNvCxnSpPr>
              <p:nvPr/>
            </p:nvCxnSpPr>
            <p:spPr>
              <a:xfrm>
                <a:off x="10698125" y="1196224"/>
                <a:ext cx="0" cy="212042"/>
              </a:xfrm>
              <a:prstGeom prst="straightConnector1">
                <a:avLst/>
              </a:prstGeom>
              <a:noFill/>
              <a:ln w="9525" cap="flat" cmpd="sng">
                <a:solidFill>
                  <a:schemeClr val="dk2"/>
                </a:solidFill>
                <a:prstDash val="solid"/>
                <a:round/>
                <a:headEnd type="none" w="med" len="med"/>
                <a:tailEnd type="none" w="med" len="med"/>
              </a:ln>
            </p:spPr>
          </p:cxnSp>
          <p:cxnSp>
            <p:nvCxnSpPr>
              <p:cNvPr id="707" name="Google Shape;896;p32">
                <a:extLst>
                  <a:ext uri="{FF2B5EF4-FFF2-40B4-BE49-F238E27FC236}">
                    <a16:creationId xmlns:a16="http://schemas.microsoft.com/office/drawing/2014/main" id="{C23938EE-3DCC-F99D-0C0F-975E8D3EE51A}"/>
                  </a:ext>
                </a:extLst>
              </p:cNvPr>
              <p:cNvCxnSpPr>
                <a:cxnSpLocks/>
              </p:cNvCxnSpPr>
              <p:nvPr/>
            </p:nvCxnSpPr>
            <p:spPr>
              <a:xfrm flipH="1">
                <a:off x="8117698" y="1406366"/>
                <a:ext cx="2580427" cy="0"/>
              </a:xfrm>
              <a:prstGeom prst="straightConnector1">
                <a:avLst/>
              </a:prstGeom>
              <a:noFill/>
              <a:ln w="9525" cap="flat" cmpd="sng">
                <a:solidFill>
                  <a:schemeClr val="dk2"/>
                </a:solidFill>
                <a:prstDash val="solid"/>
                <a:round/>
                <a:headEnd type="none" w="med" len="med"/>
                <a:tailEnd type="none" w="med" len="med"/>
              </a:ln>
            </p:spPr>
          </p:cxnSp>
        </p:grpSp>
        <p:sp>
          <p:nvSpPr>
            <p:cNvPr id="55" name="Google Shape;916;p32">
              <a:extLst>
                <a:ext uri="{FF2B5EF4-FFF2-40B4-BE49-F238E27FC236}">
                  <a16:creationId xmlns:a16="http://schemas.microsoft.com/office/drawing/2014/main" id="{FD20F6D9-106C-F8AE-09C3-70A3177E5363}"/>
                </a:ext>
              </a:extLst>
            </p:cNvPr>
            <p:cNvSpPr/>
            <p:nvPr/>
          </p:nvSpPr>
          <p:spPr>
            <a:xfrm>
              <a:off x="3439027" y="3531343"/>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6" name="Google Shape;916;p32">
              <a:extLst>
                <a:ext uri="{FF2B5EF4-FFF2-40B4-BE49-F238E27FC236}">
                  <a16:creationId xmlns:a16="http://schemas.microsoft.com/office/drawing/2014/main" id="{2C5BB216-C052-FDC2-725E-B2810BE50614}"/>
                </a:ext>
              </a:extLst>
            </p:cNvPr>
            <p:cNvSpPr/>
            <p:nvPr/>
          </p:nvSpPr>
          <p:spPr>
            <a:xfrm>
              <a:off x="2386507" y="3531343"/>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7" name="Google Shape;916;p32">
              <a:extLst>
                <a:ext uri="{FF2B5EF4-FFF2-40B4-BE49-F238E27FC236}">
                  <a16:creationId xmlns:a16="http://schemas.microsoft.com/office/drawing/2014/main" id="{351CB539-D3F9-5442-C7E6-22C1B924A65C}"/>
                </a:ext>
              </a:extLst>
            </p:cNvPr>
            <p:cNvSpPr/>
            <p:nvPr/>
          </p:nvSpPr>
          <p:spPr>
            <a:xfrm>
              <a:off x="2922861" y="3531343"/>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Tree>
    <p:extLst>
      <p:ext uri="{BB962C8B-B14F-4D97-AF65-F5344CB8AC3E}">
        <p14:creationId xmlns:p14="http://schemas.microsoft.com/office/powerpoint/2010/main" val="139899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51">
          <a:extLst>
            <a:ext uri="{FF2B5EF4-FFF2-40B4-BE49-F238E27FC236}">
              <a16:creationId xmlns:a16="http://schemas.microsoft.com/office/drawing/2014/main" id="{DBF054CB-1255-4DCB-3F1D-C9835EB93074}"/>
            </a:ext>
          </a:extLst>
        </p:cNvPr>
        <p:cNvGrpSpPr/>
        <p:nvPr/>
      </p:nvGrpSpPr>
      <p:grpSpPr>
        <a:xfrm>
          <a:off x="0" y="0"/>
          <a:ext cx="0" cy="0"/>
          <a:chOff x="0" y="0"/>
          <a:chExt cx="0" cy="0"/>
        </a:xfrm>
      </p:grpSpPr>
      <p:sp>
        <p:nvSpPr>
          <p:cNvPr id="852" name="Google Shape;852;p31">
            <a:extLst>
              <a:ext uri="{FF2B5EF4-FFF2-40B4-BE49-F238E27FC236}">
                <a16:creationId xmlns:a16="http://schemas.microsoft.com/office/drawing/2014/main" id="{44B973A2-FA04-D98B-965C-B1AA6C7196D7}"/>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
        <p:nvSpPr>
          <p:cNvPr id="853" name="Google Shape;853;p31">
            <a:extLst>
              <a:ext uri="{FF2B5EF4-FFF2-40B4-BE49-F238E27FC236}">
                <a16:creationId xmlns:a16="http://schemas.microsoft.com/office/drawing/2014/main" id="{28A72D87-72FF-DED1-98DA-63BCC6CE5024}"/>
              </a:ext>
            </a:extLst>
          </p:cNvPr>
          <p:cNvSpPr txBox="1">
            <a:spLocks noGrp="1"/>
          </p:cNvSpPr>
          <p:nvPr>
            <p:ph type="title"/>
          </p:nvPr>
        </p:nvSpPr>
        <p:spPr>
          <a:xfrm>
            <a:off x="381000" y="-92075"/>
            <a:ext cx="4809806"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300" dirty="0"/>
              <a:t>Google Borg Evaluation</a:t>
            </a:r>
            <a:endParaRPr sz="3300" dirty="0"/>
          </a:p>
        </p:txBody>
      </p:sp>
      <p:grpSp>
        <p:nvGrpSpPr>
          <p:cNvPr id="838" name="Group 837">
            <a:extLst>
              <a:ext uri="{FF2B5EF4-FFF2-40B4-BE49-F238E27FC236}">
                <a16:creationId xmlns:a16="http://schemas.microsoft.com/office/drawing/2014/main" id="{F2C941C1-F308-A851-E26B-C565D1A3382F}"/>
              </a:ext>
            </a:extLst>
          </p:cNvPr>
          <p:cNvGrpSpPr/>
          <p:nvPr/>
        </p:nvGrpSpPr>
        <p:grpSpPr>
          <a:xfrm>
            <a:off x="307443" y="1288756"/>
            <a:ext cx="5004519" cy="3939951"/>
            <a:chOff x="3348167" y="1268795"/>
            <a:chExt cx="5004519" cy="3939951"/>
          </a:xfrm>
        </p:grpSpPr>
        <p:sp>
          <p:nvSpPr>
            <p:cNvPr id="58" name="TextBox 57">
              <a:extLst>
                <a:ext uri="{FF2B5EF4-FFF2-40B4-BE49-F238E27FC236}">
                  <a16:creationId xmlns:a16="http://schemas.microsoft.com/office/drawing/2014/main" id="{B4FD9C4D-ADE6-0ADA-E73B-A0A628412D20}"/>
                </a:ext>
              </a:extLst>
            </p:cNvPr>
            <p:cNvSpPr txBox="1"/>
            <p:nvPr/>
          </p:nvSpPr>
          <p:spPr>
            <a:xfrm>
              <a:off x="3650362" y="1791856"/>
              <a:ext cx="431528" cy="276999"/>
            </a:xfrm>
            <a:prstGeom prst="rect">
              <a:avLst/>
            </a:prstGeom>
            <a:noFill/>
          </p:spPr>
          <p:txBody>
            <a:bodyPr wrap="none" rtlCol="0">
              <a:spAutoFit/>
            </a:bodyPr>
            <a:lstStyle/>
            <a:p>
              <a:r>
                <a:rPr lang="en-US" sz="1200"/>
                <a:t>80k</a:t>
              </a:r>
            </a:p>
          </p:txBody>
        </p:sp>
        <p:grpSp>
          <p:nvGrpSpPr>
            <p:cNvPr id="833" name="Group 832">
              <a:extLst>
                <a:ext uri="{FF2B5EF4-FFF2-40B4-BE49-F238E27FC236}">
                  <a16:creationId xmlns:a16="http://schemas.microsoft.com/office/drawing/2014/main" id="{803E7635-A6B9-C6EA-D1DE-D8618557AFA3}"/>
                </a:ext>
              </a:extLst>
            </p:cNvPr>
            <p:cNvGrpSpPr/>
            <p:nvPr/>
          </p:nvGrpSpPr>
          <p:grpSpPr>
            <a:xfrm>
              <a:off x="3348167" y="1268795"/>
              <a:ext cx="5004519" cy="3939951"/>
              <a:chOff x="3340560" y="1233625"/>
              <a:chExt cx="4108455" cy="2882001"/>
            </a:xfrm>
          </p:grpSpPr>
          <p:grpSp>
            <p:nvGrpSpPr>
              <p:cNvPr id="62" name="Group 61">
                <a:extLst>
                  <a:ext uri="{FF2B5EF4-FFF2-40B4-BE49-F238E27FC236}">
                    <a16:creationId xmlns:a16="http://schemas.microsoft.com/office/drawing/2014/main" id="{EF1FA431-B83C-9A0D-3813-59635E273B4A}"/>
                  </a:ext>
                </a:extLst>
              </p:cNvPr>
              <p:cNvGrpSpPr/>
              <p:nvPr/>
            </p:nvGrpSpPr>
            <p:grpSpPr>
              <a:xfrm>
                <a:off x="3340560" y="1233625"/>
                <a:ext cx="4108455" cy="2882001"/>
                <a:chOff x="3340560" y="1233625"/>
                <a:chExt cx="4108455" cy="2882001"/>
              </a:xfrm>
            </p:grpSpPr>
            <p:grpSp>
              <p:nvGrpSpPr>
                <p:cNvPr id="3" name="Group 2">
                  <a:extLst>
                    <a:ext uri="{FF2B5EF4-FFF2-40B4-BE49-F238E27FC236}">
                      <a16:creationId xmlns:a16="http://schemas.microsoft.com/office/drawing/2014/main" id="{2E81C639-D830-4CDF-E136-CB35318FC73B}"/>
                    </a:ext>
                  </a:extLst>
                </p:cNvPr>
                <p:cNvGrpSpPr/>
                <p:nvPr/>
              </p:nvGrpSpPr>
              <p:grpSpPr>
                <a:xfrm>
                  <a:off x="3340560" y="1233625"/>
                  <a:ext cx="4108455" cy="2882001"/>
                  <a:chOff x="1777761" y="-279404"/>
                  <a:chExt cx="4108455" cy="2882001"/>
                </a:xfrm>
              </p:grpSpPr>
              <p:cxnSp>
                <p:nvCxnSpPr>
                  <p:cNvPr id="5" name="Straight Connector 4">
                    <a:extLst>
                      <a:ext uri="{FF2B5EF4-FFF2-40B4-BE49-F238E27FC236}">
                        <a16:creationId xmlns:a16="http://schemas.microsoft.com/office/drawing/2014/main" id="{ECEF192E-97B3-71C1-31C8-546F2AF17FB2}"/>
                      </a:ext>
                    </a:extLst>
                  </p:cNvPr>
                  <p:cNvCxnSpPr>
                    <a:cxnSpLocks/>
                  </p:cNvCxnSpPr>
                  <p:nvPr/>
                </p:nvCxnSpPr>
                <p:spPr>
                  <a:xfrm>
                    <a:off x="2424701" y="-279404"/>
                    <a:ext cx="0" cy="2406155"/>
                  </a:xfrm>
                  <a:prstGeom prst="line">
                    <a:avLst/>
                  </a:prstGeom>
                  <a:ln>
                    <a:solidFill>
                      <a:schemeClr val="tx1"/>
                    </a:solidFill>
                    <a:headEnd type="triangle"/>
                  </a:ln>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E9270721-0E49-A198-8FE2-81019E541BCB}"/>
                      </a:ext>
                    </a:extLst>
                  </p:cNvPr>
                  <p:cNvCxnSpPr>
                    <a:cxnSpLocks/>
                  </p:cNvCxnSpPr>
                  <p:nvPr/>
                </p:nvCxnSpPr>
                <p:spPr>
                  <a:xfrm flipH="1">
                    <a:off x="2418307" y="2126751"/>
                    <a:ext cx="3467909" cy="0"/>
                  </a:xfrm>
                  <a:prstGeom prst="line">
                    <a:avLst/>
                  </a:prstGeom>
                  <a:ln>
                    <a:solidFill>
                      <a:schemeClr val="tx1"/>
                    </a:solidFill>
                    <a:head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BD8AD1B-333C-7E11-F864-D799EA0FCC61}"/>
                          </a:ext>
                        </a:extLst>
                      </p:cNvPr>
                      <p:cNvSpPr txBox="1"/>
                      <p:nvPr/>
                    </p:nvSpPr>
                    <p:spPr>
                      <a:xfrm>
                        <a:off x="3468996" y="2294820"/>
                        <a:ext cx="1373068" cy="307777"/>
                      </a:xfrm>
                      <a:prstGeom prst="rect">
                        <a:avLst/>
                      </a:prstGeom>
                      <a:noFill/>
                    </p:spPr>
                    <p:txBody>
                      <a:bodyPr wrap="none" rtlCol="0">
                        <a:spAutoFit/>
                      </a:bodyPr>
                      <a:lstStyle/>
                      <a:p>
                        <a:r>
                          <a:rPr lang="en-US" sz="1400"/>
                          <a:t>System load, </a:t>
                        </a:r>
                        <a14:m>
                          <m:oMath xmlns:m="http://schemas.openxmlformats.org/officeDocument/2006/math">
                            <m:r>
                              <a:rPr lang="en-US" sz="1400" b="0" i="1" smtClean="0">
                                <a:latin typeface="Cambria Math" panose="02040503050406030204" pitchFamily="18" charset="0"/>
                              </a:rPr>
                              <m:t>𝜌</m:t>
                            </m:r>
                          </m:oMath>
                        </a14:m>
                        <a:endParaRPr lang="en-US" sz="1400" b="0"/>
                      </a:p>
                    </p:txBody>
                  </p:sp>
                </mc:Choice>
                <mc:Fallback xmlns="">
                  <p:sp>
                    <p:nvSpPr>
                      <p:cNvPr id="7" name="TextBox 6">
                        <a:extLst>
                          <a:ext uri="{FF2B5EF4-FFF2-40B4-BE49-F238E27FC236}">
                            <a16:creationId xmlns:a16="http://schemas.microsoft.com/office/drawing/2014/main" id="{6BD8AD1B-333C-7E11-F864-D799EA0FCC61}"/>
                          </a:ext>
                        </a:extLst>
                      </p:cNvPr>
                      <p:cNvSpPr txBox="1">
                        <a:spLocks noRot="1" noChangeAspect="1" noMove="1" noResize="1" noEditPoints="1" noAdjustHandles="1" noChangeArrowheads="1" noChangeShapeType="1" noTextEdit="1"/>
                      </p:cNvSpPr>
                      <p:nvPr/>
                    </p:nvSpPr>
                    <p:spPr>
                      <a:xfrm>
                        <a:off x="3468996" y="2294820"/>
                        <a:ext cx="1373068" cy="307777"/>
                      </a:xfrm>
                      <a:prstGeom prst="rect">
                        <a:avLst/>
                      </a:prstGeom>
                      <a:blipFill>
                        <a:blip r:embed="rId3"/>
                        <a:stretch>
                          <a:fillRect l="-1091" t="-28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8E13F78-C992-BE79-DB5D-6900E061A546}"/>
                          </a:ext>
                        </a:extLst>
                      </p:cNvPr>
                      <p:cNvSpPr txBox="1"/>
                      <p:nvPr/>
                    </p:nvSpPr>
                    <p:spPr>
                      <a:xfrm rot="16200000">
                        <a:off x="1128188" y="800797"/>
                        <a:ext cx="1822366" cy="523220"/>
                      </a:xfrm>
                      <a:prstGeom prst="rect">
                        <a:avLst/>
                      </a:prstGeom>
                      <a:noFill/>
                    </p:spPr>
                    <p:txBody>
                      <a:bodyPr wrap="square" rtlCol="0">
                        <a:spAutoFit/>
                      </a:bodyPr>
                      <a:lstStyle/>
                      <a:p>
                        <a:pPr algn="ctr"/>
                        <a:r>
                          <a:rPr lang="en-US" sz="1400"/>
                          <a:t>Mean Response Time, </a:t>
                        </a:r>
                        <a14:m>
                          <m:oMath xmlns:m="http://schemas.openxmlformats.org/officeDocument/2006/math">
                            <m:r>
                              <a:rPr lang="en-US" sz="1400" b="0" i="1" smtClean="0">
                                <a:latin typeface="Cambria Math" panose="02040503050406030204" pitchFamily="18" charset="0"/>
                                <a:ea typeface="Cambria Math" panose="02040503050406030204" pitchFamily="18" charset="0"/>
                              </a:rPr>
                              <m:t>𝔼</m:t>
                            </m:r>
                            <m:r>
                              <a:rPr lang="en-US" sz="1400" b="0" i="1" smtClean="0">
                                <a:latin typeface="Cambria Math" panose="02040503050406030204" pitchFamily="18" charset="0"/>
                              </a:rPr>
                              <m:t>[</m:t>
                            </m:r>
                            <m:r>
                              <a:rPr lang="en-US" sz="1400" b="0" i="1" smtClean="0">
                                <a:latin typeface="Cambria Math" panose="02040503050406030204" pitchFamily="18" charset="0"/>
                              </a:rPr>
                              <m:t>𝑇</m:t>
                            </m:r>
                            <m:r>
                              <a:rPr lang="en-US" sz="1400" b="0" i="1" smtClean="0">
                                <a:latin typeface="Cambria Math" panose="02040503050406030204" pitchFamily="18" charset="0"/>
                              </a:rPr>
                              <m:t>]</m:t>
                            </m:r>
                          </m:oMath>
                        </a14:m>
                        <a:endParaRPr lang="en-US" sz="1400"/>
                      </a:p>
                    </p:txBody>
                  </p:sp>
                </mc:Choice>
                <mc:Fallback xmlns="">
                  <p:sp>
                    <p:nvSpPr>
                      <p:cNvPr id="8" name="TextBox 7">
                        <a:extLst>
                          <a:ext uri="{FF2B5EF4-FFF2-40B4-BE49-F238E27FC236}">
                            <a16:creationId xmlns:a16="http://schemas.microsoft.com/office/drawing/2014/main" id="{88E13F78-C992-BE79-DB5D-6900E061A546}"/>
                          </a:ext>
                        </a:extLst>
                      </p:cNvPr>
                      <p:cNvSpPr txBox="1">
                        <a:spLocks noRot="1" noChangeAspect="1" noMove="1" noResize="1" noEditPoints="1" noAdjustHandles="1" noChangeArrowheads="1" noChangeShapeType="1" noTextEdit="1"/>
                      </p:cNvSpPr>
                      <p:nvPr/>
                    </p:nvSpPr>
                    <p:spPr>
                      <a:xfrm rot="16200000">
                        <a:off x="1128188" y="800797"/>
                        <a:ext cx="1822366" cy="523220"/>
                      </a:xfrm>
                      <a:prstGeom prst="rect">
                        <a:avLst/>
                      </a:prstGeom>
                      <a:blipFill>
                        <a:blip r:embed="rId4"/>
                        <a:stretch>
                          <a:fillRect l="-952"/>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A5D17A6D-BBC0-BC45-76E9-5490A72B87C2}"/>
                      </a:ext>
                    </a:extLst>
                  </p:cNvPr>
                  <p:cNvCxnSpPr>
                    <a:cxnSpLocks/>
                  </p:cNvCxnSpPr>
                  <p:nvPr/>
                </p:nvCxnSpPr>
                <p:spPr>
                  <a:xfrm>
                    <a:off x="2748869"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A1084A9-AC52-3378-D803-F21C5F19D6A7}"/>
                      </a:ext>
                    </a:extLst>
                  </p:cNvPr>
                  <p:cNvCxnSpPr>
                    <a:cxnSpLocks/>
                  </p:cNvCxnSpPr>
                  <p:nvPr/>
                </p:nvCxnSpPr>
                <p:spPr>
                  <a:xfrm>
                    <a:off x="3108365"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7BD99B6-7218-E897-0DF8-E8B0893195E7}"/>
                      </a:ext>
                    </a:extLst>
                  </p:cNvPr>
                  <p:cNvCxnSpPr>
                    <a:cxnSpLocks/>
                  </p:cNvCxnSpPr>
                  <p:nvPr/>
                </p:nvCxnSpPr>
                <p:spPr>
                  <a:xfrm>
                    <a:off x="3467861"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418743A7-65B6-9606-DC66-41F84F76C446}"/>
                      </a:ext>
                    </a:extLst>
                  </p:cNvPr>
                  <p:cNvCxnSpPr>
                    <a:cxnSpLocks/>
                  </p:cNvCxnSpPr>
                  <p:nvPr/>
                </p:nvCxnSpPr>
                <p:spPr>
                  <a:xfrm>
                    <a:off x="3827357"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AA8E757C-B61F-951F-ED32-85FA6702F480}"/>
                      </a:ext>
                    </a:extLst>
                  </p:cNvPr>
                  <p:cNvCxnSpPr>
                    <a:cxnSpLocks/>
                  </p:cNvCxnSpPr>
                  <p:nvPr/>
                </p:nvCxnSpPr>
                <p:spPr>
                  <a:xfrm>
                    <a:off x="4186853"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4E86081-4B2E-AEAC-673B-E0C7D6D83320}"/>
                      </a:ext>
                    </a:extLst>
                  </p:cNvPr>
                  <p:cNvCxnSpPr>
                    <a:cxnSpLocks/>
                  </p:cNvCxnSpPr>
                  <p:nvPr/>
                </p:nvCxnSpPr>
                <p:spPr>
                  <a:xfrm>
                    <a:off x="4546349"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9F79B47F-14BA-BE32-7CA9-1AE7A2D71AAB}"/>
                      </a:ext>
                    </a:extLst>
                  </p:cNvPr>
                  <p:cNvSpPr txBox="1"/>
                  <p:nvPr/>
                </p:nvSpPr>
                <p:spPr>
                  <a:xfrm>
                    <a:off x="2572872" y="2135957"/>
                    <a:ext cx="256880" cy="202620"/>
                  </a:xfrm>
                  <a:prstGeom prst="rect">
                    <a:avLst/>
                  </a:prstGeom>
                  <a:noFill/>
                </p:spPr>
                <p:txBody>
                  <a:bodyPr wrap="none" rtlCol="0">
                    <a:spAutoFit/>
                  </a:bodyPr>
                  <a:lstStyle/>
                  <a:p>
                    <a:r>
                      <a:rPr lang="en-US" sz="1200" dirty="0"/>
                      <a:t>.1</a:t>
                    </a:r>
                  </a:p>
                </p:txBody>
              </p:sp>
              <p:sp>
                <p:nvSpPr>
                  <p:cNvPr id="43" name="TextBox 42">
                    <a:extLst>
                      <a:ext uri="{FF2B5EF4-FFF2-40B4-BE49-F238E27FC236}">
                        <a16:creationId xmlns:a16="http://schemas.microsoft.com/office/drawing/2014/main" id="{7171839E-3645-8128-85C7-55A157DD6A54}"/>
                      </a:ext>
                    </a:extLst>
                  </p:cNvPr>
                  <p:cNvSpPr txBox="1"/>
                  <p:nvPr/>
                </p:nvSpPr>
                <p:spPr>
                  <a:xfrm>
                    <a:off x="3292219" y="2135957"/>
                    <a:ext cx="256880" cy="202620"/>
                  </a:xfrm>
                  <a:prstGeom prst="rect">
                    <a:avLst/>
                  </a:prstGeom>
                  <a:noFill/>
                </p:spPr>
                <p:txBody>
                  <a:bodyPr wrap="none" rtlCol="0">
                    <a:spAutoFit/>
                  </a:bodyPr>
                  <a:lstStyle/>
                  <a:p>
                    <a:r>
                      <a:rPr lang="en-US" sz="1200" dirty="0"/>
                      <a:t>.3</a:t>
                    </a:r>
                  </a:p>
                </p:txBody>
              </p:sp>
              <p:sp>
                <p:nvSpPr>
                  <p:cNvPr id="44" name="TextBox 43">
                    <a:extLst>
                      <a:ext uri="{FF2B5EF4-FFF2-40B4-BE49-F238E27FC236}">
                        <a16:creationId xmlns:a16="http://schemas.microsoft.com/office/drawing/2014/main" id="{D9CEE569-8252-7780-74F7-3F6B0A7C764A}"/>
                      </a:ext>
                    </a:extLst>
                  </p:cNvPr>
                  <p:cNvSpPr txBox="1"/>
                  <p:nvPr/>
                </p:nvSpPr>
                <p:spPr>
                  <a:xfrm>
                    <a:off x="4011566" y="2135957"/>
                    <a:ext cx="256880" cy="202620"/>
                  </a:xfrm>
                  <a:prstGeom prst="rect">
                    <a:avLst/>
                  </a:prstGeom>
                  <a:noFill/>
                </p:spPr>
                <p:txBody>
                  <a:bodyPr wrap="none" rtlCol="0">
                    <a:spAutoFit/>
                  </a:bodyPr>
                  <a:lstStyle/>
                  <a:p>
                    <a:r>
                      <a:rPr lang="en-US" sz="1200" dirty="0"/>
                      <a:t>.5</a:t>
                    </a:r>
                  </a:p>
                </p:txBody>
              </p:sp>
              <p:cxnSp>
                <p:nvCxnSpPr>
                  <p:cNvPr id="45" name="Straight Connector 44">
                    <a:extLst>
                      <a:ext uri="{FF2B5EF4-FFF2-40B4-BE49-F238E27FC236}">
                        <a16:creationId xmlns:a16="http://schemas.microsoft.com/office/drawing/2014/main" id="{9263E443-94BD-B6ED-0C39-9B45A93C29AA}"/>
                      </a:ext>
                    </a:extLst>
                  </p:cNvPr>
                  <p:cNvCxnSpPr>
                    <a:cxnSpLocks/>
                  </p:cNvCxnSpPr>
                  <p:nvPr/>
                </p:nvCxnSpPr>
                <p:spPr>
                  <a:xfrm flipH="1">
                    <a:off x="2334888" y="1639357"/>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0B91D417-5BEE-ACD0-C419-FCE006646959}"/>
                      </a:ext>
                    </a:extLst>
                  </p:cNvPr>
                  <p:cNvCxnSpPr>
                    <a:cxnSpLocks/>
                  </p:cNvCxnSpPr>
                  <p:nvPr/>
                </p:nvCxnSpPr>
                <p:spPr>
                  <a:xfrm flipH="1">
                    <a:off x="2334888" y="1162704"/>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521BF0B0-7D1C-037E-8B3D-8195259A5332}"/>
                      </a:ext>
                    </a:extLst>
                  </p:cNvPr>
                  <p:cNvCxnSpPr>
                    <a:cxnSpLocks/>
                  </p:cNvCxnSpPr>
                  <p:nvPr/>
                </p:nvCxnSpPr>
                <p:spPr>
                  <a:xfrm flipH="1">
                    <a:off x="2334888" y="686051"/>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52F78ABE-84D2-7CF8-48FE-17A426CBCA37}"/>
                      </a:ext>
                    </a:extLst>
                  </p:cNvPr>
                  <p:cNvCxnSpPr>
                    <a:cxnSpLocks/>
                  </p:cNvCxnSpPr>
                  <p:nvPr/>
                </p:nvCxnSpPr>
                <p:spPr>
                  <a:xfrm flipH="1">
                    <a:off x="2334888" y="209398"/>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63ECADDF-9276-D369-5741-230547D7C27C}"/>
                      </a:ext>
                    </a:extLst>
                  </p:cNvPr>
                  <p:cNvSpPr txBox="1"/>
                  <p:nvPr/>
                </p:nvSpPr>
                <p:spPr>
                  <a:xfrm>
                    <a:off x="2025845" y="1533983"/>
                    <a:ext cx="431528" cy="276999"/>
                  </a:xfrm>
                  <a:prstGeom prst="rect">
                    <a:avLst/>
                  </a:prstGeom>
                  <a:noFill/>
                </p:spPr>
                <p:txBody>
                  <a:bodyPr wrap="none" rtlCol="0">
                    <a:spAutoFit/>
                  </a:bodyPr>
                  <a:lstStyle/>
                  <a:p>
                    <a:r>
                      <a:rPr lang="en-US" sz="1200"/>
                      <a:t>20k</a:t>
                    </a:r>
                  </a:p>
                </p:txBody>
              </p:sp>
              <p:sp>
                <p:nvSpPr>
                  <p:cNvPr id="50" name="TextBox 49">
                    <a:extLst>
                      <a:ext uri="{FF2B5EF4-FFF2-40B4-BE49-F238E27FC236}">
                        <a16:creationId xmlns:a16="http://schemas.microsoft.com/office/drawing/2014/main" id="{79725A48-D257-2D0A-6857-9DD71CA0DDBE}"/>
                      </a:ext>
                    </a:extLst>
                  </p:cNvPr>
                  <p:cNvSpPr txBox="1"/>
                  <p:nvPr/>
                </p:nvSpPr>
                <p:spPr>
                  <a:xfrm>
                    <a:off x="2025845" y="1063815"/>
                    <a:ext cx="431528" cy="276999"/>
                  </a:xfrm>
                  <a:prstGeom prst="rect">
                    <a:avLst/>
                  </a:prstGeom>
                  <a:noFill/>
                </p:spPr>
                <p:txBody>
                  <a:bodyPr wrap="none" rtlCol="0">
                    <a:spAutoFit/>
                  </a:bodyPr>
                  <a:lstStyle/>
                  <a:p>
                    <a:r>
                      <a:rPr lang="en-US" sz="1200"/>
                      <a:t>40k</a:t>
                    </a:r>
                  </a:p>
                </p:txBody>
              </p:sp>
              <p:sp>
                <p:nvSpPr>
                  <p:cNvPr id="51" name="TextBox 50">
                    <a:extLst>
                      <a:ext uri="{FF2B5EF4-FFF2-40B4-BE49-F238E27FC236}">
                        <a16:creationId xmlns:a16="http://schemas.microsoft.com/office/drawing/2014/main" id="{26D960DD-03D7-629F-6AC1-5873DCDE8595}"/>
                      </a:ext>
                    </a:extLst>
                  </p:cNvPr>
                  <p:cNvSpPr txBox="1"/>
                  <p:nvPr/>
                </p:nvSpPr>
                <p:spPr>
                  <a:xfrm>
                    <a:off x="2025845" y="581025"/>
                    <a:ext cx="431528" cy="276999"/>
                  </a:xfrm>
                  <a:prstGeom prst="rect">
                    <a:avLst/>
                  </a:prstGeom>
                  <a:noFill/>
                </p:spPr>
                <p:txBody>
                  <a:bodyPr wrap="none" rtlCol="0">
                    <a:spAutoFit/>
                  </a:bodyPr>
                  <a:lstStyle/>
                  <a:p>
                    <a:r>
                      <a:rPr lang="en-US" sz="1200"/>
                      <a:t>60k</a:t>
                    </a:r>
                  </a:p>
                </p:txBody>
              </p:sp>
            </p:grpSp>
            <p:cxnSp>
              <p:nvCxnSpPr>
                <p:cNvPr id="59" name="Straight Connector 58">
                  <a:extLst>
                    <a:ext uri="{FF2B5EF4-FFF2-40B4-BE49-F238E27FC236}">
                      <a16:creationId xmlns:a16="http://schemas.microsoft.com/office/drawing/2014/main" id="{9AFC85C9-816B-42DD-99EC-6F5DC5F57BD8}"/>
                    </a:ext>
                  </a:extLst>
                </p:cNvPr>
                <p:cNvCxnSpPr>
                  <a:cxnSpLocks/>
                </p:cNvCxnSpPr>
                <p:nvPr/>
              </p:nvCxnSpPr>
              <p:spPr>
                <a:xfrm>
                  <a:off x="6468644" y="3634593"/>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CB02F3B6-E7B3-9F6F-4420-4131B987A09D}"/>
                    </a:ext>
                  </a:extLst>
                </p:cNvPr>
                <p:cNvCxnSpPr>
                  <a:cxnSpLocks/>
                </p:cNvCxnSpPr>
                <p:nvPr/>
              </p:nvCxnSpPr>
              <p:spPr>
                <a:xfrm>
                  <a:off x="6828140" y="3634593"/>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3F905EEB-625F-2E44-AD79-D1993A56DBB5}"/>
                    </a:ext>
                  </a:extLst>
                </p:cNvPr>
                <p:cNvCxnSpPr>
                  <a:cxnSpLocks/>
                </p:cNvCxnSpPr>
                <p:nvPr/>
              </p:nvCxnSpPr>
              <p:spPr>
                <a:xfrm>
                  <a:off x="7187638" y="3634593"/>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3" name="TextBox 62">
                <a:extLst>
                  <a:ext uri="{FF2B5EF4-FFF2-40B4-BE49-F238E27FC236}">
                    <a16:creationId xmlns:a16="http://schemas.microsoft.com/office/drawing/2014/main" id="{A9B4DF32-182C-0F36-B3C4-176F3C3D96DC}"/>
                  </a:ext>
                </a:extLst>
              </p:cNvPr>
              <p:cNvSpPr txBox="1"/>
              <p:nvPr/>
            </p:nvSpPr>
            <p:spPr>
              <a:xfrm>
                <a:off x="6293713" y="3648986"/>
                <a:ext cx="256880" cy="202620"/>
              </a:xfrm>
              <a:prstGeom prst="rect">
                <a:avLst/>
              </a:prstGeom>
              <a:noFill/>
            </p:spPr>
            <p:txBody>
              <a:bodyPr wrap="none" rtlCol="0">
                <a:spAutoFit/>
              </a:bodyPr>
              <a:lstStyle/>
              <a:p>
                <a:r>
                  <a:rPr lang="en-US" sz="1200" dirty="0"/>
                  <a:t>.7</a:t>
                </a:r>
              </a:p>
            </p:txBody>
          </p:sp>
          <p:sp>
            <p:nvSpPr>
              <p:cNvPr id="832" name="TextBox 831">
                <a:extLst>
                  <a:ext uri="{FF2B5EF4-FFF2-40B4-BE49-F238E27FC236}">
                    <a16:creationId xmlns:a16="http://schemas.microsoft.com/office/drawing/2014/main" id="{7D369F0B-CAE4-757D-1BB8-7B95052B9D17}"/>
                  </a:ext>
                </a:extLst>
              </p:cNvPr>
              <p:cNvSpPr txBox="1"/>
              <p:nvPr/>
            </p:nvSpPr>
            <p:spPr>
              <a:xfrm>
                <a:off x="7019473" y="3648986"/>
                <a:ext cx="256880" cy="202620"/>
              </a:xfrm>
              <a:prstGeom prst="rect">
                <a:avLst/>
              </a:prstGeom>
              <a:noFill/>
            </p:spPr>
            <p:txBody>
              <a:bodyPr wrap="none" rtlCol="0">
                <a:spAutoFit/>
              </a:bodyPr>
              <a:lstStyle/>
              <a:p>
                <a:r>
                  <a:rPr lang="en-US" sz="1200" dirty="0"/>
                  <a:t>.9</a:t>
                </a:r>
              </a:p>
            </p:txBody>
          </p:sp>
        </p:grpSp>
      </p:grpSp>
      <p:sp>
        <p:nvSpPr>
          <p:cNvPr id="836" name="Freeform 835">
            <a:extLst>
              <a:ext uri="{FF2B5EF4-FFF2-40B4-BE49-F238E27FC236}">
                <a16:creationId xmlns:a16="http://schemas.microsoft.com/office/drawing/2014/main" id="{6739D535-3078-9EA4-6D02-AC692C55D6DF}"/>
              </a:ext>
            </a:extLst>
          </p:cNvPr>
          <p:cNvSpPr/>
          <p:nvPr/>
        </p:nvSpPr>
        <p:spPr>
          <a:xfrm>
            <a:off x="1087694" y="1440871"/>
            <a:ext cx="4019689" cy="3117635"/>
          </a:xfrm>
          <a:custGeom>
            <a:avLst/>
            <a:gdLst>
              <a:gd name="connsiteX0" fmla="*/ 0 w 3264408"/>
              <a:gd name="connsiteY0" fmla="*/ 2459736 h 2459736"/>
              <a:gd name="connsiteX1" fmla="*/ 457200 w 3264408"/>
              <a:gd name="connsiteY1" fmla="*/ 2441448 h 2459736"/>
              <a:gd name="connsiteX2" fmla="*/ 1005840 w 3264408"/>
              <a:gd name="connsiteY2" fmla="*/ 2414016 h 2459736"/>
              <a:gd name="connsiteX3" fmla="*/ 1408176 w 3264408"/>
              <a:gd name="connsiteY3" fmla="*/ 2249424 h 2459736"/>
              <a:gd name="connsiteX4" fmla="*/ 2121408 w 3264408"/>
              <a:gd name="connsiteY4" fmla="*/ 1810512 h 2459736"/>
              <a:gd name="connsiteX5" fmla="*/ 2770632 w 3264408"/>
              <a:gd name="connsiteY5" fmla="*/ 1152144 h 2459736"/>
              <a:gd name="connsiteX6" fmla="*/ 3264408 w 3264408"/>
              <a:gd name="connsiteY6" fmla="*/ 0 h 2459736"/>
              <a:gd name="connsiteX0" fmla="*/ 0 w 3264408"/>
              <a:gd name="connsiteY0" fmla="*/ 2459736 h 2459736"/>
              <a:gd name="connsiteX1" fmla="*/ 457200 w 3264408"/>
              <a:gd name="connsiteY1" fmla="*/ 2441448 h 2459736"/>
              <a:gd name="connsiteX2" fmla="*/ 1051560 w 3264408"/>
              <a:gd name="connsiteY2" fmla="*/ 2414016 h 2459736"/>
              <a:gd name="connsiteX3" fmla="*/ 1408176 w 3264408"/>
              <a:gd name="connsiteY3" fmla="*/ 2249424 h 2459736"/>
              <a:gd name="connsiteX4" fmla="*/ 2121408 w 3264408"/>
              <a:gd name="connsiteY4" fmla="*/ 1810512 h 2459736"/>
              <a:gd name="connsiteX5" fmla="*/ 2770632 w 3264408"/>
              <a:gd name="connsiteY5" fmla="*/ 1152144 h 2459736"/>
              <a:gd name="connsiteX6" fmla="*/ 3264408 w 3264408"/>
              <a:gd name="connsiteY6" fmla="*/ 0 h 2459736"/>
              <a:gd name="connsiteX0" fmla="*/ 0 w 3264408"/>
              <a:gd name="connsiteY0" fmla="*/ 2459736 h 2459736"/>
              <a:gd name="connsiteX1" fmla="*/ 512064 w 3264408"/>
              <a:gd name="connsiteY1" fmla="*/ 2459736 h 2459736"/>
              <a:gd name="connsiteX2" fmla="*/ 1051560 w 3264408"/>
              <a:gd name="connsiteY2" fmla="*/ 2414016 h 2459736"/>
              <a:gd name="connsiteX3" fmla="*/ 1408176 w 3264408"/>
              <a:gd name="connsiteY3" fmla="*/ 2249424 h 2459736"/>
              <a:gd name="connsiteX4" fmla="*/ 2121408 w 3264408"/>
              <a:gd name="connsiteY4" fmla="*/ 1810512 h 2459736"/>
              <a:gd name="connsiteX5" fmla="*/ 2770632 w 3264408"/>
              <a:gd name="connsiteY5" fmla="*/ 1152144 h 2459736"/>
              <a:gd name="connsiteX6" fmla="*/ 3264408 w 3264408"/>
              <a:gd name="connsiteY6" fmla="*/ 0 h 2459736"/>
              <a:gd name="connsiteX0" fmla="*/ 0 w 3264408"/>
              <a:gd name="connsiteY0" fmla="*/ 2459736 h 2459736"/>
              <a:gd name="connsiteX1" fmla="*/ 512064 w 3264408"/>
              <a:gd name="connsiteY1" fmla="*/ 2459736 h 2459736"/>
              <a:gd name="connsiteX2" fmla="*/ 1051560 w 3264408"/>
              <a:gd name="connsiteY2" fmla="*/ 2414016 h 2459736"/>
              <a:gd name="connsiteX3" fmla="*/ 1408176 w 3264408"/>
              <a:gd name="connsiteY3" fmla="*/ 2249424 h 2459736"/>
              <a:gd name="connsiteX4" fmla="*/ 2093976 w 3264408"/>
              <a:gd name="connsiteY4" fmla="*/ 1874520 h 2459736"/>
              <a:gd name="connsiteX5" fmla="*/ 2770632 w 3264408"/>
              <a:gd name="connsiteY5" fmla="*/ 1152144 h 2459736"/>
              <a:gd name="connsiteX6" fmla="*/ 3264408 w 3264408"/>
              <a:gd name="connsiteY6" fmla="*/ 0 h 2459736"/>
              <a:gd name="connsiteX0" fmla="*/ 0 w 3264408"/>
              <a:gd name="connsiteY0" fmla="*/ 2459736 h 2459736"/>
              <a:gd name="connsiteX1" fmla="*/ 512064 w 3264408"/>
              <a:gd name="connsiteY1" fmla="*/ 2459736 h 2459736"/>
              <a:gd name="connsiteX2" fmla="*/ 1051560 w 3264408"/>
              <a:gd name="connsiteY2" fmla="*/ 2414016 h 2459736"/>
              <a:gd name="connsiteX3" fmla="*/ 1463040 w 3264408"/>
              <a:gd name="connsiteY3" fmla="*/ 2286000 h 2459736"/>
              <a:gd name="connsiteX4" fmla="*/ 2093976 w 3264408"/>
              <a:gd name="connsiteY4" fmla="*/ 1874520 h 2459736"/>
              <a:gd name="connsiteX5" fmla="*/ 2770632 w 3264408"/>
              <a:gd name="connsiteY5" fmla="*/ 1152144 h 2459736"/>
              <a:gd name="connsiteX6" fmla="*/ 3264408 w 3264408"/>
              <a:gd name="connsiteY6" fmla="*/ 0 h 2459736"/>
              <a:gd name="connsiteX0" fmla="*/ 0 w 3264408"/>
              <a:gd name="connsiteY0" fmla="*/ 2459736 h 2459736"/>
              <a:gd name="connsiteX1" fmla="*/ 801624 w 3264408"/>
              <a:gd name="connsiteY1" fmla="*/ 2398776 h 2459736"/>
              <a:gd name="connsiteX2" fmla="*/ 1051560 w 3264408"/>
              <a:gd name="connsiteY2" fmla="*/ 2414016 h 2459736"/>
              <a:gd name="connsiteX3" fmla="*/ 1463040 w 3264408"/>
              <a:gd name="connsiteY3" fmla="*/ 2286000 h 2459736"/>
              <a:gd name="connsiteX4" fmla="*/ 2093976 w 3264408"/>
              <a:gd name="connsiteY4" fmla="*/ 1874520 h 2459736"/>
              <a:gd name="connsiteX5" fmla="*/ 2770632 w 3264408"/>
              <a:gd name="connsiteY5" fmla="*/ 1152144 h 2459736"/>
              <a:gd name="connsiteX6" fmla="*/ 3264408 w 3264408"/>
              <a:gd name="connsiteY6" fmla="*/ 0 h 2459736"/>
              <a:gd name="connsiteX0" fmla="*/ 0 w 3264408"/>
              <a:gd name="connsiteY0" fmla="*/ 2459736 h 2459736"/>
              <a:gd name="connsiteX1" fmla="*/ 801624 w 3264408"/>
              <a:gd name="connsiteY1" fmla="*/ 2398776 h 2459736"/>
              <a:gd name="connsiteX2" fmla="*/ 1219200 w 3264408"/>
              <a:gd name="connsiteY2" fmla="*/ 2246376 h 2459736"/>
              <a:gd name="connsiteX3" fmla="*/ 1463040 w 3264408"/>
              <a:gd name="connsiteY3" fmla="*/ 2286000 h 2459736"/>
              <a:gd name="connsiteX4" fmla="*/ 2093976 w 3264408"/>
              <a:gd name="connsiteY4" fmla="*/ 1874520 h 2459736"/>
              <a:gd name="connsiteX5" fmla="*/ 2770632 w 3264408"/>
              <a:gd name="connsiteY5" fmla="*/ 1152144 h 2459736"/>
              <a:gd name="connsiteX6" fmla="*/ 3264408 w 3264408"/>
              <a:gd name="connsiteY6" fmla="*/ 0 h 2459736"/>
              <a:gd name="connsiteX0" fmla="*/ 0 w 3264408"/>
              <a:gd name="connsiteY0" fmla="*/ 2459736 h 2459736"/>
              <a:gd name="connsiteX1" fmla="*/ 801624 w 3264408"/>
              <a:gd name="connsiteY1" fmla="*/ 2398776 h 2459736"/>
              <a:gd name="connsiteX2" fmla="*/ 1219200 w 3264408"/>
              <a:gd name="connsiteY2" fmla="*/ 2246376 h 2459736"/>
              <a:gd name="connsiteX3" fmla="*/ 1813560 w 3264408"/>
              <a:gd name="connsiteY3" fmla="*/ 2240280 h 2459736"/>
              <a:gd name="connsiteX4" fmla="*/ 2093976 w 3264408"/>
              <a:gd name="connsiteY4" fmla="*/ 1874520 h 2459736"/>
              <a:gd name="connsiteX5" fmla="*/ 2770632 w 3264408"/>
              <a:gd name="connsiteY5" fmla="*/ 1152144 h 2459736"/>
              <a:gd name="connsiteX6" fmla="*/ 3264408 w 3264408"/>
              <a:gd name="connsiteY6" fmla="*/ 0 h 2459736"/>
              <a:gd name="connsiteX0" fmla="*/ 0 w 3264408"/>
              <a:gd name="connsiteY0" fmla="*/ 2459736 h 2459736"/>
              <a:gd name="connsiteX1" fmla="*/ 801624 w 3264408"/>
              <a:gd name="connsiteY1" fmla="*/ 2398776 h 2459736"/>
              <a:gd name="connsiteX2" fmla="*/ 1219200 w 3264408"/>
              <a:gd name="connsiteY2" fmla="*/ 2246376 h 2459736"/>
              <a:gd name="connsiteX3" fmla="*/ 1813560 w 3264408"/>
              <a:gd name="connsiteY3" fmla="*/ 2240280 h 2459736"/>
              <a:gd name="connsiteX4" fmla="*/ 2703576 w 3264408"/>
              <a:gd name="connsiteY4" fmla="*/ 1798320 h 2459736"/>
              <a:gd name="connsiteX5" fmla="*/ 2770632 w 3264408"/>
              <a:gd name="connsiteY5" fmla="*/ 1152144 h 2459736"/>
              <a:gd name="connsiteX6" fmla="*/ 3264408 w 3264408"/>
              <a:gd name="connsiteY6" fmla="*/ 0 h 2459736"/>
              <a:gd name="connsiteX0" fmla="*/ 0 w 3264408"/>
              <a:gd name="connsiteY0" fmla="*/ 2459736 h 2459736"/>
              <a:gd name="connsiteX1" fmla="*/ 801624 w 3264408"/>
              <a:gd name="connsiteY1" fmla="*/ 2398776 h 2459736"/>
              <a:gd name="connsiteX2" fmla="*/ 1396818 w 3264408"/>
              <a:gd name="connsiteY2" fmla="*/ 2338474 h 2459736"/>
              <a:gd name="connsiteX3" fmla="*/ 1813560 w 3264408"/>
              <a:gd name="connsiteY3" fmla="*/ 2240280 h 2459736"/>
              <a:gd name="connsiteX4" fmla="*/ 2703576 w 3264408"/>
              <a:gd name="connsiteY4" fmla="*/ 1798320 h 2459736"/>
              <a:gd name="connsiteX5" fmla="*/ 2770632 w 3264408"/>
              <a:gd name="connsiteY5" fmla="*/ 1152144 h 2459736"/>
              <a:gd name="connsiteX6" fmla="*/ 3264408 w 3264408"/>
              <a:gd name="connsiteY6" fmla="*/ 0 h 2459736"/>
              <a:gd name="connsiteX0" fmla="*/ 0 w 3264408"/>
              <a:gd name="connsiteY0" fmla="*/ 2459736 h 2459736"/>
              <a:gd name="connsiteX1" fmla="*/ 795046 w 3264408"/>
              <a:gd name="connsiteY1" fmla="*/ 2444825 h 2459736"/>
              <a:gd name="connsiteX2" fmla="*/ 1396818 w 3264408"/>
              <a:gd name="connsiteY2" fmla="*/ 2338474 h 2459736"/>
              <a:gd name="connsiteX3" fmla="*/ 1813560 w 3264408"/>
              <a:gd name="connsiteY3" fmla="*/ 2240280 h 2459736"/>
              <a:gd name="connsiteX4" fmla="*/ 2703576 w 3264408"/>
              <a:gd name="connsiteY4" fmla="*/ 1798320 h 2459736"/>
              <a:gd name="connsiteX5" fmla="*/ 2770632 w 3264408"/>
              <a:gd name="connsiteY5" fmla="*/ 1152144 h 2459736"/>
              <a:gd name="connsiteX6" fmla="*/ 3264408 w 3264408"/>
              <a:gd name="connsiteY6" fmla="*/ 0 h 2459736"/>
              <a:gd name="connsiteX0" fmla="*/ 0 w 3264408"/>
              <a:gd name="connsiteY0" fmla="*/ 2459736 h 2459736"/>
              <a:gd name="connsiteX1" fmla="*/ 795046 w 3264408"/>
              <a:gd name="connsiteY1" fmla="*/ 2444825 h 2459736"/>
              <a:gd name="connsiteX2" fmla="*/ 1396818 w 3264408"/>
              <a:gd name="connsiteY2" fmla="*/ 2338474 h 2459736"/>
              <a:gd name="connsiteX3" fmla="*/ 2201687 w 3264408"/>
              <a:gd name="connsiteY3" fmla="*/ 2207388 h 2459736"/>
              <a:gd name="connsiteX4" fmla="*/ 2703576 w 3264408"/>
              <a:gd name="connsiteY4" fmla="*/ 1798320 h 2459736"/>
              <a:gd name="connsiteX5" fmla="*/ 2770632 w 3264408"/>
              <a:gd name="connsiteY5" fmla="*/ 1152144 h 2459736"/>
              <a:gd name="connsiteX6" fmla="*/ 3264408 w 3264408"/>
              <a:gd name="connsiteY6" fmla="*/ 0 h 2459736"/>
              <a:gd name="connsiteX0" fmla="*/ 0 w 3264408"/>
              <a:gd name="connsiteY0" fmla="*/ 2459736 h 2459736"/>
              <a:gd name="connsiteX1" fmla="*/ 795046 w 3264408"/>
              <a:gd name="connsiteY1" fmla="*/ 2444825 h 2459736"/>
              <a:gd name="connsiteX2" fmla="*/ 1416553 w 3264408"/>
              <a:gd name="connsiteY2" fmla="*/ 2384523 h 2459736"/>
              <a:gd name="connsiteX3" fmla="*/ 2201687 w 3264408"/>
              <a:gd name="connsiteY3" fmla="*/ 2207388 h 2459736"/>
              <a:gd name="connsiteX4" fmla="*/ 2703576 w 3264408"/>
              <a:gd name="connsiteY4" fmla="*/ 1798320 h 2459736"/>
              <a:gd name="connsiteX5" fmla="*/ 2770632 w 3264408"/>
              <a:gd name="connsiteY5" fmla="*/ 1152144 h 2459736"/>
              <a:gd name="connsiteX6" fmla="*/ 3264408 w 3264408"/>
              <a:gd name="connsiteY6" fmla="*/ 0 h 2459736"/>
              <a:gd name="connsiteX0" fmla="*/ 0 w 3506043"/>
              <a:gd name="connsiteY0" fmla="*/ 2459736 h 2459736"/>
              <a:gd name="connsiteX1" fmla="*/ 795046 w 3506043"/>
              <a:gd name="connsiteY1" fmla="*/ 2444825 h 2459736"/>
              <a:gd name="connsiteX2" fmla="*/ 1416553 w 3506043"/>
              <a:gd name="connsiteY2" fmla="*/ 2384523 h 2459736"/>
              <a:gd name="connsiteX3" fmla="*/ 2201687 w 3506043"/>
              <a:gd name="connsiteY3" fmla="*/ 2207388 h 2459736"/>
              <a:gd name="connsiteX4" fmla="*/ 2703576 w 3506043"/>
              <a:gd name="connsiteY4" fmla="*/ 1798320 h 2459736"/>
              <a:gd name="connsiteX5" fmla="*/ 3461366 w 3506043"/>
              <a:gd name="connsiteY5" fmla="*/ 862693 h 2459736"/>
              <a:gd name="connsiteX6" fmla="*/ 3264408 w 3506043"/>
              <a:gd name="connsiteY6" fmla="*/ 0 h 2459736"/>
              <a:gd name="connsiteX0" fmla="*/ 0 w 4040661"/>
              <a:gd name="connsiteY0" fmla="*/ 2847863 h 2847863"/>
              <a:gd name="connsiteX1" fmla="*/ 795046 w 4040661"/>
              <a:gd name="connsiteY1" fmla="*/ 2832952 h 2847863"/>
              <a:gd name="connsiteX2" fmla="*/ 1416553 w 4040661"/>
              <a:gd name="connsiteY2" fmla="*/ 2772650 h 2847863"/>
              <a:gd name="connsiteX3" fmla="*/ 2201687 w 4040661"/>
              <a:gd name="connsiteY3" fmla="*/ 2595515 h 2847863"/>
              <a:gd name="connsiteX4" fmla="*/ 2703576 w 4040661"/>
              <a:gd name="connsiteY4" fmla="*/ 2186447 h 2847863"/>
              <a:gd name="connsiteX5" fmla="*/ 3461366 w 4040661"/>
              <a:gd name="connsiteY5" fmla="*/ 1250820 h 2847863"/>
              <a:gd name="connsiteX6" fmla="*/ 4040661 w 4040661"/>
              <a:gd name="connsiteY6" fmla="*/ 0 h 2847863"/>
              <a:gd name="connsiteX0" fmla="*/ 0 w 4027505"/>
              <a:gd name="connsiteY0" fmla="*/ 2992589 h 2992589"/>
              <a:gd name="connsiteX1" fmla="*/ 795046 w 4027505"/>
              <a:gd name="connsiteY1" fmla="*/ 2977678 h 2992589"/>
              <a:gd name="connsiteX2" fmla="*/ 1416553 w 4027505"/>
              <a:gd name="connsiteY2" fmla="*/ 2917376 h 2992589"/>
              <a:gd name="connsiteX3" fmla="*/ 2201687 w 4027505"/>
              <a:gd name="connsiteY3" fmla="*/ 2740241 h 2992589"/>
              <a:gd name="connsiteX4" fmla="*/ 2703576 w 4027505"/>
              <a:gd name="connsiteY4" fmla="*/ 2331173 h 2992589"/>
              <a:gd name="connsiteX5" fmla="*/ 3461366 w 4027505"/>
              <a:gd name="connsiteY5" fmla="*/ 1395546 h 2992589"/>
              <a:gd name="connsiteX6" fmla="*/ 4027505 w 4027505"/>
              <a:gd name="connsiteY6" fmla="*/ 0 h 2992589"/>
              <a:gd name="connsiteX0" fmla="*/ 0 w 4027505"/>
              <a:gd name="connsiteY0" fmla="*/ 2992589 h 2992589"/>
              <a:gd name="connsiteX1" fmla="*/ 795046 w 4027505"/>
              <a:gd name="connsiteY1" fmla="*/ 2977678 h 2992589"/>
              <a:gd name="connsiteX2" fmla="*/ 1416553 w 4027505"/>
              <a:gd name="connsiteY2" fmla="*/ 2917376 h 2992589"/>
              <a:gd name="connsiteX3" fmla="*/ 2201687 w 4027505"/>
              <a:gd name="connsiteY3" fmla="*/ 2740241 h 2992589"/>
              <a:gd name="connsiteX4" fmla="*/ 2766099 w 4027505"/>
              <a:gd name="connsiteY4" fmla="*/ 2370250 h 2992589"/>
              <a:gd name="connsiteX5" fmla="*/ 3461366 w 4027505"/>
              <a:gd name="connsiteY5" fmla="*/ 1395546 h 2992589"/>
              <a:gd name="connsiteX6" fmla="*/ 4027505 w 4027505"/>
              <a:gd name="connsiteY6" fmla="*/ 0 h 2992589"/>
              <a:gd name="connsiteX0" fmla="*/ 0 w 4027505"/>
              <a:gd name="connsiteY0" fmla="*/ 2992589 h 2992589"/>
              <a:gd name="connsiteX1" fmla="*/ 795046 w 4027505"/>
              <a:gd name="connsiteY1" fmla="*/ 2977678 h 2992589"/>
              <a:gd name="connsiteX2" fmla="*/ 1416553 w 4027505"/>
              <a:gd name="connsiteY2" fmla="*/ 2917376 h 2992589"/>
              <a:gd name="connsiteX3" fmla="*/ 2201687 w 4027505"/>
              <a:gd name="connsiteY3" fmla="*/ 2740241 h 2992589"/>
              <a:gd name="connsiteX4" fmla="*/ 2633237 w 4027505"/>
              <a:gd name="connsiteY4" fmla="*/ 2323358 h 2992589"/>
              <a:gd name="connsiteX5" fmla="*/ 3461366 w 4027505"/>
              <a:gd name="connsiteY5" fmla="*/ 1395546 h 2992589"/>
              <a:gd name="connsiteX6" fmla="*/ 4027505 w 4027505"/>
              <a:gd name="connsiteY6" fmla="*/ 0 h 2992589"/>
              <a:gd name="connsiteX0" fmla="*/ 0 w 4027505"/>
              <a:gd name="connsiteY0" fmla="*/ 2992589 h 2992589"/>
              <a:gd name="connsiteX1" fmla="*/ 795046 w 4027505"/>
              <a:gd name="connsiteY1" fmla="*/ 2977678 h 2992589"/>
              <a:gd name="connsiteX2" fmla="*/ 1416553 w 4027505"/>
              <a:gd name="connsiteY2" fmla="*/ 2917376 h 2992589"/>
              <a:gd name="connsiteX3" fmla="*/ 2131349 w 4027505"/>
              <a:gd name="connsiteY3" fmla="*/ 2834026 h 2992589"/>
              <a:gd name="connsiteX4" fmla="*/ 2633237 w 4027505"/>
              <a:gd name="connsiteY4" fmla="*/ 2323358 h 2992589"/>
              <a:gd name="connsiteX5" fmla="*/ 3461366 w 4027505"/>
              <a:gd name="connsiteY5" fmla="*/ 1395546 h 2992589"/>
              <a:gd name="connsiteX6" fmla="*/ 4027505 w 4027505"/>
              <a:gd name="connsiteY6" fmla="*/ 0 h 2992589"/>
              <a:gd name="connsiteX0" fmla="*/ 0 w 4027505"/>
              <a:gd name="connsiteY0" fmla="*/ 2992589 h 2992589"/>
              <a:gd name="connsiteX1" fmla="*/ 795046 w 4027505"/>
              <a:gd name="connsiteY1" fmla="*/ 2977678 h 2992589"/>
              <a:gd name="connsiteX2" fmla="*/ 1416553 w 4027505"/>
              <a:gd name="connsiteY2" fmla="*/ 2956453 h 2992589"/>
              <a:gd name="connsiteX3" fmla="*/ 2131349 w 4027505"/>
              <a:gd name="connsiteY3" fmla="*/ 2834026 h 2992589"/>
              <a:gd name="connsiteX4" fmla="*/ 2633237 w 4027505"/>
              <a:gd name="connsiteY4" fmla="*/ 2323358 h 2992589"/>
              <a:gd name="connsiteX5" fmla="*/ 3461366 w 4027505"/>
              <a:gd name="connsiteY5" fmla="*/ 1395546 h 2992589"/>
              <a:gd name="connsiteX6" fmla="*/ 4027505 w 4027505"/>
              <a:gd name="connsiteY6" fmla="*/ 0 h 2992589"/>
              <a:gd name="connsiteX0" fmla="*/ 0 w 4027505"/>
              <a:gd name="connsiteY0" fmla="*/ 2992589 h 2992589"/>
              <a:gd name="connsiteX1" fmla="*/ 795046 w 4027505"/>
              <a:gd name="connsiteY1" fmla="*/ 2977678 h 2992589"/>
              <a:gd name="connsiteX2" fmla="*/ 1416553 w 4027505"/>
              <a:gd name="connsiteY2" fmla="*/ 2956453 h 2992589"/>
              <a:gd name="connsiteX3" fmla="*/ 2131349 w 4027505"/>
              <a:gd name="connsiteY3" fmla="*/ 2834026 h 2992589"/>
              <a:gd name="connsiteX4" fmla="*/ 2633237 w 4027505"/>
              <a:gd name="connsiteY4" fmla="*/ 2323358 h 2992589"/>
              <a:gd name="connsiteX5" fmla="*/ 3476997 w 4027505"/>
              <a:gd name="connsiteY5" fmla="*/ 1161084 h 2992589"/>
              <a:gd name="connsiteX6" fmla="*/ 4027505 w 4027505"/>
              <a:gd name="connsiteY6" fmla="*/ 0 h 2992589"/>
              <a:gd name="connsiteX0" fmla="*/ 0 w 4019689"/>
              <a:gd name="connsiteY0" fmla="*/ 3117635 h 3117635"/>
              <a:gd name="connsiteX1" fmla="*/ 795046 w 4019689"/>
              <a:gd name="connsiteY1" fmla="*/ 3102724 h 3117635"/>
              <a:gd name="connsiteX2" fmla="*/ 1416553 w 4019689"/>
              <a:gd name="connsiteY2" fmla="*/ 3081499 h 3117635"/>
              <a:gd name="connsiteX3" fmla="*/ 2131349 w 4019689"/>
              <a:gd name="connsiteY3" fmla="*/ 2959072 h 3117635"/>
              <a:gd name="connsiteX4" fmla="*/ 2633237 w 4019689"/>
              <a:gd name="connsiteY4" fmla="*/ 2448404 h 3117635"/>
              <a:gd name="connsiteX5" fmla="*/ 3476997 w 4019689"/>
              <a:gd name="connsiteY5" fmla="*/ 1286130 h 3117635"/>
              <a:gd name="connsiteX6" fmla="*/ 4019689 w 4019689"/>
              <a:gd name="connsiteY6" fmla="*/ 0 h 3117635"/>
              <a:gd name="connsiteX0" fmla="*/ 0 w 4019689"/>
              <a:gd name="connsiteY0" fmla="*/ 3117635 h 3117635"/>
              <a:gd name="connsiteX1" fmla="*/ 795046 w 4019689"/>
              <a:gd name="connsiteY1" fmla="*/ 3102724 h 3117635"/>
              <a:gd name="connsiteX2" fmla="*/ 1697907 w 4019689"/>
              <a:gd name="connsiteY2" fmla="*/ 3018976 h 3117635"/>
              <a:gd name="connsiteX3" fmla="*/ 2131349 w 4019689"/>
              <a:gd name="connsiteY3" fmla="*/ 2959072 h 3117635"/>
              <a:gd name="connsiteX4" fmla="*/ 2633237 w 4019689"/>
              <a:gd name="connsiteY4" fmla="*/ 2448404 h 3117635"/>
              <a:gd name="connsiteX5" fmla="*/ 3476997 w 4019689"/>
              <a:gd name="connsiteY5" fmla="*/ 1286130 h 3117635"/>
              <a:gd name="connsiteX6" fmla="*/ 4019689 w 4019689"/>
              <a:gd name="connsiteY6" fmla="*/ 0 h 3117635"/>
              <a:gd name="connsiteX0" fmla="*/ 0 w 4019689"/>
              <a:gd name="connsiteY0" fmla="*/ 3117635 h 3117635"/>
              <a:gd name="connsiteX1" fmla="*/ 795046 w 4019689"/>
              <a:gd name="connsiteY1" fmla="*/ 3102724 h 3117635"/>
              <a:gd name="connsiteX2" fmla="*/ 1697907 w 4019689"/>
              <a:gd name="connsiteY2" fmla="*/ 3018976 h 3117635"/>
              <a:gd name="connsiteX3" fmla="*/ 2217318 w 4019689"/>
              <a:gd name="connsiteY3" fmla="*/ 2826211 h 3117635"/>
              <a:gd name="connsiteX4" fmla="*/ 2633237 w 4019689"/>
              <a:gd name="connsiteY4" fmla="*/ 2448404 h 3117635"/>
              <a:gd name="connsiteX5" fmla="*/ 3476997 w 4019689"/>
              <a:gd name="connsiteY5" fmla="*/ 1286130 h 3117635"/>
              <a:gd name="connsiteX6" fmla="*/ 4019689 w 4019689"/>
              <a:gd name="connsiteY6" fmla="*/ 0 h 3117635"/>
              <a:gd name="connsiteX0" fmla="*/ 0 w 4019689"/>
              <a:gd name="connsiteY0" fmla="*/ 3117635 h 3117635"/>
              <a:gd name="connsiteX1" fmla="*/ 795046 w 4019689"/>
              <a:gd name="connsiteY1" fmla="*/ 3102724 h 3117635"/>
              <a:gd name="connsiteX2" fmla="*/ 1697907 w 4019689"/>
              <a:gd name="connsiteY2" fmla="*/ 3018976 h 3117635"/>
              <a:gd name="connsiteX3" fmla="*/ 2217318 w 4019689"/>
              <a:gd name="connsiteY3" fmla="*/ 2826211 h 3117635"/>
              <a:gd name="connsiteX4" fmla="*/ 2633237 w 4019689"/>
              <a:gd name="connsiteY4" fmla="*/ 2448404 h 3117635"/>
              <a:gd name="connsiteX5" fmla="*/ 3453551 w 4019689"/>
              <a:gd name="connsiteY5" fmla="*/ 1200160 h 3117635"/>
              <a:gd name="connsiteX6" fmla="*/ 4019689 w 4019689"/>
              <a:gd name="connsiteY6" fmla="*/ 0 h 311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9689" h="3117635">
                <a:moveTo>
                  <a:pt x="0" y="3117635"/>
                </a:moveTo>
                <a:lnTo>
                  <a:pt x="795046" y="3102724"/>
                </a:lnTo>
                <a:cubicBezTo>
                  <a:pt x="962686" y="3095104"/>
                  <a:pt x="1460862" y="3065062"/>
                  <a:pt x="1697907" y="3018976"/>
                </a:cubicBezTo>
                <a:cubicBezTo>
                  <a:pt x="1934952" y="2972890"/>
                  <a:pt x="2061430" y="2921306"/>
                  <a:pt x="2217318" y="2826211"/>
                </a:cubicBezTo>
                <a:cubicBezTo>
                  <a:pt x="2373206" y="2731116"/>
                  <a:pt x="2427198" y="2719412"/>
                  <a:pt x="2633237" y="2448404"/>
                </a:cubicBezTo>
                <a:cubicBezTo>
                  <a:pt x="2839276" y="2177396"/>
                  <a:pt x="3263051" y="1501912"/>
                  <a:pt x="3453551" y="1200160"/>
                </a:cubicBezTo>
                <a:cubicBezTo>
                  <a:pt x="3644051" y="898408"/>
                  <a:pt x="3920629" y="205740"/>
                  <a:pt x="4019689" y="0"/>
                </a:cubicBezTo>
              </a:path>
            </a:pathLst>
          </a:cu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Google Shape;773;p29">
            <a:extLst>
              <a:ext uri="{FF2B5EF4-FFF2-40B4-BE49-F238E27FC236}">
                <a16:creationId xmlns:a16="http://schemas.microsoft.com/office/drawing/2014/main" id="{60D6A22F-5A3C-A043-9AA9-BD03083C8208}"/>
              </a:ext>
            </a:extLst>
          </p:cNvPr>
          <p:cNvSpPr txBox="1"/>
          <p:nvPr/>
        </p:nvSpPr>
        <p:spPr>
          <a:xfrm>
            <a:off x="5107383" y="1095321"/>
            <a:ext cx="1874182"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err="1">
                <a:solidFill>
                  <a:schemeClr val="accent1"/>
                </a:solidFill>
                <a:latin typeface="Cabin"/>
                <a:ea typeface="Cabin"/>
                <a:cs typeface="Cabin"/>
                <a:sym typeface="Cabin"/>
              </a:rPr>
              <a:t>BackFilling</a:t>
            </a:r>
            <a:endParaRPr lang="ar-AE" dirty="0">
              <a:solidFill>
                <a:schemeClr val="accent1"/>
              </a:solidFill>
              <a:latin typeface="Cabin"/>
              <a:ea typeface="Cabin"/>
              <a:cs typeface="Cabin"/>
              <a:sym typeface="Cabin"/>
            </a:endParaRPr>
          </a:p>
        </p:txBody>
      </p:sp>
      <p:sp>
        <p:nvSpPr>
          <p:cNvPr id="839" name="Freeform 838">
            <a:extLst>
              <a:ext uri="{FF2B5EF4-FFF2-40B4-BE49-F238E27FC236}">
                <a16:creationId xmlns:a16="http://schemas.microsoft.com/office/drawing/2014/main" id="{F3E649AC-15BF-C56F-A86D-6F84EA5A5C46}"/>
              </a:ext>
            </a:extLst>
          </p:cNvPr>
          <p:cNvSpPr/>
          <p:nvPr/>
        </p:nvSpPr>
        <p:spPr>
          <a:xfrm>
            <a:off x="1108693" y="2057836"/>
            <a:ext cx="3996000" cy="2480273"/>
          </a:xfrm>
          <a:custGeom>
            <a:avLst/>
            <a:gdLst>
              <a:gd name="connsiteX0" fmla="*/ 0 w 3996000"/>
              <a:gd name="connsiteY0" fmla="*/ 2476800 h 2480273"/>
              <a:gd name="connsiteX1" fmla="*/ 878400 w 3996000"/>
              <a:gd name="connsiteY1" fmla="*/ 2440800 h 2480273"/>
              <a:gd name="connsiteX2" fmla="*/ 1980000 w 3996000"/>
              <a:gd name="connsiteY2" fmla="*/ 2196000 h 2480273"/>
              <a:gd name="connsiteX3" fmla="*/ 2628000 w 3996000"/>
              <a:gd name="connsiteY3" fmla="*/ 1713600 h 2480273"/>
              <a:gd name="connsiteX4" fmla="*/ 3492000 w 3996000"/>
              <a:gd name="connsiteY4" fmla="*/ 777600 h 2480273"/>
              <a:gd name="connsiteX5" fmla="*/ 3996000 w 3996000"/>
              <a:gd name="connsiteY5" fmla="*/ 0 h 2480273"/>
              <a:gd name="connsiteX0" fmla="*/ 0 w 3996000"/>
              <a:gd name="connsiteY0" fmla="*/ 2476800 h 2480273"/>
              <a:gd name="connsiteX1" fmla="*/ 878400 w 3996000"/>
              <a:gd name="connsiteY1" fmla="*/ 2440800 h 2480273"/>
              <a:gd name="connsiteX2" fmla="*/ 1980000 w 3996000"/>
              <a:gd name="connsiteY2" fmla="*/ 2196000 h 2480273"/>
              <a:gd name="connsiteX3" fmla="*/ 2628000 w 3996000"/>
              <a:gd name="connsiteY3" fmla="*/ 1713600 h 2480273"/>
              <a:gd name="connsiteX4" fmla="*/ 3492000 w 3996000"/>
              <a:gd name="connsiteY4" fmla="*/ 777600 h 2480273"/>
              <a:gd name="connsiteX5" fmla="*/ 3996000 w 3996000"/>
              <a:gd name="connsiteY5" fmla="*/ 0 h 2480273"/>
              <a:gd name="connsiteX0" fmla="*/ 0 w 3996000"/>
              <a:gd name="connsiteY0" fmla="*/ 2476800 h 2480273"/>
              <a:gd name="connsiteX1" fmla="*/ 878400 w 3996000"/>
              <a:gd name="connsiteY1" fmla="*/ 2440800 h 2480273"/>
              <a:gd name="connsiteX2" fmla="*/ 1980000 w 3996000"/>
              <a:gd name="connsiteY2" fmla="*/ 2196000 h 2480273"/>
              <a:gd name="connsiteX3" fmla="*/ 2628000 w 3996000"/>
              <a:gd name="connsiteY3" fmla="*/ 1713600 h 2480273"/>
              <a:gd name="connsiteX4" fmla="*/ 3492000 w 3996000"/>
              <a:gd name="connsiteY4" fmla="*/ 777600 h 2480273"/>
              <a:gd name="connsiteX5" fmla="*/ 3996000 w 3996000"/>
              <a:gd name="connsiteY5" fmla="*/ 0 h 248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6000" h="2480273">
                <a:moveTo>
                  <a:pt x="0" y="2476800"/>
                </a:moveTo>
                <a:cubicBezTo>
                  <a:pt x="274200" y="2482200"/>
                  <a:pt x="548400" y="2487600"/>
                  <a:pt x="878400" y="2440800"/>
                </a:cubicBezTo>
                <a:cubicBezTo>
                  <a:pt x="1208400" y="2394000"/>
                  <a:pt x="1688400" y="2317200"/>
                  <a:pt x="1980000" y="2196000"/>
                </a:cubicBezTo>
                <a:cubicBezTo>
                  <a:pt x="2271600" y="2074800"/>
                  <a:pt x="2376000" y="1950000"/>
                  <a:pt x="2628000" y="1713600"/>
                </a:cubicBezTo>
                <a:cubicBezTo>
                  <a:pt x="2880000" y="1477200"/>
                  <a:pt x="3264000" y="1063200"/>
                  <a:pt x="3492000" y="777600"/>
                </a:cubicBezTo>
                <a:cubicBezTo>
                  <a:pt x="3720000" y="492000"/>
                  <a:pt x="3855600" y="332400"/>
                  <a:pt x="3996000" y="0"/>
                </a:cubicBezTo>
              </a:path>
            </a:pathLst>
          </a:cu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Google Shape;773;p29">
            <a:extLst>
              <a:ext uri="{FF2B5EF4-FFF2-40B4-BE49-F238E27FC236}">
                <a16:creationId xmlns:a16="http://schemas.microsoft.com/office/drawing/2014/main" id="{95D95504-F84C-65BA-69D1-4932EF526BE3}"/>
              </a:ext>
            </a:extLst>
          </p:cNvPr>
          <p:cNvSpPr txBox="1"/>
          <p:nvPr/>
        </p:nvSpPr>
        <p:spPr>
          <a:xfrm>
            <a:off x="5104693" y="1824405"/>
            <a:ext cx="1874182"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err="1">
                <a:solidFill>
                  <a:schemeClr val="accent2"/>
                </a:solidFill>
                <a:latin typeface="Cabin"/>
                <a:ea typeface="Cabin"/>
                <a:cs typeface="Cabin"/>
                <a:sym typeface="Cabin"/>
              </a:rPr>
              <a:t>MaxWeight</a:t>
            </a:r>
            <a:endParaRPr lang="ar-AE">
              <a:solidFill>
                <a:schemeClr val="accent2"/>
              </a:solidFill>
              <a:latin typeface="Cabin"/>
              <a:ea typeface="Cabin"/>
              <a:cs typeface="Cabin"/>
              <a:sym typeface="Cabin"/>
            </a:endParaRPr>
          </a:p>
        </p:txBody>
      </p:sp>
      <p:sp>
        <p:nvSpPr>
          <p:cNvPr id="842" name="Freeform 841">
            <a:extLst>
              <a:ext uri="{FF2B5EF4-FFF2-40B4-BE49-F238E27FC236}">
                <a16:creationId xmlns:a16="http://schemas.microsoft.com/office/drawing/2014/main" id="{79EAF6F4-9FEC-DF7B-DFF3-0CB5D5BA938A}"/>
              </a:ext>
            </a:extLst>
          </p:cNvPr>
          <p:cNvSpPr/>
          <p:nvPr/>
        </p:nvSpPr>
        <p:spPr>
          <a:xfrm>
            <a:off x="1101025" y="2375384"/>
            <a:ext cx="3990110" cy="2149434"/>
          </a:xfrm>
          <a:custGeom>
            <a:avLst/>
            <a:gdLst>
              <a:gd name="connsiteX0" fmla="*/ 0 w 3990110"/>
              <a:gd name="connsiteY0" fmla="*/ 2149434 h 2149434"/>
              <a:gd name="connsiteX1" fmla="*/ 653143 w 3990110"/>
              <a:gd name="connsiteY1" fmla="*/ 2101933 h 2149434"/>
              <a:gd name="connsiteX2" fmla="*/ 1567543 w 3990110"/>
              <a:gd name="connsiteY2" fmla="*/ 1900052 h 2149434"/>
              <a:gd name="connsiteX3" fmla="*/ 2493819 w 3990110"/>
              <a:gd name="connsiteY3" fmla="*/ 1425039 h 2149434"/>
              <a:gd name="connsiteX4" fmla="*/ 3610099 w 3990110"/>
              <a:gd name="connsiteY4" fmla="*/ 498764 h 2149434"/>
              <a:gd name="connsiteX5" fmla="*/ 3990110 w 3990110"/>
              <a:gd name="connsiteY5" fmla="*/ 0 h 2149434"/>
              <a:gd name="connsiteX0" fmla="*/ 0 w 3990110"/>
              <a:gd name="connsiteY0" fmla="*/ 2149434 h 2149434"/>
              <a:gd name="connsiteX1" fmla="*/ 653143 w 3990110"/>
              <a:gd name="connsiteY1" fmla="*/ 2101933 h 2149434"/>
              <a:gd name="connsiteX2" fmla="*/ 1567543 w 3990110"/>
              <a:gd name="connsiteY2" fmla="*/ 1900052 h 2149434"/>
              <a:gd name="connsiteX3" fmla="*/ 2493819 w 3990110"/>
              <a:gd name="connsiteY3" fmla="*/ 1425039 h 2149434"/>
              <a:gd name="connsiteX4" fmla="*/ 3610099 w 3990110"/>
              <a:gd name="connsiteY4" fmla="*/ 498764 h 2149434"/>
              <a:gd name="connsiteX5" fmla="*/ 3990110 w 3990110"/>
              <a:gd name="connsiteY5" fmla="*/ 0 h 214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0110" h="2149434">
                <a:moveTo>
                  <a:pt x="0" y="2149434"/>
                </a:moveTo>
                <a:cubicBezTo>
                  <a:pt x="195943" y="2146465"/>
                  <a:pt x="391886" y="2143497"/>
                  <a:pt x="653143" y="2101933"/>
                </a:cubicBezTo>
                <a:cubicBezTo>
                  <a:pt x="914400" y="2060369"/>
                  <a:pt x="1260764" y="2012868"/>
                  <a:pt x="1567543" y="1900052"/>
                </a:cubicBezTo>
                <a:cubicBezTo>
                  <a:pt x="1874322" y="1787236"/>
                  <a:pt x="2153393" y="1658587"/>
                  <a:pt x="2493819" y="1425039"/>
                </a:cubicBezTo>
                <a:cubicBezTo>
                  <a:pt x="2834245" y="1191491"/>
                  <a:pt x="3360717" y="736270"/>
                  <a:pt x="3610099" y="498764"/>
                </a:cubicBezTo>
                <a:cubicBezTo>
                  <a:pt x="3859481" y="261258"/>
                  <a:pt x="3859481" y="247403"/>
                  <a:pt x="3990110" y="0"/>
                </a:cubicBezTo>
              </a:path>
            </a:pathLst>
          </a:cu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4"/>
                </a:solidFill>
              </a:ln>
            </a:endParaRPr>
          </a:p>
        </p:txBody>
      </p:sp>
      <p:sp>
        <p:nvSpPr>
          <p:cNvPr id="843" name="Google Shape;773;p29">
            <a:extLst>
              <a:ext uri="{FF2B5EF4-FFF2-40B4-BE49-F238E27FC236}">
                <a16:creationId xmlns:a16="http://schemas.microsoft.com/office/drawing/2014/main" id="{1F8FFAFA-CFBC-B310-E056-EFB00980897A}"/>
              </a:ext>
            </a:extLst>
          </p:cNvPr>
          <p:cNvSpPr txBox="1"/>
          <p:nvPr/>
        </p:nvSpPr>
        <p:spPr>
          <a:xfrm>
            <a:off x="5091135" y="2175284"/>
            <a:ext cx="1874182"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err="1">
                <a:solidFill>
                  <a:schemeClr val="accent6"/>
                </a:solidFill>
                <a:latin typeface="Cabin"/>
                <a:ea typeface="Cabin"/>
                <a:cs typeface="Cabin"/>
                <a:sym typeface="Cabin"/>
              </a:rPr>
              <a:t>pMSR</a:t>
            </a:r>
            <a:endParaRPr lang="ar-AE" dirty="0">
              <a:solidFill>
                <a:schemeClr val="accent6"/>
              </a:solidFill>
              <a:latin typeface="Cabin"/>
              <a:ea typeface="Cabin"/>
              <a:cs typeface="Cabin"/>
              <a:sym typeface="Cabin"/>
            </a:endParaRPr>
          </a:p>
        </p:txBody>
      </p:sp>
      <p:sp>
        <p:nvSpPr>
          <p:cNvPr id="844" name="Google Shape;778;p29">
            <a:extLst>
              <a:ext uri="{FF2B5EF4-FFF2-40B4-BE49-F238E27FC236}">
                <a16:creationId xmlns:a16="http://schemas.microsoft.com/office/drawing/2014/main" id="{2D44C2B3-D3EF-7AFB-4A7C-272297AFDDFC}"/>
              </a:ext>
            </a:extLst>
          </p:cNvPr>
          <p:cNvSpPr txBox="1"/>
          <p:nvPr/>
        </p:nvSpPr>
        <p:spPr>
          <a:xfrm>
            <a:off x="6978875" y="1927783"/>
            <a:ext cx="4649715" cy="203129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dirty="0">
                <a:solidFill>
                  <a:schemeClr val="dk1"/>
                </a:solidFill>
                <a:latin typeface="Cabin"/>
                <a:ea typeface="Cabin"/>
                <a:cs typeface="Cabin"/>
                <a:sym typeface="Cabin"/>
              </a:rPr>
              <a:t>MSR with </a:t>
            </a:r>
            <a:r>
              <a:rPr lang="en-US" sz="2400" b="1" dirty="0" err="1">
                <a:solidFill>
                  <a:schemeClr val="dk1"/>
                </a:solidFill>
                <a:latin typeface="Cabin"/>
                <a:ea typeface="Cabin"/>
                <a:cs typeface="Cabin"/>
                <a:sym typeface="Cabin"/>
              </a:rPr>
              <a:t>BackFilling</a:t>
            </a:r>
            <a:endParaRPr lang="en-US" sz="2400" b="1" dirty="0">
              <a:solidFill>
                <a:schemeClr val="dk1"/>
              </a:solidFill>
              <a:latin typeface="Cabin"/>
              <a:ea typeface="Cabin"/>
              <a:cs typeface="Cabin"/>
              <a:sym typeface="Cabin"/>
            </a:endParaRPr>
          </a:p>
          <a:p>
            <a:pPr marL="342900" lvl="0" indent="-342900" algn="l" rtl="0">
              <a:spcBef>
                <a:spcPts val="0"/>
              </a:spcBef>
              <a:spcAft>
                <a:spcPts val="0"/>
              </a:spcAft>
              <a:buFontTx/>
              <a:buChar char="-"/>
            </a:pPr>
            <a:r>
              <a:rPr lang="en-US" sz="2400" dirty="0">
                <a:solidFill>
                  <a:schemeClr val="dk1"/>
                </a:solidFill>
                <a:latin typeface="Cabin"/>
                <a:ea typeface="Cabin"/>
                <a:cs typeface="Cabin"/>
                <a:sym typeface="Cabin"/>
              </a:rPr>
              <a:t>Use the schedule from an MSR</a:t>
            </a:r>
          </a:p>
          <a:p>
            <a:pPr marL="342900" lvl="0" indent="-342900" algn="l" rtl="0">
              <a:spcBef>
                <a:spcPts val="0"/>
              </a:spcBef>
              <a:spcAft>
                <a:spcPts val="0"/>
              </a:spcAft>
              <a:buFontTx/>
              <a:buChar char="-"/>
            </a:pPr>
            <a:r>
              <a:rPr lang="en-US" sz="2400" dirty="0">
                <a:solidFill>
                  <a:schemeClr val="dk1"/>
                </a:solidFill>
                <a:latin typeface="Cabin"/>
                <a:ea typeface="Cabin"/>
                <a:cs typeface="Cabin"/>
                <a:sym typeface="Cabin"/>
              </a:rPr>
              <a:t>Fill any spare capacity according to </a:t>
            </a:r>
            <a:r>
              <a:rPr lang="en-US" sz="2400" dirty="0" err="1">
                <a:solidFill>
                  <a:schemeClr val="dk1"/>
                </a:solidFill>
                <a:latin typeface="Cabin"/>
                <a:ea typeface="Cabin"/>
                <a:cs typeface="Cabin"/>
                <a:sym typeface="Cabin"/>
              </a:rPr>
              <a:t>BackFilling</a:t>
            </a:r>
            <a:endParaRPr lang="en-US" sz="2400" dirty="0">
              <a:solidFill>
                <a:schemeClr val="dk1"/>
              </a:solidFill>
              <a:latin typeface="Cabin"/>
              <a:ea typeface="Cabin"/>
              <a:cs typeface="Cabin"/>
              <a:sym typeface="Cabin"/>
            </a:endParaRPr>
          </a:p>
          <a:p>
            <a:pPr marL="342900" lvl="0" indent="-342900" algn="l" rtl="0">
              <a:spcBef>
                <a:spcPts val="0"/>
              </a:spcBef>
              <a:spcAft>
                <a:spcPts val="0"/>
              </a:spcAft>
              <a:buFontTx/>
              <a:buChar char="-"/>
            </a:pPr>
            <a:endParaRPr lang="en-US" sz="2400" b="1" dirty="0">
              <a:solidFill>
                <a:schemeClr val="dk1"/>
              </a:solidFill>
              <a:latin typeface="Cabin"/>
              <a:ea typeface="Cabin"/>
              <a:cs typeface="Cabin"/>
              <a:sym typeface="Cabin"/>
            </a:endParaRPr>
          </a:p>
        </p:txBody>
      </p:sp>
      <p:sp>
        <p:nvSpPr>
          <p:cNvPr id="846" name="Freeform 845">
            <a:extLst>
              <a:ext uri="{FF2B5EF4-FFF2-40B4-BE49-F238E27FC236}">
                <a16:creationId xmlns:a16="http://schemas.microsoft.com/office/drawing/2014/main" id="{CCCFA9DB-4917-E3A8-2E43-FC6B1033A7EC}"/>
              </a:ext>
            </a:extLst>
          </p:cNvPr>
          <p:cNvSpPr/>
          <p:nvPr/>
        </p:nvSpPr>
        <p:spPr>
          <a:xfrm>
            <a:off x="1112902" y="3325409"/>
            <a:ext cx="3930732" cy="1226036"/>
          </a:xfrm>
          <a:custGeom>
            <a:avLst/>
            <a:gdLst>
              <a:gd name="connsiteX0" fmla="*/ 0 w 3954483"/>
              <a:gd name="connsiteY0" fmla="*/ 866899 h 881651"/>
              <a:gd name="connsiteX1" fmla="*/ 866898 w 3954483"/>
              <a:gd name="connsiteY1" fmla="*/ 878774 h 881651"/>
              <a:gd name="connsiteX2" fmla="*/ 1935678 w 3954483"/>
              <a:gd name="connsiteY2" fmla="*/ 819398 h 881651"/>
              <a:gd name="connsiteX3" fmla="*/ 3016332 w 3954483"/>
              <a:gd name="connsiteY3" fmla="*/ 700645 h 881651"/>
              <a:gd name="connsiteX4" fmla="*/ 3443844 w 3954483"/>
              <a:gd name="connsiteY4" fmla="*/ 344385 h 881651"/>
              <a:gd name="connsiteX5" fmla="*/ 3954483 w 3954483"/>
              <a:gd name="connsiteY5" fmla="*/ 0 h 881651"/>
              <a:gd name="connsiteX0" fmla="*/ 0 w 3966358"/>
              <a:gd name="connsiteY0" fmla="*/ 1306286 h 1321038"/>
              <a:gd name="connsiteX1" fmla="*/ 866898 w 3966358"/>
              <a:gd name="connsiteY1" fmla="*/ 1318161 h 1321038"/>
              <a:gd name="connsiteX2" fmla="*/ 1935678 w 3966358"/>
              <a:gd name="connsiteY2" fmla="*/ 1258785 h 1321038"/>
              <a:gd name="connsiteX3" fmla="*/ 3016332 w 3966358"/>
              <a:gd name="connsiteY3" fmla="*/ 1140032 h 1321038"/>
              <a:gd name="connsiteX4" fmla="*/ 3443844 w 3966358"/>
              <a:gd name="connsiteY4" fmla="*/ 783772 h 1321038"/>
              <a:gd name="connsiteX5" fmla="*/ 3966358 w 3966358"/>
              <a:gd name="connsiteY5" fmla="*/ 0 h 1321038"/>
              <a:gd name="connsiteX0" fmla="*/ 0 w 3930732"/>
              <a:gd name="connsiteY0" fmla="*/ 1211284 h 1226036"/>
              <a:gd name="connsiteX1" fmla="*/ 866898 w 3930732"/>
              <a:gd name="connsiteY1" fmla="*/ 1223159 h 1226036"/>
              <a:gd name="connsiteX2" fmla="*/ 1935678 w 3930732"/>
              <a:gd name="connsiteY2" fmla="*/ 1163783 h 1226036"/>
              <a:gd name="connsiteX3" fmla="*/ 3016332 w 3930732"/>
              <a:gd name="connsiteY3" fmla="*/ 1045030 h 1226036"/>
              <a:gd name="connsiteX4" fmla="*/ 3443844 w 3930732"/>
              <a:gd name="connsiteY4" fmla="*/ 688770 h 1226036"/>
              <a:gd name="connsiteX5" fmla="*/ 3930732 w 3930732"/>
              <a:gd name="connsiteY5" fmla="*/ 0 h 1226036"/>
              <a:gd name="connsiteX0" fmla="*/ 0 w 3930732"/>
              <a:gd name="connsiteY0" fmla="*/ 1211284 h 1226036"/>
              <a:gd name="connsiteX1" fmla="*/ 866898 w 3930732"/>
              <a:gd name="connsiteY1" fmla="*/ 1223159 h 1226036"/>
              <a:gd name="connsiteX2" fmla="*/ 1935678 w 3930732"/>
              <a:gd name="connsiteY2" fmla="*/ 1163783 h 1226036"/>
              <a:gd name="connsiteX3" fmla="*/ 3016332 w 3930732"/>
              <a:gd name="connsiteY3" fmla="*/ 1045030 h 1226036"/>
              <a:gd name="connsiteX4" fmla="*/ 3491345 w 3930732"/>
              <a:gd name="connsiteY4" fmla="*/ 451264 h 1226036"/>
              <a:gd name="connsiteX5" fmla="*/ 3930732 w 3930732"/>
              <a:gd name="connsiteY5" fmla="*/ 0 h 1226036"/>
              <a:gd name="connsiteX0" fmla="*/ 0 w 3930732"/>
              <a:gd name="connsiteY0" fmla="*/ 1211284 h 1226036"/>
              <a:gd name="connsiteX1" fmla="*/ 866898 w 3930732"/>
              <a:gd name="connsiteY1" fmla="*/ 1223159 h 1226036"/>
              <a:gd name="connsiteX2" fmla="*/ 1935678 w 3930732"/>
              <a:gd name="connsiteY2" fmla="*/ 1163783 h 1226036"/>
              <a:gd name="connsiteX3" fmla="*/ 2790701 w 3930732"/>
              <a:gd name="connsiteY3" fmla="*/ 997528 h 1226036"/>
              <a:gd name="connsiteX4" fmla="*/ 3491345 w 3930732"/>
              <a:gd name="connsiteY4" fmla="*/ 451264 h 1226036"/>
              <a:gd name="connsiteX5" fmla="*/ 3930732 w 3930732"/>
              <a:gd name="connsiteY5" fmla="*/ 0 h 1226036"/>
              <a:gd name="connsiteX0" fmla="*/ 0 w 3930732"/>
              <a:gd name="connsiteY0" fmla="*/ 1211284 h 1226036"/>
              <a:gd name="connsiteX1" fmla="*/ 866898 w 3930732"/>
              <a:gd name="connsiteY1" fmla="*/ 1223159 h 1226036"/>
              <a:gd name="connsiteX2" fmla="*/ 1935678 w 3930732"/>
              <a:gd name="connsiteY2" fmla="*/ 1163783 h 1226036"/>
              <a:gd name="connsiteX3" fmla="*/ 2790701 w 3930732"/>
              <a:gd name="connsiteY3" fmla="*/ 997528 h 1226036"/>
              <a:gd name="connsiteX4" fmla="*/ 3491345 w 3930732"/>
              <a:gd name="connsiteY4" fmla="*/ 451264 h 1226036"/>
              <a:gd name="connsiteX5" fmla="*/ 3930732 w 3930732"/>
              <a:gd name="connsiteY5" fmla="*/ 0 h 1226036"/>
              <a:gd name="connsiteX0" fmla="*/ 0 w 3930732"/>
              <a:gd name="connsiteY0" fmla="*/ 1211284 h 1226036"/>
              <a:gd name="connsiteX1" fmla="*/ 866898 w 3930732"/>
              <a:gd name="connsiteY1" fmla="*/ 1223159 h 1226036"/>
              <a:gd name="connsiteX2" fmla="*/ 1935678 w 3930732"/>
              <a:gd name="connsiteY2" fmla="*/ 1163783 h 1226036"/>
              <a:gd name="connsiteX3" fmla="*/ 2790701 w 3930732"/>
              <a:gd name="connsiteY3" fmla="*/ 997528 h 1226036"/>
              <a:gd name="connsiteX4" fmla="*/ 3491345 w 3930732"/>
              <a:gd name="connsiteY4" fmla="*/ 451264 h 1226036"/>
              <a:gd name="connsiteX5" fmla="*/ 3930732 w 3930732"/>
              <a:gd name="connsiteY5" fmla="*/ 0 h 1226036"/>
              <a:gd name="connsiteX0" fmla="*/ 0 w 3930732"/>
              <a:gd name="connsiteY0" fmla="*/ 1211284 h 1226036"/>
              <a:gd name="connsiteX1" fmla="*/ 866898 w 3930732"/>
              <a:gd name="connsiteY1" fmla="*/ 1223159 h 1226036"/>
              <a:gd name="connsiteX2" fmla="*/ 1935678 w 3930732"/>
              <a:gd name="connsiteY2" fmla="*/ 1163783 h 1226036"/>
              <a:gd name="connsiteX3" fmla="*/ 2790701 w 3930732"/>
              <a:gd name="connsiteY3" fmla="*/ 997528 h 1226036"/>
              <a:gd name="connsiteX4" fmla="*/ 3467595 w 3930732"/>
              <a:gd name="connsiteY4" fmla="*/ 463139 h 1226036"/>
              <a:gd name="connsiteX5" fmla="*/ 3930732 w 3930732"/>
              <a:gd name="connsiteY5" fmla="*/ 0 h 1226036"/>
              <a:gd name="connsiteX0" fmla="*/ 0 w 3930732"/>
              <a:gd name="connsiteY0" fmla="*/ 1211284 h 1226036"/>
              <a:gd name="connsiteX1" fmla="*/ 866898 w 3930732"/>
              <a:gd name="connsiteY1" fmla="*/ 1223159 h 1226036"/>
              <a:gd name="connsiteX2" fmla="*/ 1935678 w 3930732"/>
              <a:gd name="connsiteY2" fmla="*/ 1163783 h 1226036"/>
              <a:gd name="connsiteX3" fmla="*/ 2790701 w 3930732"/>
              <a:gd name="connsiteY3" fmla="*/ 997528 h 1226036"/>
              <a:gd name="connsiteX4" fmla="*/ 3467595 w 3930732"/>
              <a:gd name="connsiteY4" fmla="*/ 463139 h 1226036"/>
              <a:gd name="connsiteX5" fmla="*/ 3930732 w 3930732"/>
              <a:gd name="connsiteY5" fmla="*/ 0 h 1226036"/>
              <a:gd name="connsiteX0" fmla="*/ 0 w 3930732"/>
              <a:gd name="connsiteY0" fmla="*/ 1211284 h 1226036"/>
              <a:gd name="connsiteX1" fmla="*/ 866898 w 3930732"/>
              <a:gd name="connsiteY1" fmla="*/ 1223159 h 1226036"/>
              <a:gd name="connsiteX2" fmla="*/ 1935678 w 3930732"/>
              <a:gd name="connsiteY2" fmla="*/ 1163783 h 1226036"/>
              <a:gd name="connsiteX3" fmla="*/ 2790701 w 3930732"/>
              <a:gd name="connsiteY3" fmla="*/ 997528 h 1226036"/>
              <a:gd name="connsiteX4" fmla="*/ 3467595 w 3930732"/>
              <a:gd name="connsiteY4" fmla="*/ 463139 h 1226036"/>
              <a:gd name="connsiteX5" fmla="*/ 3930732 w 3930732"/>
              <a:gd name="connsiteY5" fmla="*/ 0 h 1226036"/>
              <a:gd name="connsiteX0" fmla="*/ 0 w 3930732"/>
              <a:gd name="connsiteY0" fmla="*/ 1211284 h 1226036"/>
              <a:gd name="connsiteX1" fmla="*/ 866898 w 3930732"/>
              <a:gd name="connsiteY1" fmla="*/ 1223159 h 1226036"/>
              <a:gd name="connsiteX2" fmla="*/ 1935678 w 3930732"/>
              <a:gd name="connsiteY2" fmla="*/ 1163783 h 1226036"/>
              <a:gd name="connsiteX3" fmla="*/ 2790701 w 3930732"/>
              <a:gd name="connsiteY3" fmla="*/ 997528 h 1226036"/>
              <a:gd name="connsiteX4" fmla="*/ 3443845 w 3930732"/>
              <a:gd name="connsiteY4" fmla="*/ 510641 h 1226036"/>
              <a:gd name="connsiteX5" fmla="*/ 3930732 w 3930732"/>
              <a:gd name="connsiteY5" fmla="*/ 0 h 122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0732" h="1226036">
                <a:moveTo>
                  <a:pt x="0" y="1211284"/>
                </a:moveTo>
                <a:cubicBezTo>
                  <a:pt x="272142" y="1221180"/>
                  <a:pt x="544285" y="1231076"/>
                  <a:pt x="866898" y="1223159"/>
                </a:cubicBezTo>
                <a:cubicBezTo>
                  <a:pt x="1189511" y="1215242"/>
                  <a:pt x="1615044" y="1201388"/>
                  <a:pt x="1935678" y="1163783"/>
                </a:cubicBezTo>
                <a:cubicBezTo>
                  <a:pt x="2256312" y="1126178"/>
                  <a:pt x="2539340" y="1106385"/>
                  <a:pt x="2790701" y="997528"/>
                </a:cubicBezTo>
                <a:cubicBezTo>
                  <a:pt x="3042062" y="888671"/>
                  <a:pt x="3049981" y="876797"/>
                  <a:pt x="3443845" y="510641"/>
                </a:cubicBezTo>
                <a:cubicBezTo>
                  <a:pt x="3659581" y="346366"/>
                  <a:pt x="3786249" y="213756"/>
                  <a:pt x="3930732" y="0"/>
                </a:cubicBezTo>
              </a:path>
            </a:pathLst>
          </a:cu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50000"/>
                </a:schemeClr>
              </a:solidFill>
            </a:endParaRPr>
          </a:p>
        </p:txBody>
      </p:sp>
      <p:sp>
        <p:nvSpPr>
          <p:cNvPr id="847" name="Google Shape;773;p29">
            <a:extLst>
              <a:ext uri="{FF2B5EF4-FFF2-40B4-BE49-F238E27FC236}">
                <a16:creationId xmlns:a16="http://schemas.microsoft.com/office/drawing/2014/main" id="{303AB512-2FA1-D925-ED1E-C8753C4A990B}"/>
              </a:ext>
            </a:extLst>
          </p:cNvPr>
          <p:cNvSpPr txBox="1"/>
          <p:nvPr/>
        </p:nvSpPr>
        <p:spPr>
          <a:xfrm>
            <a:off x="5031057" y="3041768"/>
            <a:ext cx="1874182"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err="1">
                <a:solidFill>
                  <a:srgbClr val="7030A0"/>
                </a:solidFill>
                <a:latin typeface="Cabin"/>
                <a:ea typeface="Cabin"/>
                <a:cs typeface="Cabin"/>
                <a:sym typeface="Cabin"/>
              </a:rPr>
              <a:t>pMSR</a:t>
            </a:r>
            <a:r>
              <a:rPr lang="en-US" dirty="0">
                <a:solidFill>
                  <a:srgbClr val="7030A0"/>
                </a:solidFill>
                <a:latin typeface="Cabin"/>
                <a:ea typeface="Cabin"/>
                <a:cs typeface="Cabin"/>
                <a:sym typeface="Cabin"/>
              </a:rPr>
              <a:t> with </a:t>
            </a:r>
            <a:r>
              <a:rPr lang="en-US" dirty="0" err="1">
                <a:solidFill>
                  <a:srgbClr val="7030A0"/>
                </a:solidFill>
                <a:latin typeface="Cabin"/>
                <a:ea typeface="Cabin"/>
                <a:cs typeface="Cabin"/>
                <a:sym typeface="Cabin"/>
              </a:rPr>
              <a:t>BackFilling</a:t>
            </a:r>
            <a:endParaRPr lang="ar-AE" dirty="0">
              <a:solidFill>
                <a:srgbClr val="7030A0"/>
              </a:solidFill>
              <a:latin typeface="Cabin"/>
              <a:ea typeface="Cabin"/>
              <a:cs typeface="Cabin"/>
              <a:sym typeface="Cabin"/>
            </a:endParaRPr>
          </a:p>
        </p:txBody>
      </p:sp>
      <p:sp>
        <p:nvSpPr>
          <p:cNvPr id="849" name="Freeform 848">
            <a:extLst>
              <a:ext uri="{FF2B5EF4-FFF2-40B4-BE49-F238E27FC236}">
                <a16:creationId xmlns:a16="http://schemas.microsoft.com/office/drawing/2014/main" id="{8BFC79A7-EBDC-B919-6CAD-7E347ED4E36E}"/>
              </a:ext>
            </a:extLst>
          </p:cNvPr>
          <p:cNvSpPr/>
          <p:nvPr/>
        </p:nvSpPr>
        <p:spPr>
          <a:xfrm>
            <a:off x="1112901" y="3491665"/>
            <a:ext cx="3918857" cy="1063758"/>
          </a:xfrm>
          <a:custGeom>
            <a:avLst/>
            <a:gdLst>
              <a:gd name="connsiteX0" fmla="*/ 0 w 3918857"/>
              <a:gd name="connsiteY0" fmla="*/ 1056903 h 1063758"/>
              <a:gd name="connsiteX1" fmla="*/ 1175657 w 3918857"/>
              <a:gd name="connsiteY1" fmla="*/ 1056903 h 1063758"/>
              <a:gd name="connsiteX2" fmla="*/ 2185060 w 3918857"/>
              <a:gd name="connsiteY2" fmla="*/ 985652 h 1063758"/>
              <a:gd name="connsiteX3" fmla="*/ 3111335 w 3918857"/>
              <a:gd name="connsiteY3" fmla="*/ 700644 h 1063758"/>
              <a:gd name="connsiteX4" fmla="*/ 3681350 w 3918857"/>
              <a:gd name="connsiteY4" fmla="*/ 308758 h 1063758"/>
              <a:gd name="connsiteX5" fmla="*/ 3918857 w 3918857"/>
              <a:gd name="connsiteY5" fmla="*/ 0 h 1063758"/>
              <a:gd name="connsiteX6" fmla="*/ 3918857 w 3918857"/>
              <a:gd name="connsiteY6" fmla="*/ 0 h 106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8857" h="1063758">
                <a:moveTo>
                  <a:pt x="0" y="1056903"/>
                </a:moveTo>
                <a:cubicBezTo>
                  <a:pt x="405740" y="1062840"/>
                  <a:pt x="811480" y="1068778"/>
                  <a:pt x="1175657" y="1056903"/>
                </a:cubicBezTo>
                <a:cubicBezTo>
                  <a:pt x="1539834" y="1045028"/>
                  <a:pt x="1862447" y="1045028"/>
                  <a:pt x="2185060" y="985652"/>
                </a:cubicBezTo>
                <a:cubicBezTo>
                  <a:pt x="2507673" y="926275"/>
                  <a:pt x="2861953" y="813460"/>
                  <a:pt x="3111335" y="700644"/>
                </a:cubicBezTo>
                <a:cubicBezTo>
                  <a:pt x="3360717" y="587828"/>
                  <a:pt x="3546763" y="425532"/>
                  <a:pt x="3681350" y="308758"/>
                </a:cubicBezTo>
                <a:cubicBezTo>
                  <a:pt x="3815937" y="191984"/>
                  <a:pt x="3918857" y="0"/>
                  <a:pt x="3918857" y="0"/>
                </a:cubicBezTo>
                <a:lnTo>
                  <a:pt x="3918857" y="0"/>
                </a:lnTo>
              </a:path>
            </a:pathLst>
          </a:cu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 name="Google Shape;773;p29">
            <a:extLst>
              <a:ext uri="{FF2B5EF4-FFF2-40B4-BE49-F238E27FC236}">
                <a16:creationId xmlns:a16="http://schemas.microsoft.com/office/drawing/2014/main" id="{6D4D0BD6-4FE8-35A2-8888-C99C32D27680}"/>
              </a:ext>
            </a:extLst>
          </p:cNvPr>
          <p:cNvSpPr txBox="1"/>
          <p:nvPr/>
        </p:nvSpPr>
        <p:spPr>
          <a:xfrm>
            <a:off x="5031057" y="3359316"/>
            <a:ext cx="1874182"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err="1">
                <a:solidFill>
                  <a:srgbClr val="C00000"/>
                </a:solidFill>
                <a:latin typeface="Cabin"/>
                <a:ea typeface="Cabin"/>
                <a:cs typeface="Cabin"/>
                <a:sym typeface="Cabin"/>
              </a:rPr>
              <a:t>nMSR</a:t>
            </a:r>
            <a:r>
              <a:rPr lang="en-US" dirty="0">
                <a:solidFill>
                  <a:srgbClr val="C00000"/>
                </a:solidFill>
                <a:latin typeface="Cabin"/>
                <a:ea typeface="Cabin"/>
                <a:cs typeface="Cabin"/>
                <a:sym typeface="Cabin"/>
              </a:rPr>
              <a:t> with </a:t>
            </a:r>
            <a:r>
              <a:rPr lang="en-US" dirty="0" err="1">
                <a:solidFill>
                  <a:srgbClr val="C00000"/>
                </a:solidFill>
                <a:latin typeface="Cabin"/>
                <a:ea typeface="Cabin"/>
                <a:cs typeface="Cabin"/>
                <a:sym typeface="Cabin"/>
              </a:rPr>
              <a:t>BackFilling</a:t>
            </a:r>
            <a:endParaRPr lang="ar-AE" dirty="0">
              <a:solidFill>
                <a:srgbClr val="C00000"/>
              </a:solidFill>
              <a:latin typeface="Cabin"/>
              <a:ea typeface="Cabin"/>
              <a:cs typeface="Cabin"/>
              <a:sym typeface="Cabin"/>
            </a:endParaRPr>
          </a:p>
        </p:txBody>
      </p:sp>
      <p:sp>
        <p:nvSpPr>
          <p:cNvPr id="35" name="Google Shape;837;p30">
            <a:extLst>
              <a:ext uri="{FF2B5EF4-FFF2-40B4-BE49-F238E27FC236}">
                <a16:creationId xmlns:a16="http://schemas.microsoft.com/office/drawing/2014/main" id="{E20E5C6E-65A7-C18D-6A8B-BD1C36D83FFB}"/>
              </a:ext>
            </a:extLst>
          </p:cNvPr>
          <p:cNvSpPr/>
          <p:nvPr/>
        </p:nvSpPr>
        <p:spPr>
          <a:xfrm>
            <a:off x="8824336" y="4862518"/>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8" name="Google Shape;840;p30">
            <a:extLst>
              <a:ext uri="{FF2B5EF4-FFF2-40B4-BE49-F238E27FC236}">
                <a16:creationId xmlns:a16="http://schemas.microsoft.com/office/drawing/2014/main" id="{6CAE295E-9C59-1EC5-0AFF-BA7694A292EF}"/>
              </a:ext>
            </a:extLst>
          </p:cNvPr>
          <p:cNvSpPr/>
          <p:nvPr/>
        </p:nvSpPr>
        <p:spPr>
          <a:xfrm>
            <a:off x="8824336" y="5203953"/>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35" name="Google Shape;853;p31">
            <a:extLst>
              <a:ext uri="{FF2B5EF4-FFF2-40B4-BE49-F238E27FC236}">
                <a16:creationId xmlns:a16="http://schemas.microsoft.com/office/drawing/2014/main" id="{4513018E-C4B2-0416-3910-9F5E6CC064C4}"/>
              </a:ext>
            </a:extLst>
          </p:cNvPr>
          <p:cNvSpPr txBox="1">
            <a:spLocks/>
          </p:cNvSpPr>
          <p:nvPr/>
        </p:nvSpPr>
        <p:spPr>
          <a:xfrm>
            <a:off x="819956" y="5220513"/>
            <a:ext cx="10552087" cy="62071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400" dirty="0"/>
              <a:t>Can we improve MSR policies without making them too complex to analyze?</a:t>
            </a:r>
          </a:p>
        </p:txBody>
      </p:sp>
      <p:sp>
        <p:nvSpPr>
          <p:cNvPr id="841" name="Freeform 840">
            <a:extLst>
              <a:ext uri="{FF2B5EF4-FFF2-40B4-BE49-F238E27FC236}">
                <a16:creationId xmlns:a16="http://schemas.microsoft.com/office/drawing/2014/main" id="{799FAF2F-4E9B-A07B-9CE7-385B2A88F316}"/>
              </a:ext>
            </a:extLst>
          </p:cNvPr>
          <p:cNvSpPr/>
          <p:nvPr/>
        </p:nvSpPr>
        <p:spPr>
          <a:xfrm>
            <a:off x="1106206" y="1441898"/>
            <a:ext cx="3086100" cy="3060700"/>
          </a:xfrm>
          <a:custGeom>
            <a:avLst/>
            <a:gdLst>
              <a:gd name="connsiteX0" fmla="*/ 0 w 3086100"/>
              <a:gd name="connsiteY0" fmla="*/ 3060700 h 3060700"/>
              <a:gd name="connsiteX1" fmla="*/ 863600 w 3086100"/>
              <a:gd name="connsiteY1" fmla="*/ 2971800 h 3060700"/>
              <a:gd name="connsiteX2" fmla="*/ 1574800 w 3086100"/>
              <a:gd name="connsiteY2" fmla="*/ 2667000 h 3060700"/>
              <a:gd name="connsiteX3" fmla="*/ 2400300 w 3086100"/>
              <a:gd name="connsiteY3" fmla="*/ 1422400 h 3060700"/>
              <a:gd name="connsiteX4" fmla="*/ 3086100 w 3086100"/>
              <a:gd name="connsiteY4" fmla="*/ 0 h 306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00" h="3060700">
                <a:moveTo>
                  <a:pt x="0" y="3060700"/>
                </a:moveTo>
                <a:cubicBezTo>
                  <a:pt x="300566" y="3049058"/>
                  <a:pt x="601133" y="3037417"/>
                  <a:pt x="863600" y="2971800"/>
                </a:cubicBezTo>
                <a:cubicBezTo>
                  <a:pt x="1126067" y="2906183"/>
                  <a:pt x="1318683" y="2925233"/>
                  <a:pt x="1574800" y="2667000"/>
                </a:cubicBezTo>
                <a:cubicBezTo>
                  <a:pt x="1830917" y="2408767"/>
                  <a:pt x="2148417" y="1866900"/>
                  <a:pt x="2400300" y="1422400"/>
                </a:cubicBezTo>
                <a:cubicBezTo>
                  <a:pt x="2652183" y="977900"/>
                  <a:pt x="2969683" y="245533"/>
                  <a:pt x="3086100" y="0"/>
                </a:cubicBezTo>
              </a:path>
            </a:pathLst>
          </a:cu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5" name="Google Shape;773;p29">
            <a:extLst>
              <a:ext uri="{FF2B5EF4-FFF2-40B4-BE49-F238E27FC236}">
                <a16:creationId xmlns:a16="http://schemas.microsoft.com/office/drawing/2014/main" id="{FAF4CBC6-5614-1561-502F-D459019976B7}"/>
              </a:ext>
            </a:extLst>
          </p:cNvPr>
          <p:cNvSpPr txBox="1"/>
          <p:nvPr/>
        </p:nvSpPr>
        <p:spPr>
          <a:xfrm>
            <a:off x="4083939" y="1076896"/>
            <a:ext cx="688198"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err="1">
                <a:solidFill>
                  <a:schemeClr val="accent4"/>
                </a:solidFill>
                <a:latin typeface="Cabin"/>
                <a:ea typeface="Cabin"/>
                <a:cs typeface="Cabin"/>
                <a:sym typeface="Cabin"/>
              </a:rPr>
              <a:t>nMSR</a:t>
            </a:r>
            <a:endParaRPr lang="ar-AE" dirty="0">
              <a:solidFill>
                <a:schemeClr val="accent4"/>
              </a:solidFill>
              <a:latin typeface="Cabin"/>
              <a:ea typeface="Cabin"/>
              <a:cs typeface="Cabin"/>
              <a:sym typeface="Cabin"/>
            </a:endParaRPr>
          </a:p>
        </p:txBody>
      </p:sp>
      <p:sp>
        <p:nvSpPr>
          <p:cNvPr id="862" name="Google Shape;853;p31">
            <a:extLst>
              <a:ext uri="{FF2B5EF4-FFF2-40B4-BE49-F238E27FC236}">
                <a16:creationId xmlns:a16="http://schemas.microsoft.com/office/drawing/2014/main" id="{6A668BC9-4A68-FF3A-9E2E-1D0289345412}"/>
              </a:ext>
            </a:extLst>
          </p:cNvPr>
          <p:cNvSpPr txBox="1">
            <a:spLocks/>
          </p:cNvSpPr>
          <p:nvPr/>
        </p:nvSpPr>
        <p:spPr>
          <a:xfrm>
            <a:off x="2107315" y="5690193"/>
            <a:ext cx="7977367" cy="62071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400" dirty="0"/>
              <a:t>Idea: MSR that switches states based on queue lengths</a:t>
            </a:r>
          </a:p>
        </p:txBody>
      </p:sp>
    </p:spTree>
    <p:extLst>
      <p:ext uri="{BB962C8B-B14F-4D97-AF65-F5344CB8AC3E}">
        <p14:creationId xmlns:p14="http://schemas.microsoft.com/office/powerpoint/2010/main" val="34167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46"/>
                                        </p:tgtEl>
                                        <p:attrNameLst>
                                          <p:attrName>style.visibility</p:attrName>
                                        </p:attrNameLst>
                                      </p:cBhvr>
                                      <p:to>
                                        <p:strVal val="visible"/>
                                      </p:to>
                                    </p:set>
                                    <p:animEffect transition="in" filter="wipe(down)">
                                      <p:cBhvr>
                                        <p:cTn id="19" dur="1000"/>
                                        <p:tgtEl>
                                          <p:spTgt spid="846"/>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84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49"/>
                                        </p:tgtEl>
                                        <p:attrNameLst>
                                          <p:attrName>style.visibility</p:attrName>
                                        </p:attrNameLst>
                                      </p:cBhvr>
                                      <p:to>
                                        <p:strVal val="visible"/>
                                      </p:to>
                                    </p:set>
                                    <p:animEffect transition="in" filter="wipe(down)">
                                      <p:cBhvr>
                                        <p:cTn id="26" dur="1000"/>
                                        <p:tgtEl>
                                          <p:spTgt spid="849"/>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85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4" grpId="0" build="p"/>
      <p:bldP spid="846" grpId="0" animBg="1"/>
      <p:bldP spid="847" grpId="0"/>
      <p:bldP spid="849" grpId="0" animBg="1"/>
      <p:bldP spid="850" grpId="0"/>
      <p:bldP spid="835" grpId="0"/>
      <p:bldP spid="862"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759">
          <a:extLst>
            <a:ext uri="{FF2B5EF4-FFF2-40B4-BE49-F238E27FC236}">
              <a16:creationId xmlns:a16="http://schemas.microsoft.com/office/drawing/2014/main" id="{CB8440E9-74D1-39F4-C72C-195F3A109B37}"/>
            </a:ext>
          </a:extLst>
        </p:cNvPr>
        <p:cNvGrpSpPr/>
        <p:nvPr/>
      </p:nvGrpSpPr>
      <p:grpSpPr>
        <a:xfrm>
          <a:off x="0" y="0"/>
          <a:ext cx="0" cy="0"/>
          <a:chOff x="0" y="0"/>
          <a:chExt cx="0" cy="0"/>
        </a:xfrm>
      </p:grpSpPr>
      <p:sp>
        <p:nvSpPr>
          <p:cNvPr id="761" name="Google Shape;761;p29">
            <a:extLst>
              <a:ext uri="{FF2B5EF4-FFF2-40B4-BE49-F238E27FC236}">
                <a16:creationId xmlns:a16="http://schemas.microsoft.com/office/drawing/2014/main" id="{84FD69C7-D9C9-6CCC-5014-8B8405F4B331}"/>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
        <p:nvSpPr>
          <p:cNvPr id="2" name="Google Shape;731;p28">
            <a:extLst>
              <a:ext uri="{FF2B5EF4-FFF2-40B4-BE49-F238E27FC236}">
                <a16:creationId xmlns:a16="http://schemas.microsoft.com/office/drawing/2014/main" id="{C16453B2-CF5C-FBF5-4A3C-315931E9BD2E}"/>
              </a:ext>
            </a:extLst>
          </p:cNvPr>
          <p:cNvSpPr txBox="1">
            <a:spLocks noGrp="1"/>
          </p:cNvSpPr>
          <p:nvPr>
            <p:ph type="title"/>
          </p:nvPr>
        </p:nvSpPr>
        <p:spPr>
          <a:xfrm>
            <a:off x="232032" y="53707"/>
            <a:ext cx="11467596"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200" dirty="0"/>
              <a:t>Open Problem: How to incorporate queue lengths into MSRs?</a:t>
            </a:r>
            <a:endParaRPr sz="3200" dirty="0"/>
          </a:p>
        </p:txBody>
      </p:sp>
      <p:grpSp>
        <p:nvGrpSpPr>
          <p:cNvPr id="6" name="Group 5">
            <a:extLst>
              <a:ext uri="{FF2B5EF4-FFF2-40B4-BE49-F238E27FC236}">
                <a16:creationId xmlns:a16="http://schemas.microsoft.com/office/drawing/2014/main" id="{B01B0142-5660-D280-EE3B-7C85DF21EF0D}"/>
              </a:ext>
            </a:extLst>
          </p:cNvPr>
          <p:cNvGrpSpPr/>
          <p:nvPr/>
        </p:nvGrpSpPr>
        <p:grpSpPr>
          <a:xfrm>
            <a:off x="2841984" y="1379407"/>
            <a:ext cx="5814015" cy="1499621"/>
            <a:chOff x="2984859" y="1859656"/>
            <a:chExt cx="5814015" cy="1499621"/>
          </a:xfrm>
        </p:grpSpPr>
        <p:grpSp>
          <p:nvGrpSpPr>
            <p:cNvPr id="16" name="Group 15">
              <a:extLst>
                <a:ext uri="{FF2B5EF4-FFF2-40B4-BE49-F238E27FC236}">
                  <a16:creationId xmlns:a16="http://schemas.microsoft.com/office/drawing/2014/main" id="{D19968A0-EF29-A111-C2BF-2A3F6A1CE3E0}"/>
                </a:ext>
              </a:extLst>
            </p:cNvPr>
            <p:cNvGrpSpPr/>
            <p:nvPr/>
          </p:nvGrpSpPr>
          <p:grpSpPr>
            <a:xfrm>
              <a:off x="2984859" y="1963026"/>
              <a:ext cx="5814015" cy="1196212"/>
              <a:chOff x="2920083" y="1233625"/>
              <a:chExt cx="5814015" cy="1196212"/>
            </a:xfrm>
          </p:grpSpPr>
          <p:grpSp>
            <p:nvGrpSpPr>
              <p:cNvPr id="17" name="Google Shape;792;p30">
                <a:extLst>
                  <a:ext uri="{FF2B5EF4-FFF2-40B4-BE49-F238E27FC236}">
                    <a16:creationId xmlns:a16="http://schemas.microsoft.com/office/drawing/2014/main" id="{6656718B-F5FF-8DA4-14E9-C06560586545}"/>
                  </a:ext>
                </a:extLst>
              </p:cNvPr>
              <p:cNvGrpSpPr/>
              <p:nvPr/>
            </p:nvGrpSpPr>
            <p:grpSpPr>
              <a:xfrm>
                <a:off x="2920083" y="1597937"/>
                <a:ext cx="5687472" cy="831900"/>
                <a:chOff x="5718861" y="3870296"/>
                <a:chExt cx="5687472" cy="831900"/>
              </a:xfrm>
            </p:grpSpPr>
            <p:sp>
              <p:nvSpPr>
                <p:cNvPr id="46" name="Google Shape;793;p30">
                  <a:extLst>
                    <a:ext uri="{FF2B5EF4-FFF2-40B4-BE49-F238E27FC236}">
                      <a16:creationId xmlns:a16="http://schemas.microsoft.com/office/drawing/2014/main" id="{13141EE9-7253-705B-DB75-FFE8C2AB5557}"/>
                    </a:ext>
                  </a:extLst>
                </p:cNvPr>
                <p:cNvSpPr/>
                <p:nvPr/>
              </p:nvSpPr>
              <p:spPr>
                <a:xfrm>
                  <a:off x="9175833" y="3870296"/>
                  <a:ext cx="2230500" cy="831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7" name="Google Shape;794;p30">
                  <a:extLst>
                    <a:ext uri="{FF2B5EF4-FFF2-40B4-BE49-F238E27FC236}">
                      <a16:creationId xmlns:a16="http://schemas.microsoft.com/office/drawing/2014/main" id="{D1E7E2E0-31CD-380D-6872-BBFC6062CBAF}"/>
                    </a:ext>
                  </a:extLst>
                </p:cNvPr>
                <p:cNvSpPr/>
                <p:nvPr/>
              </p:nvSpPr>
              <p:spPr>
                <a:xfrm>
                  <a:off x="5718861" y="3870296"/>
                  <a:ext cx="2230500" cy="831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18" name="Google Shape;819;p30">
                <a:extLst>
                  <a:ext uri="{FF2B5EF4-FFF2-40B4-BE49-F238E27FC236}">
                    <a16:creationId xmlns:a16="http://schemas.microsoft.com/office/drawing/2014/main" id="{98D15866-1E4A-4536-7BCB-7B58DF6FADA5}"/>
                  </a:ext>
                </a:extLst>
              </p:cNvPr>
              <p:cNvGrpSpPr/>
              <p:nvPr/>
            </p:nvGrpSpPr>
            <p:grpSpPr>
              <a:xfrm>
                <a:off x="3053060" y="1677800"/>
                <a:ext cx="5681038" cy="661996"/>
                <a:chOff x="5851838" y="4178759"/>
                <a:chExt cx="5681038" cy="661996"/>
              </a:xfrm>
            </p:grpSpPr>
            <p:sp>
              <p:nvSpPr>
                <p:cNvPr id="24" name="Google Shape;820;p30">
                  <a:extLst>
                    <a:ext uri="{FF2B5EF4-FFF2-40B4-BE49-F238E27FC236}">
                      <a16:creationId xmlns:a16="http://schemas.microsoft.com/office/drawing/2014/main" id="{9E687146-6928-B1EA-F6B4-D9098F02F5F0}"/>
                    </a:ext>
                  </a:extLst>
                </p:cNvPr>
                <p:cNvSpPr/>
                <p:nvPr/>
              </p:nvSpPr>
              <p:spPr>
                <a:xfrm>
                  <a:off x="5851838" y="4270400"/>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5" name="Google Shape;821;p30">
                  <a:extLst>
                    <a:ext uri="{FF2B5EF4-FFF2-40B4-BE49-F238E27FC236}">
                      <a16:creationId xmlns:a16="http://schemas.microsoft.com/office/drawing/2014/main" id="{4E8E5CB4-D006-2994-A396-B4674B36BC39}"/>
                    </a:ext>
                  </a:extLst>
                </p:cNvPr>
                <p:cNvSpPr/>
                <p:nvPr/>
              </p:nvSpPr>
              <p:spPr>
                <a:xfrm>
                  <a:off x="5851838" y="4586950"/>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6" name="Google Shape;822;p30">
                  <a:extLst>
                    <a:ext uri="{FF2B5EF4-FFF2-40B4-BE49-F238E27FC236}">
                      <a16:creationId xmlns:a16="http://schemas.microsoft.com/office/drawing/2014/main" id="{9A1ABC9A-345F-C446-8C57-6A0FCF937808}"/>
                    </a:ext>
                  </a:extLst>
                </p:cNvPr>
                <p:cNvSpPr txBox="1"/>
                <p:nvPr/>
              </p:nvSpPr>
              <p:spPr>
                <a:xfrm>
                  <a:off x="7298663" y="4178759"/>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4/4 cores</a:t>
                  </a:r>
                  <a:endParaRPr sz="1000">
                    <a:solidFill>
                      <a:schemeClr val="dk1"/>
                    </a:solidFill>
                    <a:latin typeface="Cabin"/>
                    <a:ea typeface="Cabin"/>
                    <a:cs typeface="Cabin"/>
                    <a:sym typeface="Cabin"/>
                  </a:endParaRPr>
                </a:p>
              </p:txBody>
            </p:sp>
            <p:sp>
              <p:nvSpPr>
                <p:cNvPr id="27" name="Google Shape;823;p30">
                  <a:extLst>
                    <a:ext uri="{FF2B5EF4-FFF2-40B4-BE49-F238E27FC236}">
                      <a16:creationId xmlns:a16="http://schemas.microsoft.com/office/drawing/2014/main" id="{210F8A08-01C5-E241-C581-366D4673AC32}"/>
                    </a:ext>
                  </a:extLst>
                </p:cNvPr>
                <p:cNvSpPr txBox="1"/>
                <p:nvPr/>
              </p:nvSpPr>
              <p:spPr>
                <a:xfrm>
                  <a:off x="7296735" y="4489818"/>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2/4 GBs</a:t>
                  </a:r>
                  <a:endParaRPr sz="1000">
                    <a:solidFill>
                      <a:schemeClr val="dk1"/>
                    </a:solidFill>
                    <a:latin typeface="Cabin"/>
                    <a:ea typeface="Cabin"/>
                    <a:cs typeface="Cabin"/>
                    <a:sym typeface="Cabin"/>
                  </a:endParaRPr>
                </a:p>
              </p:txBody>
            </p:sp>
            <p:sp>
              <p:nvSpPr>
                <p:cNvPr id="28" name="Google Shape;824;p30">
                  <a:extLst>
                    <a:ext uri="{FF2B5EF4-FFF2-40B4-BE49-F238E27FC236}">
                      <a16:creationId xmlns:a16="http://schemas.microsoft.com/office/drawing/2014/main" id="{F232557C-2789-FDA7-415E-FD5EB51BE48E}"/>
                    </a:ext>
                  </a:extLst>
                </p:cNvPr>
                <p:cNvSpPr/>
                <p:nvPr/>
              </p:nvSpPr>
              <p:spPr>
                <a:xfrm>
                  <a:off x="5851838" y="4271360"/>
                  <a:ext cx="7314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9" name="Google Shape;825;p30">
                  <a:extLst>
                    <a:ext uri="{FF2B5EF4-FFF2-40B4-BE49-F238E27FC236}">
                      <a16:creationId xmlns:a16="http://schemas.microsoft.com/office/drawing/2014/main" id="{3F131333-588C-68F8-4A0D-28F01D8E255E}"/>
                    </a:ext>
                  </a:extLst>
                </p:cNvPr>
                <p:cNvSpPr/>
                <p:nvPr/>
              </p:nvSpPr>
              <p:spPr>
                <a:xfrm>
                  <a:off x="6592859" y="4271360"/>
                  <a:ext cx="7314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0" name="Google Shape;826;p30">
                  <a:extLst>
                    <a:ext uri="{FF2B5EF4-FFF2-40B4-BE49-F238E27FC236}">
                      <a16:creationId xmlns:a16="http://schemas.microsoft.com/office/drawing/2014/main" id="{CBDC12B4-0733-13C0-3DFD-4E0CB7B1F640}"/>
                    </a:ext>
                  </a:extLst>
                </p:cNvPr>
                <p:cNvSpPr/>
                <p:nvPr/>
              </p:nvSpPr>
              <p:spPr>
                <a:xfrm>
                  <a:off x="5851838" y="4589660"/>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1" name="Google Shape;827;p30">
                  <a:extLst>
                    <a:ext uri="{FF2B5EF4-FFF2-40B4-BE49-F238E27FC236}">
                      <a16:creationId xmlns:a16="http://schemas.microsoft.com/office/drawing/2014/main" id="{AE9C721D-D2A7-A3FB-F850-7CC3FFDDFCB5}"/>
                    </a:ext>
                  </a:extLst>
                </p:cNvPr>
                <p:cNvSpPr/>
                <p:nvPr/>
              </p:nvSpPr>
              <p:spPr>
                <a:xfrm>
                  <a:off x="6226463" y="4588297"/>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2" name="Google Shape;828;p30">
                  <a:extLst>
                    <a:ext uri="{FF2B5EF4-FFF2-40B4-BE49-F238E27FC236}">
                      <a16:creationId xmlns:a16="http://schemas.microsoft.com/office/drawing/2014/main" id="{C123DB37-DBB0-AA75-2B64-4ACB0638F73B}"/>
                    </a:ext>
                  </a:extLst>
                </p:cNvPr>
                <p:cNvSpPr/>
                <p:nvPr/>
              </p:nvSpPr>
              <p:spPr>
                <a:xfrm>
                  <a:off x="9280850" y="428263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3" name="Google Shape;829;p30">
                  <a:extLst>
                    <a:ext uri="{FF2B5EF4-FFF2-40B4-BE49-F238E27FC236}">
                      <a16:creationId xmlns:a16="http://schemas.microsoft.com/office/drawing/2014/main" id="{36BAC132-D5DC-E5EF-69EA-03B00C950D1E}"/>
                    </a:ext>
                  </a:extLst>
                </p:cNvPr>
                <p:cNvSpPr/>
                <p:nvPr/>
              </p:nvSpPr>
              <p:spPr>
                <a:xfrm>
                  <a:off x="9280850" y="459918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4" name="Google Shape;830;p30">
                  <a:extLst>
                    <a:ext uri="{FF2B5EF4-FFF2-40B4-BE49-F238E27FC236}">
                      <a16:creationId xmlns:a16="http://schemas.microsoft.com/office/drawing/2014/main" id="{D9ECA7A6-D28B-6097-BBF7-31039BB1DA15}"/>
                    </a:ext>
                  </a:extLst>
                </p:cNvPr>
                <p:cNvSpPr txBox="1"/>
                <p:nvPr/>
              </p:nvSpPr>
              <p:spPr>
                <a:xfrm>
                  <a:off x="10727675" y="4190996"/>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3/4 cores</a:t>
                  </a:r>
                  <a:endParaRPr sz="1000">
                    <a:solidFill>
                      <a:schemeClr val="dk1"/>
                    </a:solidFill>
                    <a:latin typeface="Cabin"/>
                    <a:ea typeface="Cabin"/>
                    <a:cs typeface="Cabin"/>
                    <a:sym typeface="Cabin"/>
                  </a:endParaRPr>
                </a:p>
              </p:txBody>
            </p:sp>
            <p:sp>
              <p:nvSpPr>
                <p:cNvPr id="35" name="Google Shape;831;p30">
                  <a:extLst>
                    <a:ext uri="{FF2B5EF4-FFF2-40B4-BE49-F238E27FC236}">
                      <a16:creationId xmlns:a16="http://schemas.microsoft.com/office/drawing/2014/main" id="{E06BA5A1-7715-5EB8-D19D-5006704827BB}"/>
                    </a:ext>
                  </a:extLst>
                </p:cNvPr>
                <p:cNvSpPr txBox="1"/>
                <p:nvPr/>
              </p:nvSpPr>
              <p:spPr>
                <a:xfrm>
                  <a:off x="10725747" y="4502055"/>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3/4 GBs</a:t>
                  </a:r>
                  <a:endParaRPr sz="1000">
                    <a:solidFill>
                      <a:schemeClr val="dk1"/>
                    </a:solidFill>
                    <a:latin typeface="Cabin"/>
                    <a:ea typeface="Cabin"/>
                    <a:cs typeface="Cabin"/>
                    <a:sym typeface="Cabin"/>
                  </a:endParaRPr>
                </a:p>
              </p:txBody>
            </p:sp>
            <p:sp>
              <p:nvSpPr>
                <p:cNvPr id="36" name="Google Shape;832;p30">
                  <a:extLst>
                    <a:ext uri="{FF2B5EF4-FFF2-40B4-BE49-F238E27FC236}">
                      <a16:creationId xmlns:a16="http://schemas.microsoft.com/office/drawing/2014/main" id="{259C456D-F145-6803-ECDE-1721464A29C1}"/>
                    </a:ext>
                  </a:extLst>
                </p:cNvPr>
                <p:cNvSpPr/>
                <p:nvPr/>
              </p:nvSpPr>
              <p:spPr>
                <a:xfrm>
                  <a:off x="9280850" y="4283597"/>
                  <a:ext cx="7314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7" name="Google Shape;833;p30">
                  <a:extLst>
                    <a:ext uri="{FF2B5EF4-FFF2-40B4-BE49-F238E27FC236}">
                      <a16:creationId xmlns:a16="http://schemas.microsoft.com/office/drawing/2014/main" id="{E98B76BD-93E1-0DE1-6108-EF159FBCDA13}"/>
                    </a:ext>
                  </a:extLst>
                </p:cNvPr>
                <p:cNvSpPr/>
                <p:nvPr/>
              </p:nvSpPr>
              <p:spPr>
                <a:xfrm>
                  <a:off x="9646567" y="4601895"/>
                  <a:ext cx="7314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8" name="Google Shape;834;p30">
                  <a:extLst>
                    <a:ext uri="{FF2B5EF4-FFF2-40B4-BE49-F238E27FC236}">
                      <a16:creationId xmlns:a16="http://schemas.microsoft.com/office/drawing/2014/main" id="{2992D098-CDEE-41FF-770B-A44AEF7B5F83}"/>
                    </a:ext>
                  </a:extLst>
                </p:cNvPr>
                <p:cNvSpPr/>
                <p:nvPr/>
              </p:nvSpPr>
              <p:spPr>
                <a:xfrm>
                  <a:off x="9280850" y="4601897"/>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9" name="Google Shape;835;p30">
                  <a:extLst>
                    <a:ext uri="{FF2B5EF4-FFF2-40B4-BE49-F238E27FC236}">
                      <a16:creationId xmlns:a16="http://schemas.microsoft.com/office/drawing/2014/main" id="{4CF87E10-5E8A-4071-E584-B49BCD215E8A}"/>
                    </a:ext>
                  </a:extLst>
                </p:cNvPr>
                <p:cNvSpPr/>
                <p:nvPr/>
              </p:nvSpPr>
              <p:spPr>
                <a:xfrm>
                  <a:off x="10012267" y="4283595"/>
                  <a:ext cx="3657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0" name="Google Shape;836;p30">
                  <a:extLst>
                    <a:ext uri="{FF2B5EF4-FFF2-40B4-BE49-F238E27FC236}">
                      <a16:creationId xmlns:a16="http://schemas.microsoft.com/office/drawing/2014/main" id="{64B2F7E4-4990-53D9-1959-6352D16C5891}"/>
                    </a:ext>
                  </a:extLst>
                </p:cNvPr>
                <p:cNvSpPr/>
                <p:nvPr/>
              </p:nvSpPr>
              <p:spPr>
                <a:xfrm>
                  <a:off x="7705475" y="4200775"/>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1" name="Google Shape;837;p30">
                  <a:extLst>
                    <a:ext uri="{FF2B5EF4-FFF2-40B4-BE49-F238E27FC236}">
                      <a16:creationId xmlns:a16="http://schemas.microsoft.com/office/drawing/2014/main" id="{40E8DEF7-594F-347B-B272-90217DD29C69}"/>
                    </a:ext>
                  </a:extLst>
                </p:cNvPr>
                <p:cNvSpPr/>
                <p:nvPr/>
              </p:nvSpPr>
              <p:spPr>
                <a:xfrm>
                  <a:off x="9229475" y="4200775"/>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42" name="Google Shape;838;p30">
                  <a:extLst>
                    <a:ext uri="{FF2B5EF4-FFF2-40B4-BE49-F238E27FC236}">
                      <a16:creationId xmlns:a16="http://schemas.microsoft.com/office/drawing/2014/main" id="{58A39090-9F68-81BB-BE69-2CC51ED903B3}"/>
                    </a:ext>
                  </a:extLst>
                </p:cNvPr>
                <p:cNvCxnSpPr>
                  <a:cxnSpLocks/>
                  <a:stCxn id="40" idx="0"/>
                  <a:endCxn id="41" idx="0"/>
                </p:cNvCxnSpPr>
                <p:nvPr/>
              </p:nvCxnSpPr>
              <p:spPr>
                <a:xfrm rot="-5400000" flipH="1">
                  <a:off x="8577125" y="3439075"/>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sp>
              <p:nvSpPr>
                <p:cNvPr id="43" name="Google Shape;839;p30">
                  <a:extLst>
                    <a:ext uri="{FF2B5EF4-FFF2-40B4-BE49-F238E27FC236}">
                      <a16:creationId xmlns:a16="http://schemas.microsoft.com/office/drawing/2014/main" id="{FAEB5874-7943-A221-20C0-CAF2476863FC}"/>
                    </a:ext>
                  </a:extLst>
                </p:cNvPr>
                <p:cNvSpPr/>
                <p:nvPr/>
              </p:nvSpPr>
              <p:spPr>
                <a:xfrm>
                  <a:off x="7705475" y="4542210"/>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4" name="Google Shape;840;p30">
                  <a:extLst>
                    <a:ext uri="{FF2B5EF4-FFF2-40B4-BE49-F238E27FC236}">
                      <a16:creationId xmlns:a16="http://schemas.microsoft.com/office/drawing/2014/main" id="{29BFBDC3-6364-1305-57C9-CAF8C92CAD07}"/>
                    </a:ext>
                  </a:extLst>
                </p:cNvPr>
                <p:cNvSpPr/>
                <p:nvPr/>
              </p:nvSpPr>
              <p:spPr>
                <a:xfrm>
                  <a:off x="9229475" y="4542210"/>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45" name="Google Shape;841;p30">
                  <a:extLst>
                    <a:ext uri="{FF2B5EF4-FFF2-40B4-BE49-F238E27FC236}">
                      <a16:creationId xmlns:a16="http://schemas.microsoft.com/office/drawing/2014/main" id="{4445DE55-805E-7C9C-7295-0A3D59A2102C}"/>
                    </a:ext>
                  </a:extLst>
                </p:cNvPr>
                <p:cNvCxnSpPr>
                  <a:cxnSpLocks/>
                  <a:stCxn id="44" idx="2"/>
                  <a:endCxn id="43" idx="2"/>
                </p:cNvCxnSpPr>
                <p:nvPr/>
              </p:nvCxnSpPr>
              <p:spPr>
                <a:xfrm rot="5400000">
                  <a:off x="8577125" y="4069710"/>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grpSp>
          <p:sp>
            <p:nvSpPr>
              <p:cNvPr id="20" name="Google Shape;707;p27">
                <a:extLst>
                  <a:ext uri="{FF2B5EF4-FFF2-40B4-BE49-F238E27FC236}">
                    <a16:creationId xmlns:a16="http://schemas.microsoft.com/office/drawing/2014/main" id="{AA06558E-87E0-DF71-3C17-E031A6AE78B3}"/>
                  </a:ext>
                </a:extLst>
              </p:cNvPr>
              <p:cNvSpPr txBox="1"/>
              <p:nvPr/>
            </p:nvSpPr>
            <p:spPr>
              <a:xfrm>
                <a:off x="3489770" y="1233625"/>
                <a:ext cx="1091125"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2</a:t>
                </a:r>
                <a:endParaRPr>
                  <a:solidFill>
                    <a:schemeClr val="dk1"/>
                  </a:solidFill>
                  <a:latin typeface="Cabin"/>
                  <a:ea typeface="Cabin"/>
                  <a:cs typeface="Cabin"/>
                  <a:sym typeface="Cabin"/>
                </a:endParaRPr>
              </a:p>
            </p:txBody>
          </p:sp>
          <p:sp>
            <p:nvSpPr>
              <p:cNvPr id="21" name="Google Shape;707;p27">
                <a:extLst>
                  <a:ext uri="{FF2B5EF4-FFF2-40B4-BE49-F238E27FC236}">
                    <a16:creationId xmlns:a16="http://schemas.microsoft.com/office/drawing/2014/main" id="{11B0A0F4-CF3D-A81D-F877-52D645A678D5}"/>
                  </a:ext>
                </a:extLst>
              </p:cNvPr>
              <p:cNvSpPr txBox="1"/>
              <p:nvPr/>
            </p:nvSpPr>
            <p:spPr>
              <a:xfrm>
                <a:off x="7033175" y="1239597"/>
                <a:ext cx="1091125"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3</a:t>
                </a:r>
                <a:endParaRPr>
                  <a:solidFill>
                    <a:schemeClr val="dk1"/>
                  </a:solidFill>
                  <a:latin typeface="Cabin"/>
                  <a:ea typeface="Cabin"/>
                  <a:cs typeface="Cabin"/>
                  <a:sym typeface="Cabin"/>
                </a:endParaRPr>
              </a:p>
            </p:txBody>
          </p:sp>
        </p:grpSp>
        <p:grpSp>
          <p:nvGrpSpPr>
            <p:cNvPr id="52" name="Group 51">
              <a:extLst>
                <a:ext uri="{FF2B5EF4-FFF2-40B4-BE49-F238E27FC236}">
                  <a16:creationId xmlns:a16="http://schemas.microsoft.com/office/drawing/2014/main" id="{404FDAC8-9AFB-907D-160B-D69F2262CF84}"/>
                </a:ext>
              </a:extLst>
            </p:cNvPr>
            <p:cNvGrpSpPr/>
            <p:nvPr/>
          </p:nvGrpSpPr>
          <p:grpSpPr>
            <a:xfrm>
              <a:off x="5522553" y="1859656"/>
              <a:ext cx="612084" cy="1499621"/>
              <a:chOff x="7851416" y="4292957"/>
              <a:chExt cx="612084" cy="1499621"/>
            </a:xfrm>
          </p:grpSpPr>
          <mc:AlternateContent xmlns:mc="http://schemas.openxmlformats.org/markup-compatibility/2006" xmlns:a14="http://schemas.microsoft.com/office/drawing/2010/main">
            <mc:Choice Requires="a14">
              <p:sp>
                <p:nvSpPr>
                  <p:cNvPr id="50" name="Google Shape;900;p32">
                    <a:extLst>
                      <a:ext uri="{FF2B5EF4-FFF2-40B4-BE49-F238E27FC236}">
                        <a16:creationId xmlns:a16="http://schemas.microsoft.com/office/drawing/2014/main" id="{7631302C-E780-38DC-56A6-DC9407DD3858}"/>
                      </a:ext>
                    </a:extLst>
                  </p:cNvPr>
                  <p:cNvSpPr txBox="1"/>
                  <p:nvPr/>
                </p:nvSpPr>
                <p:spPr>
                  <a:xfrm>
                    <a:off x="7851416" y="4292957"/>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solidFill>
                                <a:schemeClr val="dk1"/>
                              </a:solidFill>
                              <a:latin typeface="Cambria Math" panose="02040503050406030204" pitchFamily="18" charset="0"/>
                              <a:ea typeface="Cabin"/>
                              <a:cs typeface="Cabin"/>
                              <a:sym typeface="Cabin"/>
                            </a:rPr>
                            <m:t>𝛼</m:t>
                          </m:r>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𝑥</m:t>
                              </m:r>
                            </m:e>
                            <m:sub>
                              <m:r>
                                <a:rPr lang="en-US" b="0" i="1" smtClean="0">
                                  <a:solidFill>
                                    <a:schemeClr val="dk1"/>
                                  </a:solidFill>
                                  <a:latin typeface="Cambria Math" panose="02040503050406030204" pitchFamily="18" charset="0"/>
                                  <a:ea typeface="Cabin"/>
                                  <a:cs typeface="Cabin"/>
                                  <a:sym typeface="Cabin"/>
                                </a:rPr>
                                <m:t>1</m:t>
                              </m:r>
                            </m:sub>
                          </m:sSub>
                        </m:oMath>
                      </m:oMathPara>
                    </a14:m>
                    <a:endParaRPr i="1" dirty="0">
                      <a:solidFill>
                        <a:schemeClr val="dk1"/>
                      </a:solidFill>
                      <a:latin typeface="Cabin"/>
                      <a:ea typeface="Cabin"/>
                      <a:cs typeface="Cabin"/>
                      <a:sym typeface="Cabin"/>
                    </a:endParaRPr>
                  </a:p>
                </p:txBody>
              </p:sp>
            </mc:Choice>
            <mc:Fallback xmlns="">
              <p:sp>
                <p:nvSpPr>
                  <p:cNvPr id="50" name="Google Shape;900;p32">
                    <a:extLst>
                      <a:ext uri="{FF2B5EF4-FFF2-40B4-BE49-F238E27FC236}">
                        <a16:creationId xmlns:a16="http://schemas.microsoft.com/office/drawing/2014/main" id="{7631302C-E780-38DC-56A6-DC9407DD3858}"/>
                      </a:ext>
                    </a:extLst>
                  </p:cNvPr>
                  <p:cNvSpPr txBox="1">
                    <a:spLocks noRot="1" noChangeAspect="1" noMove="1" noResize="1" noEditPoints="1" noAdjustHandles="1" noChangeArrowheads="1" noChangeShapeType="1" noTextEdit="1"/>
                  </p:cNvSpPr>
                  <p:nvPr/>
                </p:nvSpPr>
                <p:spPr>
                  <a:xfrm>
                    <a:off x="7851416" y="4292957"/>
                    <a:ext cx="598232" cy="400079"/>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Google Shape;900;p32">
                    <a:extLst>
                      <a:ext uri="{FF2B5EF4-FFF2-40B4-BE49-F238E27FC236}">
                        <a16:creationId xmlns:a16="http://schemas.microsoft.com/office/drawing/2014/main" id="{5CBD49F5-3102-89B7-5E58-A8573CD917F5}"/>
                      </a:ext>
                    </a:extLst>
                  </p:cNvPr>
                  <p:cNvSpPr txBox="1"/>
                  <p:nvPr/>
                </p:nvSpPr>
                <p:spPr>
                  <a:xfrm>
                    <a:off x="7865268" y="5392499"/>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solidFill>
                                <a:schemeClr val="dk1"/>
                              </a:solidFill>
                              <a:latin typeface="Cambria Math" panose="02040503050406030204" pitchFamily="18" charset="0"/>
                              <a:ea typeface="Cabin"/>
                              <a:cs typeface="Cabin"/>
                              <a:sym typeface="Cabin"/>
                            </a:rPr>
                            <m:t>𝛼</m:t>
                          </m:r>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𝑥</m:t>
                              </m:r>
                            </m:e>
                            <m:sub>
                              <m:r>
                                <a:rPr lang="en-US" b="0" i="1" smtClean="0">
                                  <a:solidFill>
                                    <a:schemeClr val="dk1"/>
                                  </a:solidFill>
                                  <a:latin typeface="Cambria Math" panose="02040503050406030204" pitchFamily="18" charset="0"/>
                                  <a:ea typeface="Cabin"/>
                                  <a:cs typeface="Cabin"/>
                                  <a:sym typeface="Cabin"/>
                                </a:rPr>
                                <m:t>2</m:t>
                              </m:r>
                            </m:sub>
                          </m:sSub>
                        </m:oMath>
                      </m:oMathPara>
                    </a14:m>
                    <a:endParaRPr i="1">
                      <a:solidFill>
                        <a:schemeClr val="dk1"/>
                      </a:solidFill>
                      <a:latin typeface="Cabin"/>
                      <a:ea typeface="Cabin"/>
                      <a:cs typeface="Cabin"/>
                      <a:sym typeface="Cabin"/>
                    </a:endParaRPr>
                  </a:p>
                </p:txBody>
              </p:sp>
            </mc:Choice>
            <mc:Fallback xmlns="">
              <p:sp>
                <p:nvSpPr>
                  <p:cNvPr id="51" name="Google Shape;900;p32">
                    <a:extLst>
                      <a:ext uri="{FF2B5EF4-FFF2-40B4-BE49-F238E27FC236}">
                        <a16:creationId xmlns:a16="http://schemas.microsoft.com/office/drawing/2014/main" id="{5CBD49F5-3102-89B7-5E58-A8573CD917F5}"/>
                      </a:ext>
                    </a:extLst>
                  </p:cNvPr>
                  <p:cNvSpPr txBox="1">
                    <a:spLocks noRot="1" noChangeAspect="1" noMove="1" noResize="1" noEditPoints="1" noAdjustHandles="1" noChangeArrowheads="1" noChangeShapeType="1" noTextEdit="1"/>
                  </p:cNvSpPr>
                  <p:nvPr/>
                </p:nvSpPr>
                <p:spPr>
                  <a:xfrm>
                    <a:off x="7865268" y="5392499"/>
                    <a:ext cx="598232" cy="400079"/>
                  </a:xfrm>
                  <a:prstGeom prst="rect">
                    <a:avLst/>
                  </a:prstGeom>
                  <a:blipFill>
                    <a:blip r:embed="rId4"/>
                    <a:stretch>
                      <a:fillRect/>
                    </a:stretch>
                  </a:blipFill>
                  <a:ln>
                    <a:noFill/>
                  </a:ln>
                </p:spPr>
                <p:txBody>
                  <a:bodyPr/>
                  <a:lstStyle/>
                  <a:p>
                    <a:r>
                      <a:rPr lang="en-US">
                        <a:noFill/>
                      </a:rPr>
                      <a:t> </a:t>
                    </a:r>
                  </a:p>
                </p:txBody>
              </p:sp>
            </mc:Fallback>
          </mc:AlternateContent>
        </p:grpSp>
      </p:grpSp>
      <p:grpSp>
        <p:nvGrpSpPr>
          <p:cNvPr id="731" name="Group 730">
            <a:extLst>
              <a:ext uri="{FF2B5EF4-FFF2-40B4-BE49-F238E27FC236}">
                <a16:creationId xmlns:a16="http://schemas.microsoft.com/office/drawing/2014/main" id="{54FE6F91-8F2D-2DF1-C499-C9FCB217997C}"/>
              </a:ext>
            </a:extLst>
          </p:cNvPr>
          <p:cNvGrpSpPr/>
          <p:nvPr/>
        </p:nvGrpSpPr>
        <p:grpSpPr>
          <a:xfrm>
            <a:off x="1913445" y="3155369"/>
            <a:ext cx="7992559" cy="691048"/>
            <a:chOff x="1913445" y="3155369"/>
            <a:chExt cx="7992559" cy="691048"/>
          </a:xfrm>
        </p:grpSpPr>
        <p:sp>
          <p:nvSpPr>
            <p:cNvPr id="720" name="Google Shape;945;p32">
              <a:extLst>
                <a:ext uri="{FF2B5EF4-FFF2-40B4-BE49-F238E27FC236}">
                  <a16:creationId xmlns:a16="http://schemas.microsoft.com/office/drawing/2014/main" id="{CC3784C0-80AB-8FB6-A908-0D9E0DA8C46C}"/>
                </a:ext>
              </a:extLst>
            </p:cNvPr>
            <p:cNvSpPr txBox="1"/>
            <p:nvPr/>
          </p:nvSpPr>
          <p:spPr>
            <a:xfrm>
              <a:off x="2807705" y="3240198"/>
              <a:ext cx="7098299" cy="523190"/>
            </a:xfrm>
            <a:prstGeom prst="rect">
              <a:avLst/>
            </a:prstGeom>
            <a:noFill/>
            <a:ln>
              <a:noFill/>
            </a:ln>
          </p:spPr>
          <p:txBody>
            <a:bodyPr spcFirstLastPara="1" wrap="square" lIns="91425" tIns="91425" rIns="91425" bIns="91425" anchor="t" anchorCtr="0">
              <a:spAutoFit/>
            </a:bodyPr>
            <a:lstStyle/>
            <a:p>
              <a:pPr lvl="0" algn="ctr"/>
              <a:r>
                <a:rPr lang="en-US" sz="2200" dirty="0">
                  <a:solidFill>
                    <a:schemeClr val="dk1"/>
                  </a:solidFill>
                  <a:latin typeface="Cabin"/>
                  <a:ea typeface="Cabin"/>
                  <a:cs typeface="Cabin"/>
                  <a:sym typeface="Cabin"/>
                </a:rPr>
                <a:t>Not looking at queue lengths greatly simplifies our analysis</a:t>
              </a:r>
            </a:p>
          </p:txBody>
        </p:sp>
        <p:pic>
          <p:nvPicPr>
            <p:cNvPr id="728" name="Picture 727" descr="A set of yellow smiley faces&#10;&#10;Description automatically generated">
              <a:extLst>
                <a:ext uri="{FF2B5EF4-FFF2-40B4-BE49-F238E27FC236}">
                  <a16:creationId xmlns:a16="http://schemas.microsoft.com/office/drawing/2014/main" id="{FEAD4BEF-552A-2370-B6F8-109A3E2E49E9}"/>
                </a:ext>
              </a:extLst>
            </p:cNvPr>
            <p:cNvPicPr>
              <a:picLocks noChangeAspect="1"/>
            </p:cNvPicPr>
            <p:nvPr/>
          </p:nvPicPr>
          <p:blipFill rotWithShape="1">
            <a:blip r:embed="rId5"/>
            <a:srcRect l="3317" t="1917" r="73224" b="66679"/>
            <a:stretch/>
          </p:blipFill>
          <p:spPr>
            <a:xfrm>
              <a:off x="1913445" y="3155369"/>
              <a:ext cx="745101" cy="691048"/>
            </a:xfrm>
            <a:prstGeom prst="rect">
              <a:avLst/>
            </a:prstGeom>
          </p:spPr>
        </p:pic>
      </p:grpSp>
      <p:grpSp>
        <p:nvGrpSpPr>
          <p:cNvPr id="730" name="Group 729">
            <a:extLst>
              <a:ext uri="{FF2B5EF4-FFF2-40B4-BE49-F238E27FC236}">
                <a16:creationId xmlns:a16="http://schemas.microsoft.com/office/drawing/2014/main" id="{1FADB4CF-ECF7-A4ED-43CA-0A85671F2A69}"/>
              </a:ext>
            </a:extLst>
          </p:cNvPr>
          <p:cNvGrpSpPr/>
          <p:nvPr/>
        </p:nvGrpSpPr>
        <p:grpSpPr>
          <a:xfrm>
            <a:off x="2028124" y="3892500"/>
            <a:ext cx="7917858" cy="691049"/>
            <a:chOff x="2028124" y="3981708"/>
            <a:chExt cx="7917858" cy="691049"/>
          </a:xfrm>
        </p:grpSpPr>
        <p:sp>
          <p:nvSpPr>
            <p:cNvPr id="722" name="Google Shape;945;p32">
              <a:extLst>
                <a:ext uri="{FF2B5EF4-FFF2-40B4-BE49-F238E27FC236}">
                  <a16:creationId xmlns:a16="http://schemas.microsoft.com/office/drawing/2014/main" id="{B21EEFCF-2A5A-2633-4E56-4B2A5DDB6ED6}"/>
                </a:ext>
              </a:extLst>
            </p:cNvPr>
            <p:cNvSpPr txBox="1"/>
            <p:nvPr/>
          </p:nvSpPr>
          <p:spPr>
            <a:xfrm>
              <a:off x="2588774" y="3983805"/>
              <a:ext cx="7357208" cy="523190"/>
            </a:xfrm>
            <a:prstGeom prst="rect">
              <a:avLst/>
            </a:prstGeom>
            <a:noFill/>
            <a:ln>
              <a:noFill/>
            </a:ln>
          </p:spPr>
          <p:txBody>
            <a:bodyPr spcFirstLastPara="1" wrap="square" lIns="91425" tIns="91425" rIns="91425" bIns="91425" anchor="t" anchorCtr="0">
              <a:spAutoFit/>
            </a:bodyPr>
            <a:lstStyle/>
            <a:p>
              <a:pPr lvl="0" algn="ctr"/>
              <a:r>
                <a:rPr lang="en-US" sz="2200" dirty="0">
                  <a:solidFill>
                    <a:schemeClr val="dk1"/>
                  </a:solidFill>
                  <a:latin typeface="Cabin"/>
                  <a:ea typeface="Cabin"/>
                  <a:cs typeface="Cabin"/>
                  <a:sym typeface="Cabin"/>
                </a:rPr>
                <a:t>Not looking at the queue lengths results in unused service</a:t>
              </a:r>
            </a:p>
          </p:txBody>
        </p:sp>
        <p:pic>
          <p:nvPicPr>
            <p:cNvPr id="729" name="Picture 728" descr="A set of yellow smiley faces&#10;&#10;Description automatically generated">
              <a:extLst>
                <a:ext uri="{FF2B5EF4-FFF2-40B4-BE49-F238E27FC236}">
                  <a16:creationId xmlns:a16="http://schemas.microsoft.com/office/drawing/2014/main" id="{702DE5E6-91F1-2914-1C66-B72B3CF028DC}"/>
                </a:ext>
              </a:extLst>
            </p:cNvPr>
            <p:cNvPicPr>
              <a:picLocks noChangeAspect="1"/>
            </p:cNvPicPr>
            <p:nvPr/>
          </p:nvPicPr>
          <p:blipFill rotWithShape="1">
            <a:blip r:embed="rId5"/>
            <a:srcRect l="50885" t="34470" r="27167" b="34048"/>
            <a:stretch/>
          </p:blipFill>
          <p:spPr>
            <a:xfrm>
              <a:off x="2028124" y="3981708"/>
              <a:ext cx="695370" cy="691049"/>
            </a:xfrm>
            <a:prstGeom prst="rect">
              <a:avLst/>
            </a:prstGeom>
          </p:spPr>
        </p:pic>
      </p:grpSp>
    </p:spTree>
    <p:extLst>
      <p:ext uri="{BB962C8B-B14F-4D97-AF65-F5344CB8AC3E}">
        <p14:creationId xmlns:p14="http://schemas.microsoft.com/office/powerpoint/2010/main" val="312744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DD28C7-B16E-6220-5050-D7874D308EE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a:p>
        </p:txBody>
      </p:sp>
      <p:sp>
        <p:nvSpPr>
          <p:cNvPr id="5" name="Google Shape;731;p28">
            <a:extLst>
              <a:ext uri="{FF2B5EF4-FFF2-40B4-BE49-F238E27FC236}">
                <a16:creationId xmlns:a16="http://schemas.microsoft.com/office/drawing/2014/main" id="{B81033A7-2762-171A-9EEF-9A0002B5D891}"/>
              </a:ext>
            </a:extLst>
          </p:cNvPr>
          <p:cNvSpPr txBox="1">
            <a:spLocks noGrp="1"/>
          </p:cNvSpPr>
          <p:nvPr>
            <p:ph type="title"/>
          </p:nvPr>
        </p:nvSpPr>
        <p:spPr>
          <a:xfrm>
            <a:off x="232032" y="53707"/>
            <a:ext cx="11467596"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200" dirty="0"/>
              <a:t>Open Problem: How to incorporate queue lengths into MSRs?</a:t>
            </a:r>
            <a:endParaRPr sz="3200" dirty="0"/>
          </a:p>
        </p:txBody>
      </p:sp>
      <p:sp>
        <p:nvSpPr>
          <p:cNvPr id="9" name="Google Shape;900;p32">
            <a:extLst>
              <a:ext uri="{FF2B5EF4-FFF2-40B4-BE49-F238E27FC236}">
                <a16:creationId xmlns:a16="http://schemas.microsoft.com/office/drawing/2014/main" id="{DE4D805D-F5EF-C01F-5932-DB50C6073BDF}"/>
              </a:ext>
            </a:extLst>
          </p:cNvPr>
          <p:cNvSpPr txBox="1"/>
          <p:nvPr/>
        </p:nvSpPr>
        <p:spPr>
          <a:xfrm>
            <a:off x="4245844" y="1762836"/>
            <a:ext cx="3359641"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dk1"/>
                </a:solidFill>
                <a:latin typeface="Cabin"/>
                <a:ea typeface="Cabin"/>
                <a:cs typeface="Cabin"/>
                <a:sym typeface="Cabin"/>
              </a:rPr>
              <a:t>When # of orange jobs falls below cutoff</a:t>
            </a:r>
            <a:endParaRPr dirty="0">
              <a:solidFill>
                <a:schemeClr val="dk1"/>
              </a:solidFill>
              <a:latin typeface="Cabin"/>
              <a:ea typeface="Cabin"/>
              <a:cs typeface="Cabin"/>
              <a:sym typeface="Cabin"/>
            </a:endParaRPr>
          </a:p>
        </p:txBody>
      </p:sp>
      <p:sp>
        <p:nvSpPr>
          <p:cNvPr id="10" name="Google Shape;900;p32">
            <a:extLst>
              <a:ext uri="{FF2B5EF4-FFF2-40B4-BE49-F238E27FC236}">
                <a16:creationId xmlns:a16="http://schemas.microsoft.com/office/drawing/2014/main" id="{222F1CA2-96EC-B571-A00E-8059862C08CB}"/>
              </a:ext>
            </a:extLst>
          </p:cNvPr>
          <p:cNvSpPr txBox="1"/>
          <p:nvPr/>
        </p:nvSpPr>
        <p:spPr>
          <a:xfrm>
            <a:off x="4330079" y="2705036"/>
            <a:ext cx="311243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When # of blue jobs falls below cutoff</a:t>
            </a:r>
          </a:p>
        </p:txBody>
      </p:sp>
      <mc:AlternateContent xmlns:mc="http://schemas.openxmlformats.org/markup-compatibility/2006">
        <mc:Choice xmlns:a14="http://schemas.microsoft.com/office/drawing/2010/main" Requires="a14">
          <p:sp>
            <p:nvSpPr>
              <p:cNvPr id="41" name="Google Shape;900;p32">
                <a:extLst>
                  <a:ext uri="{FF2B5EF4-FFF2-40B4-BE49-F238E27FC236}">
                    <a16:creationId xmlns:a16="http://schemas.microsoft.com/office/drawing/2014/main" id="{000471D5-4983-05EA-648D-2B1C027236B9}"/>
                  </a:ext>
                </a:extLst>
              </p:cNvPr>
              <p:cNvSpPr txBox="1"/>
              <p:nvPr/>
            </p:nvSpPr>
            <p:spPr>
              <a:xfrm>
                <a:off x="5484422" y="2005510"/>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solidFill>
                            <a:schemeClr val="dk1"/>
                          </a:solidFill>
                          <a:latin typeface="Cambria Math" panose="02040503050406030204" pitchFamily="18" charset="0"/>
                          <a:ea typeface="Cabin"/>
                          <a:cs typeface="Cabin"/>
                          <a:sym typeface="Cabin"/>
                        </a:rPr>
                        <m:t>𝛼</m:t>
                      </m:r>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𝑥</m:t>
                          </m:r>
                        </m:e>
                        <m:sub>
                          <m:r>
                            <a:rPr lang="en-US" b="0" i="1" smtClean="0">
                              <a:solidFill>
                                <a:schemeClr val="dk1"/>
                              </a:solidFill>
                              <a:latin typeface="Cambria Math" panose="02040503050406030204" pitchFamily="18" charset="0"/>
                              <a:ea typeface="Cabin"/>
                              <a:cs typeface="Cabin"/>
                              <a:sym typeface="Cabin"/>
                            </a:rPr>
                            <m:t>1</m:t>
                          </m:r>
                        </m:sub>
                      </m:sSub>
                    </m:oMath>
                  </m:oMathPara>
                </a14:m>
                <a:endParaRPr i="1" dirty="0">
                  <a:solidFill>
                    <a:schemeClr val="dk1"/>
                  </a:solidFill>
                  <a:latin typeface="Cabin"/>
                  <a:ea typeface="Cabin"/>
                  <a:cs typeface="Cabin"/>
                  <a:sym typeface="Cabin"/>
                </a:endParaRPr>
              </a:p>
            </p:txBody>
          </p:sp>
        </mc:Choice>
        <mc:Fallback>
          <p:sp>
            <p:nvSpPr>
              <p:cNvPr id="41" name="Google Shape;900;p32">
                <a:extLst>
                  <a:ext uri="{FF2B5EF4-FFF2-40B4-BE49-F238E27FC236}">
                    <a16:creationId xmlns:a16="http://schemas.microsoft.com/office/drawing/2014/main" id="{000471D5-4983-05EA-648D-2B1C027236B9}"/>
                  </a:ext>
                </a:extLst>
              </p:cNvPr>
              <p:cNvSpPr txBox="1">
                <a:spLocks noRot="1" noChangeAspect="1" noMove="1" noResize="1" noEditPoints="1" noAdjustHandles="1" noChangeArrowheads="1" noChangeShapeType="1" noTextEdit="1"/>
              </p:cNvSpPr>
              <p:nvPr/>
            </p:nvSpPr>
            <p:spPr>
              <a:xfrm>
                <a:off x="5484422" y="2005510"/>
                <a:ext cx="598232" cy="400079"/>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2" name="Google Shape;900;p32">
                <a:extLst>
                  <a:ext uri="{FF2B5EF4-FFF2-40B4-BE49-F238E27FC236}">
                    <a16:creationId xmlns:a16="http://schemas.microsoft.com/office/drawing/2014/main" id="{989A39F4-998B-4668-CC7B-6072B350DB4B}"/>
                  </a:ext>
                </a:extLst>
              </p:cNvPr>
              <p:cNvSpPr txBox="1"/>
              <p:nvPr/>
            </p:nvSpPr>
            <p:spPr>
              <a:xfrm>
                <a:off x="5498274" y="2385002"/>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solidFill>
                            <a:schemeClr val="dk1"/>
                          </a:solidFill>
                          <a:latin typeface="Cambria Math" panose="02040503050406030204" pitchFamily="18" charset="0"/>
                          <a:ea typeface="Cabin"/>
                          <a:cs typeface="Cabin"/>
                          <a:sym typeface="Cabin"/>
                        </a:rPr>
                        <m:t>𝛼</m:t>
                      </m:r>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𝑥</m:t>
                          </m:r>
                        </m:e>
                        <m:sub>
                          <m:r>
                            <a:rPr lang="en-US" b="0" i="1" smtClean="0">
                              <a:solidFill>
                                <a:schemeClr val="dk1"/>
                              </a:solidFill>
                              <a:latin typeface="Cambria Math" panose="02040503050406030204" pitchFamily="18" charset="0"/>
                              <a:ea typeface="Cabin"/>
                              <a:cs typeface="Cabin"/>
                              <a:sym typeface="Cabin"/>
                            </a:rPr>
                            <m:t>2</m:t>
                          </m:r>
                        </m:sub>
                      </m:sSub>
                    </m:oMath>
                  </m:oMathPara>
                </a14:m>
                <a:endParaRPr i="1">
                  <a:solidFill>
                    <a:schemeClr val="dk1"/>
                  </a:solidFill>
                  <a:latin typeface="Cabin"/>
                  <a:ea typeface="Cabin"/>
                  <a:cs typeface="Cabin"/>
                  <a:sym typeface="Cabin"/>
                </a:endParaRPr>
              </a:p>
            </p:txBody>
          </p:sp>
        </mc:Choice>
        <mc:Fallback>
          <p:sp>
            <p:nvSpPr>
              <p:cNvPr id="42" name="Google Shape;900;p32">
                <a:extLst>
                  <a:ext uri="{FF2B5EF4-FFF2-40B4-BE49-F238E27FC236}">
                    <a16:creationId xmlns:a16="http://schemas.microsoft.com/office/drawing/2014/main" id="{989A39F4-998B-4668-CC7B-6072B350DB4B}"/>
                  </a:ext>
                </a:extLst>
              </p:cNvPr>
              <p:cNvSpPr txBox="1">
                <a:spLocks noRot="1" noChangeAspect="1" noMove="1" noResize="1" noEditPoints="1" noAdjustHandles="1" noChangeArrowheads="1" noChangeShapeType="1" noTextEdit="1"/>
              </p:cNvSpPr>
              <p:nvPr/>
            </p:nvSpPr>
            <p:spPr>
              <a:xfrm>
                <a:off x="5498274" y="2385002"/>
                <a:ext cx="598232" cy="400079"/>
              </a:xfrm>
              <a:prstGeom prst="rect">
                <a:avLst/>
              </a:prstGeom>
              <a:blipFill>
                <a:blip r:embed="rId4"/>
                <a:stretch>
                  <a:fillRect/>
                </a:stretch>
              </a:blipFill>
              <a:ln>
                <a:noFill/>
              </a:ln>
            </p:spPr>
            <p:txBody>
              <a:bodyPr/>
              <a:lstStyle/>
              <a:p>
                <a:r>
                  <a:rPr lang="en-US">
                    <a:noFill/>
                  </a:rPr>
                  <a:t> </a:t>
                </a:r>
              </a:p>
            </p:txBody>
          </p:sp>
        </mc:Fallback>
      </mc:AlternateContent>
      <p:grpSp>
        <p:nvGrpSpPr>
          <p:cNvPr id="52" name="Group 51">
            <a:extLst>
              <a:ext uri="{FF2B5EF4-FFF2-40B4-BE49-F238E27FC236}">
                <a16:creationId xmlns:a16="http://schemas.microsoft.com/office/drawing/2014/main" id="{EAF689A9-04CB-F61F-C45C-39B51D0E9597}"/>
              </a:ext>
            </a:extLst>
          </p:cNvPr>
          <p:cNvGrpSpPr/>
          <p:nvPr/>
        </p:nvGrpSpPr>
        <p:grpSpPr>
          <a:xfrm>
            <a:off x="2022588" y="1632183"/>
            <a:ext cx="7868444" cy="1196212"/>
            <a:chOff x="2022588" y="1687938"/>
            <a:chExt cx="7868444" cy="1196212"/>
          </a:xfrm>
        </p:grpSpPr>
        <p:grpSp>
          <p:nvGrpSpPr>
            <p:cNvPr id="7" name="Group 6">
              <a:extLst>
                <a:ext uri="{FF2B5EF4-FFF2-40B4-BE49-F238E27FC236}">
                  <a16:creationId xmlns:a16="http://schemas.microsoft.com/office/drawing/2014/main" id="{6462F80C-5CB5-CEC2-7D23-E8332E1DB942}"/>
                </a:ext>
              </a:extLst>
            </p:cNvPr>
            <p:cNvGrpSpPr/>
            <p:nvPr/>
          </p:nvGrpSpPr>
          <p:grpSpPr>
            <a:xfrm>
              <a:off x="2022588" y="1687938"/>
              <a:ext cx="7868444" cy="1196212"/>
              <a:chOff x="2920083" y="1233625"/>
              <a:chExt cx="7868444" cy="1196212"/>
            </a:xfrm>
          </p:grpSpPr>
          <p:grpSp>
            <p:nvGrpSpPr>
              <p:cNvPr id="11" name="Google Shape;792;p30">
                <a:extLst>
                  <a:ext uri="{FF2B5EF4-FFF2-40B4-BE49-F238E27FC236}">
                    <a16:creationId xmlns:a16="http://schemas.microsoft.com/office/drawing/2014/main" id="{9770181A-25BA-5A1D-3696-697F5181C170}"/>
                  </a:ext>
                </a:extLst>
              </p:cNvPr>
              <p:cNvGrpSpPr/>
              <p:nvPr/>
            </p:nvGrpSpPr>
            <p:grpSpPr>
              <a:xfrm>
                <a:off x="2920083" y="1597937"/>
                <a:ext cx="7741902" cy="831900"/>
                <a:chOff x="5718861" y="3870296"/>
                <a:chExt cx="7741902" cy="831900"/>
              </a:xfrm>
            </p:grpSpPr>
            <p:sp>
              <p:nvSpPr>
                <p:cNvPr id="37" name="Google Shape;793;p30">
                  <a:extLst>
                    <a:ext uri="{FF2B5EF4-FFF2-40B4-BE49-F238E27FC236}">
                      <a16:creationId xmlns:a16="http://schemas.microsoft.com/office/drawing/2014/main" id="{A5198494-B0AB-227A-E71E-953F42F0F358}"/>
                    </a:ext>
                  </a:extLst>
                </p:cNvPr>
                <p:cNvSpPr/>
                <p:nvPr/>
              </p:nvSpPr>
              <p:spPr>
                <a:xfrm>
                  <a:off x="11230263" y="3870296"/>
                  <a:ext cx="2230500" cy="831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8" name="Google Shape;794;p30">
                  <a:extLst>
                    <a:ext uri="{FF2B5EF4-FFF2-40B4-BE49-F238E27FC236}">
                      <a16:creationId xmlns:a16="http://schemas.microsoft.com/office/drawing/2014/main" id="{CE5A6B47-9DF3-1DC2-FA4E-642596085D8D}"/>
                    </a:ext>
                  </a:extLst>
                </p:cNvPr>
                <p:cNvSpPr/>
                <p:nvPr/>
              </p:nvSpPr>
              <p:spPr>
                <a:xfrm>
                  <a:off x="5718861" y="3870296"/>
                  <a:ext cx="2230500" cy="831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12" name="Google Shape;819;p30">
                <a:extLst>
                  <a:ext uri="{FF2B5EF4-FFF2-40B4-BE49-F238E27FC236}">
                    <a16:creationId xmlns:a16="http://schemas.microsoft.com/office/drawing/2014/main" id="{273C4A79-D965-0AAE-1693-4CDFFD4B77B6}"/>
                  </a:ext>
                </a:extLst>
              </p:cNvPr>
              <p:cNvGrpSpPr/>
              <p:nvPr/>
            </p:nvGrpSpPr>
            <p:grpSpPr>
              <a:xfrm>
                <a:off x="3053060" y="1677800"/>
                <a:ext cx="7735467" cy="661996"/>
                <a:chOff x="5851838" y="4178759"/>
                <a:chExt cx="7735467" cy="661996"/>
              </a:xfrm>
            </p:grpSpPr>
            <p:sp>
              <p:nvSpPr>
                <p:cNvPr id="15" name="Google Shape;820;p30">
                  <a:extLst>
                    <a:ext uri="{FF2B5EF4-FFF2-40B4-BE49-F238E27FC236}">
                      <a16:creationId xmlns:a16="http://schemas.microsoft.com/office/drawing/2014/main" id="{29079125-A41F-981B-85CA-282E81F56A0F}"/>
                    </a:ext>
                  </a:extLst>
                </p:cNvPr>
                <p:cNvSpPr/>
                <p:nvPr/>
              </p:nvSpPr>
              <p:spPr>
                <a:xfrm>
                  <a:off x="5851838" y="4270400"/>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6" name="Google Shape;821;p30">
                  <a:extLst>
                    <a:ext uri="{FF2B5EF4-FFF2-40B4-BE49-F238E27FC236}">
                      <a16:creationId xmlns:a16="http://schemas.microsoft.com/office/drawing/2014/main" id="{BF1896F5-D025-4477-C86A-AA2E3EF27791}"/>
                    </a:ext>
                  </a:extLst>
                </p:cNvPr>
                <p:cNvSpPr/>
                <p:nvPr/>
              </p:nvSpPr>
              <p:spPr>
                <a:xfrm>
                  <a:off x="5851838" y="4586950"/>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 name="Google Shape;822;p30">
                  <a:extLst>
                    <a:ext uri="{FF2B5EF4-FFF2-40B4-BE49-F238E27FC236}">
                      <a16:creationId xmlns:a16="http://schemas.microsoft.com/office/drawing/2014/main" id="{A02F063B-F041-F0B7-A51E-02D3A111DB4D}"/>
                    </a:ext>
                  </a:extLst>
                </p:cNvPr>
                <p:cNvSpPr txBox="1"/>
                <p:nvPr/>
              </p:nvSpPr>
              <p:spPr>
                <a:xfrm>
                  <a:off x="7298663" y="4178759"/>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4/4 cores</a:t>
                  </a:r>
                  <a:endParaRPr sz="1000">
                    <a:solidFill>
                      <a:schemeClr val="dk1"/>
                    </a:solidFill>
                    <a:latin typeface="Cabin"/>
                    <a:ea typeface="Cabin"/>
                    <a:cs typeface="Cabin"/>
                    <a:sym typeface="Cabin"/>
                  </a:endParaRPr>
                </a:p>
              </p:txBody>
            </p:sp>
            <p:sp>
              <p:nvSpPr>
                <p:cNvPr id="18" name="Google Shape;823;p30">
                  <a:extLst>
                    <a:ext uri="{FF2B5EF4-FFF2-40B4-BE49-F238E27FC236}">
                      <a16:creationId xmlns:a16="http://schemas.microsoft.com/office/drawing/2014/main" id="{8EA18129-2BB9-A79E-6A1B-E4172156C46F}"/>
                    </a:ext>
                  </a:extLst>
                </p:cNvPr>
                <p:cNvSpPr txBox="1"/>
                <p:nvPr/>
              </p:nvSpPr>
              <p:spPr>
                <a:xfrm>
                  <a:off x="7296735" y="4489818"/>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2/4 GBs</a:t>
                  </a:r>
                  <a:endParaRPr sz="1000">
                    <a:solidFill>
                      <a:schemeClr val="dk1"/>
                    </a:solidFill>
                    <a:latin typeface="Cabin"/>
                    <a:ea typeface="Cabin"/>
                    <a:cs typeface="Cabin"/>
                    <a:sym typeface="Cabin"/>
                  </a:endParaRPr>
                </a:p>
              </p:txBody>
            </p:sp>
            <p:sp>
              <p:nvSpPr>
                <p:cNvPr id="19" name="Google Shape;824;p30">
                  <a:extLst>
                    <a:ext uri="{FF2B5EF4-FFF2-40B4-BE49-F238E27FC236}">
                      <a16:creationId xmlns:a16="http://schemas.microsoft.com/office/drawing/2014/main" id="{21C346D3-E9CC-6CF3-6002-0DBA10D722A3}"/>
                    </a:ext>
                  </a:extLst>
                </p:cNvPr>
                <p:cNvSpPr/>
                <p:nvPr/>
              </p:nvSpPr>
              <p:spPr>
                <a:xfrm>
                  <a:off x="5851838" y="4271360"/>
                  <a:ext cx="7314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0" name="Google Shape;825;p30">
                  <a:extLst>
                    <a:ext uri="{FF2B5EF4-FFF2-40B4-BE49-F238E27FC236}">
                      <a16:creationId xmlns:a16="http://schemas.microsoft.com/office/drawing/2014/main" id="{6116D82B-E437-CEB6-5207-399282457374}"/>
                    </a:ext>
                  </a:extLst>
                </p:cNvPr>
                <p:cNvSpPr/>
                <p:nvPr/>
              </p:nvSpPr>
              <p:spPr>
                <a:xfrm>
                  <a:off x="6592859" y="4271360"/>
                  <a:ext cx="7314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1" name="Google Shape;826;p30">
                  <a:extLst>
                    <a:ext uri="{FF2B5EF4-FFF2-40B4-BE49-F238E27FC236}">
                      <a16:creationId xmlns:a16="http://schemas.microsoft.com/office/drawing/2014/main" id="{9CB5B922-BC87-3046-D78E-591BF87C08C2}"/>
                    </a:ext>
                  </a:extLst>
                </p:cNvPr>
                <p:cNvSpPr/>
                <p:nvPr/>
              </p:nvSpPr>
              <p:spPr>
                <a:xfrm>
                  <a:off x="5851838" y="4589660"/>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2" name="Google Shape;827;p30">
                  <a:extLst>
                    <a:ext uri="{FF2B5EF4-FFF2-40B4-BE49-F238E27FC236}">
                      <a16:creationId xmlns:a16="http://schemas.microsoft.com/office/drawing/2014/main" id="{FF3E5E39-F9E0-49FD-C4D9-E747FFEF2D45}"/>
                    </a:ext>
                  </a:extLst>
                </p:cNvPr>
                <p:cNvSpPr/>
                <p:nvPr/>
              </p:nvSpPr>
              <p:spPr>
                <a:xfrm>
                  <a:off x="6226463" y="4588297"/>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Cabin"/>
                    <a:ea typeface="Cabin"/>
                    <a:cs typeface="Cabin"/>
                    <a:sym typeface="Cabin"/>
                  </a:endParaRPr>
                </a:p>
              </p:txBody>
            </p:sp>
            <p:sp>
              <p:nvSpPr>
                <p:cNvPr id="23" name="Google Shape;828;p30">
                  <a:extLst>
                    <a:ext uri="{FF2B5EF4-FFF2-40B4-BE49-F238E27FC236}">
                      <a16:creationId xmlns:a16="http://schemas.microsoft.com/office/drawing/2014/main" id="{0D059369-4BFE-4E7C-1637-46465794C1E8}"/>
                    </a:ext>
                  </a:extLst>
                </p:cNvPr>
                <p:cNvSpPr/>
                <p:nvPr/>
              </p:nvSpPr>
              <p:spPr>
                <a:xfrm>
                  <a:off x="11335280" y="428263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4" name="Google Shape;829;p30">
                  <a:extLst>
                    <a:ext uri="{FF2B5EF4-FFF2-40B4-BE49-F238E27FC236}">
                      <a16:creationId xmlns:a16="http://schemas.microsoft.com/office/drawing/2014/main" id="{9187B9F5-4D2D-A8F5-605E-7F06B175CD49}"/>
                    </a:ext>
                  </a:extLst>
                </p:cNvPr>
                <p:cNvSpPr/>
                <p:nvPr/>
              </p:nvSpPr>
              <p:spPr>
                <a:xfrm>
                  <a:off x="11335280" y="459918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5" name="Google Shape;830;p30">
                  <a:extLst>
                    <a:ext uri="{FF2B5EF4-FFF2-40B4-BE49-F238E27FC236}">
                      <a16:creationId xmlns:a16="http://schemas.microsoft.com/office/drawing/2014/main" id="{FF9F8EAC-5821-C5FD-A111-AE7E5381B8A9}"/>
                    </a:ext>
                  </a:extLst>
                </p:cNvPr>
                <p:cNvSpPr txBox="1"/>
                <p:nvPr/>
              </p:nvSpPr>
              <p:spPr>
                <a:xfrm>
                  <a:off x="12782105" y="4190996"/>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3/4 cores</a:t>
                  </a:r>
                  <a:endParaRPr sz="1000">
                    <a:solidFill>
                      <a:schemeClr val="dk1"/>
                    </a:solidFill>
                    <a:latin typeface="Cabin"/>
                    <a:ea typeface="Cabin"/>
                    <a:cs typeface="Cabin"/>
                    <a:sym typeface="Cabin"/>
                  </a:endParaRPr>
                </a:p>
              </p:txBody>
            </p:sp>
            <p:sp>
              <p:nvSpPr>
                <p:cNvPr id="26" name="Google Shape;831;p30">
                  <a:extLst>
                    <a:ext uri="{FF2B5EF4-FFF2-40B4-BE49-F238E27FC236}">
                      <a16:creationId xmlns:a16="http://schemas.microsoft.com/office/drawing/2014/main" id="{1F9E9C88-26B7-31B7-6822-FC0DACEF77DF}"/>
                    </a:ext>
                  </a:extLst>
                </p:cNvPr>
                <p:cNvSpPr txBox="1"/>
                <p:nvPr/>
              </p:nvSpPr>
              <p:spPr>
                <a:xfrm>
                  <a:off x="12780177" y="4502055"/>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dirty="0">
                      <a:solidFill>
                        <a:schemeClr val="dk1"/>
                      </a:solidFill>
                      <a:latin typeface="Cabin"/>
                      <a:ea typeface="Cabin"/>
                      <a:cs typeface="Cabin"/>
                      <a:sym typeface="Cabin"/>
                    </a:rPr>
                    <a:t>3/4 GBs</a:t>
                  </a:r>
                  <a:endParaRPr sz="1000" dirty="0">
                    <a:solidFill>
                      <a:schemeClr val="dk1"/>
                    </a:solidFill>
                    <a:latin typeface="Cabin"/>
                    <a:ea typeface="Cabin"/>
                    <a:cs typeface="Cabin"/>
                    <a:sym typeface="Cabin"/>
                  </a:endParaRPr>
                </a:p>
              </p:txBody>
            </p:sp>
            <p:sp>
              <p:nvSpPr>
                <p:cNvPr id="28" name="Google Shape;833;p30">
                  <a:extLst>
                    <a:ext uri="{FF2B5EF4-FFF2-40B4-BE49-F238E27FC236}">
                      <a16:creationId xmlns:a16="http://schemas.microsoft.com/office/drawing/2014/main" id="{7129651D-0334-4EA1-CFE0-A4D964F63547}"/>
                    </a:ext>
                  </a:extLst>
                </p:cNvPr>
                <p:cNvSpPr/>
                <p:nvPr/>
              </p:nvSpPr>
              <p:spPr>
                <a:xfrm>
                  <a:off x="11713054" y="4599188"/>
                  <a:ext cx="7314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1" name="Google Shape;836;p30">
                  <a:extLst>
                    <a:ext uri="{FF2B5EF4-FFF2-40B4-BE49-F238E27FC236}">
                      <a16:creationId xmlns:a16="http://schemas.microsoft.com/office/drawing/2014/main" id="{1CB37938-D111-321A-CB96-133131D760D3}"/>
                    </a:ext>
                  </a:extLst>
                </p:cNvPr>
                <p:cNvSpPr/>
                <p:nvPr/>
              </p:nvSpPr>
              <p:spPr>
                <a:xfrm>
                  <a:off x="7705475" y="4200775"/>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2" name="Google Shape;837;p30">
                  <a:extLst>
                    <a:ext uri="{FF2B5EF4-FFF2-40B4-BE49-F238E27FC236}">
                      <a16:creationId xmlns:a16="http://schemas.microsoft.com/office/drawing/2014/main" id="{709464DD-3148-FCC4-D405-C3BD170D5BA7}"/>
                    </a:ext>
                  </a:extLst>
                </p:cNvPr>
                <p:cNvSpPr/>
                <p:nvPr/>
              </p:nvSpPr>
              <p:spPr>
                <a:xfrm>
                  <a:off x="9229475" y="4200775"/>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33" name="Google Shape;838;p30">
                  <a:extLst>
                    <a:ext uri="{FF2B5EF4-FFF2-40B4-BE49-F238E27FC236}">
                      <a16:creationId xmlns:a16="http://schemas.microsoft.com/office/drawing/2014/main" id="{AB593CB8-5573-5068-D779-B04EC1875695}"/>
                    </a:ext>
                  </a:extLst>
                </p:cNvPr>
                <p:cNvCxnSpPr>
                  <a:cxnSpLocks/>
                  <a:stCxn id="31" idx="0"/>
                </p:cNvCxnSpPr>
                <p:nvPr/>
              </p:nvCxnSpPr>
              <p:spPr>
                <a:xfrm>
                  <a:off x="7815425" y="4200775"/>
                  <a:ext cx="3414838" cy="8542"/>
                </a:xfrm>
                <a:prstGeom prst="straightConnector1">
                  <a:avLst/>
                </a:prstGeom>
                <a:noFill/>
                <a:ln w="9525" cap="flat" cmpd="sng">
                  <a:solidFill>
                    <a:schemeClr val="dk2"/>
                  </a:solidFill>
                  <a:prstDash val="solid"/>
                  <a:round/>
                  <a:headEnd type="none" w="med" len="med"/>
                  <a:tailEnd type="triangle" w="med" len="med"/>
                </a:ln>
              </p:spPr>
            </p:cxnSp>
            <p:sp>
              <p:nvSpPr>
                <p:cNvPr id="34" name="Google Shape;839;p30">
                  <a:extLst>
                    <a:ext uri="{FF2B5EF4-FFF2-40B4-BE49-F238E27FC236}">
                      <a16:creationId xmlns:a16="http://schemas.microsoft.com/office/drawing/2014/main" id="{7B64E529-9C24-263C-6573-3CDB0847B991}"/>
                    </a:ext>
                  </a:extLst>
                </p:cNvPr>
                <p:cNvSpPr/>
                <p:nvPr/>
              </p:nvSpPr>
              <p:spPr>
                <a:xfrm>
                  <a:off x="7705475" y="4542210"/>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5" name="Google Shape;840;p30">
                  <a:extLst>
                    <a:ext uri="{FF2B5EF4-FFF2-40B4-BE49-F238E27FC236}">
                      <a16:creationId xmlns:a16="http://schemas.microsoft.com/office/drawing/2014/main" id="{A9A5FFAF-7972-CC1F-887E-21A19BFD1DBB}"/>
                    </a:ext>
                  </a:extLst>
                </p:cNvPr>
                <p:cNvSpPr/>
                <p:nvPr/>
              </p:nvSpPr>
              <p:spPr>
                <a:xfrm>
                  <a:off x="9229475" y="4542210"/>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36" name="Google Shape;841;p30">
                  <a:extLst>
                    <a:ext uri="{FF2B5EF4-FFF2-40B4-BE49-F238E27FC236}">
                      <a16:creationId xmlns:a16="http://schemas.microsoft.com/office/drawing/2014/main" id="{54D2D7B4-458C-4CB3-0A7F-0D2A121DF64A}"/>
                    </a:ext>
                  </a:extLst>
                </p:cNvPr>
                <p:cNvCxnSpPr>
                  <a:cxnSpLocks/>
                  <a:endCxn id="34" idx="2"/>
                </p:cNvCxnSpPr>
                <p:nvPr/>
              </p:nvCxnSpPr>
              <p:spPr>
                <a:xfrm flipH="1">
                  <a:off x="7815425" y="4831410"/>
                  <a:ext cx="3414838" cy="0"/>
                </a:xfrm>
                <a:prstGeom prst="straightConnector1">
                  <a:avLst/>
                </a:prstGeom>
                <a:noFill/>
                <a:ln w="9525" cap="flat" cmpd="sng">
                  <a:solidFill>
                    <a:schemeClr val="dk2"/>
                  </a:solidFill>
                  <a:prstDash val="solid"/>
                  <a:round/>
                  <a:headEnd type="none" w="med" len="med"/>
                  <a:tailEnd type="triangle" w="med" len="med"/>
                </a:ln>
              </p:spPr>
            </p:cxnSp>
          </p:grpSp>
          <p:sp>
            <p:nvSpPr>
              <p:cNvPr id="13" name="Google Shape;707;p27">
                <a:extLst>
                  <a:ext uri="{FF2B5EF4-FFF2-40B4-BE49-F238E27FC236}">
                    <a16:creationId xmlns:a16="http://schemas.microsoft.com/office/drawing/2014/main" id="{F8A9C99C-DFD9-E3EC-B4F5-75980AC4A1D9}"/>
                  </a:ext>
                </a:extLst>
              </p:cNvPr>
              <p:cNvSpPr txBox="1"/>
              <p:nvPr/>
            </p:nvSpPr>
            <p:spPr>
              <a:xfrm>
                <a:off x="3489770" y="1233625"/>
                <a:ext cx="1091125"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dk1"/>
                    </a:solidFill>
                    <a:latin typeface="Cabin"/>
                    <a:ea typeface="Cabin"/>
                    <a:cs typeface="Cabin"/>
                    <a:sym typeface="Cabin"/>
                  </a:rPr>
                  <a:t>Schedule 1</a:t>
                </a:r>
                <a:endParaRPr dirty="0">
                  <a:solidFill>
                    <a:schemeClr val="dk1"/>
                  </a:solidFill>
                  <a:latin typeface="Cabin"/>
                  <a:ea typeface="Cabin"/>
                  <a:cs typeface="Cabin"/>
                  <a:sym typeface="Cabin"/>
                </a:endParaRPr>
              </a:p>
            </p:txBody>
          </p:sp>
          <p:sp>
            <p:nvSpPr>
              <p:cNvPr id="14" name="Google Shape;707;p27">
                <a:extLst>
                  <a:ext uri="{FF2B5EF4-FFF2-40B4-BE49-F238E27FC236}">
                    <a16:creationId xmlns:a16="http://schemas.microsoft.com/office/drawing/2014/main" id="{195ADC40-752B-EDC1-09DA-1B8860FD04DB}"/>
                  </a:ext>
                </a:extLst>
              </p:cNvPr>
              <p:cNvSpPr txBox="1"/>
              <p:nvPr/>
            </p:nvSpPr>
            <p:spPr>
              <a:xfrm>
                <a:off x="9087605" y="1239597"/>
                <a:ext cx="1091125"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dk1"/>
                    </a:solidFill>
                    <a:latin typeface="Cabin"/>
                    <a:ea typeface="Cabin"/>
                    <a:cs typeface="Cabin"/>
                    <a:sym typeface="Cabin"/>
                  </a:rPr>
                  <a:t>Schedule 2</a:t>
                </a:r>
                <a:endParaRPr dirty="0">
                  <a:solidFill>
                    <a:schemeClr val="dk1"/>
                  </a:solidFill>
                  <a:latin typeface="Cabin"/>
                  <a:ea typeface="Cabin"/>
                  <a:cs typeface="Cabin"/>
                  <a:sym typeface="Cabin"/>
                </a:endParaRPr>
              </a:p>
            </p:txBody>
          </p:sp>
        </p:grpSp>
        <p:sp>
          <p:nvSpPr>
            <p:cNvPr id="39" name="Google Shape;835;p30">
              <a:extLst>
                <a:ext uri="{FF2B5EF4-FFF2-40B4-BE49-F238E27FC236}">
                  <a16:creationId xmlns:a16="http://schemas.microsoft.com/office/drawing/2014/main" id="{F39F4084-CE83-498F-578C-5A5E742D394E}"/>
                </a:ext>
              </a:extLst>
            </p:cNvPr>
            <p:cNvSpPr/>
            <p:nvPr/>
          </p:nvSpPr>
          <p:spPr>
            <a:xfrm>
              <a:off x="8368646" y="2241066"/>
              <a:ext cx="3657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Cabin"/>
                <a:ea typeface="Cabin"/>
                <a:cs typeface="Cabin"/>
                <a:sym typeface="Cabin"/>
              </a:endParaRPr>
            </a:p>
          </p:txBody>
        </p:sp>
        <p:sp>
          <p:nvSpPr>
            <p:cNvPr id="45" name="Google Shape;827;p30">
              <a:extLst>
                <a:ext uri="{FF2B5EF4-FFF2-40B4-BE49-F238E27FC236}">
                  <a16:creationId xmlns:a16="http://schemas.microsoft.com/office/drawing/2014/main" id="{20ACD3F6-EF15-5989-9858-E0CB61EC0F0F}"/>
                </a:ext>
              </a:extLst>
            </p:cNvPr>
            <p:cNvSpPr/>
            <p:nvPr/>
          </p:nvSpPr>
          <p:spPr>
            <a:xfrm>
              <a:off x="7642065" y="2553967"/>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Cabin"/>
                <a:ea typeface="Cabin"/>
                <a:cs typeface="Cabin"/>
                <a:sym typeface="Cabin"/>
              </a:endParaRPr>
            </a:p>
          </p:txBody>
        </p:sp>
        <p:sp>
          <p:nvSpPr>
            <p:cNvPr id="46" name="Google Shape;825;p30">
              <a:extLst>
                <a:ext uri="{FF2B5EF4-FFF2-40B4-BE49-F238E27FC236}">
                  <a16:creationId xmlns:a16="http://schemas.microsoft.com/office/drawing/2014/main" id="{CBCD444E-E6CB-D52B-D58C-6A4AE85D0B1C}"/>
                </a:ext>
              </a:extLst>
            </p:cNvPr>
            <p:cNvSpPr/>
            <p:nvPr/>
          </p:nvSpPr>
          <p:spPr>
            <a:xfrm>
              <a:off x="7631020" y="2239036"/>
              <a:ext cx="7314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51" name="Group 50">
            <a:extLst>
              <a:ext uri="{FF2B5EF4-FFF2-40B4-BE49-F238E27FC236}">
                <a16:creationId xmlns:a16="http://schemas.microsoft.com/office/drawing/2014/main" id="{5EF3B497-56F4-0FEC-534E-E3DDF11653D3}"/>
              </a:ext>
            </a:extLst>
          </p:cNvPr>
          <p:cNvGrpSpPr/>
          <p:nvPr/>
        </p:nvGrpSpPr>
        <p:grpSpPr>
          <a:xfrm>
            <a:off x="5461106" y="2213341"/>
            <a:ext cx="601947" cy="394003"/>
            <a:chOff x="5461106" y="2269096"/>
            <a:chExt cx="601947" cy="394003"/>
          </a:xfrm>
        </p:grpSpPr>
        <p:cxnSp>
          <p:nvCxnSpPr>
            <p:cNvPr id="49" name="Straight Connector 48">
              <a:extLst>
                <a:ext uri="{FF2B5EF4-FFF2-40B4-BE49-F238E27FC236}">
                  <a16:creationId xmlns:a16="http://schemas.microsoft.com/office/drawing/2014/main" id="{DAF8C728-E78D-D876-BCBA-5F5E10BC4754}"/>
                </a:ext>
              </a:extLst>
            </p:cNvPr>
            <p:cNvCxnSpPr>
              <a:cxnSpLocks/>
            </p:cNvCxnSpPr>
            <p:nvPr/>
          </p:nvCxnSpPr>
          <p:spPr>
            <a:xfrm>
              <a:off x="5464821" y="2663099"/>
              <a:ext cx="598232"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D487C1CF-6903-FC5C-DF89-F88F87F2621D}"/>
                </a:ext>
              </a:extLst>
            </p:cNvPr>
            <p:cNvCxnSpPr>
              <a:cxnSpLocks/>
            </p:cNvCxnSpPr>
            <p:nvPr/>
          </p:nvCxnSpPr>
          <p:spPr>
            <a:xfrm>
              <a:off x="5461106" y="2269096"/>
              <a:ext cx="598232" cy="0"/>
            </a:xfrm>
            <a:prstGeom prst="line">
              <a:avLst/>
            </a:prstGeom>
            <a:ln w="25400"/>
          </p:spPr>
          <p:style>
            <a:lnRef idx="1">
              <a:schemeClr val="dk1"/>
            </a:lnRef>
            <a:fillRef idx="0">
              <a:schemeClr val="dk1"/>
            </a:fillRef>
            <a:effectRef idx="0">
              <a:schemeClr val="dk1"/>
            </a:effectRef>
            <a:fontRef idx="minor">
              <a:schemeClr val="tx1"/>
            </a:fontRef>
          </p:style>
        </p:cxnSp>
      </p:grpSp>
      <p:sp>
        <p:nvSpPr>
          <p:cNvPr id="87" name="Google Shape;778;p29">
            <a:extLst>
              <a:ext uri="{FF2B5EF4-FFF2-40B4-BE49-F238E27FC236}">
                <a16:creationId xmlns:a16="http://schemas.microsoft.com/office/drawing/2014/main" id="{95BE4DBD-5849-546A-2F3A-5BA14C0A93CA}"/>
              </a:ext>
            </a:extLst>
          </p:cNvPr>
          <p:cNvSpPr txBox="1"/>
          <p:nvPr/>
        </p:nvSpPr>
        <p:spPr>
          <a:xfrm>
            <a:off x="489810" y="3537583"/>
            <a:ext cx="11139055" cy="1292631"/>
          </a:xfrm>
          <a:prstGeom prst="rect">
            <a:avLst/>
          </a:prstGeom>
          <a:noFill/>
          <a:ln>
            <a:noFill/>
          </a:ln>
        </p:spPr>
        <p:txBody>
          <a:bodyPr spcFirstLastPara="1" wrap="square" lIns="91425" tIns="91425" rIns="91425" bIns="91425" anchor="t" anchorCtr="0">
            <a:spAutoFit/>
          </a:bodyPr>
          <a:lstStyle/>
          <a:p>
            <a:pPr marL="342900" lvl="0" indent="-342900" algn="l" rtl="0">
              <a:spcBef>
                <a:spcPts val="0"/>
              </a:spcBef>
              <a:spcAft>
                <a:spcPts val="0"/>
              </a:spcAft>
              <a:buFontTx/>
              <a:buChar char="-"/>
            </a:pPr>
            <a:r>
              <a:rPr lang="en-US" sz="2400" dirty="0">
                <a:solidFill>
                  <a:schemeClr val="dk1"/>
                </a:solidFill>
                <a:latin typeface="Cabin"/>
                <a:ea typeface="Cabin"/>
                <a:cs typeface="Cabin"/>
                <a:sym typeface="Cabin"/>
              </a:rPr>
              <a:t>Problem: This modulating process has an infinite number of states!</a:t>
            </a:r>
          </a:p>
          <a:p>
            <a:pPr marL="342900" lvl="0" indent="-342900" algn="l" rtl="0">
              <a:spcBef>
                <a:spcPts val="0"/>
              </a:spcBef>
              <a:spcAft>
                <a:spcPts val="0"/>
              </a:spcAft>
              <a:buFontTx/>
              <a:buChar char="-"/>
            </a:pPr>
            <a:r>
              <a:rPr lang="en-US" sz="2400" dirty="0">
                <a:solidFill>
                  <a:schemeClr val="dk1"/>
                </a:solidFill>
                <a:latin typeface="Cabin"/>
                <a:ea typeface="Cabin"/>
                <a:cs typeface="Cabin"/>
                <a:sym typeface="Cabin"/>
              </a:rPr>
              <a:t>Our idea: group the states in the modulating process into a finite number of </a:t>
            </a:r>
            <a:r>
              <a:rPr lang="en-US" sz="2400" i="1" dirty="0">
                <a:solidFill>
                  <a:schemeClr val="dk1"/>
                </a:solidFill>
                <a:latin typeface="Cabin"/>
                <a:ea typeface="Cabin"/>
                <a:cs typeface="Cabin"/>
                <a:sym typeface="Cabin"/>
              </a:rPr>
              <a:t>phases</a:t>
            </a:r>
          </a:p>
          <a:p>
            <a:pPr marL="342900" lvl="0" indent="-342900" algn="l" rtl="0">
              <a:spcBef>
                <a:spcPts val="0"/>
              </a:spcBef>
              <a:spcAft>
                <a:spcPts val="0"/>
              </a:spcAft>
              <a:buFontTx/>
              <a:buChar char="-"/>
            </a:pPr>
            <a:r>
              <a:rPr lang="en-US" sz="2400" dirty="0">
                <a:solidFill>
                  <a:schemeClr val="dk1"/>
                </a:solidFill>
                <a:latin typeface="Cabin"/>
                <a:ea typeface="Cabin"/>
                <a:cs typeface="Cabin"/>
                <a:sym typeface="Cabin"/>
              </a:rPr>
              <a:t>So far, only possible with two job types</a:t>
            </a:r>
          </a:p>
        </p:txBody>
      </p:sp>
    </p:spTree>
    <p:extLst>
      <p:ext uri="{BB962C8B-B14F-4D97-AF65-F5344CB8AC3E}">
        <p14:creationId xmlns:p14="http://schemas.microsoft.com/office/powerpoint/2010/main" val="400796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7">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8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sp>
        <p:nvSpPr>
          <p:cNvPr id="1001" name="Google Shape;1001;p35"/>
          <p:cNvSpPr txBox="1">
            <a:spLocks noGrp="1"/>
          </p:cNvSpPr>
          <p:nvPr>
            <p:ph type="title"/>
          </p:nvPr>
        </p:nvSpPr>
        <p:spPr>
          <a:xfrm>
            <a:off x="228600" y="-9207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600" dirty="0"/>
              <a:t>Conclusion</a:t>
            </a:r>
            <a:endParaRPr sz="3600" dirty="0"/>
          </a:p>
        </p:txBody>
      </p:sp>
      <p:sp>
        <p:nvSpPr>
          <p:cNvPr id="1002" name="Google Shape;1002;p35"/>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
        <p:nvSpPr>
          <p:cNvPr id="1065" name="Google Shape;1065;p35"/>
          <p:cNvSpPr txBox="1"/>
          <p:nvPr/>
        </p:nvSpPr>
        <p:spPr>
          <a:xfrm>
            <a:off x="8976600" y="5170795"/>
            <a:ext cx="2011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dirty="0">
                <a:solidFill>
                  <a:schemeClr val="dk1"/>
                </a:solidFill>
                <a:latin typeface="Cabin"/>
                <a:ea typeface="Cabin"/>
                <a:cs typeface="Cabin"/>
                <a:sym typeface="Cabin"/>
              </a:rPr>
              <a:t>Questions?</a:t>
            </a:r>
            <a:endParaRPr sz="2800" b="1" dirty="0">
              <a:solidFill>
                <a:schemeClr val="dk1"/>
              </a:solidFill>
              <a:latin typeface="Cabin"/>
              <a:ea typeface="Cabin"/>
              <a:cs typeface="Cabin"/>
              <a:sym typeface="Cabin"/>
            </a:endParaRPr>
          </a:p>
        </p:txBody>
      </p:sp>
      <p:grpSp>
        <p:nvGrpSpPr>
          <p:cNvPr id="972" name="Group 971">
            <a:extLst>
              <a:ext uri="{FF2B5EF4-FFF2-40B4-BE49-F238E27FC236}">
                <a16:creationId xmlns:a16="http://schemas.microsoft.com/office/drawing/2014/main" id="{AE3AC0F7-6D14-0FF9-2384-7695A53FB9FD}"/>
              </a:ext>
            </a:extLst>
          </p:cNvPr>
          <p:cNvGrpSpPr/>
          <p:nvPr/>
        </p:nvGrpSpPr>
        <p:grpSpPr>
          <a:xfrm>
            <a:off x="253954" y="1241404"/>
            <a:ext cx="4134715" cy="1175855"/>
            <a:chOff x="199989" y="1560303"/>
            <a:chExt cx="4134715" cy="1175855"/>
          </a:xfrm>
        </p:grpSpPr>
        <p:grpSp>
          <p:nvGrpSpPr>
            <p:cNvPr id="25" name="Group 24">
              <a:extLst>
                <a:ext uri="{FF2B5EF4-FFF2-40B4-BE49-F238E27FC236}">
                  <a16:creationId xmlns:a16="http://schemas.microsoft.com/office/drawing/2014/main" id="{03DA0424-5BC9-2FDF-B7B9-082020724179}"/>
                </a:ext>
              </a:extLst>
            </p:cNvPr>
            <p:cNvGrpSpPr/>
            <p:nvPr/>
          </p:nvGrpSpPr>
          <p:grpSpPr>
            <a:xfrm>
              <a:off x="881205" y="1575140"/>
              <a:ext cx="3453499" cy="1161018"/>
              <a:chOff x="4068032" y="2294428"/>
              <a:chExt cx="5494136" cy="1847052"/>
            </a:xfrm>
          </p:grpSpPr>
          <p:grpSp>
            <p:nvGrpSpPr>
              <p:cNvPr id="44" name="Google Shape;147;p18">
                <a:extLst>
                  <a:ext uri="{FF2B5EF4-FFF2-40B4-BE49-F238E27FC236}">
                    <a16:creationId xmlns:a16="http://schemas.microsoft.com/office/drawing/2014/main" id="{AD83A435-CF8B-9E91-F55E-FB4C2358CD38}"/>
                  </a:ext>
                </a:extLst>
              </p:cNvPr>
              <p:cNvGrpSpPr/>
              <p:nvPr/>
            </p:nvGrpSpPr>
            <p:grpSpPr>
              <a:xfrm>
                <a:off x="4068032" y="2294428"/>
                <a:ext cx="5494136" cy="1847047"/>
                <a:chOff x="5908939" y="2529050"/>
                <a:chExt cx="5494136" cy="1847047"/>
              </a:xfrm>
            </p:grpSpPr>
            <p:grpSp>
              <p:nvGrpSpPr>
                <p:cNvPr id="47" name="Google Shape;149;p18">
                  <a:extLst>
                    <a:ext uri="{FF2B5EF4-FFF2-40B4-BE49-F238E27FC236}">
                      <a16:creationId xmlns:a16="http://schemas.microsoft.com/office/drawing/2014/main" id="{21BADFFB-0F76-B7A7-56E1-3B3F8D7CC8B5}"/>
                    </a:ext>
                  </a:extLst>
                </p:cNvPr>
                <p:cNvGrpSpPr/>
                <p:nvPr/>
              </p:nvGrpSpPr>
              <p:grpSpPr>
                <a:xfrm>
                  <a:off x="5908939" y="2702925"/>
                  <a:ext cx="3897566" cy="943596"/>
                  <a:chOff x="9297725" y="1188185"/>
                  <a:chExt cx="1400692" cy="176383"/>
                </a:xfrm>
              </p:grpSpPr>
              <p:cxnSp>
                <p:nvCxnSpPr>
                  <p:cNvPr id="51" name="Google Shape;150;p18">
                    <a:extLst>
                      <a:ext uri="{FF2B5EF4-FFF2-40B4-BE49-F238E27FC236}">
                        <a16:creationId xmlns:a16="http://schemas.microsoft.com/office/drawing/2014/main" id="{F2AE3903-42FF-6CE7-2A68-CBC25861229F}"/>
                      </a:ext>
                    </a:extLst>
                  </p:cNvPr>
                  <p:cNvCxnSpPr/>
                  <p:nvPr/>
                </p:nvCxnSpPr>
                <p:spPr>
                  <a:xfrm>
                    <a:off x="9301017" y="1188212"/>
                    <a:ext cx="1397400" cy="0"/>
                  </a:xfrm>
                  <a:prstGeom prst="straightConnector1">
                    <a:avLst/>
                  </a:prstGeom>
                  <a:noFill/>
                  <a:ln w="9525" cap="flat" cmpd="sng">
                    <a:solidFill>
                      <a:schemeClr val="dk2"/>
                    </a:solidFill>
                    <a:prstDash val="solid"/>
                    <a:round/>
                    <a:headEnd type="none" w="med" len="med"/>
                    <a:tailEnd type="none" w="med" len="med"/>
                  </a:ln>
                </p:spPr>
              </p:cxnSp>
              <p:cxnSp>
                <p:nvCxnSpPr>
                  <p:cNvPr id="52" name="Google Shape;151;p18">
                    <a:extLst>
                      <a:ext uri="{FF2B5EF4-FFF2-40B4-BE49-F238E27FC236}">
                        <a16:creationId xmlns:a16="http://schemas.microsoft.com/office/drawing/2014/main" id="{1C26D49F-BA3C-EC43-0580-69E7130329D4}"/>
                      </a:ext>
                    </a:extLst>
                  </p:cNvPr>
                  <p:cNvCxnSpPr>
                    <a:cxnSpLocks/>
                  </p:cNvCxnSpPr>
                  <p:nvPr/>
                </p:nvCxnSpPr>
                <p:spPr>
                  <a:xfrm>
                    <a:off x="10698125" y="1188185"/>
                    <a:ext cx="0" cy="176383"/>
                  </a:xfrm>
                  <a:prstGeom prst="straightConnector1">
                    <a:avLst/>
                  </a:prstGeom>
                  <a:noFill/>
                  <a:ln w="9525" cap="flat" cmpd="sng">
                    <a:solidFill>
                      <a:schemeClr val="dk2"/>
                    </a:solidFill>
                    <a:prstDash val="solid"/>
                    <a:round/>
                    <a:headEnd type="none" w="med" len="med"/>
                    <a:tailEnd type="none" w="med" len="med"/>
                  </a:ln>
                </p:spPr>
              </p:cxnSp>
              <p:cxnSp>
                <p:nvCxnSpPr>
                  <p:cNvPr id="53" name="Google Shape;152;p18">
                    <a:extLst>
                      <a:ext uri="{FF2B5EF4-FFF2-40B4-BE49-F238E27FC236}">
                        <a16:creationId xmlns:a16="http://schemas.microsoft.com/office/drawing/2014/main" id="{B3346AD2-37CB-AC7A-80D4-185F4DD4114B}"/>
                      </a:ext>
                    </a:extLst>
                  </p:cNvPr>
                  <p:cNvCxnSpPr/>
                  <p:nvPr/>
                </p:nvCxnSpPr>
                <p:spPr>
                  <a:xfrm rot="10800000">
                    <a:off x="9297725" y="1363675"/>
                    <a:ext cx="1400400" cy="0"/>
                  </a:xfrm>
                  <a:prstGeom prst="straightConnector1">
                    <a:avLst/>
                  </a:prstGeom>
                  <a:noFill/>
                  <a:ln w="9525" cap="flat" cmpd="sng">
                    <a:solidFill>
                      <a:schemeClr val="dk2"/>
                    </a:solidFill>
                    <a:prstDash val="solid"/>
                    <a:round/>
                    <a:headEnd type="none" w="med" len="med"/>
                    <a:tailEnd type="none" w="med" len="med"/>
                  </a:ln>
                </p:spPr>
              </p:cxnSp>
            </p:grpSp>
            <p:pic>
              <p:nvPicPr>
                <p:cNvPr id="48" name="Google Shape;153;p18">
                  <a:extLst>
                    <a:ext uri="{FF2B5EF4-FFF2-40B4-BE49-F238E27FC236}">
                      <a16:creationId xmlns:a16="http://schemas.microsoft.com/office/drawing/2014/main" id="{5F94CC6B-3757-5D8A-1FD0-C724BF01AF82}"/>
                    </a:ext>
                  </a:extLst>
                </p:cNvPr>
                <p:cNvPicPr preferRelativeResize="0"/>
                <p:nvPr/>
              </p:nvPicPr>
              <p:blipFill>
                <a:blip r:embed="rId3">
                  <a:alphaModFix/>
                </a:blip>
                <a:stretch>
                  <a:fillRect/>
                </a:stretch>
              </p:blipFill>
              <p:spPr>
                <a:xfrm>
                  <a:off x="9951024" y="2529050"/>
                  <a:ext cx="1371600" cy="1371600"/>
                </a:xfrm>
                <a:prstGeom prst="rect">
                  <a:avLst/>
                </a:prstGeom>
                <a:noFill/>
                <a:ln>
                  <a:noFill/>
                </a:ln>
              </p:spPr>
            </p:pic>
            <p:sp>
              <p:nvSpPr>
                <p:cNvPr id="49" name="Google Shape;154;p18">
                  <a:extLst>
                    <a:ext uri="{FF2B5EF4-FFF2-40B4-BE49-F238E27FC236}">
                      <a16:creationId xmlns:a16="http://schemas.microsoft.com/office/drawing/2014/main" id="{BECC5AC5-30B4-A599-3CE8-DABC8AD4B782}"/>
                    </a:ext>
                  </a:extLst>
                </p:cNvPr>
                <p:cNvSpPr/>
                <p:nvPr/>
              </p:nvSpPr>
              <p:spPr>
                <a:xfrm>
                  <a:off x="9939975" y="3931956"/>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0" name="Google Shape;155;p18">
                  <a:extLst>
                    <a:ext uri="{FF2B5EF4-FFF2-40B4-BE49-F238E27FC236}">
                      <a16:creationId xmlns:a16="http://schemas.microsoft.com/office/drawing/2014/main" id="{6300CB2F-EC7A-6440-478E-0F1F0E978FF7}"/>
                    </a:ext>
                  </a:extLst>
                </p:cNvPr>
                <p:cNvSpPr/>
                <p:nvPr/>
              </p:nvSpPr>
              <p:spPr>
                <a:xfrm>
                  <a:off x="9939975" y="4193097"/>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42" name="Google Shape;161;p18">
                <a:extLst>
                  <a:ext uri="{FF2B5EF4-FFF2-40B4-BE49-F238E27FC236}">
                    <a16:creationId xmlns:a16="http://schemas.microsoft.com/office/drawing/2014/main" id="{372093E0-87AD-FC92-DA1C-090B4440CF15}"/>
                  </a:ext>
                </a:extLst>
              </p:cNvPr>
              <p:cNvSpPr/>
              <p:nvPr/>
            </p:nvSpPr>
            <p:spPr>
              <a:xfrm>
                <a:off x="7298268" y="2754397"/>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0" name="Google Shape;168;p18">
                <a:extLst>
                  <a:ext uri="{FF2B5EF4-FFF2-40B4-BE49-F238E27FC236}">
                    <a16:creationId xmlns:a16="http://schemas.microsoft.com/office/drawing/2014/main" id="{AA74A3EB-FD5A-14D2-F9E8-C3543AEC076F}"/>
                  </a:ext>
                </a:extLst>
              </p:cNvPr>
              <p:cNvSpPr/>
              <p:nvPr/>
            </p:nvSpPr>
            <p:spPr>
              <a:xfrm>
                <a:off x="8098864" y="3958466"/>
                <a:ext cx="365699"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8" name="Google Shape;173;p18">
                <a:extLst>
                  <a:ext uri="{FF2B5EF4-FFF2-40B4-BE49-F238E27FC236}">
                    <a16:creationId xmlns:a16="http://schemas.microsoft.com/office/drawing/2014/main" id="{00054D19-8DB7-5B44-69AD-131412551557}"/>
                  </a:ext>
                </a:extLst>
              </p:cNvPr>
              <p:cNvSpPr/>
              <p:nvPr/>
            </p:nvSpPr>
            <p:spPr>
              <a:xfrm>
                <a:off x="6624369" y="2755269"/>
                <a:ext cx="365700" cy="365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nvGrpSpPr>
              <p:cNvPr id="32" name="Google Shape;176;p18">
                <a:extLst>
                  <a:ext uri="{FF2B5EF4-FFF2-40B4-BE49-F238E27FC236}">
                    <a16:creationId xmlns:a16="http://schemas.microsoft.com/office/drawing/2014/main" id="{48F29C0B-EF54-C2EE-2F08-FDCF7C396D11}"/>
                  </a:ext>
                </a:extLst>
              </p:cNvPr>
              <p:cNvGrpSpPr/>
              <p:nvPr/>
            </p:nvGrpSpPr>
            <p:grpSpPr>
              <a:xfrm>
                <a:off x="8464718" y="3704263"/>
                <a:ext cx="1097250" cy="437217"/>
                <a:chOff x="10153225" y="3938885"/>
                <a:chExt cx="1097250" cy="437217"/>
              </a:xfrm>
            </p:grpSpPr>
            <p:sp>
              <p:nvSpPr>
                <p:cNvPr id="36" name="Google Shape;177;p18">
                  <a:extLst>
                    <a:ext uri="{FF2B5EF4-FFF2-40B4-BE49-F238E27FC236}">
                      <a16:creationId xmlns:a16="http://schemas.microsoft.com/office/drawing/2014/main" id="{E7D3F0FE-D743-BFCA-4B1B-01026F5237F5}"/>
                    </a:ext>
                  </a:extLst>
                </p:cNvPr>
                <p:cNvSpPr/>
                <p:nvPr/>
              </p:nvSpPr>
              <p:spPr>
                <a:xfrm>
                  <a:off x="10884775" y="3938885"/>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7" name="Google Shape;178;p18">
                  <a:extLst>
                    <a:ext uri="{FF2B5EF4-FFF2-40B4-BE49-F238E27FC236}">
                      <a16:creationId xmlns:a16="http://schemas.microsoft.com/office/drawing/2014/main" id="{EC58D130-D961-B6CA-1D18-5731357DB429}"/>
                    </a:ext>
                  </a:extLst>
                </p:cNvPr>
                <p:cNvSpPr/>
                <p:nvPr/>
              </p:nvSpPr>
              <p:spPr>
                <a:xfrm>
                  <a:off x="10153225" y="4193102"/>
                  <a:ext cx="73152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34" name="Google Shape;183;p18">
                <a:extLst>
                  <a:ext uri="{FF2B5EF4-FFF2-40B4-BE49-F238E27FC236}">
                    <a16:creationId xmlns:a16="http://schemas.microsoft.com/office/drawing/2014/main" id="{ECC6505C-B275-4932-6268-98D67EDC7962}"/>
                  </a:ext>
                </a:extLst>
              </p:cNvPr>
              <p:cNvSpPr/>
              <p:nvPr/>
            </p:nvSpPr>
            <p:spPr>
              <a:xfrm>
                <a:off x="5932214" y="2749582"/>
                <a:ext cx="365700" cy="365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54" name="Group 53">
              <a:extLst>
                <a:ext uri="{FF2B5EF4-FFF2-40B4-BE49-F238E27FC236}">
                  <a16:creationId xmlns:a16="http://schemas.microsoft.com/office/drawing/2014/main" id="{B49E7F6E-DF38-FA1A-0E17-363AA8E01310}"/>
                </a:ext>
              </a:extLst>
            </p:cNvPr>
            <p:cNvGrpSpPr/>
            <p:nvPr/>
          </p:nvGrpSpPr>
          <p:grpSpPr>
            <a:xfrm>
              <a:off x="199989" y="1560303"/>
              <a:ext cx="758713" cy="381677"/>
              <a:chOff x="1361550" y="2342781"/>
              <a:chExt cx="758713" cy="381677"/>
            </a:xfrm>
          </p:grpSpPr>
          <p:cxnSp>
            <p:nvCxnSpPr>
              <p:cNvPr id="55" name="Straight Arrow Connector 54">
                <a:extLst>
                  <a:ext uri="{FF2B5EF4-FFF2-40B4-BE49-F238E27FC236}">
                    <a16:creationId xmlns:a16="http://schemas.microsoft.com/office/drawing/2014/main" id="{A486F2CC-9780-6EFD-5B7A-8742FB82B5A1}"/>
                  </a:ext>
                </a:extLst>
              </p:cNvPr>
              <p:cNvCxnSpPr>
                <a:cxnSpLocks/>
              </p:cNvCxnSpPr>
              <p:nvPr/>
            </p:nvCxnSpPr>
            <p:spPr>
              <a:xfrm>
                <a:off x="1760291" y="2466176"/>
                <a:ext cx="359972" cy="25828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56" name="Google Shape;183;p18">
                <a:extLst>
                  <a:ext uri="{FF2B5EF4-FFF2-40B4-BE49-F238E27FC236}">
                    <a16:creationId xmlns:a16="http://schemas.microsoft.com/office/drawing/2014/main" id="{FF7352B1-02C0-E193-505C-2A80351DCFC3}"/>
                  </a:ext>
                </a:extLst>
              </p:cNvPr>
              <p:cNvSpPr/>
              <p:nvPr/>
            </p:nvSpPr>
            <p:spPr>
              <a:xfrm>
                <a:off x="1361550" y="2342781"/>
                <a:ext cx="271228" cy="271228"/>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ar-AE">
                  <a:solidFill>
                    <a:schemeClr val="bg1"/>
                  </a:solidFill>
                  <a:latin typeface="Cabin"/>
                  <a:ea typeface="Cabin"/>
                  <a:cs typeface="Cabin"/>
                  <a:sym typeface="Cabin"/>
                </a:endParaRPr>
              </a:p>
            </p:txBody>
          </p:sp>
        </p:grpSp>
        <p:grpSp>
          <p:nvGrpSpPr>
            <p:cNvPr id="59" name="Group 58">
              <a:extLst>
                <a:ext uri="{FF2B5EF4-FFF2-40B4-BE49-F238E27FC236}">
                  <a16:creationId xmlns:a16="http://schemas.microsoft.com/office/drawing/2014/main" id="{C3E1C892-49DC-0E27-E149-8C680263B6F4}"/>
                </a:ext>
              </a:extLst>
            </p:cNvPr>
            <p:cNvGrpSpPr/>
            <p:nvPr/>
          </p:nvGrpSpPr>
          <p:grpSpPr>
            <a:xfrm>
              <a:off x="201734" y="2000326"/>
              <a:ext cx="792848" cy="271228"/>
              <a:chOff x="1443600" y="2945246"/>
              <a:chExt cx="792848" cy="271228"/>
            </a:xfrm>
          </p:grpSpPr>
          <p:sp>
            <p:nvSpPr>
              <p:cNvPr id="60" name="Google Shape;161;p18">
                <a:extLst>
                  <a:ext uri="{FF2B5EF4-FFF2-40B4-BE49-F238E27FC236}">
                    <a16:creationId xmlns:a16="http://schemas.microsoft.com/office/drawing/2014/main" id="{2C6E7F69-6B07-BDEC-2B06-8543DDC58A2B}"/>
                  </a:ext>
                </a:extLst>
              </p:cNvPr>
              <p:cNvSpPr/>
              <p:nvPr/>
            </p:nvSpPr>
            <p:spPr>
              <a:xfrm>
                <a:off x="1443600" y="2945246"/>
                <a:ext cx="271228" cy="271228"/>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ar-AE">
                  <a:solidFill>
                    <a:schemeClr val="bg1"/>
                  </a:solidFill>
                  <a:latin typeface="Cabin"/>
                  <a:ea typeface="Cabin"/>
                  <a:cs typeface="Cabin"/>
                  <a:sym typeface="Cabin"/>
                </a:endParaRPr>
              </a:p>
            </p:txBody>
          </p:sp>
          <p:cxnSp>
            <p:nvCxnSpPr>
              <p:cNvPr id="62" name="Straight Arrow Connector 61">
                <a:extLst>
                  <a:ext uri="{FF2B5EF4-FFF2-40B4-BE49-F238E27FC236}">
                    <a16:creationId xmlns:a16="http://schemas.microsoft.com/office/drawing/2014/main" id="{F34085EF-B794-C365-FD0E-EF8AF80F31FB}"/>
                  </a:ext>
                </a:extLst>
              </p:cNvPr>
              <p:cNvCxnSpPr>
                <a:cxnSpLocks/>
              </p:cNvCxnSpPr>
              <p:nvPr/>
            </p:nvCxnSpPr>
            <p:spPr>
              <a:xfrm flipV="1">
                <a:off x="1811683" y="2975098"/>
                <a:ext cx="424765" cy="18921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sp>
          <p:nvSpPr>
            <p:cNvPr id="971" name="Google Shape;168;p18">
              <a:extLst>
                <a:ext uri="{FF2B5EF4-FFF2-40B4-BE49-F238E27FC236}">
                  <a16:creationId xmlns:a16="http://schemas.microsoft.com/office/drawing/2014/main" id="{A8EE25D7-477A-C050-6B87-A6D139E344B5}"/>
                </a:ext>
              </a:extLst>
            </p:cNvPr>
            <p:cNvSpPr/>
            <p:nvPr/>
          </p:nvSpPr>
          <p:spPr>
            <a:xfrm>
              <a:off x="3414200" y="2460761"/>
              <a:ext cx="686691" cy="111246"/>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968" name="Group 967">
            <a:extLst>
              <a:ext uri="{FF2B5EF4-FFF2-40B4-BE49-F238E27FC236}">
                <a16:creationId xmlns:a16="http://schemas.microsoft.com/office/drawing/2014/main" id="{D69CC5A3-C87B-8B6D-7FD0-7583AAD3723E}"/>
              </a:ext>
            </a:extLst>
          </p:cNvPr>
          <p:cNvGrpSpPr/>
          <p:nvPr/>
        </p:nvGrpSpPr>
        <p:grpSpPr>
          <a:xfrm>
            <a:off x="4896910" y="2948060"/>
            <a:ext cx="3176690" cy="2730292"/>
            <a:chOff x="4896910" y="2948060"/>
            <a:chExt cx="3176690" cy="2730292"/>
          </a:xfrm>
        </p:grpSpPr>
        <p:grpSp>
          <p:nvGrpSpPr>
            <p:cNvPr id="964" name="Group 963">
              <a:extLst>
                <a:ext uri="{FF2B5EF4-FFF2-40B4-BE49-F238E27FC236}">
                  <a16:creationId xmlns:a16="http://schemas.microsoft.com/office/drawing/2014/main" id="{27843A86-28AA-54E8-9EA7-9E53207BD841}"/>
                </a:ext>
              </a:extLst>
            </p:cNvPr>
            <p:cNvGrpSpPr/>
            <p:nvPr/>
          </p:nvGrpSpPr>
          <p:grpSpPr>
            <a:xfrm>
              <a:off x="5229980" y="3034831"/>
              <a:ext cx="2843620" cy="2205522"/>
              <a:chOff x="5468351" y="2886550"/>
              <a:chExt cx="4325881" cy="3355168"/>
            </a:xfrm>
          </p:grpSpPr>
          <p:grpSp>
            <p:nvGrpSpPr>
              <p:cNvPr id="9" name="Group 8">
                <a:extLst>
                  <a:ext uri="{FF2B5EF4-FFF2-40B4-BE49-F238E27FC236}">
                    <a16:creationId xmlns:a16="http://schemas.microsoft.com/office/drawing/2014/main" id="{9B493989-3DB9-5393-7EEC-D81B92A8B2A5}"/>
                  </a:ext>
                </a:extLst>
              </p:cNvPr>
              <p:cNvGrpSpPr/>
              <p:nvPr/>
            </p:nvGrpSpPr>
            <p:grpSpPr>
              <a:xfrm>
                <a:off x="5468351" y="2886550"/>
                <a:ext cx="4325881" cy="3355168"/>
                <a:chOff x="3897687" y="1233625"/>
                <a:chExt cx="3551328" cy="2454243"/>
              </a:xfrm>
            </p:grpSpPr>
            <p:grpSp>
              <p:nvGrpSpPr>
                <p:cNvPr id="12" name="Group 11">
                  <a:extLst>
                    <a:ext uri="{FF2B5EF4-FFF2-40B4-BE49-F238E27FC236}">
                      <a16:creationId xmlns:a16="http://schemas.microsoft.com/office/drawing/2014/main" id="{27E1D40E-1739-ECDA-BF55-2BDCA2C46158}"/>
                    </a:ext>
                  </a:extLst>
                </p:cNvPr>
                <p:cNvGrpSpPr/>
                <p:nvPr/>
              </p:nvGrpSpPr>
              <p:grpSpPr>
                <a:xfrm>
                  <a:off x="3897687" y="1233625"/>
                  <a:ext cx="3551328" cy="2454243"/>
                  <a:chOff x="2334888" y="-279404"/>
                  <a:chExt cx="3551328" cy="2454243"/>
                </a:xfrm>
              </p:grpSpPr>
              <p:cxnSp>
                <p:nvCxnSpPr>
                  <p:cNvPr id="16" name="Straight Connector 15">
                    <a:extLst>
                      <a:ext uri="{FF2B5EF4-FFF2-40B4-BE49-F238E27FC236}">
                        <a16:creationId xmlns:a16="http://schemas.microsoft.com/office/drawing/2014/main" id="{D03D7442-44D6-B4E3-54A0-4AB197824687}"/>
                      </a:ext>
                    </a:extLst>
                  </p:cNvPr>
                  <p:cNvCxnSpPr>
                    <a:cxnSpLocks/>
                  </p:cNvCxnSpPr>
                  <p:nvPr/>
                </p:nvCxnSpPr>
                <p:spPr>
                  <a:xfrm>
                    <a:off x="2424701" y="-279404"/>
                    <a:ext cx="0" cy="2406155"/>
                  </a:xfrm>
                  <a:prstGeom prst="line">
                    <a:avLst/>
                  </a:prstGeom>
                  <a:ln>
                    <a:solidFill>
                      <a:schemeClr val="tx1"/>
                    </a:solidFill>
                    <a:head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5FAF7DFC-106E-7E1D-3F6C-C8B101CE9A06}"/>
                      </a:ext>
                    </a:extLst>
                  </p:cNvPr>
                  <p:cNvCxnSpPr>
                    <a:cxnSpLocks/>
                  </p:cNvCxnSpPr>
                  <p:nvPr/>
                </p:nvCxnSpPr>
                <p:spPr>
                  <a:xfrm flipH="1">
                    <a:off x="2418307" y="2126751"/>
                    <a:ext cx="3467909" cy="0"/>
                  </a:xfrm>
                  <a:prstGeom prst="line">
                    <a:avLst/>
                  </a:prstGeom>
                  <a:ln>
                    <a:solidFill>
                      <a:schemeClr val="tx1"/>
                    </a:solidFill>
                    <a:head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3DFB2B14-182F-9EF0-E947-C67AB0162671}"/>
                      </a:ext>
                    </a:extLst>
                  </p:cNvPr>
                  <p:cNvCxnSpPr>
                    <a:cxnSpLocks/>
                  </p:cNvCxnSpPr>
                  <p:nvPr/>
                </p:nvCxnSpPr>
                <p:spPr>
                  <a:xfrm>
                    <a:off x="2748869"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EFFFD6F5-FC28-9E5A-BDBB-BABADB2152D6}"/>
                      </a:ext>
                    </a:extLst>
                  </p:cNvPr>
                  <p:cNvCxnSpPr>
                    <a:cxnSpLocks/>
                  </p:cNvCxnSpPr>
                  <p:nvPr/>
                </p:nvCxnSpPr>
                <p:spPr>
                  <a:xfrm>
                    <a:off x="3108365"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E27E7C7E-0B1A-C2BE-BBE2-04E9338D2283}"/>
                      </a:ext>
                    </a:extLst>
                  </p:cNvPr>
                  <p:cNvCxnSpPr>
                    <a:cxnSpLocks/>
                  </p:cNvCxnSpPr>
                  <p:nvPr/>
                </p:nvCxnSpPr>
                <p:spPr>
                  <a:xfrm>
                    <a:off x="3467861"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16B2F911-8713-A989-FA44-FC470B2D5DB8}"/>
                      </a:ext>
                    </a:extLst>
                  </p:cNvPr>
                  <p:cNvCxnSpPr>
                    <a:cxnSpLocks/>
                  </p:cNvCxnSpPr>
                  <p:nvPr/>
                </p:nvCxnSpPr>
                <p:spPr>
                  <a:xfrm>
                    <a:off x="3827357"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870A68CD-1D91-8AC6-3E5E-2669A212183A}"/>
                      </a:ext>
                    </a:extLst>
                  </p:cNvPr>
                  <p:cNvCxnSpPr>
                    <a:cxnSpLocks/>
                  </p:cNvCxnSpPr>
                  <p:nvPr/>
                </p:nvCxnSpPr>
                <p:spPr>
                  <a:xfrm>
                    <a:off x="4186853"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6A2A9C4D-08FB-63FE-FEDA-3934F5A52BB5}"/>
                      </a:ext>
                    </a:extLst>
                  </p:cNvPr>
                  <p:cNvCxnSpPr>
                    <a:cxnSpLocks/>
                  </p:cNvCxnSpPr>
                  <p:nvPr/>
                </p:nvCxnSpPr>
                <p:spPr>
                  <a:xfrm>
                    <a:off x="4546349"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369F6349-8CAE-D606-5815-CC0BAD8F25A5}"/>
                      </a:ext>
                    </a:extLst>
                  </p:cNvPr>
                  <p:cNvCxnSpPr>
                    <a:cxnSpLocks/>
                  </p:cNvCxnSpPr>
                  <p:nvPr/>
                </p:nvCxnSpPr>
                <p:spPr>
                  <a:xfrm flipH="1">
                    <a:off x="2334888" y="1639357"/>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7A62E9F8-C641-3CE4-7822-7CBFC72BF63B}"/>
                      </a:ext>
                    </a:extLst>
                  </p:cNvPr>
                  <p:cNvCxnSpPr>
                    <a:cxnSpLocks/>
                  </p:cNvCxnSpPr>
                  <p:nvPr/>
                </p:nvCxnSpPr>
                <p:spPr>
                  <a:xfrm flipH="1">
                    <a:off x="2334888" y="1162704"/>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0FD2E0FC-D24B-9112-B138-CB2C82CCBFB0}"/>
                      </a:ext>
                    </a:extLst>
                  </p:cNvPr>
                  <p:cNvCxnSpPr>
                    <a:cxnSpLocks/>
                  </p:cNvCxnSpPr>
                  <p:nvPr/>
                </p:nvCxnSpPr>
                <p:spPr>
                  <a:xfrm flipH="1">
                    <a:off x="2334888" y="686051"/>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A4A3FFB8-62BA-08AD-8B25-C177A970AC84}"/>
                      </a:ext>
                    </a:extLst>
                  </p:cNvPr>
                  <p:cNvCxnSpPr>
                    <a:cxnSpLocks/>
                  </p:cNvCxnSpPr>
                  <p:nvPr/>
                </p:nvCxnSpPr>
                <p:spPr>
                  <a:xfrm flipH="1">
                    <a:off x="2334888" y="209398"/>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13" name="Straight Connector 12">
                  <a:extLst>
                    <a:ext uri="{FF2B5EF4-FFF2-40B4-BE49-F238E27FC236}">
                      <a16:creationId xmlns:a16="http://schemas.microsoft.com/office/drawing/2014/main" id="{0E5D436E-39E6-5364-850A-2CD5E632CE37}"/>
                    </a:ext>
                  </a:extLst>
                </p:cNvPr>
                <p:cNvCxnSpPr>
                  <a:cxnSpLocks/>
                </p:cNvCxnSpPr>
                <p:nvPr/>
              </p:nvCxnSpPr>
              <p:spPr>
                <a:xfrm>
                  <a:off x="6468644" y="3634593"/>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1DA5954A-F467-4961-0D9E-979E50EBF84B}"/>
                    </a:ext>
                  </a:extLst>
                </p:cNvPr>
                <p:cNvCxnSpPr>
                  <a:cxnSpLocks/>
                </p:cNvCxnSpPr>
                <p:nvPr/>
              </p:nvCxnSpPr>
              <p:spPr>
                <a:xfrm>
                  <a:off x="6828140" y="3634593"/>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41FE70F-2A77-19E8-DC20-EC04E9C23ECC}"/>
                    </a:ext>
                  </a:extLst>
                </p:cNvPr>
                <p:cNvCxnSpPr>
                  <a:cxnSpLocks/>
                </p:cNvCxnSpPr>
                <p:nvPr/>
              </p:nvCxnSpPr>
              <p:spPr>
                <a:xfrm>
                  <a:off x="7187638" y="3634593"/>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5" name="Freeform 44">
                <a:extLst>
                  <a:ext uri="{FF2B5EF4-FFF2-40B4-BE49-F238E27FC236}">
                    <a16:creationId xmlns:a16="http://schemas.microsoft.com/office/drawing/2014/main" id="{E4B7405B-886D-E438-B646-AC5CEB48E2DF}"/>
                  </a:ext>
                </a:extLst>
              </p:cNvPr>
              <p:cNvSpPr/>
              <p:nvPr/>
            </p:nvSpPr>
            <p:spPr>
              <a:xfrm>
                <a:off x="5569965" y="3038665"/>
                <a:ext cx="4019689" cy="3117635"/>
              </a:xfrm>
              <a:custGeom>
                <a:avLst/>
                <a:gdLst>
                  <a:gd name="connsiteX0" fmla="*/ 0 w 3264408"/>
                  <a:gd name="connsiteY0" fmla="*/ 2459736 h 2459736"/>
                  <a:gd name="connsiteX1" fmla="*/ 457200 w 3264408"/>
                  <a:gd name="connsiteY1" fmla="*/ 2441448 h 2459736"/>
                  <a:gd name="connsiteX2" fmla="*/ 1005840 w 3264408"/>
                  <a:gd name="connsiteY2" fmla="*/ 2414016 h 2459736"/>
                  <a:gd name="connsiteX3" fmla="*/ 1408176 w 3264408"/>
                  <a:gd name="connsiteY3" fmla="*/ 2249424 h 2459736"/>
                  <a:gd name="connsiteX4" fmla="*/ 2121408 w 3264408"/>
                  <a:gd name="connsiteY4" fmla="*/ 1810512 h 2459736"/>
                  <a:gd name="connsiteX5" fmla="*/ 2770632 w 3264408"/>
                  <a:gd name="connsiteY5" fmla="*/ 1152144 h 2459736"/>
                  <a:gd name="connsiteX6" fmla="*/ 3264408 w 3264408"/>
                  <a:gd name="connsiteY6" fmla="*/ 0 h 2459736"/>
                  <a:gd name="connsiteX0" fmla="*/ 0 w 3264408"/>
                  <a:gd name="connsiteY0" fmla="*/ 2459736 h 2459736"/>
                  <a:gd name="connsiteX1" fmla="*/ 457200 w 3264408"/>
                  <a:gd name="connsiteY1" fmla="*/ 2441448 h 2459736"/>
                  <a:gd name="connsiteX2" fmla="*/ 1051560 w 3264408"/>
                  <a:gd name="connsiteY2" fmla="*/ 2414016 h 2459736"/>
                  <a:gd name="connsiteX3" fmla="*/ 1408176 w 3264408"/>
                  <a:gd name="connsiteY3" fmla="*/ 2249424 h 2459736"/>
                  <a:gd name="connsiteX4" fmla="*/ 2121408 w 3264408"/>
                  <a:gd name="connsiteY4" fmla="*/ 1810512 h 2459736"/>
                  <a:gd name="connsiteX5" fmla="*/ 2770632 w 3264408"/>
                  <a:gd name="connsiteY5" fmla="*/ 1152144 h 2459736"/>
                  <a:gd name="connsiteX6" fmla="*/ 3264408 w 3264408"/>
                  <a:gd name="connsiteY6" fmla="*/ 0 h 2459736"/>
                  <a:gd name="connsiteX0" fmla="*/ 0 w 3264408"/>
                  <a:gd name="connsiteY0" fmla="*/ 2459736 h 2459736"/>
                  <a:gd name="connsiteX1" fmla="*/ 512064 w 3264408"/>
                  <a:gd name="connsiteY1" fmla="*/ 2459736 h 2459736"/>
                  <a:gd name="connsiteX2" fmla="*/ 1051560 w 3264408"/>
                  <a:gd name="connsiteY2" fmla="*/ 2414016 h 2459736"/>
                  <a:gd name="connsiteX3" fmla="*/ 1408176 w 3264408"/>
                  <a:gd name="connsiteY3" fmla="*/ 2249424 h 2459736"/>
                  <a:gd name="connsiteX4" fmla="*/ 2121408 w 3264408"/>
                  <a:gd name="connsiteY4" fmla="*/ 1810512 h 2459736"/>
                  <a:gd name="connsiteX5" fmla="*/ 2770632 w 3264408"/>
                  <a:gd name="connsiteY5" fmla="*/ 1152144 h 2459736"/>
                  <a:gd name="connsiteX6" fmla="*/ 3264408 w 3264408"/>
                  <a:gd name="connsiteY6" fmla="*/ 0 h 2459736"/>
                  <a:gd name="connsiteX0" fmla="*/ 0 w 3264408"/>
                  <a:gd name="connsiteY0" fmla="*/ 2459736 h 2459736"/>
                  <a:gd name="connsiteX1" fmla="*/ 512064 w 3264408"/>
                  <a:gd name="connsiteY1" fmla="*/ 2459736 h 2459736"/>
                  <a:gd name="connsiteX2" fmla="*/ 1051560 w 3264408"/>
                  <a:gd name="connsiteY2" fmla="*/ 2414016 h 2459736"/>
                  <a:gd name="connsiteX3" fmla="*/ 1408176 w 3264408"/>
                  <a:gd name="connsiteY3" fmla="*/ 2249424 h 2459736"/>
                  <a:gd name="connsiteX4" fmla="*/ 2093976 w 3264408"/>
                  <a:gd name="connsiteY4" fmla="*/ 1874520 h 2459736"/>
                  <a:gd name="connsiteX5" fmla="*/ 2770632 w 3264408"/>
                  <a:gd name="connsiteY5" fmla="*/ 1152144 h 2459736"/>
                  <a:gd name="connsiteX6" fmla="*/ 3264408 w 3264408"/>
                  <a:gd name="connsiteY6" fmla="*/ 0 h 2459736"/>
                  <a:gd name="connsiteX0" fmla="*/ 0 w 3264408"/>
                  <a:gd name="connsiteY0" fmla="*/ 2459736 h 2459736"/>
                  <a:gd name="connsiteX1" fmla="*/ 512064 w 3264408"/>
                  <a:gd name="connsiteY1" fmla="*/ 2459736 h 2459736"/>
                  <a:gd name="connsiteX2" fmla="*/ 1051560 w 3264408"/>
                  <a:gd name="connsiteY2" fmla="*/ 2414016 h 2459736"/>
                  <a:gd name="connsiteX3" fmla="*/ 1463040 w 3264408"/>
                  <a:gd name="connsiteY3" fmla="*/ 2286000 h 2459736"/>
                  <a:gd name="connsiteX4" fmla="*/ 2093976 w 3264408"/>
                  <a:gd name="connsiteY4" fmla="*/ 1874520 h 2459736"/>
                  <a:gd name="connsiteX5" fmla="*/ 2770632 w 3264408"/>
                  <a:gd name="connsiteY5" fmla="*/ 1152144 h 2459736"/>
                  <a:gd name="connsiteX6" fmla="*/ 3264408 w 3264408"/>
                  <a:gd name="connsiteY6" fmla="*/ 0 h 2459736"/>
                  <a:gd name="connsiteX0" fmla="*/ 0 w 3264408"/>
                  <a:gd name="connsiteY0" fmla="*/ 2459736 h 2459736"/>
                  <a:gd name="connsiteX1" fmla="*/ 801624 w 3264408"/>
                  <a:gd name="connsiteY1" fmla="*/ 2398776 h 2459736"/>
                  <a:gd name="connsiteX2" fmla="*/ 1051560 w 3264408"/>
                  <a:gd name="connsiteY2" fmla="*/ 2414016 h 2459736"/>
                  <a:gd name="connsiteX3" fmla="*/ 1463040 w 3264408"/>
                  <a:gd name="connsiteY3" fmla="*/ 2286000 h 2459736"/>
                  <a:gd name="connsiteX4" fmla="*/ 2093976 w 3264408"/>
                  <a:gd name="connsiteY4" fmla="*/ 1874520 h 2459736"/>
                  <a:gd name="connsiteX5" fmla="*/ 2770632 w 3264408"/>
                  <a:gd name="connsiteY5" fmla="*/ 1152144 h 2459736"/>
                  <a:gd name="connsiteX6" fmla="*/ 3264408 w 3264408"/>
                  <a:gd name="connsiteY6" fmla="*/ 0 h 2459736"/>
                  <a:gd name="connsiteX0" fmla="*/ 0 w 3264408"/>
                  <a:gd name="connsiteY0" fmla="*/ 2459736 h 2459736"/>
                  <a:gd name="connsiteX1" fmla="*/ 801624 w 3264408"/>
                  <a:gd name="connsiteY1" fmla="*/ 2398776 h 2459736"/>
                  <a:gd name="connsiteX2" fmla="*/ 1219200 w 3264408"/>
                  <a:gd name="connsiteY2" fmla="*/ 2246376 h 2459736"/>
                  <a:gd name="connsiteX3" fmla="*/ 1463040 w 3264408"/>
                  <a:gd name="connsiteY3" fmla="*/ 2286000 h 2459736"/>
                  <a:gd name="connsiteX4" fmla="*/ 2093976 w 3264408"/>
                  <a:gd name="connsiteY4" fmla="*/ 1874520 h 2459736"/>
                  <a:gd name="connsiteX5" fmla="*/ 2770632 w 3264408"/>
                  <a:gd name="connsiteY5" fmla="*/ 1152144 h 2459736"/>
                  <a:gd name="connsiteX6" fmla="*/ 3264408 w 3264408"/>
                  <a:gd name="connsiteY6" fmla="*/ 0 h 2459736"/>
                  <a:gd name="connsiteX0" fmla="*/ 0 w 3264408"/>
                  <a:gd name="connsiteY0" fmla="*/ 2459736 h 2459736"/>
                  <a:gd name="connsiteX1" fmla="*/ 801624 w 3264408"/>
                  <a:gd name="connsiteY1" fmla="*/ 2398776 h 2459736"/>
                  <a:gd name="connsiteX2" fmla="*/ 1219200 w 3264408"/>
                  <a:gd name="connsiteY2" fmla="*/ 2246376 h 2459736"/>
                  <a:gd name="connsiteX3" fmla="*/ 1813560 w 3264408"/>
                  <a:gd name="connsiteY3" fmla="*/ 2240280 h 2459736"/>
                  <a:gd name="connsiteX4" fmla="*/ 2093976 w 3264408"/>
                  <a:gd name="connsiteY4" fmla="*/ 1874520 h 2459736"/>
                  <a:gd name="connsiteX5" fmla="*/ 2770632 w 3264408"/>
                  <a:gd name="connsiteY5" fmla="*/ 1152144 h 2459736"/>
                  <a:gd name="connsiteX6" fmla="*/ 3264408 w 3264408"/>
                  <a:gd name="connsiteY6" fmla="*/ 0 h 2459736"/>
                  <a:gd name="connsiteX0" fmla="*/ 0 w 3264408"/>
                  <a:gd name="connsiteY0" fmla="*/ 2459736 h 2459736"/>
                  <a:gd name="connsiteX1" fmla="*/ 801624 w 3264408"/>
                  <a:gd name="connsiteY1" fmla="*/ 2398776 h 2459736"/>
                  <a:gd name="connsiteX2" fmla="*/ 1219200 w 3264408"/>
                  <a:gd name="connsiteY2" fmla="*/ 2246376 h 2459736"/>
                  <a:gd name="connsiteX3" fmla="*/ 1813560 w 3264408"/>
                  <a:gd name="connsiteY3" fmla="*/ 2240280 h 2459736"/>
                  <a:gd name="connsiteX4" fmla="*/ 2703576 w 3264408"/>
                  <a:gd name="connsiteY4" fmla="*/ 1798320 h 2459736"/>
                  <a:gd name="connsiteX5" fmla="*/ 2770632 w 3264408"/>
                  <a:gd name="connsiteY5" fmla="*/ 1152144 h 2459736"/>
                  <a:gd name="connsiteX6" fmla="*/ 3264408 w 3264408"/>
                  <a:gd name="connsiteY6" fmla="*/ 0 h 2459736"/>
                  <a:gd name="connsiteX0" fmla="*/ 0 w 3264408"/>
                  <a:gd name="connsiteY0" fmla="*/ 2459736 h 2459736"/>
                  <a:gd name="connsiteX1" fmla="*/ 801624 w 3264408"/>
                  <a:gd name="connsiteY1" fmla="*/ 2398776 h 2459736"/>
                  <a:gd name="connsiteX2" fmla="*/ 1396818 w 3264408"/>
                  <a:gd name="connsiteY2" fmla="*/ 2338474 h 2459736"/>
                  <a:gd name="connsiteX3" fmla="*/ 1813560 w 3264408"/>
                  <a:gd name="connsiteY3" fmla="*/ 2240280 h 2459736"/>
                  <a:gd name="connsiteX4" fmla="*/ 2703576 w 3264408"/>
                  <a:gd name="connsiteY4" fmla="*/ 1798320 h 2459736"/>
                  <a:gd name="connsiteX5" fmla="*/ 2770632 w 3264408"/>
                  <a:gd name="connsiteY5" fmla="*/ 1152144 h 2459736"/>
                  <a:gd name="connsiteX6" fmla="*/ 3264408 w 3264408"/>
                  <a:gd name="connsiteY6" fmla="*/ 0 h 2459736"/>
                  <a:gd name="connsiteX0" fmla="*/ 0 w 3264408"/>
                  <a:gd name="connsiteY0" fmla="*/ 2459736 h 2459736"/>
                  <a:gd name="connsiteX1" fmla="*/ 795046 w 3264408"/>
                  <a:gd name="connsiteY1" fmla="*/ 2444825 h 2459736"/>
                  <a:gd name="connsiteX2" fmla="*/ 1396818 w 3264408"/>
                  <a:gd name="connsiteY2" fmla="*/ 2338474 h 2459736"/>
                  <a:gd name="connsiteX3" fmla="*/ 1813560 w 3264408"/>
                  <a:gd name="connsiteY3" fmla="*/ 2240280 h 2459736"/>
                  <a:gd name="connsiteX4" fmla="*/ 2703576 w 3264408"/>
                  <a:gd name="connsiteY4" fmla="*/ 1798320 h 2459736"/>
                  <a:gd name="connsiteX5" fmla="*/ 2770632 w 3264408"/>
                  <a:gd name="connsiteY5" fmla="*/ 1152144 h 2459736"/>
                  <a:gd name="connsiteX6" fmla="*/ 3264408 w 3264408"/>
                  <a:gd name="connsiteY6" fmla="*/ 0 h 2459736"/>
                  <a:gd name="connsiteX0" fmla="*/ 0 w 3264408"/>
                  <a:gd name="connsiteY0" fmla="*/ 2459736 h 2459736"/>
                  <a:gd name="connsiteX1" fmla="*/ 795046 w 3264408"/>
                  <a:gd name="connsiteY1" fmla="*/ 2444825 h 2459736"/>
                  <a:gd name="connsiteX2" fmla="*/ 1396818 w 3264408"/>
                  <a:gd name="connsiteY2" fmla="*/ 2338474 h 2459736"/>
                  <a:gd name="connsiteX3" fmla="*/ 2201687 w 3264408"/>
                  <a:gd name="connsiteY3" fmla="*/ 2207388 h 2459736"/>
                  <a:gd name="connsiteX4" fmla="*/ 2703576 w 3264408"/>
                  <a:gd name="connsiteY4" fmla="*/ 1798320 h 2459736"/>
                  <a:gd name="connsiteX5" fmla="*/ 2770632 w 3264408"/>
                  <a:gd name="connsiteY5" fmla="*/ 1152144 h 2459736"/>
                  <a:gd name="connsiteX6" fmla="*/ 3264408 w 3264408"/>
                  <a:gd name="connsiteY6" fmla="*/ 0 h 2459736"/>
                  <a:gd name="connsiteX0" fmla="*/ 0 w 3264408"/>
                  <a:gd name="connsiteY0" fmla="*/ 2459736 h 2459736"/>
                  <a:gd name="connsiteX1" fmla="*/ 795046 w 3264408"/>
                  <a:gd name="connsiteY1" fmla="*/ 2444825 h 2459736"/>
                  <a:gd name="connsiteX2" fmla="*/ 1416553 w 3264408"/>
                  <a:gd name="connsiteY2" fmla="*/ 2384523 h 2459736"/>
                  <a:gd name="connsiteX3" fmla="*/ 2201687 w 3264408"/>
                  <a:gd name="connsiteY3" fmla="*/ 2207388 h 2459736"/>
                  <a:gd name="connsiteX4" fmla="*/ 2703576 w 3264408"/>
                  <a:gd name="connsiteY4" fmla="*/ 1798320 h 2459736"/>
                  <a:gd name="connsiteX5" fmla="*/ 2770632 w 3264408"/>
                  <a:gd name="connsiteY5" fmla="*/ 1152144 h 2459736"/>
                  <a:gd name="connsiteX6" fmla="*/ 3264408 w 3264408"/>
                  <a:gd name="connsiteY6" fmla="*/ 0 h 2459736"/>
                  <a:gd name="connsiteX0" fmla="*/ 0 w 3506043"/>
                  <a:gd name="connsiteY0" fmla="*/ 2459736 h 2459736"/>
                  <a:gd name="connsiteX1" fmla="*/ 795046 w 3506043"/>
                  <a:gd name="connsiteY1" fmla="*/ 2444825 h 2459736"/>
                  <a:gd name="connsiteX2" fmla="*/ 1416553 w 3506043"/>
                  <a:gd name="connsiteY2" fmla="*/ 2384523 h 2459736"/>
                  <a:gd name="connsiteX3" fmla="*/ 2201687 w 3506043"/>
                  <a:gd name="connsiteY3" fmla="*/ 2207388 h 2459736"/>
                  <a:gd name="connsiteX4" fmla="*/ 2703576 w 3506043"/>
                  <a:gd name="connsiteY4" fmla="*/ 1798320 h 2459736"/>
                  <a:gd name="connsiteX5" fmla="*/ 3461366 w 3506043"/>
                  <a:gd name="connsiteY5" fmla="*/ 862693 h 2459736"/>
                  <a:gd name="connsiteX6" fmla="*/ 3264408 w 3506043"/>
                  <a:gd name="connsiteY6" fmla="*/ 0 h 2459736"/>
                  <a:gd name="connsiteX0" fmla="*/ 0 w 4040661"/>
                  <a:gd name="connsiteY0" fmla="*/ 2847863 h 2847863"/>
                  <a:gd name="connsiteX1" fmla="*/ 795046 w 4040661"/>
                  <a:gd name="connsiteY1" fmla="*/ 2832952 h 2847863"/>
                  <a:gd name="connsiteX2" fmla="*/ 1416553 w 4040661"/>
                  <a:gd name="connsiteY2" fmla="*/ 2772650 h 2847863"/>
                  <a:gd name="connsiteX3" fmla="*/ 2201687 w 4040661"/>
                  <a:gd name="connsiteY3" fmla="*/ 2595515 h 2847863"/>
                  <a:gd name="connsiteX4" fmla="*/ 2703576 w 4040661"/>
                  <a:gd name="connsiteY4" fmla="*/ 2186447 h 2847863"/>
                  <a:gd name="connsiteX5" fmla="*/ 3461366 w 4040661"/>
                  <a:gd name="connsiteY5" fmla="*/ 1250820 h 2847863"/>
                  <a:gd name="connsiteX6" fmla="*/ 4040661 w 4040661"/>
                  <a:gd name="connsiteY6" fmla="*/ 0 h 2847863"/>
                  <a:gd name="connsiteX0" fmla="*/ 0 w 4027505"/>
                  <a:gd name="connsiteY0" fmla="*/ 2992589 h 2992589"/>
                  <a:gd name="connsiteX1" fmla="*/ 795046 w 4027505"/>
                  <a:gd name="connsiteY1" fmla="*/ 2977678 h 2992589"/>
                  <a:gd name="connsiteX2" fmla="*/ 1416553 w 4027505"/>
                  <a:gd name="connsiteY2" fmla="*/ 2917376 h 2992589"/>
                  <a:gd name="connsiteX3" fmla="*/ 2201687 w 4027505"/>
                  <a:gd name="connsiteY3" fmla="*/ 2740241 h 2992589"/>
                  <a:gd name="connsiteX4" fmla="*/ 2703576 w 4027505"/>
                  <a:gd name="connsiteY4" fmla="*/ 2331173 h 2992589"/>
                  <a:gd name="connsiteX5" fmla="*/ 3461366 w 4027505"/>
                  <a:gd name="connsiteY5" fmla="*/ 1395546 h 2992589"/>
                  <a:gd name="connsiteX6" fmla="*/ 4027505 w 4027505"/>
                  <a:gd name="connsiteY6" fmla="*/ 0 h 2992589"/>
                  <a:gd name="connsiteX0" fmla="*/ 0 w 4027505"/>
                  <a:gd name="connsiteY0" fmla="*/ 2992589 h 2992589"/>
                  <a:gd name="connsiteX1" fmla="*/ 795046 w 4027505"/>
                  <a:gd name="connsiteY1" fmla="*/ 2977678 h 2992589"/>
                  <a:gd name="connsiteX2" fmla="*/ 1416553 w 4027505"/>
                  <a:gd name="connsiteY2" fmla="*/ 2917376 h 2992589"/>
                  <a:gd name="connsiteX3" fmla="*/ 2201687 w 4027505"/>
                  <a:gd name="connsiteY3" fmla="*/ 2740241 h 2992589"/>
                  <a:gd name="connsiteX4" fmla="*/ 2766099 w 4027505"/>
                  <a:gd name="connsiteY4" fmla="*/ 2370250 h 2992589"/>
                  <a:gd name="connsiteX5" fmla="*/ 3461366 w 4027505"/>
                  <a:gd name="connsiteY5" fmla="*/ 1395546 h 2992589"/>
                  <a:gd name="connsiteX6" fmla="*/ 4027505 w 4027505"/>
                  <a:gd name="connsiteY6" fmla="*/ 0 h 2992589"/>
                  <a:gd name="connsiteX0" fmla="*/ 0 w 4027505"/>
                  <a:gd name="connsiteY0" fmla="*/ 2992589 h 2992589"/>
                  <a:gd name="connsiteX1" fmla="*/ 795046 w 4027505"/>
                  <a:gd name="connsiteY1" fmla="*/ 2977678 h 2992589"/>
                  <a:gd name="connsiteX2" fmla="*/ 1416553 w 4027505"/>
                  <a:gd name="connsiteY2" fmla="*/ 2917376 h 2992589"/>
                  <a:gd name="connsiteX3" fmla="*/ 2201687 w 4027505"/>
                  <a:gd name="connsiteY3" fmla="*/ 2740241 h 2992589"/>
                  <a:gd name="connsiteX4" fmla="*/ 2633237 w 4027505"/>
                  <a:gd name="connsiteY4" fmla="*/ 2323358 h 2992589"/>
                  <a:gd name="connsiteX5" fmla="*/ 3461366 w 4027505"/>
                  <a:gd name="connsiteY5" fmla="*/ 1395546 h 2992589"/>
                  <a:gd name="connsiteX6" fmla="*/ 4027505 w 4027505"/>
                  <a:gd name="connsiteY6" fmla="*/ 0 h 2992589"/>
                  <a:gd name="connsiteX0" fmla="*/ 0 w 4027505"/>
                  <a:gd name="connsiteY0" fmla="*/ 2992589 h 2992589"/>
                  <a:gd name="connsiteX1" fmla="*/ 795046 w 4027505"/>
                  <a:gd name="connsiteY1" fmla="*/ 2977678 h 2992589"/>
                  <a:gd name="connsiteX2" fmla="*/ 1416553 w 4027505"/>
                  <a:gd name="connsiteY2" fmla="*/ 2917376 h 2992589"/>
                  <a:gd name="connsiteX3" fmla="*/ 2131349 w 4027505"/>
                  <a:gd name="connsiteY3" fmla="*/ 2834026 h 2992589"/>
                  <a:gd name="connsiteX4" fmla="*/ 2633237 w 4027505"/>
                  <a:gd name="connsiteY4" fmla="*/ 2323358 h 2992589"/>
                  <a:gd name="connsiteX5" fmla="*/ 3461366 w 4027505"/>
                  <a:gd name="connsiteY5" fmla="*/ 1395546 h 2992589"/>
                  <a:gd name="connsiteX6" fmla="*/ 4027505 w 4027505"/>
                  <a:gd name="connsiteY6" fmla="*/ 0 h 2992589"/>
                  <a:gd name="connsiteX0" fmla="*/ 0 w 4027505"/>
                  <a:gd name="connsiteY0" fmla="*/ 2992589 h 2992589"/>
                  <a:gd name="connsiteX1" fmla="*/ 795046 w 4027505"/>
                  <a:gd name="connsiteY1" fmla="*/ 2977678 h 2992589"/>
                  <a:gd name="connsiteX2" fmla="*/ 1416553 w 4027505"/>
                  <a:gd name="connsiteY2" fmla="*/ 2956453 h 2992589"/>
                  <a:gd name="connsiteX3" fmla="*/ 2131349 w 4027505"/>
                  <a:gd name="connsiteY3" fmla="*/ 2834026 h 2992589"/>
                  <a:gd name="connsiteX4" fmla="*/ 2633237 w 4027505"/>
                  <a:gd name="connsiteY4" fmla="*/ 2323358 h 2992589"/>
                  <a:gd name="connsiteX5" fmla="*/ 3461366 w 4027505"/>
                  <a:gd name="connsiteY5" fmla="*/ 1395546 h 2992589"/>
                  <a:gd name="connsiteX6" fmla="*/ 4027505 w 4027505"/>
                  <a:gd name="connsiteY6" fmla="*/ 0 h 2992589"/>
                  <a:gd name="connsiteX0" fmla="*/ 0 w 4027505"/>
                  <a:gd name="connsiteY0" fmla="*/ 2992589 h 2992589"/>
                  <a:gd name="connsiteX1" fmla="*/ 795046 w 4027505"/>
                  <a:gd name="connsiteY1" fmla="*/ 2977678 h 2992589"/>
                  <a:gd name="connsiteX2" fmla="*/ 1416553 w 4027505"/>
                  <a:gd name="connsiteY2" fmla="*/ 2956453 h 2992589"/>
                  <a:gd name="connsiteX3" fmla="*/ 2131349 w 4027505"/>
                  <a:gd name="connsiteY3" fmla="*/ 2834026 h 2992589"/>
                  <a:gd name="connsiteX4" fmla="*/ 2633237 w 4027505"/>
                  <a:gd name="connsiteY4" fmla="*/ 2323358 h 2992589"/>
                  <a:gd name="connsiteX5" fmla="*/ 3476997 w 4027505"/>
                  <a:gd name="connsiteY5" fmla="*/ 1161084 h 2992589"/>
                  <a:gd name="connsiteX6" fmla="*/ 4027505 w 4027505"/>
                  <a:gd name="connsiteY6" fmla="*/ 0 h 2992589"/>
                  <a:gd name="connsiteX0" fmla="*/ 0 w 4019689"/>
                  <a:gd name="connsiteY0" fmla="*/ 3117635 h 3117635"/>
                  <a:gd name="connsiteX1" fmla="*/ 795046 w 4019689"/>
                  <a:gd name="connsiteY1" fmla="*/ 3102724 h 3117635"/>
                  <a:gd name="connsiteX2" fmla="*/ 1416553 w 4019689"/>
                  <a:gd name="connsiteY2" fmla="*/ 3081499 h 3117635"/>
                  <a:gd name="connsiteX3" fmla="*/ 2131349 w 4019689"/>
                  <a:gd name="connsiteY3" fmla="*/ 2959072 h 3117635"/>
                  <a:gd name="connsiteX4" fmla="*/ 2633237 w 4019689"/>
                  <a:gd name="connsiteY4" fmla="*/ 2448404 h 3117635"/>
                  <a:gd name="connsiteX5" fmla="*/ 3476997 w 4019689"/>
                  <a:gd name="connsiteY5" fmla="*/ 1286130 h 3117635"/>
                  <a:gd name="connsiteX6" fmla="*/ 4019689 w 4019689"/>
                  <a:gd name="connsiteY6" fmla="*/ 0 h 3117635"/>
                  <a:gd name="connsiteX0" fmla="*/ 0 w 4019689"/>
                  <a:gd name="connsiteY0" fmla="*/ 3117635 h 3117635"/>
                  <a:gd name="connsiteX1" fmla="*/ 795046 w 4019689"/>
                  <a:gd name="connsiteY1" fmla="*/ 3102724 h 3117635"/>
                  <a:gd name="connsiteX2" fmla="*/ 1697907 w 4019689"/>
                  <a:gd name="connsiteY2" fmla="*/ 3018976 h 3117635"/>
                  <a:gd name="connsiteX3" fmla="*/ 2131349 w 4019689"/>
                  <a:gd name="connsiteY3" fmla="*/ 2959072 h 3117635"/>
                  <a:gd name="connsiteX4" fmla="*/ 2633237 w 4019689"/>
                  <a:gd name="connsiteY4" fmla="*/ 2448404 h 3117635"/>
                  <a:gd name="connsiteX5" fmla="*/ 3476997 w 4019689"/>
                  <a:gd name="connsiteY5" fmla="*/ 1286130 h 3117635"/>
                  <a:gd name="connsiteX6" fmla="*/ 4019689 w 4019689"/>
                  <a:gd name="connsiteY6" fmla="*/ 0 h 3117635"/>
                  <a:gd name="connsiteX0" fmla="*/ 0 w 4019689"/>
                  <a:gd name="connsiteY0" fmla="*/ 3117635 h 3117635"/>
                  <a:gd name="connsiteX1" fmla="*/ 795046 w 4019689"/>
                  <a:gd name="connsiteY1" fmla="*/ 3102724 h 3117635"/>
                  <a:gd name="connsiteX2" fmla="*/ 1697907 w 4019689"/>
                  <a:gd name="connsiteY2" fmla="*/ 3018976 h 3117635"/>
                  <a:gd name="connsiteX3" fmla="*/ 2217318 w 4019689"/>
                  <a:gd name="connsiteY3" fmla="*/ 2826211 h 3117635"/>
                  <a:gd name="connsiteX4" fmla="*/ 2633237 w 4019689"/>
                  <a:gd name="connsiteY4" fmla="*/ 2448404 h 3117635"/>
                  <a:gd name="connsiteX5" fmla="*/ 3476997 w 4019689"/>
                  <a:gd name="connsiteY5" fmla="*/ 1286130 h 3117635"/>
                  <a:gd name="connsiteX6" fmla="*/ 4019689 w 4019689"/>
                  <a:gd name="connsiteY6" fmla="*/ 0 h 3117635"/>
                  <a:gd name="connsiteX0" fmla="*/ 0 w 4019689"/>
                  <a:gd name="connsiteY0" fmla="*/ 3117635 h 3117635"/>
                  <a:gd name="connsiteX1" fmla="*/ 795046 w 4019689"/>
                  <a:gd name="connsiteY1" fmla="*/ 3102724 h 3117635"/>
                  <a:gd name="connsiteX2" fmla="*/ 1697907 w 4019689"/>
                  <a:gd name="connsiteY2" fmla="*/ 3018976 h 3117635"/>
                  <a:gd name="connsiteX3" fmla="*/ 2217318 w 4019689"/>
                  <a:gd name="connsiteY3" fmla="*/ 2826211 h 3117635"/>
                  <a:gd name="connsiteX4" fmla="*/ 2633237 w 4019689"/>
                  <a:gd name="connsiteY4" fmla="*/ 2448404 h 3117635"/>
                  <a:gd name="connsiteX5" fmla="*/ 3453551 w 4019689"/>
                  <a:gd name="connsiteY5" fmla="*/ 1200160 h 3117635"/>
                  <a:gd name="connsiteX6" fmla="*/ 4019689 w 4019689"/>
                  <a:gd name="connsiteY6" fmla="*/ 0 h 311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9689" h="3117635">
                    <a:moveTo>
                      <a:pt x="0" y="3117635"/>
                    </a:moveTo>
                    <a:lnTo>
                      <a:pt x="795046" y="3102724"/>
                    </a:lnTo>
                    <a:cubicBezTo>
                      <a:pt x="962686" y="3095104"/>
                      <a:pt x="1460862" y="3065062"/>
                      <a:pt x="1697907" y="3018976"/>
                    </a:cubicBezTo>
                    <a:cubicBezTo>
                      <a:pt x="1934952" y="2972890"/>
                      <a:pt x="2061430" y="2921306"/>
                      <a:pt x="2217318" y="2826211"/>
                    </a:cubicBezTo>
                    <a:cubicBezTo>
                      <a:pt x="2373206" y="2731116"/>
                      <a:pt x="2427198" y="2719412"/>
                      <a:pt x="2633237" y="2448404"/>
                    </a:cubicBezTo>
                    <a:cubicBezTo>
                      <a:pt x="2839276" y="2177396"/>
                      <a:pt x="3263051" y="1501912"/>
                      <a:pt x="3453551" y="1200160"/>
                    </a:cubicBezTo>
                    <a:cubicBezTo>
                      <a:pt x="3644051" y="898408"/>
                      <a:pt x="3920629" y="205740"/>
                      <a:pt x="4019689" y="0"/>
                    </a:cubicBezTo>
                  </a:path>
                </a:pathLst>
              </a:cu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695033A1-7696-03AD-30F5-10662A1970FF}"/>
                  </a:ext>
                </a:extLst>
              </p:cNvPr>
              <p:cNvSpPr/>
              <p:nvPr/>
            </p:nvSpPr>
            <p:spPr>
              <a:xfrm>
                <a:off x="5590964" y="3655630"/>
                <a:ext cx="3996000" cy="2480273"/>
              </a:xfrm>
              <a:custGeom>
                <a:avLst/>
                <a:gdLst>
                  <a:gd name="connsiteX0" fmla="*/ 0 w 3996000"/>
                  <a:gd name="connsiteY0" fmla="*/ 2476800 h 2480273"/>
                  <a:gd name="connsiteX1" fmla="*/ 878400 w 3996000"/>
                  <a:gd name="connsiteY1" fmla="*/ 2440800 h 2480273"/>
                  <a:gd name="connsiteX2" fmla="*/ 1980000 w 3996000"/>
                  <a:gd name="connsiteY2" fmla="*/ 2196000 h 2480273"/>
                  <a:gd name="connsiteX3" fmla="*/ 2628000 w 3996000"/>
                  <a:gd name="connsiteY3" fmla="*/ 1713600 h 2480273"/>
                  <a:gd name="connsiteX4" fmla="*/ 3492000 w 3996000"/>
                  <a:gd name="connsiteY4" fmla="*/ 777600 h 2480273"/>
                  <a:gd name="connsiteX5" fmla="*/ 3996000 w 3996000"/>
                  <a:gd name="connsiteY5" fmla="*/ 0 h 2480273"/>
                  <a:gd name="connsiteX0" fmla="*/ 0 w 3996000"/>
                  <a:gd name="connsiteY0" fmla="*/ 2476800 h 2480273"/>
                  <a:gd name="connsiteX1" fmla="*/ 878400 w 3996000"/>
                  <a:gd name="connsiteY1" fmla="*/ 2440800 h 2480273"/>
                  <a:gd name="connsiteX2" fmla="*/ 1980000 w 3996000"/>
                  <a:gd name="connsiteY2" fmla="*/ 2196000 h 2480273"/>
                  <a:gd name="connsiteX3" fmla="*/ 2628000 w 3996000"/>
                  <a:gd name="connsiteY3" fmla="*/ 1713600 h 2480273"/>
                  <a:gd name="connsiteX4" fmla="*/ 3492000 w 3996000"/>
                  <a:gd name="connsiteY4" fmla="*/ 777600 h 2480273"/>
                  <a:gd name="connsiteX5" fmla="*/ 3996000 w 3996000"/>
                  <a:gd name="connsiteY5" fmla="*/ 0 h 2480273"/>
                  <a:gd name="connsiteX0" fmla="*/ 0 w 3996000"/>
                  <a:gd name="connsiteY0" fmla="*/ 2476800 h 2480273"/>
                  <a:gd name="connsiteX1" fmla="*/ 878400 w 3996000"/>
                  <a:gd name="connsiteY1" fmla="*/ 2440800 h 2480273"/>
                  <a:gd name="connsiteX2" fmla="*/ 1980000 w 3996000"/>
                  <a:gd name="connsiteY2" fmla="*/ 2196000 h 2480273"/>
                  <a:gd name="connsiteX3" fmla="*/ 2628000 w 3996000"/>
                  <a:gd name="connsiteY3" fmla="*/ 1713600 h 2480273"/>
                  <a:gd name="connsiteX4" fmla="*/ 3492000 w 3996000"/>
                  <a:gd name="connsiteY4" fmla="*/ 777600 h 2480273"/>
                  <a:gd name="connsiteX5" fmla="*/ 3996000 w 3996000"/>
                  <a:gd name="connsiteY5" fmla="*/ 0 h 248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6000" h="2480273">
                    <a:moveTo>
                      <a:pt x="0" y="2476800"/>
                    </a:moveTo>
                    <a:cubicBezTo>
                      <a:pt x="274200" y="2482200"/>
                      <a:pt x="548400" y="2487600"/>
                      <a:pt x="878400" y="2440800"/>
                    </a:cubicBezTo>
                    <a:cubicBezTo>
                      <a:pt x="1208400" y="2394000"/>
                      <a:pt x="1688400" y="2317200"/>
                      <a:pt x="1980000" y="2196000"/>
                    </a:cubicBezTo>
                    <a:cubicBezTo>
                      <a:pt x="2271600" y="2074800"/>
                      <a:pt x="2376000" y="1950000"/>
                      <a:pt x="2628000" y="1713600"/>
                    </a:cubicBezTo>
                    <a:cubicBezTo>
                      <a:pt x="2880000" y="1477200"/>
                      <a:pt x="3264000" y="1063200"/>
                      <a:pt x="3492000" y="777600"/>
                    </a:cubicBezTo>
                    <a:cubicBezTo>
                      <a:pt x="3720000" y="492000"/>
                      <a:pt x="3855600" y="332400"/>
                      <a:pt x="3996000" y="0"/>
                    </a:cubicBezTo>
                  </a:path>
                </a:pathLst>
              </a:cu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a:extLst>
                  <a:ext uri="{FF2B5EF4-FFF2-40B4-BE49-F238E27FC236}">
                    <a16:creationId xmlns:a16="http://schemas.microsoft.com/office/drawing/2014/main" id="{B3C2AAC2-B3DF-1A52-6682-DEBE2D17BCFD}"/>
                  </a:ext>
                </a:extLst>
              </p:cNvPr>
              <p:cNvSpPr/>
              <p:nvPr/>
            </p:nvSpPr>
            <p:spPr>
              <a:xfrm>
                <a:off x="5583296" y="3973178"/>
                <a:ext cx="3990110" cy="2149434"/>
              </a:xfrm>
              <a:custGeom>
                <a:avLst/>
                <a:gdLst>
                  <a:gd name="connsiteX0" fmla="*/ 0 w 3990110"/>
                  <a:gd name="connsiteY0" fmla="*/ 2149434 h 2149434"/>
                  <a:gd name="connsiteX1" fmla="*/ 653143 w 3990110"/>
                  <a:gd name="connsiteY1" fmla="*/ 2101933 h 2149434"/>
                  <a:gd name="connsiteX2" fmla="*/ 1567543 w 3990110"/>
                  <a:gd name="connsiteY2" fmla="*/ 1900052 h 2149434"/>
                  <a:gd name="connsiteX3" fmla="*/ 2493819 w 3990110"/>
                  <a:gd name="connsiteY3" fmla="*/ 1425039 h 2149434"/>
                  <a:gd name="connsiteX4" fmla="*/ 3610099 w 3990110"/>
                  <a:gd name="connsiteY4" fmla="*/ 498764 h 2149434"/>
                  <a:gd name="connsiteX5" fmla="*/ 3990110 w 3990110"/>
                  <a:gd name="connsiteY5" fmla="*/ 0 h 2149434"/>
                  <a:gd name="connsiteX0" fmla="*/ 0 w 3990110"/>
                  <a:gd name="connsiteY0" fmla="*/ 2149434 h 2149434"/>
                  <a:gd name="connsiteX1" fmla="*/ 653143 w 3990110"/>
                  <a:gd name="connsiteY1" fmla="*/ 2101933 h 2149434"/>
                  <a:gd name="connsiteX2" fmla="*/ 1567543 w 3990110"/>
                  <a:gd name="connsiteY2" fmla="*/ 1900052 h 2149434"/>
                  <a:gd name="connsiteX3" fmla="*/ 2493819 w 3990110"/>
                  <a:gd name="connsiteY3" fmla="*/ 1425039 h 2149434"/>
                  <a:gd name="connsiteX4" fmla="*/ 3610099 w 3990110"/>
                  <a:gd name="connsiteY4" fmla="*/ 498764 h 2149434"/>
                  <a:gd name="connsiteX5" fmla="*/ 3990110 w 3990110"/>
                  <a:gd name="connsiteY5" fmla="*/ 0 h 214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0110" h="2149434">
                    <a:moveTo>
                      <a:pt x="0" y="2149434"/>
                    </a:moveTo>
                    <a:cubicBezTo>
                      <a:pt x="195943" y="2146465"/>
                      <a:pt x="391886" y="2143497"/>
                      <a:pt x="653143" y="2101933"/>
                    </a:cubicBezTo>
                    <a:cubicBezTo>
                      <a:pt x="914400" y="2060369"/>
                      <a:pt x="1260764" y="2012868"/>
                      <a:pt x="1567543" y="1900052"/>
                    </a:cubicBezTo>
                    <a:cubicBezTo>
                      <a:pt x="1874322" y="1787236"/>
                      <a:pt x="2153393" y="1658587"/>
                      <a:pt x="2493819" y="1425039"/>
                    </a:cubicBezTo>
                    <a:cubicBezTo>
                      <a:pt x="2834245" y="1191491"/>
                      <a:pt x="3360717" y="736270"/>
                      <a:pt x="3610099" y="498764"/>
                    </a:cubicBezTo>
                    <a:cubicBezTo>
                      <a:pt x="3859481" y="261258"/>
                      <a:pt x="3859481" y="247403"/>
                      <a:pt x="3990110" y="0"/>
                    </a:cubicBezTo>
                  </a:path>
                </a:pathLst>
              </a:cu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4"/>
                    </a:solidFill>
                  </a:ln>
                </a:endParaRPr>
              </a:p>
            </p:txBody>
          </p:sp>
          <p:sp>
            <p:nvSpPr>
              <p:cNvPr id="960" name="Freeform 959">
                <a:extLst>
                  <a:ext uri="{FF2B5EF4-FFF2-40B4-BE49-F238E27FC236}">
                    <a16:creationId xmlns:a16="http://schemas.microsoft.com/office/drawing/2014/main" id="{17D12034-7828-9072-0EBA-4FE29AB79D6C}"/>
                  </a:ext>
                </a:extLst>
              </p:cNvPr>
              <p:cNvSpPr/>
              <p:nvPr/>
            </p:nvSpPr>
            <p:spPr>
              <a:xfrm>
                <a:off x="5595173" y="4923203"/>
                <a:ext cx="3930732" cy="1226036"/>
              </a:xfrm>
              <a:custGeom>
                <a:avLst/>
                <a:gdLst>
                  <a:gd name="connsiteX0" fmla="*/ 0 w 3954483"/>
                  <a:gd name="connsiteY0" fmla="*/ 866899 h 881651"/>
                  <a:gd name="connsiteX1" fmla="*/ 866898 w 3954483"/>
                  <a:gd name="connsiteY1" fmla="*/ 878774 h 881651"/>
                  <a:gd name="connsiteX2" fmla="*/ 1935678 w 3954483"/>
                  <a:gd name="connsiteY2" fmla="*/ 819398 h 881651"/>
                  <a:gd name="connsiteX3" fmla="*/ 3016332 w 3954483"/>
                  <a:gd name="connsiteY3" fmla="*/ 700645 h 881651"/>
                  <a:gd name="connsiteX4" fmla="*/ 3443844 w 3954483"/>
                  <a:gd name="connsiteY4" fmla="*/ 344385 h 881651"/>
                  <a:gd name="connsiteX5" fmla="*/ 3954483 w 3954483"/>
                  <a:gd name="connsiteY5" fmla="*/ 0 h 881651"/>
                  <a:gd name="connsiteX0" fmla="*/ 0 w 3966358"/>
                  <a:gd name="connsiteY0" fmla="*/ 1306286 h 1321038"/>
                  <a:gd name="connsiteX1" fmla="*/ 866898 w 3966358"/>
                  <a:gd name="connsiteY1" fmla="*/ 1318161 h 1321038"/>
                  <a:gd name="connsiteX2" fmla="*/ 1935678 w 3966358"/>
                  <a:gd name="connsiteY2" fmla="*/ 1258785 h 1321038"/>
                  <a:gd name="connsiteX3" fmla="*/ 3016332 w 3966358"/>
                  <a:gd name="connsiteY3" fmla="*/ 1140032 h 1321038"/>
                  <a:gd name="connsiteX4" fmla="*/ 3443844 w 3966358"/>
                  <a:gd name="connsiteY4" fmla="*/ 783772 h 1321038"/>
                  <a:gd name="connsiteX5" fmla="*/ 3966358 w 3966358"/>
                  <a:gd name="connsiteY5" fmla="*/ 0 h 1321038"/>
                  <a:gd name="connsiteX0" fmla="*/ 0 w 3930732"/>
                  <a:gd name="connsiteY0" fmla="*/ 1211284 h 1226036"/>
                  <a:gd name="connsiteX1" fmla="*/ 866898 w 3930732"/>
                  <a:gd name="connsiteY1" fmla="*/ 1223159 h 1226036"/>
                  <a:gd name="connsiteX2" fmla="*/ 1935678 w 3930732"/>
                  <a:gd name="connsiteY2" fmla="*/ 1163783 h 1226036"/>
                  <a:gd name="connsiteX3" fmla="*/ 3016332 w 3930732"/>
                  <a:gd name="connsiteY3" fmla="*/ 1045030 h 1226036"/>
                  <a:gd name="connsiteX4" fmla="*/ 3443844 w 3930732"/>
                  <a:gd name="connsiteY4" fmla="*/ 688770 h 1226036"/>
                  <a:gd name="connsiteX5" fmla="*/ 3930732 w 3930732"/>
                  <a:gd name="connsiteY5" fmla="*/ 0 h 1226036"/>
                  <a:gd name="connsiteX0" fmla="*/ 0 w 3930732"/>
                  <a:gd name="connsiteY0" fmla="*/ 1211284 h 1226036"/>
                  <a:gd name="connsiteX1" fmla="*/ 866898 w 3930732"/>
                  <a:gd name="connsiteY1" fmla="*/ 1223159 h 1226036"/>
                  <a:gd name="connsiteX2" fmla="*/ 1935678 w 3930732"/>
                  <a:gd name="connsiteY2" fmla="*/ 1163783 h 1226036"/>
                  <a:gd name="connsiteX3" fmla="*/ 3016332 w 3930732"/>
                  <a:gd name="connsiteY3" fmla="*/ 1045030 h 1226036"/>
                  <a:gd name="connsiteX4" fmla="*/ 3491345 w 3930732"/>
                  <a:gd name="connsiteY4" fmla="*/ 451264 h 1226036"/>
                  <a:gd name="connsiteX5" fmla="*/ 3930732 w 3930732"/>
                  <a:gd name="connsiteY5" fmla="*/ 0 h 1226036"/>
                  <a:gd name="connsiteX0" fmla="*/ 0 w 3930732"/>
                  <a:gd name="connsiteY0" fmla="*/ 1211284 h 1226036"/>
                  <a:gd name="connsiteX1" fmla="*/ 866898 w 3930732"/>
                  <a:gd name="connsiteY1" fmla="*/ 1223159 h 1226036"/>
                  <a:gd name="connsiteX2" fmla="*/ 1935678 w 3930732"/>
                  <a:gd name="connsiteY2" fmla="*/ 1163783 h 1226036"/>
                  <a:gd name="connsiteX3" fmla="*/ 2790701 w 3930732"/>
                  <a:gd name="connsiteY3" fmla="*/ 997528 h 1226036"/>
                  <a:gd name="connsiteX4" fmla="*/ 3491345 w 3930732"/>
                  <a:gd name="connsiteY4" fmla="*/ 451264 h 1226036"/>
                  <a:gd name="connsiteX5" fmla="*/ 3930732 w 3930732"/>
                  <a:gd name="connsiteY5" fmla="*/ 0 h 1226036"/>
                  <a:gd name="connsiteX0" fmla="*/ 0 w 3930732"/>
                  <a:gd name="connsiteY0" fmla="*/ 1211284 h 1226036"/>
                  <a:gd name="connsiteX1" fmla="*/ 866898 w 3930732"/>
                  <a:gd name="connsiteY1" fmla="*/ 1223159 h 1226036"/>
                  <a:gd name="connsiteX2" fmla="*/ 1935678 w 3930732"/>
                  <a:gd name="connsiteY2" fmla="*/ 1163783 h 1226036"/>
                  <a:gd name="connsiteX3" fmla="*/ 2790701 w 3930732"/>
                  <a:gd name="connsiteY3" fmla="*/ 997528 h 1226036"/>
                  <a:gd name="connsiteX4" fmla="*/ 3491345 w 3930732"/>
                  <a:gd name="connsiteY4" fmla="*/ 451264 h 1226036"/>
                  <a:gd name="connsiteX5" fmla="*/ 3930732 w 3930732"/>
                  <a:gd name="connsiteY5" fmla="*/ 0 h 1226036"/>
                  <a:gd name="connsiteX0" fmla="*/ 0 w 3930732"/>
                  <a:gd name="connsiteY0" fmla="*/ 1211284 h 1226036"/>
                  <a:gd name="connsiteX1" fmla="*/ 866898 w 3930732"/>
                  <a:gd name="connsiteY1" fmla="*/ 1223159 h 1226036"/>
                  <a:gd name="connsiteX2" fmla="*/ 1935678 w 3930732"/>
                  <a:gd name="connsiteY2" fmla="*/ 1163783 h 1226036"/>
                  <a:gd name="connsiteX3" fmla="*/ 2790701 w 3930732"/>
                  <a:gd name="connsiteY3" fmla="*/ 997528 h 1226036"/>
                  <a:gd name="connsiteX4" fmla="*/ 3491345 w 3930732"/>
                  <a:gd name="connsiteY4" fmla="*/ 451264 h 1226036"/>
                  <a:gd name="connsiteX5" fmla="*/ 3930732 w 3930732"/>
                  <a:gd name="connsiteY5" fmla="*/ 0 h 1226036"/>
                  <a:gd name="connsiteX0" fmla="*/ 0 w 3930732"/>
                  <a:gd name="connsiteY0" fmla="*/ 1211284 h 1226036"/>
                  <a:gd name="connsiteX1" fmla="*/ 866898 w 3930732"/>
                  <a:gd name="connsiteY1" fmla="*/ 1223159 h 1226036"/>
                  <a:gd name="connsiteX2" fmla="*/ 1935678 w 3930732"/>
                  <a:gd name="connsiteY2" fmla="*/ 1163783 h 1226036"/>
                  <a:gd name="connsiteX3" fmla="*/ 2790701 w 3930732"/>
                  <a:gd name="connsiteY3" fmla="*/ 997528 h 1226036"/>
                  <a:gd name="connsiteX4" fmla="*/ 3467595 w 3930732"/>
                  <a:gd name="connsiteY4" fmla="*/ 463139 h 1226036"/>
                  <a:gd name="connsiteX5" fmla="*/ 3930732 w 3930732"/>
                  <a:gd name="connsiteY5" fmla="*/ 0 h 1226036"/>
                  <a:gd name="connsiteX0" fmla="*/ 0 w 3930732"/>
                  <a:gd name="connsiteY0" fmla="*/ 1211284 h 1226036"/>
                  <a:gd name="connsiteX1" fmla="*/ 866898 w 3930732"/>
                  <a:gd name="connsiteY1" fmla="*/ 1223159 h 1226036"/>
                  <a:gd name="connsiteX2" fmla="*/ 1935678 w 3930732"/>
                  <a:gd name="connsiteY2" fmla="*/ 1163783 h 1226036"/>
                  <a:gd name="connsiteX3" fmla="*/ 2790701 w 3930732"/>
                  <a:gd name="connsiteY3" fmla="*/ 997528 h 1226036"/>
                  <a:gd name="connsiteX4" fmla="*/ 3467595 w 3930732"/>
                  <a:gd name="connsiteY4" fmla="*/ 463139 h 1226036"/>
                  <a:gd name="connsiteX5" fmla="*/ 3930732 w 3930732"/>
                  <a:gd name="connsiteY5" fmla="*/ 0 h 1226036"/>
                  <a:gd name="connsiteX0" fmla="*/ 0 w 3930732"/>
                  <a:gd name="connsiteY0" fmla="*/ 1211284 h 1226036"/>
                  <a:gd name="connsiteX1" fmla="*/ 866898 w 3930732"/>
                  <a:gd name="connsiteY1" fmla="*/ 1223159 h 1226036"/>
                  <a:gd name="connsiteX2" fmla="*/ 1935678 w 3930732"/>
                  <a:gd name="connsiteY2" fmla="*/ 1163783 h 1226036"/>
                  <a:gd name="connsiteX3" fmla="*/ 2790701 w 3930732"/>
                  <a:gd name="connsiteY3" fmla="*/ 997528 h 1226036"/>
                  <a:gd name="connsiteX4" fmla="*/ 3467595 w 3930732"/>
                  <a:gd name="connsiteY4" fmla="*/ 463139 h 1226036"/>
                  <a:gd name="connsiteX5" fmla="*/ 3930732 w 3930732"/>
                  <a:gd name="connsiteY5" fmla="*/ 0 h 1226036"/>
                  <a:gd name="connsiteX0" fmla="*/ 0 w 3930732"/>
                  <a:gd name="connsiteY0" fmla="*/ 1211284 h 1226036"/>
                  <a:gd name="connsiteX1" fmla="*/ 866898 w 3930732"/>
                  <a:gd name="connsiteY1" fmla="*/ 1223159 h 1226036"/>
                  <a:gd name="connsiteX2" fmla="*/ 1935678 w 3930732"/>
                  <a:gd name="connsiteY2" fmla="*/ 1163783 h 1226036"/>
                  <a:gd name="connsiteX3" fmla="*/ 2790701 w 3930732"/>
                  <a:gd name="connsiteY3" fmla="*/ 997528 h 1226036"/>
                  <a:gd name="connsiteX4" fmla="*/ 3443845 w 3930732"/>
                  <a:gd name="connsiteY4" fmla="*/ 510641 h 1226036"/>
                  <a:gd name="connsiteX5" fmla="*/ 3930732 w 3930732"/>
                  <a:gd name="connsiteY5" fmla="*/ 0 h 122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0732" h="1226036">
                    <a:moveTo>
                      <a:pt x="0" y="1211284"/>
                    </a:moveTo>
                    <a:cubicBezTo>
                      <a:pt x="272142" y="1221180"/>
                      <a:pt x="544285" y="1231076"/>
                      <a:pt x="866898" y="1223159"/>
                    </a:cubicBezTo>
                    <a:cubicBezTo>
                      <a:pt x="1189511" y="1215242"/>
                      <a:pt x="1615044" y="1201388"/>
                      <a:pt x="1935678" y="1163783"/>
                    </a:cubicBezTo>
                    <a:cubicBezTo>
                      <a:pt x="2256312" y="1126178"/>
                      <a:pt x="2539340" y="1106385"/>
                      <a:pt x="2790701" y="997528"/>
                    </a:cubicBezTo>
                    <a:cubicBezTo>
                      <a:pt x="3042062" y="888671"/>
                      <a:pt x="3049981" y="876797"/>
                      <a:pt x="3443845" y="510641"/>
                    </a:cubicBezTo>
                    <a:cubicBezTo>
                      <a:pt x="3659581" y="346366"/>
                      <a:pt x="3786249" y="213756"/>
                      <a:pt x="3930732" y="0"/>
                    </a:cubicBezTo>
                  </a:path>
                </a:pathLst>
              </a:cu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50000"/>
                    </a:schemeClr>
                  </a:solidFill>
                </a:endParaRPr>
              </a:p>
            </p:txBody>
          </p:sp>
          <p:sp>
            <p:nvSpPr>
              <p:cNvPr id="962" name="Freeform 961">
                <a:extLst>
                  <a:ext uri="{FF2B5EF4-FFF2-40B4-BE49-F238E27FC236}">
                    <a16:creationId xmlns:a16="http://schemas.microsoft.com/office/drawing/2014/main" id="{D6E2B1A7-D618-45C0-7201-E709511444F6}"/>
                  </a:ext>
                </a:extLst>
              </p:cNvPr>
              <p:cNvSpPr/>
              <p:nvPr/>
            </p:nvSpPr>
            <p:spPr>
              <a:xfrm>
                <a:off x="5595172" y="5089459"/>
                <a:ext cx="3918857" cy="1063758"/>
              </a:xfrm>
              <a:custGeom>
                <a:avLst/>
                <a:gdLst>
                  <a:gd name="connsiteX0" fmla="*/ 0 w 3918857"/>
                  <a:gd name="connsiteY0" fmla="*/ 1056903 h 1063758"/>
                  <a:gd name="connsiteX1" fmla="*/ 1175657 w 3918857"/>
                  <a:gd name="connsiteY1" fmla="*/ 1056903 h 1063758"/>
                  <a:gd name="connsiteX2" fmla="*/ 2185060 w 3918857"/>
                  <a:gd name="connsiteY2" fmla="*/ 985652 h 1063758"/>
                  <a:gd name="connsiteX3" fmla="*/ 3111335 w 3918857"/>
                  <a:gd name="connsiteY3" fmla="*/ 700644 h 1063758"/>
                  <a:gd name="connsiteX4" fmla="*/ 3681350 w 3918857"/>
                  <a:gd name="connsiteY4" fmla="*/ 308758 h 1063758"/>
                  <a:gd name="connsiteX5" fmla="*/ 3918857 w 3918857"/>
                  <a:gd name="connsiteY5" fmla="*/ 0 h 1063758"/>
                  <a:gd name="connsiteX6" fmla="*/ 3918857 w 3918857"/>
                  <a:gd name="connsiteY6" fmla="*/ 0 h 106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8857" h="1063758">
                    <a:moveTo>
                      <a:pt x="0" y="1056903"/>
                    </a:moveTo>
                    <a:cubicBezTo>
                      <a:pt x="405740" y="1062840"/>
                      <a:pt x="811480" y="1068778"/>
                      <a:pt x="1175657" y="1056903"/>
                    </a:cubicBezTo>
                    <a:cubicBezTo>
                      <a:pt x="1539834" y="1045028"/>
                      <a:pt x="1862447" y="1045028"/>
                      <a:pt x="2185060" y="985652"/>
                    </a:cubicBezTo>
                    <a:cubicBezTo>
                      <a:pt x="2507673" y="926275"/>
                      <a:pt x="2861953" y="813460"/>
                      <a:pt x="3111335" y="700644"/>
                    </a:cubicBezTo>
                    <a:cubicBezTo>
                      <a:pt x="3360717" y="587828"/>
                      <a:pt x="3546763" y="425532"/>
                      <a:pt x="3681350" y="308758"/>
                    </a:cubicBezTo>
                    <a:cubicBezTo>
                      <a:pt x="3815937" y="191984"/>
                      <a:pt x="3918857" y="0"/>
                      <a:pt x="3918857" y="0"/>
                    </a:cubicBezTo>
                    <a:lnTo>
                      <a:pt x="3918857" y="0"/>
                    </a:lnTo>
                  </a:path>
                </a:pathLst>
              </a:cu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966" name="TextBox 965">
                  <a:extLst>
                    <a:ext uri="{FF2B5EF4-FFF2-40B4-BE49-F238E27FC236}">
                      <a16:creationId xmlns:a16="http://schemas.microsoft.com/office/drawing/2014/main" id="{0DA02F0B-83DE-0DBE-2762-26490013BCAB}"/>
                    </a:ext>
                  </a:extLst>
                </p:cNvPr>
                <p:cNvSpPr txBox="1"/>
                <p:nvPr/>
              </p:nvSpPr>
              <p:spPr>
                <a:xfrm>
                  <a:off x="5988098" y="5257594"/>
                  <a:ext cx="1672537" cy="420758"/>
                </a:xfrm>
                <a:prstGeom prst="rect">
                  <a:avLst/>
                </a:prstGeom>
                <a:noFill/>
              </p:spPr>
              <p:txBody>
                <a:bodyPr wrap="none" rtlCol="0">
                  <a:spAutoFit/>
                </a:bodyPr>
                <a:lstStyle/>
                <a:p>
                  <a:r>
                    <a:rPr lang="en-US" sz="1400"/>
                    <a:t>System load, </a:t>
                  </a:r>
                  <a14:m>
                    <m:oMath xmlns:m="http://schemas.openxmlformats.org/officeDocument/2006/math">
                      <m:r>
                        <a:rPr lang="en-US" sz="1400" b="0" i="1" smtClean="0">
                          <a:latin typeface="Cambria Math" panose="02040503050406030204" pitchFamily="18" charset="0"/>
                        </a:rPr>
                        <m:t>𝜌</m:t>
                      </m:r>
                    </m:oMath>
                  </a14:m>
                  <a:endParaRPr lang="en-US" sz="1400" b="0"/>
                </a:p>
              </p:txBody>
            </p:sp>
          </mc:Choice>
          <mc:Fallback xmlns="">
            <p:sp>
              <p:nvSpPr>
                <p:cNvPr id="966" name="TextBox 965">
                  <a:extLst>
                    <a:ext uri="{FF2B5EF4-FFF2-40B4-BE49-F238E27FC236}">
                      <a16:creationId xmlns:a16="http://schemas.microsoft.com/office/drawing/2014/main" id="{0DA02F0B-83DE-0DBE-2762-26490013BCAB}"/>
                    </a:ext>
                  </a:extLst>
                </p:cNvPr>
                <p:cNvSpPr txBox="1">
                  <a:spLocks noRot="1" noChangeAspect="1" noMove="1" noResize="1" noEditPoints="1" noAdjustHandles="1" noChangeArrowheads="1" noChangeShapeType="1" noTextEdit="1"/>
                </p:cNvSpPr>
                <p:nvPr/>
              </p:nvSpPr>
              <p:spPr>
                <a:xfrm>
                  <a:off x="5988098" y="5257594"/>
                  <a:ext cx="1672537" cy="420758"/>
                </a:xfrm>
                <a:prstGeom prst="rect">
                  <a:avLst/>
                </a:prstGeom>
                <a:blipFill>
                  <a:blip r:embed="rId5"/>
                  <a:stretch>
                    <a:fillRect l="-1091" t="-14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7" name="TextBox 966">
                  <a:extLst>
                    <a:ext uri="{FF2B5EF4-FFF2-40B4-BE49-F238E27FC236}">
                      <a16:creationId xmlns:a16="http://schemas.microsoft.com/office/drawing/2014/main" id="{56AEBB0E-5454-AA11-B2F2-E0694E9D968A}"/>
                    </a:ext>
                  </a:extLst>
                </p:cNvPr>
                <p:cNvSpPr txBox="1"/>
                <p:nvPr/>
              </p:nvSpPr>
              <p:spPr>
                <a:xfrm rot="16200000">
                  <a:off x="3969910" y="3875060"/>
                  <a:ext cx="2491336" cy="637336"/>
                </a:xfrm>
                <a:prstGeom prst="rect">
                  <a:avLst/>
                </a:prstGeom>
                <a:noFill/>
              </p:spPr>
              <p:txBody>
                <a:bodyPr wrap="square" rtlCol="0">
                  <a:spAutoFit/>
                </a:bodyPr>
                <a:lstStyle/>
                <a:p>
                  <a:pPr algn="ctr"/>
                  <a:r>
                    <a:rPr lang="en-US" sz="1400" dirty="0"/>
                    <a:t>Mean Response Time, </a:t>
                  </a:r>
                  <a14:m>
                    <m:oMath xmlns:m="http://schemas.openxmlformats.org/officeDocument/2006/math">
                      <m:r>
                        <a:rPr lang="en-US" sz="1400" b="0" i="1" smtClean="0">
                          <a:latin typeface="Cambria Math" panose="02040503050406030204" pitchFamily="18" charset="0"/>
                          <a:ea typeface="Cambria Math" panose="02040503050406030204" pitchFamily="18" charset="0"/>
                        </a:rPr>
                        <m:t>𝔼</m:t>
                      </m:r>
                      <m:r>
                        <a:rPr lang="en-US" sz="1400" b="0" i="1" smtClean="0">
                          <a:latin typeface="Cambria Math" panose="02040503050406030204" pitchFamily="18" charset="0"/>
                        </a:rPr>
                        <m:t>[</m:t>
                      </m:r>
                      <m:r>
                        <a:rPr lang="en-US" sz="1400" b="0" i="1" smtClean="0">
                          <a:latin typeface="Cambria Math" panose="02040503050406030204" pitchFamily="18" charset="0"/>
                        </a:rPr>
                        <m:t>𝑇</m:t>
                      </m:r>
                      <m:r>
                        <a:rPr lang="en-US" sz="1400" b="0" i="1" smtClean="0">
                          <a:latin typeface="Cambria Math" panose="02040503050406030204" pitchFamily="18" charset="0"/>
                        </a:rPr>
                        <m:t>]</m:t>
                      </m:r>
                    </m:oMath>
                  </a14:m>
                  <a:endParaRPr lang="en-US" sz="1400" dirty="0"/>
                </a:p>
              </p:txBody>
            </p:sp>
          </mc:Choice>
          <mc:Fallback xmlns="">
            <p:sp>
              <p:nvSpPr>
                <p:cNvPr id="967" name="TextBox 966">
                  <a:extLst>
                    <a:ext uri="{FF2B5EF4-FFF2-40B4-BE49-F238E27FC236}">
                      <a16:creationId xmlns:a16="http://schemas.microsoft.com/office/drawing/2014/main" id="{56AEBB0E-5454-AA11-B2F2-E0694E9D968A}"/>
                    </a:ext>
                  </a:extLst>
                </p:cNvPr>
                <p:cNvSpPr txBox="1">
                  <a:spLocks noRot="1" noChangeAspect="1" noMove="1" noResize="1" noEditPoints="1" noAdjustHandles="1" noChangeArrowheads="1" noChangeShapeType="1" noTextEdit="1"/>
                </p:cNvSpPr>
                <p:nvPr/>
              </p:nvSpPr>
              <p:spPr>
                <a:xfrm rot="16200000">
                  <a:off x="3969910" y="3875060"/>
                  <a:ext cx="2491336" cy="637336"/>
                </a:xfrm>
                <a:prstGeom prst="rect">
                  <a:avLst/>
                </a:prstGeom>
                <a:blipFill>
                  <a:blip r:embed="rId6"/>
                  <a:stretch>
                    <a:fillRect l="-952"/>
                  </a:stretch>
                </a:blipFill>
              </p:spPr>
              <p:txBody>
                <a:bodyPr/>
                <a:lstStyle/>
                <a:p>
                  <a:r>
                    <a:rPr lang="en-US">
                      <a:noFill/>
                    </a:rPr>
                    <a:t> </a:t>
                  </a:r>
                </a:p>
              </p:txBody>
            </p:sp>
          </mc:Fallback>
        </mc:AlternateContent>
      </p:grpSp>
      <p:grpSp>
        <p:nvGrpSpPr>
          <p:cNvPr id="975" name="Group 974">
            <a:extLst>
              <a:ext uri="{FF2B5EF4-FFF2-40B4-BE49-F238E27FC236}">
                <a16:creationId xmlns:a16="http://schemas.microsoft.com/office/drawing/2014/main" id="{54F1CFF7-D478-D73A-79FC-39664E7318C2}"/>
              </a:ext>
            </a:extLst>
          </p:cNvPr>
          <p:cNvGrpSpPr/>
          <p:nvPr/>
        </p:nvGrpSpPr>
        <p:grpSpPr>
          <a:xfrm>
            <a:off x="4431475" y="356354"/>
            <a:ext cx="3804249" cy="2885585"/>
            <a:chOff x="4431475" y="356354"/>
            <a:chExt cx="3804249" cy="2885585"/>
          </a:xfrm>
        </p:grpSpPr>
        <p:grpSp>
          <p:nvGrpSpPr>
            <p:cNvPr id="973" name="Group 972">
              <a:extLst>
                <a:ext uri="{FF2B5EF4-FFF2-40B4-BE49-F238E27FC236}">
                  <a16:creationId xmlns:a16="http://schemas.microsoft.com/office/drawing/2014/main" id="{69A0B80A-6E1A-2DDF-29C9-2E846D0BDA40}"/>
                </a:ext>
              </a:extLst>
            </p:cNvPr>
            <p:cNvGrpSpPr/>
            <p:nvPr/>
          </p:nvGrpSpPr>
          <p:grpSpPr>
            <a:xfrm>
              <a:off x="4431475" y="439542"/>
              <a:ext cx="3804249" cy="2802397"/>
              <a:chOff x="4265384" y="528641"/>
              <a:chExt cx="3804249" cy="2802397"/>
            </a:xfrm>
          </p:grpSpPr>
          <p:grpSp>
            <p:nvGrpSpPr>
              <p:cNvPr id="1208" name="Group 1207">
                <a:extLst>
                  <a:ext uri="{FF2B5EF4-FFF2-40B4-BE49-F238E27FC236}">
                    <a16:creationId xmlns:a16="http://schemas.microsoft.com/office/drawing/2014/main" id="{86EA1D55-5C68-C65A-1884-733027F32795}"/>
                  </a:ext>
                </a:extLst>
              </p:cNvPr>
              <p:cNvGrpSpPr/>
              <p:nvPr/>
            </p:nvGrpSpPr>
            <p:grpSpPr>
              <a:xfrm>
                <a:off x="4880978" y="528641"/>
                <a:ext cx="3188655" cy="2262840"/>
                <a:chOff x="384506" y="620783"/>
                <a:chExt cx="4948230" cy="3511529"/>
              </a:xfrm>
            </p:grpSpPr>
            <p:sp>
              <p:nvSpPr>
                <p:cNvPr id="1189" name="Rectangle 1188">
                  <a:extLst>
                    <a:ext uri="{FF2B5EF4-FFF2-40B4-BE49-F238E27FC236}">
                      <a16:creationId xmlns:a16="http://schemas.microsoft.com/office/drawing/2014/main" id="{03FA1708-761D-C070-EB70-A6DCC448E5EC}"/>
                    </a:ext>
                  </a:extLst>
                </p:cNvPr>
                <p:cNvSpPr/>
                <p:nvPr/>
              </p:nvSpPr>
              <p:spPr>
                <a:xfrm>
                  <a:off x="1801167" y="620783"/>
                  <a:ext cx="3531569" cy="3279901"/>
                </a:xfrm>
                <a:prstGeom prst="rect">
                  <a:avLst/>
                </a:prstGeom>
                <a:gradFill flip="none" rotWithShape="1">
                  <a:gsLst>
                    <a:gs pos="0">
                      <a:schemeClr val="accent1">
                        <a:lumMod val="0"/>
                        <a:lumOff val="100000"/>
                        <a:alpha val="11001"/>
                      </a:schemeClr>
                    </a:gs>
                    <a:gs pos="56000">
                      <a:schemeClr val="bg1"/>
                    </a:gs>
                    <a:gs pos="89000">
                      <a:schemeClr val="accent1">
                        <a:lumMod val="45000"/>
                        <a:lumOff val="55000"/>
                      </a:schemeClr>
                    </a:gs>
                    <a:gs pos="100000">
                      <a:schemeClr val="accent1">
                        <a:lumMod val="30000"/>
                        <a:lumOff val="70000"/>
                      </a:scheme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0" name="Google Shape;743;p28">
                  <a:extLst>
                    <a:ext uri="{FF2B5EF4-FFF2-40B4-BE49-F238E27FC236}">
                      <a16:creationId xmlns:a16="http://schemas.microsoft.com/office/drawing/2014/main" id="{AD9ED4DA-F86C-E5FE-41B9-92E4D7908AF4}"/>
                    </a:ext>
                  </a:extLst>
                </p:cNvPr>
                <p:cNvCxnSpPr>
                  <a:cxnSpLocks/>
                  <a:stCxn id="1199" idx="5"/>
                  <a:endCxn id="1200" idx="1"/>
                </p:cNvCxnSpPr>
                <p:nvPr/>
              </p:nvCxnSpPr>
              <p:spPr>
                <a:xfrm>
                  <a:off x="1594813" y="3052024"/>
                  <a:ext cx="925476" cy="1001676"/>
                </a:xfrm>
                <a:prstGeom prst="straightConnector1">
                  <a:avLst/>
                </a:prstGeom>
                <a:noFill/>
                <a:ln w="9525" cap="flat" cmpd="sng">
                  <a:solidFill>
                    <a:schemeClr val="dk2"/>
                  </a:solidFill>
                  <a:prstDash val="solid"/>
                  <a:round/>
                  <a:headEnd type="none" w="med" len="med"/>
                  <a:tailEnd type="none" w="med" len="med"/>
                </a:ln>
              </p:spPr>
            </p:cxnSp>
            <p:sp>
              <p:nvSpPr>
                <p:cNvPr id="1192" name="Google Shape;744;p28">
                  <a:extLst>
                    <a:ext uri="{FF2B5EF4-FFF2-40B4-BE49-F238E27FC236}">
                      <a16:creationId xmlns:a16="http://schemas.microsoft.com/office/drawing/2014/main" id="{B2C17D24-AF29-1E3E-9E3E-2BA949649FAF}"/>
                    </a:ext>
                  </a:extLst>
                </p:cNvPr>
                <p:cNvSpPr/>
                <p:nvPr/>
              </p:nvSpPr>
              <p:spPr>
                <a:xfrm>
                  <a:off x="1958137" y="3438733"/>
                  <a:ext cx="92100" cy="92101"/>
                </a:xfrm>
                <a:prstGeom prst="ellipse">
                  <a:avLst/>
                </a:prstGeom>
                <a:solidFill>
                  <a:srgbClr val="0020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nvGrpSpPr>
                <p:cNvPr id="1194" name="Group 1193">
                  <a:extLst>
                    <a:ext uri="{FF2B5EF4-FFF2-40B4-BE49-F238E27FC236}">
                      <a16:creationId xmlns:a16="http://schemas.microsoft.com/office/drawing/2014/main" id="{0AE8F942-9667-5369-81FD-89D854258734}"/>
                    </a:ext>
                  </a:extLst>
                </p:cNvPr>
                <p:cNvGrpSpPr/>
                <p:nvPr/>
              </p:nvGrpSpPr>
              <p:grpSpPr>
                <a:xfrm>
                  <a:off x="384506" y="1471016"/>
                  <a:ext cx="2646575" cy="2661296"/>
                  <a:chOff x="353551" y="1618351"/>
                  <a:chExt cx="2646575" cy="2661296"/>
                </a:xfrm>
              </p:grpSpPr>
              <p:grpSp>
                <p:nvGrpSpPr>
                  <p:cNvPr id="1195" name="Google Shape;732;p28">
                    <a:extLst>
                      <a:ext uri="{FF2B5EF4-FFF2-40B4-BE49-F238E27FC236}">
                        <a16:creationId xmlns:a16="http://schemas.microsoft.com/office/drawing/2014/main" id="{1BE6C334-FD2D-4CBE-EB39-FC417E03D825}"/>
                      </a:ext>
                    </a:extLst>
                  </p:cNvPr>
                  <p:cNvGrpSpPr/>
                  <p:nvPr/>
                </p:nvGrpSpPr>
                <p:grpSpPr>
                  <a:xfrm>
                    <a:off x="353551" y="1618351"/>
                    <a:ext cx="2646575" cy="2661296"/>
                    <a:chOff x="6727050" y="2114900"/>
                    <a:chExt cx="2646575" cy="2661296"/>
                  </a:xfrm>
                </p:grpSpPr>
                <p:sp>
                  <p:nvSpPr>
                    <p:cNvPr id="1202" name="Google Shape;733;p28">
                      <a:extLst>
                        <a:ext uri="{FF2B5EF4-FFF2-40B4-BE49-F238E27FC236}">
                          <a16:creationId xmlns:a16="http://schemas.microsoft.com/office/drawing/2014/main" id="{3844B2AB-E1AD-B2C9-E752-4C0CC50280FB}"/>
                        </a:ext>
                      </a:extLst>
                    </p:cNvPr>
                    <p:cNvSpPr/>
                    <p:nvPr/>
                  </p:nvSpPr>
                  <p:spPr>
                    <a:xfrm>
                      <a:off x="7858746" y="3617296"/>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1203" name="Google Shape;734;p28">
                      <a:extLst>
                        <a:ext uri="{FF2B5EF4-FFF2-40B4-BE49-F238E27FC236}">
                          <a16:creationId xmlns:a16="http://schemas.microsoft.com/office/drawing/2014/main" id="{248907B3-3A76-7944-BBBC-5AEA1AB7FD89}"/>
                        </a:ext>
                      </a:extLst>
                    </p:cNvPr>
                    <p:cNvCxnSpPr/>
                    <p:nvPr/>
                  </p:nvCxnSpPr>
                  <p:spPr>
                    <a:xfrm rot="10800000">
                      <a:off x="6727050" y="2114900"/>
                      <a:ext cx="0" cy="2620200"/>
                    </a:xfrm>
                    <a:prstGeom prst="straightConnector1">
                      <a:avLst/>
                    </a:prstGeom>
                    <a:noFill/>
                    <a:ln w="9525" cap="flat" cmpd="sng">
                      <a:solidFill>
                        <a:schemeClr val="dk2"/>
                      </a:solidFill>
                      <a:prstDash val="solid"/>
                      <a:round/>
                      <a:headEnd type="none" w="med" len="med"/>
                      <a:tailEnd type="triangle" w="med" len="med"/>
                    </a:ln>
                  </p:spPr>
                </p:cxnSp>
                <p:cxnSp>
                  <p:nvCxnSpPr>
                    <p:cNvPr id="1204" name="Google Shape;735;p28">
                      <a:extLst>
                        <a:ext uri="{FF2B5EF4-FFF2-40B4-BE49-F238E27FC236}">
                          <a16:creationId xmlns:a16="http://schemas.microsoft.com/office/drawing/2014/main" id="{A080D851-1032-C280-D65A-7EF822A6F30F}"/>
                        </a:ext>
                      </a:extLst>
                    </p:cNvPr>
                    <p:cNvCxnSpPr/>
                    <p:nvPr/>
                  </p:nvCxnSpPr>
                  <p:spPr>
                    <a:xfrm>
                      <a:off x="6740225" y="4735100"/>
                      <a:ext cx="2633400" cy="0"/>
                    </a:xfrm>
                    <a:prstGeom prst="straightConnector1">
                      <a:avLst/>
                    </a:prstGeom>
                    <a:noFill/>
                    <a:ln w="9525" cap="flat" cmpd="sng">
                      <a:solidFill>
                        <a:schemeClr val="dk2"/>
                      </a:solidFill>
                      <a:prstDash val="solid"/>
                      <a:round/>
                      <a:headEnd type="none" w="med" len="med"/>
                      <a:tailEnd type="triangle" w="med" len="med"/>
                    </a:ln>
                  </p:spPr>
                </p:cxnSp>
                <p:sp>
                  <p:nvSpPr>
                    <p:cNvPr id="1207" name="Google Shape;738;p28">
                      <a:extLst>
                        <a:ext uri="{FF2B5EF4-FFF2-40B4-BE49-F238E27FC236}">
                          <a16:creationId xmlns:a16="http://schemas.microsoft.com/office/drawing/2014/main" id="{29BF3F90-5622-2C28-F960-27E684273F92}"/>
                        </a:ext>
                      </a:extLst>
                    </p:cNvPr>
                    <p:cNvSpPr/>
                    <p:nvPr/>
                  </p:nvSpPr>
                  <p:spPr>
                    <a:xfrm>
                      <a:off x="8850494" y="4684096"/>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1196" name="Google Shape;739;p28">
                    <a:extLst>
                      <a:ext uri="{FF2B5EF4-FFF2-40B4-BE49-F238E27FC236}">
                        <a16:creationId xmlns:a16="http://schemas.microsoft.com/office/drawing/2014/main" id="{62E6672F-E6FC-7DD8-B8C0-ED1859814554}"/>
                      </a:ext>
                    </a:extLst>
                  </p:cNvPr>
                  <p:cNvSpPr/>
                  <p:nvPr/>
                </p:nvSpPr>
                <p:spPr>
                  <a:xfrm>
                    <a:off x="1722213" y="3998276"/>
                    <a:ext cx="92100" cy="92100"/>
                  </a:xfrm>
                  <a:prstGeom prst="ellipse">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199" name="Google Shape;750;p28">
                    <a:extLst>
                      <a:ext uri="{FF2B5EF4-FFF2-40B4-BE49-F238E27FC236}">
                        <a16:creationId xmlns:a16="http://schemas.microsoft.com/office/drawing/2014/main" id="{464AE527-87C2-278B-A27B-74DD862EF00E}"/>
                      </a:ext>
                    </a:extLst>
                  </p:cNvPr>
                  <p:cNvSpPr/>
                  <p:nvPr/>
                </p:nvSpPr>
                <p:spPr>
                  <a:xfrm>
                    <a:off x="1485246" y="3120747"/>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00" name="Google Shape;751;p28">
                    <a:extLst>
                      <a:ext uri="{FF2B5EF4-FFF2-40B4-BE49-F238E27FC236}">
                        <a16:creationId xmlns:a16="http://schemas.microsoft.com/office/drawing/2014/main" id="{547567C2-F344-CA2A-C757-F7DCD606BA75}"/>
                      </a:ext>
                    </a:extLst>
                  </p:cNvPr>
                  <p:cNvSpPr/>
                  <p:nvPr/>
                </p:nvSpPr>
                <p:spPr>
                  <a:xfrm>
                    <a:off x="2475846" y="4187547"/>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mc:AlternateContent xmlns:mc="http://schemas.openxmlformats.org/markup-compatibility/2006" xmlns:a14="http://schemas.microsoft.com/office/drawing/2010/main">
            <mc:Choice Requires="a14">
              <p:sp>
                <p:nvSpPr>
                  <p:cNvPr id="969" name="Google Shape;766;p29">
                    <a:extLst>
                      <a:ext uri="{FF2B5EF4-FFF2-40B4-BE49-F238E27FC236}">
                        <a16:creationId xmlns:a16="http://schemas.microsoft.com/office/drawing/2014/main" id="{A1228F06-CF8D-66DB-CC2E-717596442832}"/>
                      </a:ext>
                    </a:extLst>
                  </p:cNvPr>
                  <p:cNvSpPr txBox="1"/>
                  <p:nvPr/>
                </p:nvSpPr>
                <p:spPr>
                  <a:xfrm>
                    <a:off x="4265384" y="528641"/>
                    <a:ext cx="1511975" cy="615523"/>
                  </a:xfrm>
                  <a:prstGeom prst="rect">
                    <a:avLst/>
                  </a:prstGeom>
                  <a:noFill/>
                  <a:ln>
                    <a:noFill/>
                  </a:ln>
                </p:spPr>
                <p:txBody>
                  <a:bodyPr spcFirstLastPara="1" wrap="square" lIns="91425" tIns="91425" rIns="91425" bIns="91425" anchor="t" anchorCtr="0">
                    <a:spAutoFit/>
                  </a:bodyPr>
                  <a:lstStyle/>
                  <a:p>
                    <a:pPr lvl="0"/>
                    <a14:m>
                      <m:oMath xmlns:m="http://schemas.openxmlformats.org/officeDocument/2006/math">
                        <m:sSub>
                          <m:sSubPr>
                            <m:ctrlPr>
                              <a:rPr lang="en-US" i="1" smtClean="0">
                                <a:solidFill>
                                  <a:srgbClr val="C00000"/>
                                </a:solidFill>
                                <a:latin typeface="Cambria Math" panose="02040503050406030204" pitchFamily="18" charset="0"/>
                                <a:ea typeface="Cabin"/>
                                <a:cs typeface="Cabin"/>
                                <a:sym typeface="Cabin"/>
                              </a:rPr>
                            </m:ctrlPr>
                          </m:sSubPr>
                          <m:e>
                            <m:r>
                              <a:rPr lang="en-US" i="1">
                                <a:solidFill>
                                  <a:srgbClr val="C00000"/>
                                </a:solidFill>
                                <a:latin typeface="Cambria Math" panose="02040503050406030204" pitchFamily="18" charset="0"/>
                                <a:ea typeface="Cabin"/>
                                <a:cs typeface="Cabin"/>
                                <a:sym typeface="Cabin"/>
                              </a:rPr>
                              <m:t>𝜆</m:t>
                            </m:r>
                          </m:e>
                          <m:sub>
                            <m:r>
                              <a:rPr lang="en-US" i="1">
                                <a:solidFill>
                                  <a:srgbClr val="C00000"/>
                                </a:solidFill>
                                <a:latin typeface="Cambria Math" panose="02040503050406030204" pitchFamily="18" charset="0"/>
                                <a:ea typeface="Cabin"/>
                                <a:cs typeface="Cabin"/>
                                <a:sym typeface="Cabin"/>
                              </a:rPr>
                              <m:t>2</m:t>
                            </m:r>
                          </m:sub>
                        </m:sSub>
                      </m:oMath>
                    </a14:m>
                    <a:r>
                      <a:rPr lang="en-US" dirty="0">
                        <a:solidFill>
                          <a:schemeClr val="dk1"/>
                        </a:solidFill>
                        <a:latin typeface="Cabin"/>
                        <a:ea typeface="Cabin"/>
                        <a:cs typeface="Cabin"/>
                        <a:sym typeface="Cabin"/>
                      </a:rPr>
                      <a:t> (jobs/sec)</a:t>
                    </a:r>
                  </a:p>
                  <a:p>
                    <a14:m>
                      <m:oMath xmlns:m="http://schemas.openxmlformats.org/officeDocument/2006/math">
                        <m:sSub>
                          <m:sSubPr>
                            <m:ctrlPr>
                              <a:rPr lang="en-US" i="1" smtClean="0">
                                <a:solidFill>
                                  <a:schemeClr val="accent6"/>
                                </a:solidFill>
                                <a:latin typeface="Cambria Math" panose="02040503050406030204" pitchFamily="18" charset="0"/>
                                <a:ea typeface="Cabin"/>
                                <a:cs typeface="Cabin"/>
                                <a:sym typeface="Cabin"/>
                              </a:rPr>
                            </m:ctrlPr>
                          </m:sSubPr>
                          <m:e>
                            <m:r>
                              <a:rPr lang="en-US" i="1">
                                <a:solidFill>
                                  <a:schemeClr val="accent6"/>
                                </a:solidFill>
                                <a:latin typeface="Cambria Math" panose="02040503050406030204" pitchFamily="18" charset="0"/>
                                <a:ea typeface="Cabin"/>
                                <a:cs typeface="Cabin"/>
                                <a:sym typeface="Cabin"/>
                              </a:rPr>
                              <m:t>𝐶</m:t>
                            </m:r>
                          </m:e>
                          <m:sub>
                            <m:r>
                              <a:rPr lang="en-US" i="1">
                                <a:solidFill>
                                  <a:schemeClr val="accent6"/>
                                </a:solidFill>
                                <a:latin typeface="Cambria Math" panose="02040503050406030204" pitchFamily="18" charset="0"/>
                                <a:ea typeface="Cabin"/>
                                <a:cs typeface="Cabin"/>
                                <a:sym typeface="Cabin"/>
                              </a:rPr>
                              <m:t>2</m:t>
                            </m:r>
                          </m:sub>
                        </m:sSub>
                      </m:oMath>
                    </a14:m>
                    <a:r>
                      <a:rPr lang="ar-AE" dirty="0">
                        <a:solidFill>
                          <a:schemeClr val="dk1"/>
                        </a:solidFill>
                        <a:latin typeface="Cabin"/>
                        <a:ea typeface="Cabin"/>
                        <a:cs typeface="Cabin"/>
                        <a:sym typeface="Cabin"/>
                      </a:rPr>
                      <a:t> (</a:t>
                    </a:r>
                    <a:r>
                      <a:rPr lang="en-US" dirty="0">
                        <a:solidFill>
                          <a:schemeClr val="dk1"/>
                        </a:solidFill>
                        <a:latin typeface="Cabin"/>
                        <a:ea typeface="Cabin"/>
                        <a:cs typeface="Cabin"/>
                        <a:sym typeface="Cabin"/>
                      </a:rPr>
                      <a:t>jobs/sec)</a:t>
                    </a:r>
                  </a:p>
                </p:txBody>
              </p:sp>
            </mc:Choice>
            <mc:Fallback xmlns="">
              <p:sp>
                <p:nvSpPr>
                  <p:cNvPr id="969" name="Google Shape;766;p29">
                    <a:extLst>
                      <a:ext uri="{FF2B5EF4-FFF2-40B4-BE49-F238E27FC236}">
                        <a16:creationId xmlns:a16="http://schemas.microsoft.com/office/drawing/2014/main" id="{A1228F06-CF8D-66DB-CC2E-717596442832}"/>
                      </a:ext>
                    </a:extLst>
                  </p:cNvPr>
                  <p:cNvSpPr txBox="1">
                    <a:spLocks noRot="1" noChangeAspect="1" noMove="1" noResize="1" noEditPoints="1" noAdjustHandles="1" noChangeArrowheads="1" noChangeShapeType="1" noTextEdit="1"/>
                  </p:cNvSpPr>
                  <p:nvPr/>
                </p:nvSpPr>
                <p:spPr>
                  <a:xfrm>
                    <a:off x="4265384" y="528641"/>
                    <a:ext cx="1511975" cy="615523"/>
                  </a:xfrm>
                  <a:prstGeom prst="rect">
                    <a:avLst/>
                  </a:prstGeom>
                  <a:blipFill>
                    <a:blip r:embed="rId7"/>
                    <a:stretch>
                      <a:fillRect b="-198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0" name="Google Shape;767;p29">
                    <a:extLst>
                      <a:ext uri="{FF2B5EF4-FFF2-40B4-BE49-F238E27FC236}">
                        <a16:creationId xmlns:a16="http://schemas.microsoft.com/office/drawing/2014/main" id="{C2B2B390-6F22-1099-C932-C17BF08A8184}"/>
                      </a:ext>
                    </a:extLst>
                  </p:cNvPr>
                  <p:cNvSpPr txBox="1"/>
                  <p:nvPr/>
                </p:nvSpPr>
                <p:spPr>
                  <a:xfrm>
                    <a:off x="6208819" y="2715515"/>
                    <a:ext cx="1425955" cy="615523"/>
                  </a:xfrm>
                  <a:prstGeom prst="rect">
                    <a:avLst/>
                  </a:prstGeom>
                  <a:noFill/>
                  <a:ln>
                    <a:noFill/>
                  </a:ln>
                </p:spPr>
                <p:txBody>
                  <a:bodyPr spcFirstLastPara="1" wrap="square" lIns="91425" tIns="91425" rIns="91425" bIns="91425" anchor="t" anchorCtr="0">
                    <a:spAutoFit/>
                  </a:bodyPr>
                  <a:lstStyle/>
                  <a:p>
                    <a:pPr lvl="0"/>
                    <a14:m>
                      <m:oMath xmlns:m="http://schemas.openxmlformats.org/officeDocument/2006/math">
                        <m:sSub>
                          <m:sSubPr>
                            <m:ctrlPr>
                              <a:rPr lang="en-US" i="1" smtClean="0">
                                <a:solidFill>
                                  <a:srgbClr val="C00000"/>
                                </a:solidFill>
                                <a:latin typeface="Cambria Math" panose="02040503050406030204" pitchFamily="18" charset="0"/>
                                <a:ea typeface="Cabin"/>
                                <a:cs typeface="Cabin"/>
                                <a:sym typeface="Cabin"/>
                              </a:rPr>
                            </m:ctrlPr>
                          </m:sSubPr>
                          <m:e>
                            <m:r>
                              <a:rPr lang="en-US" i="1">
                                <a:solidFill>
                                  <a:srgbClr val="C00000"/>
                                </a:solidFill>
                                <a:latin typeface="Cambria Math" panose="02040503050406030204" pitchFamily="18" charset="0"/>
                                <a:ea typeface="Cabin"/>
                                <a:cs typeface="Cabin"/>
                                <a:sym typeface="Cabin"/>
                              </a:rPr>
                              <m:t>𝜆</m:t>
                            </m:r>
                          </m:e>
                          <m:sub>
                            <m:r>
                              <a:rPr lang="en-US" i="1">
                                <a:solidFill>
                                  <a:srgbClr val="C00000"/>
                                </a:solidFill>
                                <a:latin typeface="Cambria Math" panose="02040503050406030204" pitchFamily="18" charset="0"/>
                                <a:ea typeface="Cabin"/>
                                <a:cs typeface="Cabin"/>
                                <a:sym typeface="Cabin"/>
                              </a:rPr>
                              <m:t>1</m:t>
                            </m:r>
                          </m:sub>
                        </m:sSub>
                      </m:oMath>
                    </a14:m>
                    <a:r>
                      <a:rPr lang="en-US" dirty="0">
                        <a:solidFill>
                          <a:schemeClr val="dk1"/>
                        </a:solidFill>
                        <a:latin typeface="Cabin"/>
                        <a:ea typeface="Cabin"/>
                        <a:cs typeface="Cabin"/>
                        <a:sym typeface="Cabin"/>
                      </a:rPr>
                      <a:t> (jobs/sec)</a:t>
                    </a:r>
                  </a:p>
                  <a:p>
                    <a14:m>
                      <m:oMath xmlns:m="http://schemas.openxmlformats.org/officeDocument/2006/math">
                        <m:sSub>
                          <m:sSubPr>
                            <m:ctrlPr>
                              <a:rPr lang="ar-AE" i="1" smtClean="0">
                                <a:solidFill>
                                  <a:schemeClr val="accent6"/>
                                </a:solidFill>
                                <a:latin typeface="Cambria Math" panose="02040503050406030204" pitchFamily="18" charset="0"/>
                                <a:ea typeface="Cabin"/>
                                <a:cs typeface="Cabin"/>
                                <a:sym typeface="Cabin"/>
                              </a:rPr>
                            </m:ctrlPr>
                          </m:sSubPr>
                          <m:e>
                            <m:r>
                              <m:rPr>
                                <m:sty m:val="p"/>
                              </m:rPr>
                              <a:rPr lang="en-US">
                                <a:solidFill>
                                  <a:schemeClr val="accent6"/>
                                </a:solidFill>
                                <a:latin typeface="Cambria Math" panose="02040503050406030204" pitchFamily="18" charset="0"/>
                                <a:ea typeface="Cabin"/>
                                <a:cs typeface="Cabin"/>
                                <a:sym typeface="Cabin"/>
                              </a:rPr>
                              <m:t>C</m:t>
                            </m:r>
                          </m:e>
                          <m:sub>
                            <m:r>
                              <a:rPr lang="ar-AE">
                                <a:solidFill>
                                  <a:schemeClr val="accent6"/>
                                </a:solidFill>
                                <a:latin typeface="Cambria Math" panose="02040503050406030204" pitchFamily="18" charset="0"/>
                                <a:ea typeface="Cabin"/>
                                <a:cs typeface="Cabin"/>
                                <a:sym typeface="Cabin"/>
                              </a:rPr>
                              <m:t>1</m:t>
                            </m:r>
                          </m:sub>
                        </m:sSub>
                      </m:oMath>
                    </a14:m>
                    <a:r>
                      <a:rPr lang="ar-AE" dirty="0">
                        <a:solidFill>
                          <a:schemeClr val="dk1"/>
                        </a:solidFill>
                        <a:latin typeface="Cabin"/>
                        <a:ea typeface="Cabin"/>
                        <a:cs typeface="Cabin"/>
                        <a:sym typeface="Cabin"/>
                      </a:rPr>
                      <a:t> (</a:t>
                    </a:r>
                    <a:r>
                      <a:rPr lang="en-US" dirty="0">
                        <a:solidFill>
                          <a:schemeClr val="dk1"/>
                        </a:solidFill>
                        <a:latin typeface="Cabin"/>
                        <a:ea typeface="Cabin"/>
                        <a:cs typeface="Cabin"/>
                        <a:sym typeface="Cabin"/>
                      </a:rPr>
                      <a:t>jobs/sec)</a:t>
                    </a:r>
                  </a:p>
                </p:txBody>
              </p:sp>
            </mc:Choice>
            <mc:Fallback xmlns="">
              <p:sp>
                <p:nvSpPr>
                  <p:cNvPr id="970" name="Google Shape;767;p29">
                    <a:extLst>
                      <a:ext uri="{FF2B5EF4-FFF2-40B4-BE49-F238E27FC236}">
                        <a16:creationId xmlns:a16="http://schemas.microsoft.com/office/drawing/2014/main" id="{C2B2B390-6F22-1099-C932-C17BF08A8184}"/>
                      </a:ext>
                    </a:extLst>
                  </p:cNvPr>
                  <p:cNvSpPr txBox="1">
                    <a:spLocks noRot="1" noChangeAspect="1" noMove="1" noResize="1" noEditPoints="1" noAdjustHandles="1" noChangeArrowheads="1" noChangeShapeType="1" noTextEdit="1"/>
                  </p:cNvSpPr>
                  <p:nvPr/>
                </p:nvSpPr>
                <p:spPr>
                  <a:xfrm>
                    <a:off x="6208819" y="2715515"/>
                    <a:ext cx="1425955" cy="615523"/>
                  </a:xfrm>
                  <a:prstGeom prst="rect">
                    <a:avLst/>
                  </a:prstGeom>
                  <a:blipFill>
                    <a:blip r:embed="rId8"/>
                    <a:stretch>
                      <a:fillRect b="-1980"/>
                    </a:stretch>
                  </a:blipFill>
                  <a:ln>
                    <a:noFill/>
                  </a:ln>
                </p:spPr>
                <p:txBody>
                  <a:bodyPr/>
                  <a:lstStyle/>
                  <a:p>
                    <a:r>
                      <a:rPr lang="en-US">
                        <a:noFill/>
                      </a:rPr>
                      <a:t> </a:t>
                    </a:r>
                  </a:p>
                </p:txBody>
              </p:sp>
            </mc:Fallback>
          </mc:AlternateContent>
        </p:grpSp>
        <p:sp>
          <p:nvSpPr>
            <p:cNvPr id="974" name="Google Shape;903;p32">
              <a:extLst>
                <a:ext uri="{FF2B5EF4-FFF2-40B4-BE49-F238E27FC236}">
                  <a16:creationId xmlns:a16="http://schemas.microsoft.com/office/drawing/2014/main" id="{11275C95-BEC7-FCEA-BF57-96918DE6A9B8}"/>
                </a:ext>
              </a:extLst>
            </p:cNvPr>
            <p:cNvSpPr txBox="1"/>
            <p:nvPr/>
          </p:nvSpPr>
          <p:spPr>
            <a:xfrm>
              <a:off x="5652686" y="356354"/>
              <a:ext cx="2275754" cy="492412"/>
            </a:xfrm>
            <a:prstGeom prst="rect">
              <a:avLst/>
            </a:prstGeom>
            <a:noFill/>
            <a:ln>
              <a:noFill/>
            </a:ln>
          </p:spPr>
          <p:txBody>
            <a:bodyPr spcFirstLastPara="1" wrap="square" lIns="91425" tIns="91425" rIns="91425" bIns="91425" anchor="t" anchorCtr="0">
              <a:spAutoFit/>
            </a:bodyPr>
            <a:lstStyle/>
            <a:p>
              <a:pPr lvl="0"/>
              <a:r>
                <a:rPr lang="en-US" sz="2000" dirty="0">
                  <a:solidFill>
                    <a:schemeClr val="dk1"/>
                  </a:solidFill>
                  <a:latin typeface="Cabin"/>
                  <a:ea typeface="Cabin"/>
                  <a:cs typeface="Cabin"/>
                  <a:sym typeface="Cabin"/>
                </a:rPr>
                <a:t>Stability condition</a:t>
              </a:r>
              <a:endParaRPr sz="2000" dirty="0">
                <a:solidFill>
                  <a:schemeClr val="dk1"/>
                </a:solidFill>
                <a:latin typeface="Cabin"/>
                <a:ea typeface="Cabin"/>
                <a:cs typeface="Cabin"/>
                <a:sym typeface="Cabin"/>
              </a:endParaRPr>
            </a:p>
          </p:txBody>
        </p:sp>
      </p:grpSp>
      <p:grpSp>
        <p:nvGrpSpPr>
          <p:cNvPr id="981" name="Group 980">
            <a:extLst>
              <a:ext uri="{FF2B5EF4-FFF2-40B4-BE49-F238E27FC236}">
                <a16:creationId xmlns:a16="http://schemas.microsoft.com/office/drawing/2014/main" id="{D9A284A8-6C8E-8639-BBB0-BA7646AC5A81}"/>
              </a:ext>
            </a:extLst>
          </p:cNvPr>
          <p:cNvGrpSpPr/>
          <p:nvPr/>
        </p:nvGrpSpPr>
        <p:grpSpPr>
          <a:xfrm>
            <a:off x="134679" y="2995104"/>
            <a:ext cx="4631221" cy="2212686"/>
            <a:chOff x="134679" y="2995104"/>
            <a:chExt cx="4631221" cy="2212686"/>
          </a:xfrm>
        </p:grpSpPr>
        <p:grpSp>
          <p:nvGrpSpPr>
            <p:cNvPr id="4" name="Group 3">
              <a:extLst>
                <a:ext uri="{FF2B5EF4-FFF2-40B4-BE49-F238E27FC236}">
                  <a16:creationId xmlns:a16="http://schemas.microsoft.com/office/drawing/2014/main" id="{FB30B272-1FAA-C628-AD60-CC47E432B7EA}"/>
                </a:ext>
              </a:extLst>
            </p:cNvPr>
            <p:cNvGrpSpPr/>
            <p:nvPr/>
          </p:nvGrpSpPr>
          <p:grpSpPr>
            <a:xfrm>
              <a:off x="134679" y="2995104"/>
              <a:ext cx="4631221" cy="1439460"/>
              <a:chOff x="1474256" y="4257670"/>
              <a:chExt cx="4631221" cy="1439460"/>
            </a:xfrm>
          </p:grpSpPr>
          <p:grpSp>
            <p:nvGrpSpPr>
              <p:cNvPr id="1210" name="Group 1209">
                <a:extLst>
                  <a:ext uri="{FF2B5EF4-FFF2-40B4-BE49-F238E27FC236}">
                    <a16:creationId xmlns:a16="http://schemas.microsoft.com/office/drawing/2014/main" id="{43F424A8-9819-5499-5637-091A7AF29B8E}"/>
                  </a:ext>
                </a:extLst>
              </p:cNvPr>
              <p:cNvGrpSpPr/>
              <p:nvPr/>
            </p:nvGrpSpPr>
            <p:grpSpPr>
              <a:xfrm>
                <a:off x="5115015" y="4528938"/>
                <a:ext cx="990462" cy="831900"/>
                <a:chOff x="3895027" y="5029630"/>
                <a:chExt cx="990462" cy="831900"/>
              </a:xfrm>
            </p:grpSpPr>
            <p:sp>
              <p:nvSpPr>
                <p:cNvPr id="1239" name="Google Shape;793;p30">
                  <a:extLst>
                    <a:ext uri="{FF2B5EF4-FFF2-40B4-BE49-F238E27FC236}">
                      <a16:creationId xmlns:a16="http://schemas.microsoft.com/office/drawing/2014/main" id="{91C69EA2-67DA-A737-FB65-FBC300CF7DA9}"/>
                    </a:ext>
                  </a:extLst>
                </p:cNvPr>
                <p:cNvSpPr/>
                <p:nvPr/>
              </p:nvSpPr>
              <p:spPr>
                <a:xfrm>
                  <a:off x="3895027" y="5029630"/>
                  <a:ext cx="990462" cy="831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40" name="Google Shape;828;p30">
                  <a:extLst>
                    <a:ext uri="{FF2B5EF4-FFF2-40B4-BE49-F238E27FC236}">
                      <a16:creationId xmlns:a16="http://schemas.microsoft.com/office/drawing/2014/main" id="{0FB8709A-6600-90D3-8FC1-7588CD8922B0}"/>
                    </a:ext>
                  </a:extLst>
                </p:cNvPr>
                <p:cNvSpPr/>
                <p:nvPr/>
              </p:nvSpPr>
              <p:spPr>
                <a:xfrm>
                  <a:off x="4000044" y="5213372"/>
                  <a:ext cx="73152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41" name="Google Shape;829;p30">
                  <a:extLst>
                    <a:ext uri="{FF2B5EF4-FFF2-40B4-BE49-F238E27FC236}">
                      <a16:creationId xmlns:a16="http://schemas.microsoft.com/office/drawing/2014/main" id="{F4F56FBD-619C-1245-C4DE-5A66B9E6A4F0}"/>
                    </a:ext>
                  </a:extLst>
                </p:cNvPr>
                <p:cNvSpPr/>
                <p:nvPr/>
              </p:nvSpPr>
              <p:spPr>
                <a:xfrm>
                  <a:off x="4000044" y="5529922"/>
                  <a:ext cx="73152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44" name="Google Shape;833;p30">
                  <a:extLst>
                    <a:ext uri="{FF2B5EF4-FFF2-40B4-BE49-F238E27FC236}">
                      <a16:creationId xmlns:a16="http://schemas.microsoft.com/office/drawing/2014/main" id="{4C143E53-5F37-4B30-FD31-6B3EAE5F4462}"/>
                    </a:ext>
                  </a:extLst>
                </p:cNvPr>
                <p:cNvSpPr/>
                <p:nvPr/>
              </p:nvSpPr>
              <p:spPr>
                <a:xfrm>
                  <a:off x="3998443" y="5213032"/>
                  <a:ext cx="182880" cy="18288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45" name="Google Shape;835;p30">
                  <a:extLst>
                    <a:ext uri="{FF2B5EF4-FFF2-40B4-BE49-F238E27FC236}">
                      <a16:creationId xmlns:a16="http://schemas.microsoft.com/office/drawing/2014/main" id="{83B42366-4D61-030F-FF55-49630CA888BD}"/>
                    </a:ext>
                  </a:extLst>
                </p:cNvPr>
                <p:cNvSpPr/>
                <p:nvPr/>
              </p:nvSpPr>
              <p:spPr>
                <a:xfrm>
                  <a:off x="4003039" y="5532227"/>
                  <a:ext cx="3657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46" name="Google Shape;837;p30">
                  <a:extLst>
                    <a:ext uri="{FF2B5EF4-FFF2-40B4-BE49-F238E27FC236}">
                      <a16:creationId xmlns:a16="http://schemas.microsoft.com/office/drawing/2014/main" id="{2A221D27-F3CC-FFA9-2A75-875D7A2AAC18}"/>
                    </a:ext>
                  </a:extLst>
                </p:cNvPr>
                <p:cNvSpPr/>
                <p:nvPr/>
              </p:nvSpPr>
              <p:spPr>
                <a:xfrm>
                  <a:off x="3948669" y="5131509"/>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47" name="Google Shape;840;p30">
                  <a:extLst>
                    <a:ext uri="{FF2B5EF4-FFF2-40B4-BE49-F238E27FC236}">
                      <a16:creationId xmlns:a16="http://schemas.microsoft.com/office/drawing/2014/main" id="{E054F84D-6E4E-2B74-A713-BB92D1294651}"/>
                    </a:ext>
                  </a:extLst>
                </p:cNvPr>
                <p:cNvSpPr/>
                <p:nvPr/>
              </p:nvSpPr>
              <p:spPr>
                <a:xfrm>
                  <a:off x="3948669" y="5472944"/>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48" name="Google Shape;835;p30">
                  <a:extLst>
                    <a:ext uri="{FF2B5EF4-FFF2-40B4-BE49-F238E27FC236}">
                      <a16:creationId xmlns:a16="http://schemas.microsoft.com/office/drawing/2014/main" id="{95DD9037-3EF3-3987-860F-1005920E034E}"/>
                    </a:ext>
                  </a:extLst>
                </p:cNvPr>
                <p:cNvSpPr/>
                <p:nvPr/>
              </p:nvSpPr>
              <p:spPr>
                <a:xfrm>
                  <a:off x="4368739" y="5531075"/>
                  <a:ext cx="3657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49" name="Google Shape;833;p30">
                  <a:extLst>
                    <a:ext uri="{FF2B5EF4-FFF2-40B4-BE49-F238E27FC236}">
                      <a16:creationId xmlns:a16="http://schemas.microsoft.com/office/drawing/2014/main" id="{92A137A8-685C-A368-72A3-52F031A1F598}"/>
                    </a:ext>
                  </a:extLst>
                </p:cNvPr>
                <p:cNvSpPr/>
                <p:nvPr/>
              </p:nvSpPr>
              <p:spPr>
                <a:xfrm>
                  <a:off x="4183601" y="5214080"/>
                  <a:ext cx="182880" cy="18288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1211" name="Group 1210">
                <a:extLst>
                  <a:ext uri="{FF2B5EF4-FFF2-40B4-BE49-F238E27FC236}">
                    <a16:creationId xmlns:a16="http://schemas.microsoft.com/office/drawing/2014/main" id="{291E7160-2852-5918-05F1-E3712D357EAD}"/>
                  </a:ext>
                </a:extLst>
              </p:cNvPr>
              <p:cNvGrpSpPr/>
              <p:nvPr/>
            </p:nvGrpSpPr>
            <p:grpSpPr>
              <a:xfrm>
                <a:off x="1474256" y="4512895"/>
                <a:ext cx="1064027" cy="831900"/>
                <a:chOff x="582834" y="5029630"/>
                <a:chExt cx="1064027" cy="831900"/>
              </a:xfrm>
            </p:grpSpPr>
            <p:sp>
              <p:nvSpPr>
                <p:cNvPr id="1230" name="Google Shape;794;p30">
                  <a:extLst>
                    <a:ext uri="{FF2B5EF4-FFF2-40B4-BE49-F238E27FC236}">
                      <a16:creationId xmlns:a16="http://schemas.microsoft.com/office/drawing/2014/main" id="{C81AA6FD-08E3-48E0-1453-32F33D8ABB95}"/>
                    </a:ext>
                  </a:extLst>
                </p:cNvPr>
                <p:cNvSpPr/>
                <p:nvPr/>
              </p:nvSpPr>
              <p:spPr>
                <a:xfrm>
                  <a:off x="582834" y="5029630"/>
                  <a:ext cx="1064027" cy="831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31" name="Google Shape;820;p30">
                  <a:extLst>
                    <a:ext uri="{FF2B5EF4-FFF2-40B4-BE49-F238E27FC236}">
                      <a16:creationId xmlns:a16="http://schemas.microsoft.com/office/drawing/2014/main" id="{4F2BBFE4-924D-A230-8524-0E5B454DE270}"/>
                    </a:ext>
                  </a:extLst>
                </p:cNvPr>
                <p:cNvSpPr/>
                <p:nvPr/>
              </p:nvSpPr>
              <p:spPr>
                <a:xfrm>
                  <a:off x="715811" y="5201134"/>
                  <a:ext cx="73152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32" name="Google Shape;821;p30">
                  <a:extLst>
                    <a:ext uri="{FF2B5EF4-FFF2-40B4-BE49-F238E27FC236}">
                      <a16:creationId xmlns:a16="http://schemas.microsoft.com/office/drawing/2014/main" id="{4A3BD806-43D2-5857-423A-7F4F25805909}"/>
                    </a:ext>
                  </a:extLst>
                </p:cNvPr>
                <p:cNvSpPr/>
                <p:nvPr/>
              </p:nvSpPr>
              <p:spPr>
                <a:xfrm>
                  <a:off x="715811" y="5517684"/>
                  <a:ext cx="73152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35" name="Google Shape;824;p30">
                  <a:extLst>
                    <a:ext uri="{FF2B5EF4-FFF2-40B4-BE49-F238E27FC236}">
                      <a16:creationId xmlns:a16="http://schemas.microsoft.com/office/drawing/2014/main" id="{04609D9F-95E8-A04F-3991-E5BFA089C391}"/>
                    </a:ext>
                  </a:extLst>
                </p:cNvPr>
                <p:cNvSpPr/>
                <p:nvPr/>
              </p:nvSpPr>
              <p:spPr>
                <a:xfrm>
                  <a:off x="715811" y="5202094"/>
                  <a:ext cx="36576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36" name="Google Shape;825;p30">
                  <a:extLst>
                    <a:ext uri="{FF2B5EF4-FFF2-40B4-BE49-F238E27FC236}">
                      <a16:creationId xmlns:a16="http://schemas.microsoft.com/office/drawing/2014/main" id="{6E4C199F-BDF9-E99D-A2B6-C79AA9AB1AC5}"/>
                    </a:ext>
                  </a:extLst>
                </p:cNvPr>
                <p:cNvSpPr/>
                <p:nvPr/>
              </p:nvSpPr>
              <p:spPr>
                <a:xfrm>
                  <a:off x="1089321" y="5201098"/>
                  <a:ext cx="36576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37" name="Google Shape;826;p30">
                  <a:extLst>
                    <a:ext uri="{FF2B5EF4-FFF2-40B4-BE49-F238E27FC236}">
                      <a16:creationId xmlns:a16="http://schemas.microsoft.com/office/drawing/2014/main" id="{550BFA83-FFB3-F877-270E-798BA4C4CC78}"/>
                    </a:ext>
                  </a:extLst>
                </p:cNvPr>
                <p:cNvSpPr/>
                <p:nvPr/>
              </p:nvSpPr>
              <p:spPr>
                <a:xfrm>
                  <a:off x="715811" y="5520394"/>
                  <a:ext cx="18288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38" name="Google Shape;827;p30">
                  <a:extLst>
                    <a:ext uri="{FF2B5EF4-FFF2-40B4-BE49-F238E27FC236}">
                      <a16:creationId xmlns:a16="http://schemas.microsoft.com/office/drawing/2014/main" id="{44E3434E-086A-A2AE-1952-D2255B0605CE}"/>
                    </a:ext>
                  </a:extLst>
                </p:cNvPr>
                <p:cNvSpPr/>
                <p:nvPr/>
              </p:nvSpPr>
              <p:spPr>
                <a:xfrm>
                  <a:off x="906326" y="5519031"/>
                  <a:ext cx="18288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1214" name="Google Shape;958;p33">
                <a:extLst>
                  <a:ext uri="{FF2B5EF4-FFF2-40B4-BE49-F238E27FC236}">
                    <a16:creationId xmlns:a16="http://schemas.microsoft.com/office/drawing/2014/main" id="{459DB9CD-E4FD-DEE8-77FB-E6931359D3CD}"/>
                  </a:ext>
                </a:extLst>
              </p:cNvPr>
              <p:cNvSpPr/>
              <p:nvPr/>
            </p:nvSpPr>
            <p:spPr>
              <a:xfrm>
                <a:off x="4131587" y="4257670"/>
                <a:ext cx="404400" cy="4044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Cabin"/>
                  <a:ea typeface="Cabin"/>
                  <a:cs typeface="Cabin"/>
                  <a:sym typeface="Cabin"/>
                </a:endParaRPr>
              </a:p>
            </p:txBody>
          </p:sp>
          <p:sp>
            <p:nvSpPr>
              <p:cNvPr id="1215" name="Google Shape;958;p33">
                <a:extLst>
                  <a:ext uri="{FF2B5EF4-FFF2-40B4-BE49-F238E27FC236}">
                    <a16:creationId xmlns:a16="http://schemas.microsoft.com/office/drawing/2014/main" id="{EF619D3A-1391-7F24-2430-C3BD04253A33}"/>
                  </a:ext>
                </a:extLst>
              </p:cNvPr>
              <p:cNvSpPr/>
              <p:nvPr/>
            </p:nvSpPr>
            <p:spPr>
              <a:xfrm>
                <a:off x="4131587" y="5291770"/>
                <a:ext cx="404400" cy="404400"/>
              </a:xfrm>
              <a:prstGeom prst="ellipse">
                <a:avLst/>
              </a:prstGeom>
              <a:solidFill>
                <a:schemeClr val="tx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1216" name="Straight Arrow Connector 1215">
                <a:extLst>
                  <a:ext uri="{FF2B5EF4-FFF2-40B4-BE49-F238E27FC236}">
                    <a16:creationId xmlns:a16="http://schemas.microsoft.com/office/drawing/2014/main" id="{8429D59E-3893-5585-E2DD-888DCEB7F6E9}"/>
                  </a:ext>
                </a:extLst>
              </p:cNvPr>
              <p:cNvCxnSpPr>
                <a:cxnSpLocks/>
                <a:endCxn id="1223" idx="2"/>
              </p:cNvCxnSpPr>
              <p:nvPr/>
            </p:nvCxnSpPr>
            <p:spPr>
              <a:xfrm flipV="1">
                <a:off x="2429258" y="4461429"/>
                <a:ext cx="719323" cy="1538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17" name="Straight Arrow Connector 1216">
                <a:extLst>
                  <a:ext uri="{FF2B5EF4-FFF2-40B4-BE49-F238E27FC236}">
                    <a16:creationId xmlns:a16="http://schemas.microsoft.com/office/drawing/2014/main" id="{9256C25D-F3B7-7079-DD74-FCC155F01765}"/>
                  </a:ext>
                </a:extLst>
              </p:cNvPr>
              <p:cNvCxnSpPr>
                <a:cxnSpLocks/>
              </p:cNvCxnSpPr>
              <p:nvPr/>
            </p:nvCxnSpPr>
            <p:spPr>
              <a:xfrm>
                <a:off x="4535987" y="4484928"/>
                <a:ext cx="619474" cy="1994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18" name="Straight Arrow Connector 1217">
                <a:extLst>
                  <a:ext uri="{FF2B5EF4-FFF2-40B4-BE49-F238E27FC236}">
                    <a16:creationId xmlns:a16="http://schemas.microsoft.com/office/drawing/2014/main" id="{47C8C9D0-6F6C-2372-3E8B-A54FB8EFE11D}"/>
                  </a:ext>
                </a:extLst>
              </p:cNvPr>
              <p:cNvCxnSpPr>
                <a:cxnSpLocks/>
                <a:endCxn id="1215" idx="6"/>
              </p:cNvCxnSpPr>
              <p:nvPr/>
            </p:nvCxnSpPr>
            <p:spPr>
              <a:xfrm flipH="1">
                <a:off x="4535987" y="5291770"/>
                <a:ext cx="619474" cy="202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19" name="Straight Arrow Connector 1218">
                <a:extLst>
                  <a:ext uri="{FF2B5EF4-FFF2-40B4-BE49-F238E27FC236}">
                    <a16:creationId xmlns:a16="http://schemas.microsoft.com/office/drawing/2014/main" id="{A7697891-3BFD-ABEE-B847-6DA76EBFE06B}"/>
                  </a:ext>
                </a:extLst>
              </p:cNvPr>
              <p:cNvCxnSpPr>
                <a:cxnSpLocks/>
                <a:stCxn id="1224" idx="2"/>
              </p:cNvCxnSpPr>
              <p:nvPr/>
            </p:nvCxnSpPr>
            <p:spPr>
              <a:xfrm flipH="1" flipV="1">
                <a:off x="2497838" y="5212230"/>
                <a:ext cx="644599" cy="2827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23" name="Google Shape;958;p33">
                    <a:extLst>
                      <a:ext uri="{FF2B5EF4-FFF2-40B4-BE49-F238E27FC236}">
                        <a16:creationId xmlns:a16="http://schemas.microsoft.com/office/drawing/2014/main" id="{138F5931-BB1A-54D5-C81E-13A906253CB4}"/>
                      </a:ext>
                    </a:extLst>
                  </p:cNvPr>
                  <p:cNvSpPr/>
                  <p:nvPr/>
                </p:nvSpPr>
                <p:spPr>
                  <a:xfrm>
                    <a:off x="3148581" y="4259229"/>
                    <a:ext cx="404400" cy="404400"/>
                  </a:xfrm>
                  <a:prstGeom prst="ellipse">
                    <a:avLst/>
                  </a:prstGeom>
                  <a:solidFill>
                    <a:schemeClr val="tx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bin"/>
                              <a:cs typeface="Cabin"/>
                              <a:sym typeface="Cabin"/>
                            </a:rPr>
                            <m:t> </m:t>
                          </m:r>
                        </m:oMath>
                      </m:oMathPara>
                    </a14:m>
                    <a:endParaRPr>
                      <a:latin typeface="Cabin"/>
                      <a:ea typeface="Cabin"/>
                      <a:cs typeface="Cabin"/>
                      <a:sym typeface="Cabin"/>
                    </a:endParaRPr>
                  </a:p>
                </p:txBody>
              </p:sp>
            </mc:Choice>
            <mc:Fallback xmlns="">
              <p:sp>
                <p:nvSpPr>
                  <p:cNvPr id="1223" name="Google Shape;958;p33">
                    <a:extLst>
                      <a:ext uri="{FF2B5EF4-FFF2-40B4-BE49-F238E27FC236}">
                        <a16:creationId xmlns:a16="http://schemas.microsoft.com/office/drawing/2014/main" id="{138F5931-BB1A-54D5-C81E-13A906253CB4}"/>
                      </a:ext>
                    </a:extLst>
                  </p:cNvPr>
                  <p:cNvSpPr>
                    <a:spLocks noRot="1" noChangeAspect="1" noMove="1" noResize="1" noEditPoints="1" noAdjustHandles="1" noChangeArrowheads="1" noChangeShapeType="1" noTextEdit="1"/>
                  </p:cNvSpPr>
                  <p:nvPr/>
                </p:nvSpPr>
                <p:spPr>
                  <a:xfrm>
                    <a:off x="3148581" y="4259229"/>
                    <a:ext cx="404400" cy="404400"/>
                  </a:xfrm>
                  <a:prstGeom prst="ellipse">
                    <a:avLst/>
                  </a:prstGeom>
                  <a:blipFill>
                    <a:blip r:embed="rId4"/>
                    <a:stretch>
                      <a:fillRect/>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sp>
            <p:nvSpPr>
              <p:cNvPr id="1224" name="Google Shape;958;p33">
                <a:extLst>
                  <a:ext uri="{FF2B5EF4-FFF2-40B4-BE49-F238E27FC236}">
                    <a16:creationId xmlns:a16="http://schemas.microsoft.com/office/drawing/2014/main" id="{627682F0-7873-14FD-6CD1-B72A74F5E936}"/>
                  </a:ext>
                </a:extLst>
              </p:cNvPr>
              <p:cNvSpPr/>
              <p:nvPr/>
            </p:nvSpPr>
            <p:spPr>
              <a:xfrm>
                <a:off x="3142437" y="5292730"/>
                <a:ext cx="404400" cy="4044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Cabin"/>
                  <a:ea typeface="Cabin"/>
                  <a:cs typeface="Cabin"/>
                  <a:sym typeface="Cabin"/>
                </a:endParaRPr>
              </a:p>
            </p:txBody>
          </p:sp>
          <p:cxnSp>
            <p:nvCxnSpPr>
              <p:cNvPr id="1225" name="Straight Arrow Connector 1224">
                <a:extLst>
                  <a:ext uri="{FF2B5EF4-FFF2-40B4-BE49-F238E27FC236}">
                    <a16:creationId xmlns:a16="http://schemas.microsoft.com/office/drawing/2014/main" id="{DED6D98F-5E17-73BB-5C69-06605E634062}"/>
                  </a:ext>
                </a:extLst>
              </p:cNvPr>
              <p:cNvCxnSpPr>
                <a:cxnSpLocks/>
                <a:stCxn id="1223" idx="6"/>
                <a:endCxn id="1214" idx="2"/>
              </p:cNvCxnSpPr>
              <p:nvPr/>
            </p:nvCxnSpPr>
            <p:spPr>
              <a:xfrm flipV="1">
                <a:off x="3552981" y="4459870"/>
                <a:ext cx="578606" cy="15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26" name="Straight Arrow Connector 1225">
                <a:extLst>
                  <a:ext uri="{FF2B5EF4-FFF2-40B4-BE49-F238E27FC236}">
                    <a16:creationId xmlns:a16="http://schemas.microsoft.com/office/drawing/2014/main" id="{0E5B0641-3CB4-66D4-3A87-808A718FAA96}"/>
                  </a:ext>
                </a:extLst>
              </p:cNvPr>
              <p:cNvCxnSpPr>
                <a:cxnSpLocks/>
                <a:stCxn id="1215" idx="2"/>
                <a:endCxn id="1224" idx="6"/>
              </p:cNvCxnSpPr>
              <p:nvPr/>
            </p:nvCxnSpPr>
            <p:spPr>
              <a:xfrm flipH="1">
                <a:off x="3546837" y="5493970"/>
                <a:ext cx="584750" cy="9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976" name="Google Shape;903;p32">
              <a:extLst>
                <a:ext uri="{FF2B5EF4-FFF2-40B4-BE49-F238E27FC236}">
                  <a16:creationId xmlns:a16="http://schemas.microsoft.com/office/drawing/2014/main" id="{4FCD508C-8FF3-9925-19E3-077C5C03DF13}"/>
                </a:ext>
              </a:extLst>
            </p:cNvPr>
            <p:cNvSpPr txBox="1"/>
            <p:nvPr/>
          </p:nvSpPr>
          <p:spPr>
            <a:xfrm>
              <a:off x="585943" y="4530712"/>
              <a:ext cx="2889997" cy="677078"/>
            </a:xfrm>
            <a:prstGeom prst="rect">
              <a:avLst/>
            </a:prstGeom>
            <a:noFill/>
            <a:ln>
              <a:noFill/>
            </a:ln>
          </p:spPr>
          <p:txBody>
            <a:bodyPr spcFirstLastPara="1" wrap="square" lIns="91425" tIns="91425" rIns="91425" bIns="91425" anchor="t" anchorCtr="0">
              <a:spAutoFit/>
            </a:bodyPr>
            <a:lstStyle/>
            <a:p>
              <a:pPr lvl="0"/>
              <a:r>
                <a:rPr lang="en-US" sz="1600" dirty="0">
                  <a:solidFill>
                    <a:schemeClr val="dk1"/>
                  </a:solidFill>
                  <a:latin typeface="Cabin"/>
                  <a:ea typeface="Cabin"/>
                  <a:cs typeface="Cabin"/>
                  <a:sym typeface="Cabin"/>
                </a:rPr>
                <a:t>Preemptive, Non-preemptive, Preemptive with Setup</a:t>
              </a:r>
              <a:endParaRPr sz="1600" dirty="0">
                <a:solidFill>
                  <a:schemeClr val="dk1"/>
                </a:solidFill>
                <a:latin typeface="Cabin"/>
                <a:ea typeface="Cabin"/>
                <a:cs typeface="Cabin"/>
                <a:sym typeface="Cabin"/>
              </a:endParaRPr>
            </a:p>
          </p:txBody>
        </p:sp>
      </p:grpSp>
      <p:grpSp>
        <p:nvGrpSpPr>
          <p:cNvPr id="980" name="Group 979">
            <a:extLst>
              <a:ext uri="{FF2B5EF4-FFF2-40B4-BE49-F238E27FC236}">
                <a16:creationId xmlns:a16="http://schemas.microsoft.com/office/drawing/2014/main" id="{1D17AB1B-A778-BC37-8CBF-2B8459862F89}"/>
              </a:ext>
            </a:extLst>
          </p:cNvPr>
          <p:cNvGrpSpPr/>
          <p:nvPr/>
        </p:nvGrpSpPr>
        <p:grpSpPr>
          <a:xfrm>
            <a:off x="8693988" y="628046"/>
            <a:ext cx="2673548" cy="2383227"/>
            <a:chOff x="8693988" y="628046"/>
            <a:chExt cx="2673548" cy="2383227"/>
          </a:xfrm>
        </p:grpSpPr>
        <p:pic>
          <p:nvPicPr>
            <p:cNvPr id="977" name="Picture 976" descr="A graph of a graph showing a number of jobs&#10;&#10;Description automatically generated">
              <a:extLst>
                <a:ext uri="{FF2B5EF4-FFF2-40B4-BE49-F238E27FC236}">
                  <a16:creationId xmlns:a16="http://schemas.microsoft.com/office/drawing/2014/main" id="{DD4842F6-B3E3-8794-F122-256609923B9A}"/>
                </a:ext>
              </a:extLst>
            </p:cNvPr>
            <p:cNvPicPr>
              <a:picLocks noChangeAspect="1"/>
            </p:cNvPicPr>
            <p:nvPr/>
          </p:nvPicPr>
          <p:blipFill rotWithShape="1">
            <a:blip r:embed="rId9"/>
            <a:srcRect l="13976" t="9461" r="21970" b="12995"/>
            <a:stretch/>
          </p:blipFill>
          <p:spPr>
            <a:xfrm>
              <a:off x="9089789" y="736745"/>
              <a:ext cx="2277747" cy="1889363"/>
            </a:xfrm>
            <a:prstGeom prst="rect">
              <a:avLst/>
            </a:prstGeom>
          </p:spPr>
        </p:pic>
        <p:sp>
          <p:nvSpPr>
            <p:cNvPr id="978" name="Google Shape;903;p32">
              <a:extLst>
                <a:ext uri="{FF2B5EF4-FFF2-40B4-BE49-F238E27FC236}">
                  <a16:creationId xmlns:a16="http://schemas.microsoft.com/office/drawing/2014/main" id="{1157C3DF-6D0A-52B2-CE09-0C5F0431F1D2}"/>
                </a:ext>
              </a:extLst>
            </p:cNvPr>
            <p:cNvSpPr txBox="1"/>
            <p:nvPr/>
          </p:nvSpPr>
          <p:spPr>
            <a:xfrm rot="16200000">
              <a:off x="7860697" y="1461337"/>
              <a:ext cx="2097440" cy="430857"/>
            </a:xfrm>
            <a:prstGeom prst="rect">
              <a:avLst/>
            </a:prstGeom>
            <a:noFill/>
            <a:ln>
              <a:noFill/>
            </a:ln>
          </p:spPr>
          <p:txBody>
            <a:bodyPr spcFirstLastPara="1" wrap="square" lIns="91425" tIns="91425" rIns="91425" bIns="91425" anchor="t" anchorCtr="0">
              <a:spAutoFit/>
            </a:bodyPr>
            <a:lstStyle/>
            <a:p>
              <a:pPr lvl="0"/>
              <a:r>
                <a:rPr lang="en-US" sz="1600" dirty="0">
                  <a:solidFill>
                    <a:schemeClr val="dk1"/>
                  </a:solidFill>
                  <a:latin typeface="Cabin"/>
                  <a:ea typeface="Cabin"/>
                  <a:cs typeface="Cabin"/>
                  <a:sym typeface="Cabin"/>
                </a:rPr>
                <a:t>Mean Response Time</a:t>
              </a:r>
              <a:endParaRPr sz="1600" dirty="0">
                <a:solidFill>
                  <a:schemeClr val="dk1"/>
                </a:solidFill>
                <a:latin typeface="Cabin"/>
                <a:ea typeface="Cabin"/>
                <a:cs typeface="Cabin"/>
                <a:sym typeface="Cabin"/>
              </a:endParaRPr>
            </a:p>
          </p:txBody>
        </p:sp>
        <p:sp>
          <p:nvSpPr>
            <p:cNvPr id="979" name="Google Shape;903;p32">
              <a:extLst>
                <a:ext uri="{FF2B5EF4-FFF2-40B4-BE49-F238E27FC236}">
                  <a16:creationId xmlns:a16="http://schemas.microsoft.com/office/drawing/2014/main" id="{829CBF14-4949-1749-9BC9-273F0F675E36}"/>
                </a:ext>
              </a:extLst>
            </p:cNvPr>
            <p:cNvSpPr txBox="1"/>
            <p:nvPr/>
          </p:nvSpPr>
          <p:spPr>
            <a:xfrm>
              <a:off x="9563876" y="2580416"/>
              <a:ext cx="1329572" cy="430857"/>
            </a:xfrm>
            <a:prstGeom prst="rect">
              <a:avLst/>
            </a:prstGeom>
            <a:noFill/>
            <a:ln>
              <a:noFill/>
            </a:ln>
          </p:spPr>
          <p:txBody>
            <a:bodyPr spcFirstLastPara="1" wrap="square" lIns="91425" tIns="91425" rIns="91425" bIns="91425" anchor="t" anchorCtr="0">
              <a:spAutoFit/>
            </a:bodyPr>
            <a:lstStyle/>
            <a:p>
              <a:pPr lvl="0"/>
              <a:r>
                <a:rPr lang="en-US" sz="1600" dirty="0">
                  <a:solidFill>
                    <a:schemeClr val="dk1"/>
                  </a:solidFill>
                  <a:latin typeface="Cabin"/>
                  <a:ea typeface="Cabin"/>
                  <a:cs typeface="Cabin"/>
                  <a:sym typeface="Cabin"/>
                </a:rPr>
                <a:t>System Load</a:t>
              </a:r>
              <a:endParaRPr sz="1600" dirty="0">
                <a:solidFill>
                  <a:schemeClr val="dk1"/>
                </a:solidFill>
                <a:latin typeface="Cabin"/>
                <a:ea typeface="Cabin"/>
                <a:cs typeface="Cabin"/>
                <a:sym typeface="Cabin"/>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grpSp>
        <p:nvGrpSpPr>
          <p:cNvPr id="146" name="Google Shape;146;p18"/>
          <p:cNvGrpSpPr/>
          <p:nvPr/>
        </p:nvGrpSpPr>
        <p:grpSpPr>
          <a:xfrm>
            <a:off x="5756539" y="1438585"/>
            <a:ext cx="5673461" cy="3340140"/>
            <a:chOff x="5756539" y="1438585"/>
            <a:chExt cx="5673461" cy="3340140"/>
          </a:xfrm>
        </p:grpSpPr>
        <p:grpSp>
          <p:nvGrpSpPr>
            <p:cNvPr id="147" name="Google Shape;147;p18"/>
            <p:cNvGrpSpPr/>
            <p:nvPr/>
          </p:nvGrpSpPr>
          <p:grpSpPr>
            <a:xfrm>
              <a:off x="5756539" y="1438585"/>
              <a:ext cx="5673461" cy="3340140"/>
              <a:chOff x="5908939" y="1438585"/>
              <a:chExt cx="5673461" cy="3340140"/>
            </a:xfrm>
          </p:grpSpPr>
          <p:sp>
            <p:nvSpPr>
              <p:cNvPr id="148" name="Google Shape;148;p18"/>
              <p:cNvSpPr txBox="1"/>
              <p:nvPr/>
            </p:nvSpPr>
            <p:spPr>
              <a:xfrm>
                <a:off x="7335280" y="1438585"/>
                <a:ext cx="345929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dk1"/>
                    </a:solidFill>
                    <a:latin typeface="Cabin"/>
                    <a:ea typeface="Cabin"/>
                    <a:cs typeface="Cabin"/>
                    <a:sym typeface="Cabin"/>
                  </a:rPr>
                  <a:t>Example: CPU and memory</a:t>
                </a:r>
                <a:endParaRPr sz="2000">
                  <a:solidFill>
                    <a:schemeClr val="dk1"/>
                  </a:solidFill>
                  <a:latin typeface="Cabin"/>
                  <a:ea typeface="Cabin"/>
                  <a:cs typeface="Cabin"/>
                  <a:sym typeface="Cabin"/>
                </a:endParaRPr>
              </a:p>
            </p:txBody>
          </p:sp>
          <p:grpSp>
            <p:nvGrpSpPr>
              <p:cNvPr id="149" name="Google Shape;149;p18"/>
              <p:cNvGrpSpPr/>
              <p:nvPr/>
            </p:nvGrpSpPr>
            <p:grpSpPr>
              <a:xfrm>
                <a:off x="5908939" y="2702925"/>
                <a:ext cx="3897566" cy="943596"/>
                <a:chOff x="9297725" y="1188185"/>
                <a:chExt cx="1400692" cy="176383"/>
              </a:xfrm>
            </p:grpSpPr>
            <p:cxnSp>
              <p:nvCxnSpPr>
                <p:cNvPr id="150" name="Google Shape;150;p18"/>
                <p:cNvCxnSpPr/>
                <p:nvPr/>
              </p:nvCxnSpPr>
              <p:spPr>
                <a:xfrm>
                  <a:off x="9301017" y="1188212"/>
                  <a:ext cx="1397400" cy="0"/>
                </a:xfrm>
                <a:prstGeom prst="straightConnector1">
                  <a:avLst/>
                </a:prstGeom>
                <a:noFill/>
                <a:ln w="9525" cap="flat" cmpd="sng">
                  <a:solidFill>
                    <a:schemeClr val="dk2"/>
                  </a:solidFill>
                  <a:prstDash val="solid"/>
                  <a:round/>
                  <a:headEnd type="none" w="med" len="med"/>
                  <a:tailEnd type="none" w="med" len="med"/>
                </a:ln>
              </p:spPr>
            </p:cxnSp>
            <p:cxnSp>
              <p:nvCxnSpPr>
                <p:cNvPr id="151" name="Google Shape;151;p18"/>
                <p:cNvCxnSpPr>
                  <a:cxnSpLocks/>
                </p:cNvCxnSpPr>
                <p:nvPr/>
              </p:nvCxnSpPr>
              <p:spPr>
                <a:xfrm>
                  <a:off x="10698125" y="1188185"/>
                  <a:ext cx="0" cy="176383"/>
                </a:xfrm>
                <a:prstGeom prst="straightConnector1">
                  <a:avLst/>
                </a:prstGeom>
                <a:noFill/>
                <a:ln w="9525" cap="flat" cmpd="sng">
                  <a:solidFill>
                    <a:schemeClr val="dk2"/>
                  </a:solidFill>
                  <a:prstDash val="solid"/>
                  <a:round/>
                  <a:headEnd type="none" w="med" len="med"/>
                  <a:tailEnd type="none" w="med" len="med"/>
                </a:ln>
              </p:spPr>
            </p:cxnSp>
            <p:cxnSp>
              <p:nvCxnSpPr>
                <p:cNvPr id="152" name="Google Shape;152;p18"/>
                <p:cNvCxnSpPr/>
                <p:nvPr/>
              </p:nvCxnSpPr>
              <p:spPr>
                <a:xfrm rot="10800000">
                  <a:off x="9297725" y="1363675"/>
                  <a:ext cx="1400400" cy="0"/>
                </a:xfrm>
                <a:prstGeom prst="straightConnector1">
                  <a:avLst/>
                </a:prstGeom>
                <a:noFill/>
                <a:ln w="9525" cap="flat" cmpd="sng">
                  <a:solidFill>
                    <a:schemeClr val="dk2"/>
                  </a:solidFill>
                  <a:prstDash val="solid"/>
                  <a:round/>
                  <a:headEnd type="none" w="med" len="med"/>
                  <a:tailEnd type="none" w="med" len="med"/>
                </a:ln>
              </p:spPr>
            </p:cxnSp>
          </p:grpSp>
          <p:pic>
            <p:nvPicPr>
              <p:cNvPr id="153" name="Google Shape;153;p18"/>
              <p:cNvPicPr preferRelativeResize="0"/>
              <p:nvPr/>
            </p:nvPicPr>
            <p:blipFill>
              <a:blip r:embed="rId3">
                <a:alphaModFix/>
              </a:blip>
              <a:stretch>
                <a:fillRect/>
              </a:stretch>
            </p:blipFill>
            <p:spPr>
              <a:xfrm>
                <a:off x="10210800" y="2529050"/>
                <a:ext cx="1371600" cy="1371600"/>
              </a:xfrm>
              <a:prstGeom prst="rect">
                <a:avLst/>
              </a:prstGeom>
              <a:noFill/>
              <a:ln>
                <a:noFill/>
              </a:ln>
            </p:spPr>
          </p:pic>
          <p:sp>
            <p:nvSpPr>
              <p:cNvPr id="154" name="Google Shape;154;p18"/>
              <p:cNvSpPr/>
              <p:nvPr/>
            </p:nvSpPr>
            <p:spPr>
              <a:xfrm>
                <a:off x="9939975" y="412677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55" name="Google Shape;155;p18"/>
              <p:cNvSpPr/>
              <p:nvPr/>
            </p:nvSpPr>
            <p:spPr>
              <a:xfrm>
                <a:off x="9939975" y="459572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156" name="Google Shape;156;p18"/>
            <p:cNvSpPr txBox="1"/>
            <p:nvPr/>
          </p:nvSpPr>
          <p:spPr>
            <a:xfrm>
              <a:off x="10585700" y="3800300"/>
              <a:ext cx="646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CPU</a:t>
              </a:r>
              <a:endParaRPr>
                <a:solidFill>
                  <a:schemeClr val="dk1"/>
                </a:solidFill>
                <a:latin typeface="Cabin"/>
                <a:ea typeface="Cabin"/>
                <a:cs typeface="Cabin"/>
                <a:sym typeface="Cabin"/>
              </a:endParaRPr>
            </a:p>
          </p:txBody>
        </p:sp>
        <p:sp>
          <p:nvSpPr>
            <p:cNvPr id="157" name="Google Shape;157;p18"/>
            <p:cNvSpPr txBox="1"/>
            <p:nvPr/>
          </p:nvSpPr>
          <p:spPr>
            <a:xfrm>
              <a:off x="10481900" y="4257500"/>
              <a:ext cx="94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Memory</a:t>
              </a:r>
              <a:endParaRPr>
                <a:solidFill>
                  <a:schemeClr val="dk1"/>
                </a:solidFill>
                <a:latin typeface="Cabin"/>
                <a:ea typeface="Cabin"/>
                <a:cs typeface="Cabin"/>
                <a:sym typeface="Cabin"/>
              </a:endParaRPr>
            </a:p>
          </p:txBody>
        </p:sp>
      </p:grpSp>
      <p:sp>
        <p:nvSpPr>
          <p:cNvPr id="158" name="Google Shape;158;p18"/>
          <p:cNvSpPr txBox="1">
            <a:spLocks noGrp="1"/>
          </p:cNvSpPr>
          <p:nvPr>
            <p:ph type="title"/>
          </p:nvPr>
        </p:nvSpPr>
        <p:spPr>
          <a:xfrm>
            <a:off x="381000" y="2127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Why is data center scheduling hard?</a:t>
            </a:r>
            <a:endParaRPr/>
          </a:p>
        </p:txBody>
      </p:sp>
      <p:sp>
        <p:nvSpPr>
          <p:cNvPr id="159" name="Google Shape;159;p18"/>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grpSp>
        <p:nvGrpSpPr>
          <p:cNvPr id="160" name="Google Shape;160;p18"/>
          <p:cNvGrpSpPr/>
          <p:nvPr/>
        </p:nvGrpSpPr>
        <p:grpSpPr>
          <a:xfrm>
            <a:off x="8630418" y="2989020"/>
            <a:ext cx="1124712" cy="1938430"/>
            <a:chOff x="2830462" y="4952406"/>
            <a:chExt cx="937176" cy="3075945"/>
          </a:xfrm>
        </p:grpSpPr>
        <p:sp>
          <p:nvSpPr>
            <p:cNvPr id="161" name="Google Shape;161;p18"/>
            <p:cNvSpPr/>
            <p:nvPr/>
          </p:nvSpPr>
          <p:spPr>
            <a:xfrm>
              <a:off x="3127400" y="4952406"/>
              <a:ext cx="304773" cy="580396"/>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62" name="Google Shape;162;p18"/>
            <p:cNvSpPr txBox="1"/>
            <p:nvPr/>
          </p:nvSpPr>
          <p:spPr>
            <a:xfrm>
              <a:off x="2830462" y="6563239"/>
              <a:ext cx="937176" cy="14651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chemeClr val="dk1"/>
                  </a:solidFill>
                  <a:latin typeface="Cabin"/>
                  <a:ea typeface="Cabin"/>
                  <a:cs typeface="Cabin"/>
                  <a:sym typeface="Cabin"/>
                </a:rPr>
                <a:t>3 cores</a:t>
              </a:r>
            </a:p>
            <a:p>
              <a:pPr marL="0" lvl="0" indent="0" algn="ctr" rtl="0">
                <a:spcBef>
                  <a:spcPts val="0"/>
                </a:spcBef>
                <a:spcAft>
                  <a:spcPts val="0"/>
                </a:spcAft>
                <a:buNone/>
              </a:pPr>
              <a:endParaRPr lang="en-US" sz="1600">
                <a:solidFill>
                  <a:schemeClr val="dk1"/>
                </a:solidFill>
                <a:latin typeface="Cabin"/>
                <a:ea typeface="Cabin"/>
                <a:cs typeface="Cabin"/>
                <a:sym typeface="Cabin"/>
              </a:endParaRPr>
            </a:p>
            <a:p>
              <a:pPr marL="0" lvl="0" indent="0" algn="ctr" rtl="0">
                <a:spcBef>
                  <a:spcPts val="0"/>
                </a:spcBef>
                <a:spcAft>
                  <a:spcPts val="0"/>
                </a:spcAft>
                <a:buNone/>
              </a:pPr>
              <a:r>
                <a:rPr lang="en-US" sz="1600">
                  <a:solidFill>
                    <a:schemeClr val="dk1"/>
                  </a:solidFill>
                  <a:latin typeface="Cabin"/>
                  <a:ea typeface="Cabin"/>
                  <a:cs typeface="Cabin"/>
                  <a:sym typeface="Cabin"/>
                </a:rPr>
                <a:t>1G</a:t>
              </a:r>
              <a:endParaRPr sz="1600">
                <a:solidFill>
                  <a:schemeClr val="dk1"/>
                </a:solidFill>
                <a:latin typeface="Cabin"/>
                <a:ea typeface="Cabin"/>
                <a:cs typeface="Cabin"/>
                <a:sym typeface="Cabin"/>
              </a:endParaRPr>
            </a:p>
          </p:txBody>
        </p:sp>
      </p:grpSp>
      <p:grpSp>
        <p:nvGrpSpPr>
          <p:cNvPr id="164" name="Google Shape;164;p18"/>
          <p:cNvGrpSpPr/>
          <p:nvPr/>
        </p:nvGrpSpPr>
        <p:grpSpPr>
          <a:xfrm>
            <a:off x="11232472" y="4035125"/>
            <a:ext cx="989528" cy="863668"/>
            <a:chOff x="11232472" y="4035125"/>
            <a:chExt cx="989528" cy="863668"/>
          </a:xfrm>
        </p:grpSpPr>
        <p:sp>
          <p:nvSpPr>
            <p:cNvPr id="165" name="Google Shape;165;p18"/>
            <p:cNvSpPr txBox="1"/>
            <p:nvPr/>
          </p:nvSpPr>
          <p:spPr>
            <a:xfrm>
              <a:off x="11234400" y="4035125"/>
              <a:ext cx="98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0/4 cores</a:t>
              </a:r>
              <a:endParaRPr>
                <a:solidFill>
                  <a:schemeClr val="dk1"/>
                </a:solidFill>
                <a:latin typeface="Cabin"/>
                <a:ea typeface="Cabin"/>
                <a:cs typeface="Cabin"/>
                <a:sym typeface="Cabin"/>
              </a:endParaRPr>
            </a:p>
          </p:txBody>
        </p:sp>
        <p:sp>
          <p:nvSpPr>
            <p:cNvPr id="166" name="Google Shape;166;p18"/>
            <p:cNvSpPr txBox="1"/>
            <p:nvPr/>
          </p:nvSpPr>
          <p:spPr>
            <a:xfrm>
              <a:off x="11232472" y="4498593"/>
              <a:ext cx="805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0/4 GBs</a:t>
              </a:r>
              <a:endParaRPr>
                <a:solidFill>
                  <a:schemeClr val="dk1"/>
                </a:solidFill>
                <a:latin typeface="Cabin"/>
                <a:ea typeface="Cabin"/>
                <a:cs typeface="Cabin"/>
                <a:sym typeface="Cabin"/>
              </a:endParaRPr>
            </a:p>
          </p:txBody>
        </p:sp>
      </p:grpSp>
      <p:sp>
        <p:nvSpPr>
          <p:cNvPr id="167" name="Google Shape;167;p18"/>
          <p:cNvSpPr/>
          <p:nvPr/>
        </p:nvSpPr>
        <p:spPr>
          <a:xfrm>
            <a:off x="9787371" y="4133691"/>
            <a:ext cx="10974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68" name="Google Shape;168;p18"/>
          <p:cNvSpPr/>
          <p:nvPr/>
        </p:nvSpPr>
        <p:spPr>
          <a:xfrm>
            <a:off x="9787371" y="4595716"/>
            <a:ext cx="3657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nvGrpSpPr>
          <p:cNvPr id="169" name="Google Shape;169;p18"/>
          <p:cNvGrpSpPr/>
          <p:nvPr/>
        </p:nvGrpSpPr>
        <p:grpSpPr>
          <a:xfrm>
            <a:off x="11240043" y="4035125"/>
            <a:ext cx="989528" cy="863668"/>
            <a:chOff x="11232472" y="4035125"/>
            <a:chExt cx="989528" cy="863668"/>
          </a:xfrm>
        </p:grpSpPr>
        <p:sp>
          <p:nvSpPr>
            <p:cNvPr id="170" name="Google Shape;170;p18"/>
            <p:cNvSpPr txBox="1"/>
            <p:nvPr/>
          </p:nvSpPr>
          <p:spPr>
            <a:xfrm>
              <a:off x="11234400" y="4035125"/>
              <a:ext cx="98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3/4 cores</a:t>
              </a:r>
              <a:endParaRPr>
                <a:solidFill>
                  <a:schemeClr val="dk1"/>
                </a:solidFill>
                <a:latin typeface="Cabin"/>
                <a:ea typeface="Cabin"/>
                <a:cs typeface="Cabin"/>
                <a:sym typeface="Cabin"/>
              </a:endParaRPr>
            </a:p>
          </p:txBody>
        </p:sp>
        <p:sp>
          <p:nvSpPr>
            <p:cNvPr id="171" name="Google Shape;171;p18"/>
            <p:cNvSpPr txBox="1"/>
            <p:nvPr/>
          </p:nvSpPr>
          <p:spPr>
            <a:xfrm>
              <a:off x="11232472" y="4498593"/>
              <a:ext cx="805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1/4 GBs</a:t>
              </a:r>
              <a:endParaRPr>
                <a:solidFill>
                  <a:schemeClr val="dk1"/>
                </a:solidFill>
                <a:latin typeface="Cabin"/>
                <a:ea typeface="Cabin"/>
                <a:cs typeface="Cabin"/>
                <a:sym typeface="Cabin"/>
              </a:endParaRPr>
            </a:p>
          </p:txBody>
        </p:sp>
      </p:grpSp>
      <p:grpSp>
        <p:nvGrpSpPr>
          <p:cNvPr id="172" name="Google Shape;172;p18"/>
          <p:cNvGrpSpPr/>
          <p:nvPr/>
        </p:nvGrpSpPr>
        <p:grpSpPr>
          <a:xfrm>
            <a:off x="7940239" y="2989891"/>
            <a:ext cx="1121562" cy="1937558"/>
            <a:chOff x="3786648" y="5368895"/>
            <a:chExt cx="1121562" cy="1937558"/>
          </a:xfrm>
        </p:grpSpPr>
        <p:sp>
          <p:nvSpPr>
            <p:cNvPr id="173" name="Google Shape;173;p18"/>
            <p:cNvSpPr/>
            <p:nvPr/>
          </p:nvSpPr>
          <p:spPr>
            <a:xfrm>
              <a:off x="4159285" y="5368895"/>
              <a:ext cx="365700" cy="365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4" name="Google Shape;174;p18"/>
            <p:cNvSpPr txBox="1"/>
            <p:nvPr/>
          </p:nvSpPr>
          <p:spPr>
            <a:xfrm>
              <a:off x="3786648" y="6383154"/>
              <a:ext cx="1121562"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chemeClr val="dk1"/>
                  </a:solidFill>
                  <a:latin typeface="Cabin"/>
                  <a:ea typeface="Cabin"/>
                  <a:cs typeface="Cabin"/>
                  <a:sym typeface="Cabin"/>
                </a:rPr>
                <a:t>1 core</a:t>
              </a:r>
            </a:p>
            <a:p>
              <a:pPr marL="0" lvl="0" indent="0" algn="ctr" rtl="0">
                <a:spcBef>
                  <a:spcPts val="0"/>
                </a:spcBef>
                <a:spcAft>
                  <a:spcPts val="0"/>
                </a:spcAft>
                <a:buNone/>
              </a:pPr>
              <a:endParaRPr lang="en-US" sz="1600">
                <a:solidFill>
                  <a:schemeClr val="dk1"/>
                </a:solidFill>
                <a:latin typeface="Cabin"/>
                <a:ea typeface="Cabin"/>
                <a:cs typeface="Cabin"/>
                <a:sym typeface="Cabin"/>
              </a:endParaRPr>
            </a:p>
            <a:p>
              <a:pPr marL="0" lvl="0" indent="0" algn="ctr" rtl="0">
                <a:spcBef>
                  <a:spcPts val="0"/>
                </a:spcBef>
                <a:spcAft>
                  <a:spcPts val="0"/>
                </a:spcAft>
                <a:buNone/>
              </a:pPr>
              <a:r>
                <a:rPr lang="en-US" sz="1600">
                  <a:solidFill>
                    <a:schemeClr val="dk1"/>
                  </a:solidFill>
                  <a:latin typeface="Cabin"/>
                  <a:ea typeface="Cabin"/>
                  <a:cs typeface="Cabin"/>
                  <a:sym typeface="Cabin"/>
                </a:rPr>
                <a:t>2G</a:t>
              </a:r>
              <a:endParaRPr sz="1600">
                <a:solidFill>
                  <a:schemeClr val="dk1"/>
                </a:solidFill>
                <a:latin typeface="Cabin"/>
                <a:ea typeface="Cabin"/>
                <a:cs typeface="Cabin"/>
                <a:sym typeface="Cabin"/>
              </a:endParaRPr>
            </a:p>
          </p:txBody>
        </p:sp>
      </p:grpSp>
      <p:grpSp>
        <p:nvGrpSpPr>
          <p:cNvPr id="176" name="Google Shape;176;p18"/>
          <p:cNvGrpSpPr/>
          <p:nvPr/>
        </p:nvGrpSpPr>
        <p:grpSpPr>
          <a:xfrm>
            <a:off x="10153225" y="4133705"/>
            <a:ext cx="1097250" cy="645025"/>
            <a:chOff x="10153225" y="4133705"/>
            <a:chExt cx="1097250" cy="645025"/>
          </a:xfrm>
        </p:grpSpPr>
        <p:sp>
          <p:nvSpPr>
            <p:cNvPr id="177" name="Google Shape;177;p18"/>
            <p:cNvSpPr/>
            <p:nvPr/>
          </p:nvSpPr>
          <p:spPr>
            <a:xfrm>
              <a:off x="10884775" y="4133705"/>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8" name="Google Shape;178;p18"/>
            <p:cNvSpPr/>
            <p:nvPr/>
          </p:nvSpPr>
          <p:spPr>
            <a:xfrm>
              <a:off x="10153225" y="4595730"/>
              <a:ext cx="73152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179" name="Google Shape;179;p18"/>
          <p:cNvGrpSpPr/>
          <p:nvPr/>
        </p:nvGrpSpPr>
        <p:grpSpPr>
          <a:xfrm>
            <a:off x="11247614" y="4032983"/>
            <a:ext cx="989528" cy="863668"/>
            <a:chOff x="11232472" y="4035125"/>
            <a:chExt cx="989528" cy="863668"/>
          </a:xfrm>
        </p:grpSpPr>
        <p:sp>
          <p:nvSpPr>
            <p:cNvPr id="180" name="Google Shape;180;p18"/>
            <p:cNvSpPr txBox="1"/>
            <p:nvPr/>
          </p:nvSpPr>
          <p:spPr>
            <a:xfrm>
              <a:off x="11234400" y="4035125"/>
              <a:ext cx="98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4/4 cores</a:t>
              </a:r>
              <a:endParaRPr>
                <a:solidFill>
                  <a:schemeClr val="dk1"/>
                </a:solidFill>
                <a:latin typeface="Cabin"/>
                <a:ea typeface="Cabin"/>
                <a:cs typeface="Cabin"/>
                <a:sym typeface="Cabin"/>
              </a:endParaRPr>
            </a:p>
          </p:txBody>
        </p:sp>
        <p:sp>
          <p:nvSpPr>
            <p:cNvPr id="181" name="Google Shape;181;p18"/>
            <p:cNvSpPr txBox="1"/>
            <p:nvPr/>
          </p:nvSpPr>
          <p:spPr>
            <a:xfrm>
              <a:off x="11232472" y="4498593"/>
              <a:ext cx="805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3/4 GBs</a:t>
              </a:r>
              <a:endParaRPr>
                <a:solidFill>
                  <a:schemeClr val="dk1"/>
                </a:solidFill>
                <a:latin typeface="Cabin"/>
                <a:ea typeface="Cabin"/>
                <a:cs typeface="Cabin"/>
                <a:sym typeface="Cabin"/>
              </a:endParaRPr>
            </a:p>
          </p:txBody>
        </p:sp>
      </p:grpSp>
      <p:grpSp>
        <p:nvGrpSpPr>
          <p:cNvPr id="182" name="Google Shape;182;p18"/>
          <p:cNvGrpSpPr/>
          <p:nvPr/>
        </p:nvGrpSpPr>
        <p:grpSpPr>
          <a:xfrm>
            <a:off x="7158154" y="2984204"/>
            <a:ext cx="1272165" cy="1943245"/>
            <a:chOff x="3696718" y="5368895"/>
            <a:chExt cx="1272165" cy="1943245"/>
          </a:xfrm>
        </p:grpSpPr>
        <p:sp>
          <p:nvSpPr>
            <p:cNvPr id="183" name="Google Shape;183;p18"/>
            <p:cNvSpPr/>
            <p:nvPr/>
          </p:nvSpPr>
          <p:spPr>
            <a:xfrm>
              <a:off x="4159285" y="5368895"/>
              <a:ext cx="365700" cy="365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84" name="Google Shape;184;p18"/>
            <p:cNvSpPr txBox="1"/>
            <p:nvPr/>
          </p:nvSpPr>
          <p:spPr>
            <a:xfrm>
              <a:off x="3696718" y="6388841"/>
              <a:ext cx="1272165"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chemeClr val="dk1"/>
                  </a:solidFill>
                  <a:latin typeface="Cabin"/>
                  <a:ea typeface="Cabin"/>
                  <a:cs typeface="Cabin"/>
                  <a:sym typeface="Cabin"/>
                </a:rPr>
                <a:t>1 core</a:t>
              </a:r>
            </a:p>
            <a:p>
              <a:pPr marL="0" lvl="0" indent="0" algn="ctr" rtl="0">
                <a:spcBef>
                  <a:spcPts val="0"/>
                </a:spcBef>
                <a:spcAft>
                  <a:spcPts val="0"/>
                </a:spcAft>
                <a:buNone/>
              </a:pPr>
              <a:endParaRPr lang="en-US" sz="1600">
                <a:solidFill>
                  <a:schemeClr val="dk1"/>
                </a:solidFill>
                <a:latin typeface="Cabin"/>
                <a:ea typeface="Cabin"/>
                <a:cs typeface="Cabin"/>
                <a:sym typeface="Cabin"/>
              </a:endParaRPr>
            </a:p>
            <a:p>
              <a:pPr marL="0" lvl="0" indent="0" algn="ctr" rtl="0">
                <a:spcBef>
                  <a:spcPts val="0"/>
                </a:spcBef>
                <a:spcAft>
                  <a:spcPts val="0"/>
                </a:spcAft>
                <a:buNone/>
              </a:pPr>
              <a:r>
                <a:rPr lang="en-US" sz="1600">
                  <a:solidFill>
                    <a:schemeClr val="dk1"/>
                  </a:solidFill>
                  <a:latin typeface="Cabin"/>
                  <a:ea typeface="Cabin"/>
                  <a:cs typeface="Cabin"/>
                  <a:sym typeface="Cabin"/>
                </a:rPr>
                <a:t>2G</a:t>
              </a:r>
              <a:endParaRPr sz="1600">
                <a:solidFill>
                  <a:schemeClr val="dk1"/>
                </a:solidFill>
                <a:latin typeface="Cabin"/>
                <a:ea typeface="Cabin"/>
                <a:cs typeface="Cabin"/>
                <a:sym typeface="Cabin"/>
              </a:endParaRPr>
            </a:p>
          </p:txBody>
        </p:sp>
      </p:grpSp>
      <p:grpSp>
        <p:nvGrpSpPr>
          <p:cNvPr id="186" name="Google Shape;186;p18"/>
          <p:cNvGrpSpPr/>
          <p:nvPr/>
        </p:nvGrpSpPr>
        <p:grpSpPr>
          <a:xfrm>
            <a:off x="7794239" y="3429001"/>
            <a:ext cx="1168468" cy="584940"/>
            <a:chOff x="7621407" y="4440468"/>
            <a:chExt cx="1168468" cy="584940"/>
          </a:xfrm>
        </p:grpSpPr>
        <p:cxnSp>
          <p:nvCxnSpPr>
            <p:cNvPr id="187" name="Google Shape;187;p18"/>
            <p:cNvCxnSpPr>
              <a:cxnSpLocks/>
            </p:cNvCxnSpPr>
            <p:nvPr/>
          </p:nvCxnSpPr>
          <p:spPr>
            <a:xfrm rot="16200000" flipH="1">
              <a:off x="7512226" y="4549649"/>
              <a:ext cx="391455" cy="173094"/>
            </a:xfrm>
            <a:prstGeom prst="bentConnector3">
              <a:avLst>
                <a:gd name="adj1" fmla="val 100487"/>
              </a:avLst>
            </a:prstGeom>
            <a:noFill/>
            <a:ln w="9525" cap="flat" cmpd="sng">
              <a:solidFill>
                <a:schemeClr val="dk2"/>
              </a:solidFill>
              <a:prstDash val="solid"/>
              <a:round/>
              <a:headEnd type="none" w="med" len="med"/>
              <a:tailEnd type="triangle" w="med" len="med"/>
            </a:ln>
          </p:spPr>
        </p:cxnSp>
        <p:sp>
          <p:nvSpPr>
            <p:cNvPr id="188" name="Google Shape;188;p18"/>
            <p:cNvSpPr txBox="1"/>
            <p:nvPr/>
          </p:nvSpPr>
          <p:spPr>
            <a:xfrm>
              <a:off x="7747375" y="4656108"/>
              <a:ext cx="1042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Does not fit</a:t>
              </a:r>
              <a:endParaRPr sz="1200">
                <a:solidFill>
                  <a:schemeClr val="dk1"/>
                </a:solidFill>
                <a:latin typeface="Cabin"/>
                <a:ea typeface="Cabin"/>
                <a:cs typeface="Cabin"/>
                <a:sym typeface="Cabin"/>
              </a:endParaRPr>
            </a:p>
          </p:txBody>
        </p:sp>
      </p:grpSp>
      <p:cxnSp>
        <p:nvCxnSpPr>
          <p:cNvPr id="189" name="Google Shape;189;p18"/>
          <p:cNvCxnSpPr/>
          <p:nvPr/>
        </p:nvCxnSpPr>
        <p:spPr>
          <a:xfrm rot="10800000">
            <a:off x="10993825" y="4766125"/>
            <a:ext cx="13200" cy="737400"/>
          </a:xfrm>
          <a:prstGeom prst="straightConnector1">
            <a:avLst/>
          </a:prstGeom>
          <a:noFill/>
          <a:ln w="9525" cap="flat" cmpd="sng">
            <a:solidFill>
              <a:schemeClr val="dk2"/>
            </a:solidFill>
            <a:prstDash val="solid"/>
            <a:round/>
            <a:headEnd type="none" w="med" len="med"/>
            <a:tailEnd type="triangle" w="med" len="med"/>
          </a:ln>
        </p:spPr>
      </p:cxnSp>
      <p:sp>
        <p:nvSpPr>
          <p:cNvPr id="190" name="Google Shape;190;p18"/>
          <p:cNvSpPr txBox="1"/>
          <p:nvPr/>
        </p:nvSpPr>
        <p:spPr>
          <a:xfrm>
            <a:off x="10231050" y="5353910"/>
            <a:ext cx="160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a:solidFill>
                  <a:schemeClr val="dk1"/>
                </a:solidFill>
                <a:latin typeface="Cabin"/>
                <a:ea typeface="Cabin"/>
                <a:cs typeface="Cabin"/>
                <a:sym typeface="Cabin"/>
              </a:rPr>
              <a:t>Wastage!</a:t>
            </a:r>
            <a:endParaRPr sz="2800" b="1">
              <a:solidFill>
                <a:schemeClr val="dk1"/>
              </a:solidFill>
              <a:latin typeface="Cabin"/>
              <a:ea typeface="Cabin"/>
              <a:cs typeface="Cabin"/>
              <a:sym typeface="Cabin"/>
            </a:endParaRPr>
          </a:p>
        </p:txBody>
      </p:sp>
      <p:sp>
        <p:nvSpPr>
          <p:cNvPr id="192" name="Google Shape;192;p18"/>
          <p:cNvSpPr txBox="1"/>
          <p:nvPr/>
        </p:nvSpPr>
        <p:spPr>
          <a:xfrm>
            <a:off x="622490" y="5679945"/>
            <a:ext cx="5581481"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solidFill>
                  <a:schemeClr val="dk1"/>
                </a:solidFill>
                <a:latin typeface="Cabin"/>
                <a:ea typeface="Cabin"/>
                <a:cs typeface="Cabin"/>
                <a:sym typeface="Cabin"/>
              </a:rPr>
              <a:t>Must find allocations with low wastage!</a:t>
            </a:r>
            <a:endParaRPr sz="2400">
              <a:solidFill>
                <a:schemeClr val="dk1"/>
              </a:solidFill>
              <a:latin typeface="Cabin"/>
              <a:ea typeface="Cabin"/>
              <a:cs typeface="Cabin"/>
              <a:sym typeface="Cabin"/>
            </a:endParaRPr>
          </a:p>
        </p:txBody>
      </p:sp>
      <p:grpSp>
        <p:nvGrpSpPr>
          <p:cNvPr id="6" name="Group 5">
            <a:extLst>
              <a:ext uri="{FF2B5EF4-FFF2-40B4-BE49-F238E27FC236}">
                <a16:creationId xmlns:a16="http://schemas.microsoft.com/office/drawing/2014/main" id="{5D91167D-1C98-6F7F-7CB4-75AF09E50C4E}"/>
              </a:ext>
            </a:extLst>
          </p:cNvPr>
          <p:cNvGrpSpPr/>
          <p:nvPr/>
        </p:nvGrpSpPr>
        <p:grpSpPr>
          <a:xfrm>
            <a:off x="5175806" y="2853681"/>
            <a:ext cx="1406594" cy="461635"/>
            <a:chOff x="5067835" y="3142867"/>
            <a:chExt cx="1406594" cy="461635"/>
          </a:xfrm>
        </p:grpSpPr>
        <p:cxnSp>
          <p:nvCxnSpPr>
            <p:cNvPr id="3" name="Straight Arrow Connector 2">
              <a:extLst>
                <a:ext uri="{FF2B5EF4-FFF2-40B4-BE49-F238E27FC236}">
                  <a16:creationId xmlns:a16="http://schemas.microsoft.com/office/drawing/2014/main" id="{8883A5D1-4C65-D6C5-2697-222D8BB740D3}"/>
                </a:ext>
              </a:extLst>
            </p:cNvPr>
            <p:cNvCxnSpPr/>
            <p:nvPr/>
          </p:nvCxnSpPr>
          <p:spPr>
            <a:xfrm>
              <a:off x="5289452" y="3530991"/>
              <a:ext cx="806548"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 name="Google Shape;148;p18">
              <a:extLst>
                <a:ext uri="{FF2B5EF4-FFF2-40B4-BE49-F238E27FC236}">
                  <a16:creationId xmlns:a16="http://schemas.microsoft.com/office/drawing/2014/main" id="{0884CEE9-58EA-5AAC-67CE-F9C1B40330E7}"/>
                </a:ext>
              </a:extLst>
            </p:cNvPr>
            <p:cNvSpPr txBox="1"/>
            <p:nvPr/>
          </p:nvSpPr>
          <p:spPr>
            <a:xfrm>
              <a:off x="5067835" y="3142867"/>
              <a:ext cx="1406594"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Cabin"/>
                  <a:ea typeface="Cabin"/>
                  <a:cs typeface="Cabin"/>
                  <a:sym typeface="Cabin"/>
                </a:rPr>
                <a:t>Job arrivals</a:t>
              </a:r>
              <a:endParaRPr sz="1800">
                <a:solidFill>
                  <a:schemeClr val="dk1"/>
                </a:solidFill>
                <a:latin typeface="Cabin"/>
                <a:ea typeface="Cabin"/>
                <a:cs typeface="Cabin"/>
                <a:sym typeface="Cabin"/>
              </a:endParaRPr>
            </a:p>
          </p:txBody>
        </p:sp>
      </p:grpSp>
      <p:grpSp>
        <p:nvGrpSpPr>
          <p:cNvPr id="8" name="Google Shape;176;p18">
            <a:extLst>
              <a:ext uri="{FF2B5EF4-FFF2-40B4-BE49-F238E27FC236}">
                <a16:creationId xmlns:a16="http://schemas.microsoft.com/office/drawing/2014/main" id="{DBCFB35D-5752-C3AE-6253-FE6E31C2C3DA}"/>
              </a:ext>
            </a:extLst>
          </p:cNvPr>
          <p:cNvGrpSpPr/>
          <p:nvPr/>
        </p:nvGrpSpPr>
        <p:grpSpPr>
          <a:xfrm>
            <a:off x="10155645" y="4128728"/>
            <a:ext cx="1097250" cy="654261"/>
            <a:chOff x="10153225" y="4133705"/>
            <a:chExt cx="1097250" cy="654261"/>
          </a:xfrm>
        </p:grpSpPr>
        <p:sp>
          <p:nvSpPr>
            <p:cNvPr id="9" name="Google Shape;177;p18">
              <a:extLst>
                <a:ext uri="{FF2B5EF4-FFF2-40B4-BE49-F238E27FC236}">
                  <a16:creationId xmlns:a16="http://schemas.microsoft.com/office/drawing/2014/main" id="{8AE7349E-F7D2-437C-3764-5CC3FE0FA536}"/>
                </a:ext>
              </a:extLst>
            </p:cNvPr>
            <p:cNvSpPr/>
            <p:nvPr/>
          </p:nvSpPr>
          <p:spPr>
            <a:xfrm>
              <a:off x="10884775" y="4133705"/>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 name="Google Shape;178;p18">
              <a:extLst>
                <a:ext uri="{FF2B5EF4-FFF2-40B4-BE49-F238E27FC236}">
                  <a16:creationId xmlns:a16="http://schemas.microsoft.com/office/drawing/2014/main" id="{EABFD0F2-F0BD-4567-BF9D-31A27F09E126}"/>
                </a:ext>
              </a:extLst>
            </p:cNvPr>
            <p:cNvSpPr/>
            <p:nvPr/>
          </p:nvSpPr>
          <p:spPr>
            <a:xfrm>
              <a:off x="10153225" y="4604966"/>
              <a:ext cx="73152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19" name="TextBox 18">
            <a:extLst>
              <a:ext uri="{FF2B5EF4-FFF2-40B4-BE49-F238E27FC236}">
                <a16:creationId xmlns:a16="http://schemas.microsoft.com/office/drawing/2014/main" id="{14020213-006D-0C72-5992-17FDCB6BAB06}"/>
              </a:ext>
            </a:extLst>
          </p:cNvPr>
          <p:cNvSpPr txBox="1"/>
          <p:nvPr/>
        </p:nvSpPr>
        <p:spPr>
          <a:xfrm>
            <a:off x="283706" y="2013699"/>
            <a:ext cx="4968729" cy="25724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a:ln>
                  <a:noFill/>
                </a:ln>
                <a:solidFill>
                  <a:srgbClr val="000000"/>
                </a:solidFill>
                <a:effectLst/>
                <a:uLnTx/>
                <a:uFillTx/>
                <a:latin typeface="Cabin"/>
                <a:ea typeface="Cabin"/>
                <a:cs typeface="Cabin"/>
                <a:sym typeface="Cabin"/>
              </a:rPr>
              <a:t>Data centers serve jobs that request multiple resources --- </a:t>
            </a:r>
            <a:r>
              <a:rPr kumimoji="0" lang="en-US" sz="2200" b="0" i="1" u="none" strike="noStrike" kern="0" cap="none" spc="0" normalizeH="0" baseline="0" noProof="0" err="1">
                <a:ln>
                  <a:noFill/>
                </a:ln>
                <a:solidFill>
                  <a:srgbClr val="000000"/>
                </a:solidFill>
                <a:effectLst/>
                <a:uLnTx/>
                <a:uFillTx/>
                <a:latin typeface="Cabin"/>
                <a:ea typeface="Cabin"/>
                <a:cs typeface="Cabin"/>
                <a:sym typeface="Cabin"/>
              </a:rPr>
              <a:t>multiresource</a:t>
            </a:r>
            <a:r>
              <a:rPr kumimoji="0" lang="en-US" sz="2200" b="0" i="1" u="none" strike="noStrike" kern="0" cap="none" spc="0" normalizeH="0" baseline="0" noProof="0">
                <a:ln>
                  <a:noFill/>
                </a:ln>
                <a:solidFill>
                  <a:srgbClr val="000000"/>
                </a:solidFill>
                <a:effectLst/>
                <a:uLnTx/>
                <a:uFillTx/>
                <a:latin typeface="Cabin"/>
                <a:ea typeface="Cabin"/>
                <a:cs typeface="Cabin"/>
                <a:sym typeface="Cabin"/>
              </a:rPr>
              <a:t> jobs</a:t>
            </a:r>
          </a:p>
          <a:p>
            <a:pPr marL="457200" marR="0" lvl="0" indent="-368300" algn="l" defTabSz="914400" rtl="0" eaLnBrk="1" fontAlgn="auto" latinLnBrk="0" hangingPunct="1">
              <a:lnSpc>
                <a:spcPct val="90000"/>
              </a:lnSpc>
              <a:spcBef>
                <a:spcPts val="500"/>
              </a:spcBef>
              <a:spcAft>
                <a:spcPts val="0"/>
              </a:spcAft>
              <a:buClr>
                <a:srgbClr val="000000"/>
              </a:buClr>
              <a:buSzPts val="2200"/>
              <a:buFont typeface="Cabin"/>
              <a:buChar char="●"/>
              <a:tabLst/>
              <a:defRPr/>
            </a:pPr>
            <a:r>
              <a:rPr kumimoji="0" lang="en-US" sz="2200" b="0" i="0" u="none" strike="noStrike" kern="0" cap="none" spc="0" normalizeH="0" baseline="0" noProof="0">
                <a:ln>
                  <a:noFill/>
                </a:ln>
                <a:solidFill>
                  <a:srgbClr val="000000"/>
                </a:solidFill>
                <a:effectLst/>
                <a:uLnTx/>
                <a:uFillTx/>
                <a:latin typeface="Cabin"/>
                <a:ea typeface="Cabin"/>
                <a:cs typeface="Cabin"/>
                <a:sym typeface="Cabin"/>
              </a:rPr>
              <a:t>CPUs</a:t>
            </a:r>
          </a:p>
          <a:p>
            <a:pPr marL="457200" marR="0" lvl="0" indent="-368300" algn="l" defTabSz="914400" rtl="0" eaLnBrk="1" fontAlgn="auto" latinLnBrk="0" hangingPunct="1">
              <a:lnSpc>
                <a:spcPct val="90000"/>
              </a:lnSpc>
              <a:spcBef>
                <a:spcPts val="0"/>
              </a:spcBef>
              <a:spcAft>
                <a:spcPts val="0"/>
              </a:spcAft>
              <a:buClr>
                <a:srgbClr val="000000"/>
              </a:buClr>
              <a:buSzPts val="2200"/>
              <a:buFont typeface="Cabin"/>
              <a:buChar char="●"/>
              <a:tabLst/>
              <a:defRPr/>
            </a:pPr>
            <a:r>
              <a:rPr kumimoji="0" lang="en-US" sz="2200" b="0" i="0" u="none" strike="noStrike" kern="0" cap="none" spc="0" normalizeH="0" baseline="0" noProof="0">
                <a:ln>
                  <a:noFill/>
                </a:ln>
                <a:solidFill>
                  <a:srgbClr val="000000"/>
                </a:solidFill>
                <a:effectLst/>
                <a:uLnTx/>
                <a:uFillTx/>
                <a:latin typeface="Cabin"/>
                <a:ea typeface="Cabin"/>
                <a:cs typeface="Cabin"/>
                <a:sym typeface="Cabin"/>
              </a:rPr>
              <a:t>Memory</a:t>
            </a:r>
          </a:p>
          <a:p>
            <a:pPr marL="457200" marR="0" lvl="0" indent="-368300" algn="l" defTabSz="914400" rtl="0" eaLnBrk="1" fontAlgn="auto" latinLnBrk="0" hangingPunct="1">
              <a:lnSpc>
                <a:spcPct val="90000"/>
              </a:lnSpc>
              <a:spcBef>
                <a:spcPts val="0"/>
              </a:spcBef>
              <a:spcAft>
                <a:spcPts val="0"/>
              </a:spcAft>
              <a:buClr>
                <a:srgbClr val="000000"/>
              </a:buClr>
              <a:buSzPts val="2200"/>
              <a:buFont typeface="Cabin"/>
              <a:buChar char="●"/>
              <a:tabLst/>
              <a:defRPr/>
            </a:pPr>
            <a:r>
              <a:rPr kumimoji="0" lang="en-US" sz="2200" b="0" i="0" u="none" strike="noStrike" kern="0" cap="none" spc="0" normalizeH="0" baseline="0" noProof="0">
                <a:ln>
                  <a:noFill/>
                </a:ln>
                <a:solidFill>
                  <a:srgbClr val="000000"/>
                </a:solidFill>
                <a:effectLst/>
                <a:uLnTx/>
                <a:uFillTx/>
                <a:latin typeface="Cabin"/>
                <a:ea typeface="Cabin"/>
                <a:cs typeface="Cabin"/>
                <a:sym typeface="Cabin"/>
              </a:rPr>
              <a:t>Storage (Local / Disaggregated)</a:t>
            </a:r>
          </a:p>
          <a:p>
            <a:pPr marL="457200" marR="0" lvl="0" indent="-368300" algn="l" defTabSz="914400" rtl="0" eaLnBrk="1" fontAlgn="auto" latinLnBrk="0" hangingPunct="1">
              <a:lnSpc>
                <a:spcPct val="90000"/>
              </a:lnSpc>
              <a:spcBef>
                <a:spcPts val="0"/>
              </a:spcBef>
              <a:spcAft>
                <a:spcPts val="0"/>
              </a:spcAft>
              <a:buClr>
                <a:srgbClr val="000000"/>
              </a:buClr>
              <a:buSzPts val="2200"/>
              <a:buFont typeface="Cabin"/>
              <a:buChar char="●"/>
              <a:tabLst/>
              <a:defRPr/>
            </a:pPr>
            <a:r>
              <a:rPr kumimoji="0" lang="en-US" sz="2200" b="0" i="0" u="none" strike="noStrike" kern="0" cap="none" spc="0" normalizeH="0" baseline="0" noProof="0">
                <a:ln>
                  <a:noFill/>
                </a:ln>
                <a:solidFill>
                  <a:srgbClr val="000000"/>
                </a:solidFill>
                <a:effectLst/>
                <a:uLnTx/>
                <a:uFillTx/>
                <a:latin typeface="Cabin"/>
                <a:ea typeface="Cabin"/>
                <a:cs typeface="Cabin"/>
                <a:sym typeface="Cabin"/>
              </a:rPr>
              <a:t>Hardware Accelerator</a:t>
            </a:r>
          </a:p>
          <a:p>
            <a:pPr marL="457200" marR="0" lvl="0" indent="-368300" algn="l" defTabSz="914400" rtl="0" eaLnBrk="1" fontAlgn="auto" latinLnBrk="0" hangingPunct="1">
              <a:lnSpc>
                <a:spcPct val="90000"/>
              </a:lnSpc>
              <a:spcBef>
                <a:spcPts val="0"/>
              </a:spcBef>
              <a:spcAft>
                <a:spcPts val="0"/>
              </a:spcAft>
              <a:buClr>
                <a:srgbClr val="000000"/>
              </a:buClr>
              <a:buSzPts val="2200"/>
              <a:buFont typeface="Cabin"/>
              <a:buChar char="●"/>
              <a:tabLst/>
              <a:defRPr/>
            </a:pPr>
            <a:r>
              <a:rPr kumimoji="0" lang="en-US" sz="2200" b="0" i="0" u="none" strike="noStrike" kern="0" cap="none" spc="0" normalizeH="0" baseline="0" noProof="0">
                <a:ln>
                  <a:noFill/>
                </a:ln>
                <a:solidFill>
                  <a:srgbClr val="000000"/>
                </a:solidFill>
                <a:effectLst/>
                <a:uLnTx/>
                <a:uFillTx/>
                <a:latin typeface="Cabin"/>
                <a:ea typeface="Cabin"/>
                <a:cs typeface="Cabin"/>
                <a:sym typeface="Cabin"/>
              </a:rPr>
              <a:t>Networks</a:t>
            </a:r>
            <a:endParaRPr kumimoji="0" lang="en-US" sz="2200" b="1" i="0" u="none" strike="noStrike" kern="0" cap="none" spc="0" normalizeH="0" baseline="0" noProof="0">
              <a:ln>
                <a:noFill/>
              </a:ln>
              <a:solidFill>
                <a:srgbClr val="000000"/>
              </a:solidFill>
              <a:effectLst/>
              <a:uLnTx/>
              <a:uFillTx/>
              <a:latin typeface="Cabin"/>
              <a:ea typeface="Cabin"/>
              <a:cs typeface="Cabin"/>
              <a:sym typeface="Cabin"/>
            </a:endParaRP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160"/>
                                        </p:tgtEl>
                                        <p:attrNameLst>
                                          <p:attrName>style.visibility</p:attrName>
                                        </p:attrNameLst>
                                      </p:cBhvr>
                                      <p:to>
                                        <p:strVal val="visible"/>
                                      </p:to>
                                    </p:set>
                                    <p:anim calcmode="lin" valueType="num">
                                      <p:cBhvr additive="base">
                                        <p:cTn id="41" dur="1000"/>
                                        <p:tgtEl>
                                          <p:spTgt spid="160"/>
                                        </p:tgtEl>
                                        <p:attrNameLst>
                                          <p:attrName>ppt_x</p:attrName>
                                        </p:attrNameLst>
                                      </p:cBhvr>
                                      <p:tavLst>
                                        <p:tav tm="0">
                                          <p:val>
                                            <p:strVal val="#ppt_x-1"/>
                                          </p:val>
                                        </p:tav>
                                        <p:tav tm="100000">
                                          <p:val>
                                            <p:strVal val="#ppt_x"/>
                                          </p:val>
                                        </p:tav>
                                      </p:tavLst>
                                    </p:anim>
                                  </p:childTnLst>
                                </p:cTn>
                              </p:par>
                            </p:childTnLst>
                          </p:cTn>
                        </p:par>
                        <p:par>
                          <p:cTn id="42" fill="hold">
                            <p:stCondLst>
                              <p:cond delay="1000"/>
                            </p:stCondLst>
                            <p:childTnLst>
                              <p:par>
                                <p:cTn id="43" presetID="1" presetClass="entr" presetSubtype="0" fill="hold" nodeType="afterEffect">
                                  <p:stCondLst>
                                    <p:cond delay="0"/>
                                  </p:stCondLst>
                                  <p:childTnLst>
                                    <p:set>
                                      <p:cBhvr>
                                        <p:cTn id="44" dur="1" fill="hold">
                                          <p:stCondLst>
                                            <p:cond delay="0"/>
                                          </p:stCondLst>
                                        </p:cTn>
                                        <p:tgtEl>
                                          <p:spTgt spid="16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68"/>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164"/>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16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1000"/>
                                        <p:tgtEl>
                                          <p:spTgt spid="172"/>
                                        </p:tgtEl>
                                        <p:attrNameLst>
                                          <p:attrName>ppt_x</p:attrName>
                                        </p:attrNameLst>
                                      </p:cBhvr>
                                      <p:tavLst>
                                        <p:tav tm="0">
                                          <p:val>
                                            <p:strVal val="#ppt_x-1"/>
                                          </p:val>
                                        </p:tav>
                                        <p:tav tm="100000">
                                          <p:val>
                                            <p:strVal val="#ppt_x"/>
                                          </p:val>
                                        </p:tav>
                                      </p:tavLst>
                                    </p:anim>
                                  </p:childTnLst>
                                </p:cTn>
                              </p:par>
                            </p:childTnLst>
                          </p:cTn>
                        </p:par>
                        <p:par>
                          <p:cTn id="56" fill="hold">
                            <p:stCondLst>
                              <p:cond delay="1000"/>
                            </p:stCondLst>
                            <p:childTnLst>
                              <p:par>
                                <p:cTn id="57" presetID="1" presetClass="exit" presetSubtype="0" fill="hold" nodeType="afterEffect">
                                  <p:stCondLst>
                                    <p:cond delay="0"/>
                                  </p:stCondLst>
                                  <p:childTnLst>
                                    <p:set>
                                      <p:cBhvr>
                                        <p:cTn id="58" dur="1" fill="hold">
                                          <p:stCondLst>
                                            <p:cond delay="0"/>
                                          </p:stCondLst>
                                        </p:cTn>
                                        <p:tgtEl>
                                          <p:spTgt spid="169"/>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17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7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182"/>
                                        </p:tgtEl>
                                        <p:attrNameLst>
                                          <p:attrName>style.visibility</p:attrName>
                                        </p:attrNameLst>
                                      </p:cBhvr>
                                      <p:to>
                                        <p:strVal val="visible"/>
                                      </p:to>
                                    </p:set>
                                    <p:anim calcmode="lin" valueType="num">
                                      <p:cBhvr additive="base">
                                        <p:cTn id="67" dur="1000"/>
                                        <p:tgtEl>
                                          <p:spTgt spid="182"/>
                                        </p:tgtEl>
                                        <p:attrNameLst>
                                          <p:attrName>ppt_x</p:attrName>
                                        </p:attrNameLst>
                                      </p:cBhvr>
                                      <p:tavLst>
                                        <p:tav tm="0">
                                          <p:val>
                                            <p:strVal val="#ppt_x-1"/>
                                          </p:val>
                                        </p:tav>
                                        <p:tav tm="100000">
                                          <p:val>
                                            <p:strVal val="#ppt_x"/>
                                          </p:val>
                                        </p:tav>
                                      </p:tavLst>
                                    </p:anim>
                                  </p:childTnLst>
                                </p:cTn>
                              </p:par>
                            </p:childTnLst>
                          </p:cTn>
                        </p:par>
                        <p:par>
                          <p:cTn id="68" fill="hold">
                            <p:stCondLst>
                              <p:cond delay="1000"/>
                            </p:stCondLst>
                            <p:childTnLst>
                              <p:par>
                                <p:cTn id="69" presetID="1" presetClass="entr" presetSubtype="0" fill="hold" nodeType="afterEffect">
                                  <p:stCondLst>
                                    <p:cond delay="0"/>
                                  </p:stCondLst>
                                  <p:childTnLst>
                                    <p:set>
                                      <p:cBhvr>
                                        <p:cTn id="70" dur="1" fill="hold">
                                          <p:stCondLst>
                                            <p:cond delay="0"/>
                                          </p:stCondLst>
                                        </p:cTn>
                                        <p:tgtEl>
                                          <p:spTgt spid="18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172"/>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186"/>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9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8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1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58" name="Google Shape;158;p18"/>
          <p:cNvSpPr txBox="1">
            <a:spLocks noGrp="1"/>
          </p:cNvSpPr>
          <p:nvPr>
            <p:ph type="title"/>
          </p:nvPr>
        </p:nvSpPr>
        <p:spPr>
          <a:xfrm>
            <a:off x="381000" y="2127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Our </a:t>
            </a:r>
            <a:r>
              <a:rPr lang="en-US" err="1"/>
              <a:t>Multiresource</a:t>
            </a:r>
            <a:r>
              <a:rPr lang="en-US"/>
              <a:t> Job Model</a:t>
            </a:r>
            <a:endParaRPr/>
          </a:p>
        </p:txBody>
      </p:sp>
      <p:sp>
        <p:nvSpPr>
          <p:cNvPr id="159" name="Google Shape;159;p18"/>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grpSp>
        <p:nvGrpSpPr>
          <p:cNvPr id="57" name="Group 56">
            <a:extLst>
              <a:ext uri="{FF2B5EF4-FFF2-40B4-BE49-F238E27FC236}">
                <a16:creationId xmlns:a16="http://schemas.microsoft.com/office/drawing/2014/main" id="{3DF3B1C6-3CF1-7FEF-7606-9B25EC5F0A35}"/>
              </a:ext>
            </a:extLst>
          </p:cNvPr>
          <p:cNvGrpSpPr/>
          <p:nvPr/>
        </p:nvGrpSpPr>
        <p:grpSpPr>
          <a:xfrm>
            <a:off x="5195355" y="1557065"/>
            <a:ext cx="6465461" cy="2369622"/>
            <a:chOff x="4068032" y="2294428"/>
            <a:chExt cx="6465461" cy="2369622"/>
          </a:xfrm>
        </p:grpSpPr>
        <p:grpSp>
          <p:nvGrpSpPr>
            <p:cNvPr id="2" name="Google Shape;146;p18">
              <a:extLst>
                <a:ext uri="{FF2B5EF4-FFF2-40B4-BE49-F238E27FC236}">
                  <a16:creationId xmlns:a16="http://schemas.microsoft.com/office/drawing/2014/main" id="{8F31C191-DA44-4D57-BE58-A64DD276409A}"/>
                </a:ext>
              </a:extLst>
            </p:cNvPr>
            <p:cNvGrpSpPr/>
            <p:nvPr/>
          </p:nvGrpSpPr>
          <p:grpSpPr>
            <a:xfrm>
              <a:off x="4068032" y="2294428"/>
              <a:ext cx="5673461" cy="2249675"/>
              <a:chOff x="5756539" y="2529050"/>
              <a:chExt cx="5673461" cy="2249675"/>
            </a:xfrm>
          </p:grpSpPr>
          <p:grpSp>
            <p:nvGrpSpPr>
              <p:cNvPr id="5" name="Google Shape;147;p18">
                <a:extLst>
                  <a:ext uri="{FF2B5EF4-FFF2-40B4-BE49-F238E27FC236}">
                    <a16:creationId xmlns:a16="http://schemas.microsoft.com/office/drawing/2014/main" id="{1682DD3D-8C71-4480-E597-F68236072E58}"/>
                  </a:ext>
                </a:extLst>
              </p:cNvPr>
              <p:cNvGrpSpPr/>
              <p:nvPr/>
            </p:nvGrpSpPr>
            <p:grpSpPr>
              <a:xfrm>
                <a:off x="5756539" y="2529050"/>
                <a:ext cx="5673461" cy="2249675"/>
                <a:chOff x="5908939" y="2529050"/>
                <a:chExt cx="5673461" cy="2249675"/>
              </a:xfrm>
            </p:grpSpPr>
            <p:grpSp>
              <p:nvGrpSpPr>
                <p:cNvPr id="11" name="Google Shape;149;p18">
                  <a:extLst>
                    <a:ext uri="{FF2B5EF4-FFF2-40B4-BE49-F238E27FC236}">
                      <a16:creationId xmlns:a16="http://schemas.microsoft.com/office/drawing/2014/main" id="{4EA985D1-30F8-9F0F-D4D0-26DE7BE33B7C}"/>
                    </a:ext>
                  </a:extLst>
                </p:cNvPr>
                <p:cNvGrpSpPr/>
                <p:nvPr/>
              </p:nvGrpSpPr>
              <p:grpSpPr>
                <a:xfrm>
                  <a:off x="5908939" y="2702925"/>
                  <a:ext cx="3897566" cy="943596"/>
                  <a:chOff x="9297725" y="1188185"/>
                  <a:chExt cx="1400692" cy="176383"/>
                </a:xfrm>
              </p:grpSpPr>
              <p:cxnSp>
                <p:nvCxnSpPr>
                  <p:cNvPr id="15" name="Google Shape;150;p18">
                    <a:extLst>
                      <a:ext uri="{FF2B5EF4-FFF2-40B4-BE49-F238E27FC236}">
                        <a16:creationId xmlns:a16="http://schemas.microsoft.com/office/drawing/2014/main" id="{8341A3BC-D7A7-B654-78B0-F03D43C89063}"/>
                      </a:ext>
                    </a:extLst>
                  </p:cNvPr>
                  <p:cNvCxnSpPr/>
                  <p:nvPr/>
                </p:nvCxnSpPr>
                <p:spPr>
                  <a:xfrm>
                    <a:off x="9301017" y="1188212"/>
                    <a:ext cx="1397400" cy="0"/>
                  </a:xfrm>
                  <a:prstGeom prst="straightConnector1">
                    <a:avLst/>
                  </a:prstGeom>
                  <a:noFill/>
                  <a:ln w="9525" cap="flat" cmpd="sng">
                    <a:solidFill>
                      <a:schemeClr val="dk2"/>
                    </a:solidFill>
                    <a:prstDash val="solid"/>
                    <a:round/>
                    <a:headEnd type="none" w="med" len="med"/>
                    <a:tailEnd type="none" w="med" len="med"/>
                  </a:ln>
                </p:spPr>
              </p:cxnSp>
              <p:cxnSp>
                <p:nvCxnSpPr>
                  <p:cNvPr id="16" name="Google Shape;151;p18">
                    <a:extLst>
                      <a:ext uri="{FF2B5EF4-FFF2-40B4-BE49-F238E27FC236}">
                        <a16:creationId xmlns:a16="http://schemas.microsoft.com/office/drawing/2014/main" id="{3F8894F1-1584-0A06-3C2F-75E6BAB6832F}"/>
                      </a:ext>
                    </a:extLst>
                  </p:cNvPr>
                  <p:cNvCxnSpPr>
                    <a:cxnSpLocks/>
                  </p:cNvCxnSpPr>
                  <p:nvPr/>
                </p:nvCxnSpPr>
                <p:spPr>
                  <a:xfrm>
                    <a:off x="10698125" y="1188185"/>
                    <a:ext cx="0" cy="176383"/>
                  </a:xfrm>
                  <a:prstGeom prst="straightConnector1">
                    <a:avLst/>
                  </a:prstGeom>
                  <a:noFill/>
                  <a:ln w="9525" cap="flat" cmpd="sng">
                    <a:solidFill>
                      <a:schemeClr val="dk2"/>
                    </a:solidFill>
                    <a:prstDash val="solid"/>
                    <a:round/>
                    <a:headEnd type="none" w="med" len="med"/>
                    <a:tailEnd type="none" w="med" len="med"/>
                  </a:ln>
                </p:spPr>
              </p:cxnSp>
              <p:cxnSp>
                <p:nvCxnSpPr>
                  <p:cNvPr id="17" name="Google Shape;152;p18">
                    <a:extLst>
                      <a:ext uri="{FF2B5EF4-FFF2-40B4-BE49-F238E27FC236}">
                        <a16:creationId xmlns:a16="http://schemas.microsoft.com/office/drawing/2014/main" id="{3F4CBA71-3668-CE90-042B-A738155F890E}"/>
                      </a:ext>
                    </a:extLst>
                  </p:cNvPr>
                  <p:cNvCxnSpPr/>
                  <p:nvPr/>
                </p:nvCxnSpPr>
                <p:spPr>
                  <a:xfrm rot="10800000">
                    <a:off x="9297725" y="1363675"/>
                    <a:ext cx="1400400" cy="0"/>
                  </a:xfrm>
                  <a:prstGeom prst="straightConnector1">
                    <a:avLst/>
                  </a:prstGeom>
                  <a:noFill/>
                  <a:ln w="9525" cap="flat" cmpd="sng">
                    <a:solidFill>
                      <a:schemeClr val="dk2"/>
                    </a:solidFill>
                    <a:prstDash val="solid"/>
                    <a:round/>
                    <a:headEnd type="none" w="med" len="med"/>
                    <a:tailEnd type="none" w="med" len="med"/>
                  </a:ln>
                </p:spPr>
              </p:cxnSp>
            </p:grpSp>
            <p:pic>
              <p:nvPicPr>
                <p:cNvPr id="12" name="Google Shape;153;p18">
                  <a:extLst>
                    <a:ext uri="{FF2B5EF4-FFF2-40B4-BE49-F238E27FC236}">
                      <a16:creationId xmlns:a16="http://schemas.microsoft.com/office/drawing/2014/main" id="{F8BF23BA-A7B9-A15B-E0A3-197B93EDA4AD}"/>
                    </a:ext>
                  </a:extLst>
                </p:cNvPr>
                <p:cNvPicPr preferRelativeResize="0"/>
                <p:nvPr/>
              </p:nvPicPr>
              <p:blipFill>
                <a:blip r:embed="rId3">
                  <a:alphaModFix/>
                </a:blip>
                <a:stretch>
                  <a:fillRect/>
                </a:stretch>
              </p:blipFill>
              <p:spPr>
                <a:xfrm>
                  <a:off x="10210800" y="2529050"/>
                  <a:ext cx="1371600" cy="1371600"/>
                </a:xfrm>
                <a:prstGeom prst="rect">
                  <a:avLst/>
                </a:prstGeom>
                <a:noFill/>
                <a:ln>
                  <a:noFill/>
                </a:ln>
              </p:spPr>
            </p:pic>
            <p:sp>
              <p:nvSpPr>
                <p:cNvPr id="13" name="Google Shape;154;p18">
                  <a:extLst>
                    <a:ext uri="{FF2B5EF4-FFF2-40B4-BE49-F238E27FC236}">
                      <a16:creationId xmlns:a16="http://schemas.microsoft.com/office/drawing/2014/main" id="{642ACB6D-2441-8CEE-B31F-B166FE357086}"/>
                    </a:ext>
                  </a:extLst>
                </p:cNvPr>
                <p:cNvSpPr/>
                <p:nvPr/>
              </p:nvSpPr>
              <p:spPr>
                <a:xfrm>
                  <a:off x="9939975" y="412677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4" name="Google Shape;155;p18">
                  <a:extLst>
                    <a:ext uri="{FF2B5EF4-FFF2-40B4-BE49-F238E27FC236}">
                      <a16:creationId xmlns:a16="http://schemas.microsoft.com/office/drawing/2014/main" id="{803AFE5C-FAC1-D27D-ABD3-EA1B48B5EF42}"/>
                    </a:ext>
                  </a:extLst>
                </p:cNvPr>
                <p:cNvSpPr/>
                <p:nvPr/>
              </p:nvSpPr>
              <p:spPr>
                <a:xfrm>
                  <a:off x="9939975" y="459572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8" name="Google Shape;156;p18">
                <a:extLst>
                  <a:ext uri="{FF2B5EF4-FFF2-40B4-BE49-F238E27FC236}">
                    <a16:creationId xmlns:a16="http://schemas.microsoft.com/office/drawing/2014/main" id="{5B2A6C15-39FF-26F9-E348-EA5030F63F28}"/>
                  </a:ext>
                </a:extLst>
              </p:cNvPr>
              <p:cNvSpPr txBox="1"/>
              <p:nvPr/>
            </p:nvSpPr>
            <p:spPr>
              <a:xfrm>
                <a:off x="10585700" y="3800300"/>
                <a:ext cx="646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CPU</a:t>
                </a:r>
                <a:endParaRPr>
                  <a:solidFill>
                    <a:schemeClr val="dk1"/>
                  </a:solidFill>
                  <a:latin typeface="Cabin"/>
                  <a:ea typeface="Cabin"/>
                  <a:cs typeface="Cabin"/>
                  <a:sym typeface="Cabin"/>
                </a:endParaRPr>
              </a:p>
            </p:txBody>
          </p:sp>
          <p:sp>
            <p:nvSpPr>
              <p:cNvPr id="9" name="Google Shape;157;p18">
                <a:extLst>
                  <a:ext uri="{FF2B5EF4-FFF2-40B4-BE49-F238E27FC236}">
                    <a16:creationId xmlns:a16="http://schemas.microsoft.com/office/drawing/2014/main" id="{5E3912B8-FE96-1575-5340-0A9BDBEC4425}"/>
                  </a:ext>
                </a:extLst>
              </p:cNvPr>
              <p:cNvSpPr txBox="1"/>
              <p:nvPr/>
            </p:nvSpPr>
            <p:spPr>
              <a:xfrm>
                <a:off x="10481900" y="4257500"/>
                <a:ext cx="94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Memory</a:t>
                </a:r>
                <a:endParaRPr>
                  <a:solidFill>
                    <a:schemeClr val="dk1"/>
                  </a:solidFill>
                  <a:latin typeface="Cabin"/>
                  <a:ea typeface="Cabin"/>
                  <a:cs typeface="Cabin"/>
                  <a:sym typeface="Cabin"/>
                </a:endParaRPr>
              </a:p>
            </p:txBody>
          </p:sp>
        </p:grpSp>
        <p:grpSp>
          <p:nvGrpSpPr>
            <p:cNvPr id="19" name="Google Shape;160;p18">
              <a:extLst>
                <a:ext uri="{FF2B5EF4-FFF2-40B4-BE49-F238E27FC236}">
                  <a16:creationId xmlns:a16="http://schemas.microsoft.com/office/drawing/2014/main" id="{64D6C133-A92A-2D6E-0F5A-6EADAC7F5413}"/>
                </a:ext>
              </a:extLst>
            </p:cNvPr>
            <p:cNvGrpSpPr/>
            <p:nvPr/>
          </p:nvGrpSpPr>
          <p:grpSpPr>
            <a:xfrm>
              <a:off x="6943154" y="2754397"/>
              <a:ext cx="1124712" cy="1908989"/>
              <a:chOff x="2831498" y="4952406"/>
              <a:chExt cx="937176" cy="3029228"/>
            </a:xfrm>
          </p:grpSpPr>
          <p:sp>
            <p:nvSpPr>
              <p:cNvPr id="20" name="Google Shape;161;p18">
                <a:extLst>
                  <a:ext uri="{FF2B5EF4-FFF2-40B4-BE49-F238E27FC236}">
                    <a16:creationId xmlns:a16="http://schemas.microsoft.com/office/drawing/2014/main" id="{21561E08-7DC3-0B6C-594A-A3F06B4FB03B}"/>
                  </a:ext>
                </a:extLst>
              </p:cNvPr>
              <p:cNvSpPr/>
              <p:nvPr/>
            </p:nvSpPr>
            <p:spPr>
              <a:xfrm>
                <a:off x="3127400" y="4952406"/>
                <a:ext cx="304773" cy="580396"/>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1" name="Google Shape;162;p18">
                <a:extLst>
                  <a:ext uri="{FF2B5EF4-FFF2-40B4-BE49-F238E27FC236}">
                    <a16:creationId xmlns:a16="http://schemas.microsoft.com/office/drawing/2014/main" id="{13FC9E8F-0410-DFB6-AEC8-D9E90F61B27B}"/>
                  </a:ext>
                </a:extLst>
              </p:cNvPr>
              <p:cNvSpPr txBox="1"/>
              <p:nvPr/>
            </p:nvSpPr>
            <p:spPr>
              <a:xfrm>
                <a:off x="2831498" y="6516522"/>
                <a:ext cx="937176" cy="14651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chemeClr val="dk1"/>
                    </a:solidFill>
                    <a:latin typeface="Cabin"/>
                    <a:ea typeface="Cabin"/>
                    <a:cs typeface="Cabin"/>
                    <a:sym typeface="Cabin"/>
                  </a:rPr>
                  <a:t>3 cores</a:t>
                </a:r>
              </a:p>
              <a:p>
                <a:pPr marL="0" lvl="0" indent="0" algn="ctr" rtl="0">
                  <a:spcBef>
                    <a:spcPts val="0"/>
                  </a:spcBef>
                  <a:spcAft>
                    <a:spcPts val="0"/>
                  </a:spcAft>
                  <a:buNone/>
                </a:pPr>
                <a:endParaRPr lang="en-US" sz="1600">
                  <a:solidFill>
                    <a:schemeClr val="dk1"/>
                  </a:solidFill>
                  <a:latin typeface="Cabin"/>
                  <a:ea typeface="Cabin"/>
                  <a:cs typeface="Cabin"/>
                  <a:sym typeface="Cabin"/>
                </a:endParaRPr>
              </a:p>
              <a:p>
                <a:pPr marL="0" lvl="0" indent="0" algn="ctr" rtl="0">
                  <a:spcBef>
                    <a:spcPts val="0"/>
                  </a:spcBef>
                  <a:spcAft>
                    <a:spcPts val="0"/>
                  </a:spcAft>
                  <a:buNone/>
                </a:pPr>
                <a:r>
                  <a:rPr lang="en-US" sz="1600">
                    <a:solidFill>
                      <a:schemeClr val="dk1"/>
                    </a:solidFill>
                    <a:latin typeface="Cabin"/>
                    <a:ea typeface="Cabin"/>
                    <a:cs typeface="Cabin"/>
                    <a:sym typeface="Cabin"/>
                  </a:rPr>
                  <a:t>1G</a:t>
                </a:r>
                <a:endParaRPr sz="1600">
                  <a:solidFill>
                    <a:schemeClr val="dk1"/>
                  </a:solidFill>
                  <a:latin typeface="Cabin"/>
                  <a:ea typeface="Cabin"/>
                  <a:cs typeface="Cabin"/>
                  <a:sym typeface="Cabin"/>
                </a:endParaRPr>
              </a:p>
            </p:txBody>
          </p:sp>
        </p:grpSp>
        <p:grpSp>
          <p:nvGrpSpPr>
            <p:cNvPr id="22" name="Google Shape;164;p18">
              <a:extLst>
                <a:ext uri="{FF2B5EF4-FFF2-40B4-BE49-F238E27FC236}">
                  <a16:creationId xmlns:a16="http://schemas.microsoft.com/office/drawing/2014/main" id="{E3D84696-71BC-9463-1122-3A766A1428C6}"/>
                </a:ext>
              </a:extLst>
            </p:cNvPr>
            <p:cNvGrpSpPr/>
            <p:nvPr/>
          </p:nvGrpSpPr>
          <p:grpSpPr>
            <a:xfrm>
              <a:off x="9543965" y="3800503"/>
              <a:ext cx="989528" cy="863547"/>
              <a:chOff x="11232472" y="4035125"/>
              <a:chExt cx="989528" cy="863547"/>
            </a:xfrm>
          </p:grpSpPr>
          <p:sp>
            <p:nvSpPr>
              <p:cNvPr id="23" name="Google Shape;165;p18">
                <a:extLst>
                  <a:ext uri="{FF2B5EF4-FFF2-40B4-BE49-F238E27FC236}">
                    <a16:creationId xmlns:a16="http://schemas.microsoft.com/office/drawing/2014/main" id="{555E8006-399D-8C05-DD72-9F97C061BFE8}"/>
                  </a:ext>
                </a:extLst>
              </p:cNvPr>
              <p:cNvSpPr txBox="1"/>
              <p:nvPr/>
            </p:nvSpPr>
            <p:spPr>
              <a:xfrm>
                <a:off x="11234400" y="4035125"/>
                <a:ext cx="98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4/4 cores</a:t>
                </a:r>
                <a:endParaRPr>
                  <a:solidFill>
                    <a:schemeClr val="dk1"/>
                  </a:solidFill>
                  <a:latin typeface="Cabin"/>
                  <a:ea typeface="Cabin"/>
                  <a:cs typeface="Cabin"/>
                  <a:sym typeface="Cabin"/>
                </a:endParaRPr>
              </a:p>
            </p:txBody>
          </p:sp>
          <p:sp>
            <p:nvSpPr>
              <p:cNvPr id="24" name="Google Shape;166;p18">
                <a:extLst>
                  <a:ext uri="{FF2B5EF4-FFF2-40B4-BE49-F238E27FC236}">
                    <a16:creationId xmlns:a16="http://schemas.microsoft.com/office/drawing/2014/main" id="{EC1EF87A-CAE5-6602-AA49-26C07B5C8540}"/>
                  </a:ext>
                </a:extLst>
              </p:cNvPr>
              <p:cNvSpPr txBox="1"/>
              <p:nvPr/>
            </p:nvSpPr>
            <p:spPr>
              <a:xfrm>
                <a:off x="11232472" y="4498593"/>
                <a:ext cx="8052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3/4 GBs</a:t>
                </a:r>
                <a:endParaRPr>
                  <a:solidFill>
                    <a:schemeClr val="dk1"/>
                  </a:solidFill>
                  <a:latin typeface="Cabin"/>
                  <a:ea typeface="Cabin"/>
                  <a:cs typeface="Cabin"/>
                  <a:sym typeface="Cabin"/>
                </a:endParaRPr>
              </a:p>
            </p:txBody>
          </p:sp>
        </p:grpSp>
        <p:sp>
          <p:nvSpPr>
            <p:cNvPr id="25" name="Google Shape;167;p18">
              <a:extLst>
                <a:ext uri="{FF2B5EF4-FFF2-40B4-BE49-F238E27FC236}">
                  <a16:creationId xmlns:a16="http://schemas.microsoft.com/office/drawing/2014/main" id="{D835EB20-B0D8-37FF-2AAE-89F57ADCB688}"/>
                </a:ext>
              </a:extLst>
            </p:cNvPr>
            <p:cNvSpPr/>
            <p:nvPr/>
          </p:nvSpPr>
          <p:spPr>
            <a:xfrm>
              <a:off x="8098864" y="3899069"/>
              <a:ext cx="10974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6" name="Google Shape;168;p18">
              <a:extLst>
                <a:ext uri="{FF2B5EF4-FFF2-40B4-BE49-F238E27FC236}">
                  <a16:creationId xmlns:a16="http://schemas.microsoft.com/office/drawing/2014/main" id="{90DE1B05-5BA6-275C-BEFF-E866C143BD06}"/>
                </a:ext>
              </a:extLst>
            </p:cNvPr>
            <p:cNvSpPr/>
            <p:nvPr/>
          </p:nvSpPr>
          <p:spPr>
            <a:xfrm>
              <a:off x="8098864" y="4361094"/>
              <a:ext cx="3657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nvGrpSpPr>
            <p:cNvPr id="30" name="Google Shape;172;p18">
              <a:extLst>
                <a:ext uri="{FF2B5EF4-FFF2-40B4-BE49-F238E27FC236}">
                  <a16:creationId xmlns:a16="http://schemas.microsoft.com/office/drawing/2014/main" id="{19D4BA71-0DEB-8712-2E0B-F8B1A60A1D15}"/>
                </a:ext>
              </a:extLst>
            </p:cNvPr>
            <p:cNvGrpSpPr/>
            <p:nvPr/>
          </p:nvGrpSpPr>
          <p:grpSpPr>
            <a:xfrm>
              <a:off x="6252107" y="2755269"/>
              <a:ext cx="1121562" cy="1908117"/>
              <a:chOff x="3787023" y="5368895"/>
              <a:chExt cx="1121562" cy="1908117"/>
            </a:xfrm>
          </p:grpSpPr>
          <p:sp>
            <p:nvSpPr>
              <p:cNvPr id="31" name="Google Shape;173;p18">
                <a:extLst>
                  <a:ext uri="{FF2B5EF4-FFF2-40B4-BE49-F238E27FC236}">
                    <a16:creationId xmlns:a16="http://schemas.microsoft.com/office/drawing/2014/main" id="{581E1685-B8BB-CCD8-A43E-558A39CC87B7}"/>
                  </a:ext>
                </a:extLst>
              </p:cNvPr>
              <p:cNvSpPr/>
              <p:nvPr/>
            </p:nvSpPr>
            <p:spPr>
              <a:xfrm>
                <a:off x="4159285" y="5368895"/>
                <a:ext cx="365700" cy="365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2" name="Google Shape;174;p18">
                <a:extLst>
                  <a:ext uri="{FF2B5EF4-FFF2-40B4-BE49-F238E27FC236}">
                    <a16:creationId xmlns:a16="http://schemas.microsoft.com/office/drawing/2014/main" id="{6E0B108C-E957-3ABC-937C-2079F78BC599}"/>
                  </a:ext>
                </a:extLst>
              </p:cNvPr>
              <p:cNvSpPr txBox="1"/>
              <p:nvPr/>
            </p:nvSpPr>
            <p:spPr>
              <a:xfrm>
                <a:off x="3787023" y="6353713"/>
                <a:ext cx="1121562"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chemeClr val="dk1"/>
                    </a:solidFill>
                    <a:latin typeface="Cabin"/>
                    <a:ea typeface="Cabin"/>
                    <a:cs typeface="Cabin"/>
                    <a:sym typeface="Cabin"/>
                  </a:rPr>
                  <a:t>1 core</a:t>
                </a:r>
              </a:p>
              <a:p>
                <a:pPr marL="0" lvl="0" indent="0" algn="ctr" rtl="0">
                  <a:spcBef>
                    <a:spcPts val="0"/>
                  </a:spcBef>
                  <a:spcAft>
                    <a:spcPts val="0"/>
                  </a:spcAft>
                  <a:buNone/>
                </a:pPr>
                <a:endParaRPr lang="en-US" sz="1600">
                  <a:solidFill>
                    <a:schemeClr val="dk1"/>
                  </a:solidFill>
                  <a:latin typeface="Cabin"/>
                  <a:ea typeface="Cabin"/>
                  <a:cs typeface="Cabin"/>
                  <a:sym typeface="Cabin"/>
                </a:endParaRPr>
              </a:p>
              <a:p>
                <a:pPr marL="0" lvl="0" indent="0" algn="ctr" rtl="0">
                  <a:spcBef>
                    <a:spcPts val="0"/>
                  </a:spcBef>
                  <a:spcAft>
                    <a:spcPts val="0"/>
                  </a:spcAft>
                  <a:buNone/>
                </a:pPr>
                <a:r>
                  <a:rPr lang="en-US" sz="1600">
                    <a:solidFill>
                      <a:schemeClr val="dk1"/>
                    </a:solidFill>
                    <a:latin typeface="Cabin"/>
                    <a:ea typeface="Cabin"/>
                    <a:cs typeface="Cabin"/>
                    <a:sym typeface="Cabin"/>
                  </a:rPr>
                  <a:t>2G</a:t>
                </a:r>
                <a:endParaRPr sz="1600">
                  <a:solidFill>
                    <a:schemeClr val="dk1"/>
                  </a:solidFill>
                  <a:latin typeface="Cabin"/>
                  <a:ea typeface="Cabin"/>
                  <a:cs typeface="Cabin"/>
                  <a:sym typeface="Cabin"/>
                </a:endParaRPr>
              </a:p>
            </p:txBody>
          </p:sp>
        </p:grpSp>
        <p:grpSp>
          <p:nvGrpSpPr>
            <p:cNvPr id="33" name="Google Shape;176;p18">
              <a:extLst>
                <a:ext uri="{FF2B5EF4-FFF2-40B4-BE49-F238E27FC236}">
                  <a16:creationId xmlns:a16="http://schemas.microsoft.com/office/drawing/2014/main" id="{A4648C6A-4975-7C6B-F3E4-94C700CB3456}"/>
                </a:ext>
              </a:extLst>
            </p:cNvPr>
            <p:cNvGrpSpPr/>
            <p:nvPr/>
          </p:nvGrpSpPr>
          <p:grpSpPr>
            <a:xfrm>
              <a:off x="8464718" y="3899083"/>
              <a:ext cx="1097250" cy="645025"/>
              <a:chOff x="10153225" y="4133705"/>
              <a:chExt cx="1097250" cy="645025"/>
            </a:xfrm>
          </p:grpSpPr>
          <p:sp>
            <p:nvSpPr>
              <p:cNvPr id="34" name="Google Shape;177;p18">
                <a:extLst>
                  <a:ext uri="{FF2B5EF4-FFF2-40B4-BE49-F238E27FC236}">
                    <a16:creationId xmlns:a16="http://schemas.microsoft.com/office/drawing/2014/main" id="{364715DC-D51E-8E95-FADD-326E0CF907EA}"/>
                  </a:ext>
                </a:extLst>
              </p:cNvPr>
              <p:cNvSpPr/>
              <p:nvPr/>
            </p:nvSpPr>
            <p:spPr>
              <a:xfrm>
                <a:off x="10884775" y="4133705"/>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5" name="Google Shape;178;p18">
                <a:extLst>
                  <a:ext uri="{FF2B5EF4-FFF2-40B4-BE49-F238E27FC236}">
                    <a16:creationId xmlns:a16="http://schemas.microsoft.com/office/drawing/2014/main" id="{27E2E4DD-E990-DFFE-7B08-1AA1C6C65E22}"/>
                  </a:ext>
                </a:extLst>
              </p:cNvPr>
              <p:cNvSpPr/>
              <p:nvPr/>
            </p:nvSpPr>
            <p:spPr>
              <a:xfrm>
                <a:off x="10153225" y="4595730"/>
                <a:ext cx="73152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39" name="Google Shape;182;p18">
              <a:extLst>
                <a:ext uri="{FF2B5EF4-FFF2-40B4-BE49-F238E27FC236}">
                  <a16:creationId xmlns:a16="http://schemas.microsoft.com/office/drawing/2014/main" id="{BD64C801-A4D0-3C00-F133-CA2B5909AB5F}"/>
                </a:ext>
              </a:extLst>
            </p:cNvPr>
            <p:cNvGrpSpPr/>
            <p:nvPr/>
          </p:nvGrpSpPr>
          <p:grpSpPr>
            <a:xfrm>
              <a:off x="5469551" y="2749582"/>
              <a:ext cx="1272165" cy="1913804"/>
              <a:chOff x="3696622" y="5368895"/>
              <a:chExt cx="1272165" cy="1913804"/>
            </a:xfrm>
          </p:grpSpPr>
          <p:sp>
            <p:nvSpPr>
              <p:cNvPr id="40" name="Google Shape;183;p18">
                <a:extLst>
                  <a:ext uri="{FF2B5EF4-FFF2-40B4-BE49-F238E27FC236}">
                    <a16:creationId xmlns:a16="http://schemas.microsoft.com/office/drawing/2014/main" id="{F54C67EF-2B0B-7FFC-F907-97EAECF0E555}"/>
                  </a:ext>
                </a:extLst>
              </p:cNvPr>
              <p:cNvSpPr/>
              <p:nvPr/>
            </p:nvSpPr>
            <p:spPr>
              <a:xfrm>
                <a:off x="4159285" y="5368895"/>
                <a:ext cx="365700" cy="365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1" name="Google Shape;184;p18">
                <a:extLst>
                  <a:ext uri="{FF2B5EF4-FFF2-40B4-BE49-F238E27FC236}">
                    <a16:creationId xmlns:a16="http://schemas.microsoft.com/office/drawing/2014/main" id="{14FE2D46-7D8A-D055-E01D-EA586E06450E}"/>
                  </a:ext>
                </a:extLst>
              </p:cNvPr>
              <p:cNvSpPr txBox="1"/>
              <p:nvPr/>
            </p:nvSpPr>
            <p:spPr>
              <a:xfrm>
                <a:off x="3696622" y="6359400"/>
                <a:ext cx="1272165"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chemeClr val="dk1"/>
                    </a:solidFill>
                    <a:latin typeface="Cabin"/>
                    <a:ea typeface="Cabin"/>
                    <a:cs typeface="Cabin"/>
                    <a:sym typeface="Cabin"/>
                  </a:rPr>
                  <a:t>1 core</a:t>
                </a:r>
              </a:p>
              <a:p>
                <a:pPr marL="0" lvl="0" indent="0" algn="ctr" rtl="0">
                  <a:spcBef>
                    <a:spcPts val="0"/>
                  </a:spcBef>
                  <a:spcAft>
                    <a:spcPts val="0"/>
                  </a:spcAft>
                  <a:buNone/>
                </a:pPr>
                <a:endParaRPr lang="en-US" sz="1600">
                  <a:solidFill>
                    <a:schemeClr val="dk1"/>
                  </a:solidFill>
                  <a:latin typeface="Cabin"/>
                  <a:ea typeface="Cabin"/>
                  <a:cs typeface="Cabin"/>
                  <a:sym typeface="Cabin"/>
                </a:endParaRPr>
              </a:p>
              <a:p>
                <a:pPr marL="0" lvl="0" indent="0" algn="ctr" rtl="0">
                  <a:spcBef>
                    <a:spcPts val="0"/>
                  </a:spcBef>
                  <a:spcAft>
                    <a:spcPts val="0"/>
                  </a:spcAft>
                  <a:buNone/>
                </a:pPr>
                <a:r>
                  <a:rPr lang="en-US" sz="1600">
                    <a:solidFill>
                      <a:schemeClr val="dk1"/>
                    </a:solidFill>
                    <a:latin typeface="Cabin"/>
                    <a:ea typeface="Cabin"/>
                    <a:cs typeface="Cabin"/>
                    <a:sym typeface="Cabin"/>
                  </a:rPr>
                  <a:t>2G</a:t>
                </a:r>
                <a:endParaRPr sz="1600">
                  <a:solidFill>
                    <a:schemeClr val="dk1"/>
                  </a:solidFill>
                  <a:latin typeface="Cabin"/>
                  <a:ea typeface="Cabin"/>
                  <a:cs typeface="Cabin"/>
                  <a:sym typeface="Cabin"/>
                </a:endParaRPr>
              </a:p>
            </p:txBody>
          </p:sp>
        </p:grpSp>
      </p:grpSp>
      <p:grpSp>
        <p:nvGrpSpPr>
          <p:cNvPr id="52" name="Group 51">
            <a:extLst>
              <a:ext uri="{FF2B5EF4-FFF2-40B4-BE49-F238E27FC236}">
                <a16:creationId xmlns:a16="http://schemas.microsoft.com/office/drawing/2014/main" id="{AA4E7E73-55AA-A5C9-E5C1-D4D0E065CD34}"/>
              </a:ext>
            </a:extLst>
          </p:cNvPr>
          <p:cNvGrpSpPr/>
          <p:nvPr/>
        </p:nvGrpSpPr>
        <p:grpSpPr>
          <a:xfrm>
            <a:off x="888392" y="1601032"/>
            <a:ext cx="3859929" cy="589378"/>
            <a:chOff x="440008" y="1824937"/>
            <a:chExt cx="3859929" cy="589378"/>
          </a:xfrm>
        </p:grpSpPr>
        <p:cxnSp>
          <p:nvCxnSpPr>
            <p:cNvPr id="48" name="Straight Arrow Connector 47">
              <a:extLst>
                <a:ext uri="{FF2B5EF4-FFF2-40B4-BE49-F238E27FC236}">
                  <a16:creationId xmlns:a16="http://schemas.microsoft.com/office/drawing/2014/main" id="{716D2985-02A3-CC3F-6AC7-335EC7EF3E4D}"/>
                </a:ext>
              </a:extLst>
            </p:cNvPr>
            <p:cNvCxnSpPr>
              <a:cxnSpLocks/>
            </p:cNvCxnSpPr>
            <p:nvPr/>
          </p:nvCxnSpPr>
          <p:spPr>
            <a:xfrm>
              <a:off x="2005513" y="2089226"/>
              <a:ext cx="2294424" cy="32508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 name="Google Shape;183;p18">
                  <a:extLst>
                    <a:ext uri="{FF2B5EF4-FFF2-40B4-BE49-F238E27FC236}">
                      <a16:creationId xmlns:a16="http://schemas.microsoft.com/office/drawing/2014/main" id="{C694F6D0-E35C-3AB3-4F8B-FA1434F2B10B}"/>
                    </a:ext>
                  </a:extLst>
                </p:cNvPr>
                <p:cNvSpPr/>
                <p:nvPr/>
              </p:nvSpPr>
              <p:spPr>
                <a:xfrm>
                  <a:off x="1443600" y="1906376"/>
                  <a:ext cx="365700" cy="365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
                      </m:oMathParaPr>
                      <m:oMath xmlns:m="http://schemas.openxmlformats.org/officeDocument/2006/math">
                        <m:sSub>
                          <m:sSubPr>
                            <m:ctrlPr>
                              <a:rPr lang="ar-AE" b="0" i="1" smtClean="0">
                                <a:solidFill>
                                  <a:schemeClr val="bg1"/>
                                </a:solidFill>
                                <a:latin typeface="Cambria Math" panose="02040503050406030204" pitchFamily="18" charset="0"/>
                                <a:ea typeface="Cabin"/>
                                <a:cs typeface="Cabin"/>
                                <a:sym typeface="Cabin"/>
                              </a:rPr>
                            </m:ctrlPr>
                          </m:sSubPr>
                          <m:e>
                            <m:r>
                              <a:rPr lang="ar-AE" b="0" i="1" smtClean="0">
                                <a:solidFill>
                                  <a:schemeClr val="bg1"/>
                                </a:solidFill>
                                <a:latin typeface="Cambria Math" panose="02040503050406030204" pitchFamily="18" charset="0"/>
                                <a:ea typeface="Cabin"/>
                                <a:cs typeface="Cabin"/>
                                <a:sym typeface="Cabin"/>
                              </a:rPr>
                              <m:t>𝑆</m:t>
                            </m:r>
                          </m:e>
                          <m:sub>
                            <m:r>
                              <a:rPr lang="ar-AE" b="0" i="1" smtClean="0">
                                <a:solidFill>
                                  <a:schemeClr val="bg1"/>
                                </a:solidFill>
                                <a:latin typeface="Cambria Math" panose="02040503050406030204" pitchFamily="18" charset="0"/>
                                <a:ea typeface="Cabin"/>
                                <a:cs typeface="Cabin"/>
                                <a:sym typeface="Cabin"/>
                              </a:rPr>
                              <m:t>1</m:t>
                            </m:r>
                          </m:sub>
                        </m:sSub>
                      </m:oMath>
                    </m:oMathPara>
                  </a14:m>
                  <a:endParaRPr lang="ar-AE">
                    <a:solidFill>
                      <a:schemeClr val="bg1"/>
                    </a:solidFill>
                    <a:latin typeface="Cabin"/>
                    <a:ea typeface="Cabin"/>
                    <a:cs typeface="Cabin"/>
                    <a:sym typeface="Cabin"/>
                  </a:endParaRPr>
                </a:p>
              </p:txBody>
            </p:sp>
          </mc:Choice>
          <mc:Fallback xmlns="">
            <p:sp>
              <p:nvSpPr>
                <p:cNvPr id="18" name="Google Shape;183;p18">
                  <a:extLst>
                    <a:ext uri="{FF2B5EF4-FFF2-40B4-BE49-F238E27FC236}">
                      <a16:creationId xmlns:a16="http://schemas.microsoft.com/office/drawing/2014/main" id="{C694F6D0-E35C-3AB3-4F8B-FA1434F2B10B}"/>
                    </a:ext>
                  </a:extLst>
                </p:cNvPr>
                <p:cNvSpPr>
                  <a:spLocks noRot="1" noChangeAspect="1" noMove="1" noResize="1" noEditPoints="1" noAdjustHandles="1" noChangeArrowheads="1" noChangeShapeType="1" noTextEdit="1"/>
                </p:cNvSpPr>
                <p:nvPr/>
              </p:nvSpPr>
              <p:spPr>
                <a:xfrm>
                  <a:off x="1443600" y="1906376"/>
                  <a:ext cx="365700" cy="365700"/>
                </a:xfrm>
                <a:prstGeom prst="rect">
                  <a:avLst/>
                </a:prstGeom>
                <a:blipFill>
                  <a:blip r:embed="rId4"/>
                  <a:stretch>
                    <a:fillRect r="-8065" b="-6452"/>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sp>
          <p:nvSpPr>
            <p:cNvPr id="28" name="Google Shape;162;p18">
              <a:extLst>
                <a:ext uri="{FF2B5EF4-FFF2-40B4-BE49-F238E27FC236}">
                  <a16:creationId xmlns:a16="http://schemas.microsoft.com/office/drawing/2014/main" id="{2474B425-409C-8DB4-EBBE-4164654317B8}"/>
                </a:ext>
              </a:extLst>
            </p:cNvPr>
            <p:cNvSpPr txBox="1"/>
            <p:nvPr/>
          </p:nvSpPr>
          <p:spPr>
            <a:xfrm>
              <a:off x="440008" y="1867366"/>
              <a:ext cx="1124712"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chemeClr val="dk1"/>
                  </a:solidFill>
                  <a:latin typeface="Cabin"/>
                  <a:ea typeface="Cabin"/>
                  <a:cs typeface="Cabin"/>
                  <a:sym typeface="Cabin"/>
                </a:rPr>
                <a:t>Type-1</a:t>
              </a:r>
              <a:endParaRPr sz="1600">
                <a:solidFill>
                  <a:schemeClr val="dk1"/>
                </a:solidFill>
                <a:latin typeface="Cabin"/>
                <a:ea typeface="Cabin"/>
                <a:cs typeface="Cabin"/>
                <a:sym typeface="Cabin"/>
              </a:endParaRPr>
            </a:p>
          </p:txBody>
        </p:sp>
        <mc:AlternateContent xmlns:mc="http://schemas.openxmlformats.org/markup-compatibility/2006" xmlns:a14="http://schemas.microsoft.com/office/drawing/2010/main">
          <mc:Choice Requires="a14">
            <p:sp>
              <p:nvSpPr>
                <p:cNvPr id="44" name="Google Shape;162;p18">
                  <a:extLst>
                    <a:ext uri="{FF2B5EF4-FFF2-40B4-BE49-F238E27FC236}">
                      <a16:creationId xmlns:a16="http://schemas.microsoft.com/office/drawing/2014/main" id="{E28C3D53-372F-AF54-DFE0-6FFEA3E947C4}"/>
                    </a:ext>
                  </a:extLst>
                </p:cNvPr>
                <p:cNvSpPr txBox="1"/>
                <p:nvPr/>
              </p:nvSpPr>
              <p:spPr>
                <a:xfrm>
                  <a:off x="2620879" y="1824937"/>
                  <a:ext cx="1203094"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chemeClr val="dk1"/>
                      </a:solidFill>
                      <a:latin typeface="Cabin"/>
                      <a:ea typeface="Cabin"/>
                      <a:cs typeface="Cabin"/>
                      <a:sym typeface="Cabin"/>
                    </a:rPr>
                    <a:t>Poisson(</a:t>
                  </a:r>
                  <a14:m>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𝜆</m:t>
                          </m:r>
                        </m:e>
                        <m:sub>
                          <m:r>
                            <a:rPr lang="en-US" sz="1600" b="0" i="1" smtClean="0">
                              <a:solidFill>
                                <a:schemeClr val="dk1"/>
                              </a:solidFill>
                              <a:latin typeface="Cambria Math" panose="02040503050406030204" pitchFamily="18" charset="0"/>
                              <a:ea typeface="Cabin"/>
                              <a:cs typeface="Cabin"/>
                              <a:sym typeface="Cabin"/>
                            </a:rPr>
                            <m:t>1</m:t>
                          </m:r>
                        </m:sub>
                      </m:sSub>
                    </m:oMath>
                  </a14:m>
                  <a:r>
                    <a:rPr lang="en-US" sz="1600">
                      <a:solidFill>
                        <a:schemeClr val="dk1"/>
                      </a:solidFill>
                      <a:latin typeface="Cabin"/>
                      <a:ea typeface="Cabin"/>
                      <a:cs typeface="Cabin"/>
                      <a:sym typeface="Cabin"/>
                    </a:rPr>
                    <a:t>)</a:t>
                  </a:r>
                  <a:endParaRPr sz="1600">
                    <a:solidFill>
                      <a:schemeClr val="dk1"/>
                    </a:solidFill>
                    <a:latin typeface="Cabin"/>
                    <a:ea typeface="Cabin"/>
                    <a:cs typeface="Cabin"/>
                    <a:sym typeface="Cabin"/>
                  </a:endParaRPr>
                </a:p>
              </p:txBody>
            </p:sp>
          </mc:Choice>
          <mc:Fallback xmlns="">
            <p:sp>
              <p:nvSpPr>
                <p:cNvPr id="44" name="Google Shape;162;p18">
                  <a:extLst>
                    <a:ext uri="{FF2B5EF4-FFF2-40B4-BE49-F238E27FC236}">
                      <a16:creationId xmlns:a16="http://schemas.microsoft.com/office/drawing/2014/main" id="{E28C3D53-372F-AF54-DFE0-6FFEA3E947C4}"/>
                    </a:ext>
                  </a:extLst>
                </p:cNvPr>
                <p:cNvSpPr txBox="1">
                  <a:spLocks noRot="1" noChangeAspect="1" noMove="1" noResize="1" noEditPoints="1" noAdjustHandles="1" noChangeArrowheads="1" noChangeShapeType="1" noTextEdit="1"/>
                </p:cNvSpPr>
                <p:nvPr/>
              </p:nvSpPr>
              <p:spPr>
                <a:xfrm>
                  <a:off x="2620879" y="1824937"/>
                  <a:ext cx="1203094" cy="430857"/>
                </a:xfrm>
                <a:prstGeom prst="rect">
                  <a:avLst/>
                </a:prstGeom>
                <a:blipFill>
                  <a:blip r:embed="rId5"/>
                  <a:stretch>
                    <a:fillRect l="-1010" r="-505" b="-7143"/>
                  </a:stretch>
                </a:blipFill>
                <a:ln>
                  <a:noFill/>
                </a:ln>
              </p:spPr>
              <p:txBody>
                <a:bodyPr/>
                <a:lstStyle/>
                <a:p>
                  <a:r>
                    <a:rPr lang="en-US">
                      <a:noFill/>
                    </a:rPr>
                    <a:t> </a:t>
                  </a:r>
                </a:p>
              </p:txBody>
            </p:sp>
          </mc:Fallback>
        </mc:AlternateContent>
      </p:grpSp>
      <p:grpSp>
        <p:nvGrpSpPr>
          <p:cNvPr id="51" name="Group 50">
            <a:extLst>
              <a:ext uri="{FF2B5EF4-FFF2-40B4-BE49-F238E27FC236}">
                <a16:creationId xmlns:a16="http://schemas.microsoft.com/office/drawing/2014/main" id="{0811EA8F-273F-8A11-A1DD-0DDE842926C8}"/>
              </a:ext>
            </a:extLst>
          </p:cNvPr>
          <p:cNvGrpSpPr/>
          <p:nvPr/>
        </p:nvGrpSpPr>
        <p:grpSpPr>
          <a:xfrm>
            <a:off x="918011" y="2296178"/>
            <a:ext cx="3824414" cy="735628"/>
            <a:chOff x="441731" y="2542749"/>
            <a:chExt cx="3824414" cy="735628"/>
          </a:xfrm>
        </p:grpSpPr>
        <mc:AlternateContent xmlns:mc="http://schemas.openxmlformats.org/markup-compatibility/2006" xmlns:a14="http://schemas.microsoft.com/office/drawing/2010/main">
          <mc:Choice Requires="a14">
            <p:sp>
              <p:nvSpPr>
                <p:cNvPr id="27" name="Google Shape;161;p18">
                  <a:extLst>
                    <a:ext uri="{FF2B5EF4-FFF2-40B4-BE49-F238E27FC236}">
                      <a16:creationId xmlns:a16="http://schemas.microsoft.com/office/drawing/2014/main" id="{14FFC653-3332-6027-A91C-2B19081C2153}"/>
                    </a:ext>
                  </a:extLst>
                </p:cNvPr>
                <p:cNvSpPr/>
                <p:nvPr/>
              </p:nvSpPr>
              <p:spPr>
                <a:xfrm>
                  <a:off x="1443600" y="2850714"/>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ar-AE" b="0" i="1" smtClean="0">
                                <a:solidFill>
                                  <a:schemeClr val="bg1"/>
                                </a:solidFill>
                                <a:latin typeface="Cambria Math" panose="02040503050406030204" pitchFamily="18" charset="0"/>
                                <a:ea typeface="Cabin"/>
                                <a:cs typeface="Cabin"/>
                                <a:sym typeface="Cabin"/>
                              </a:rPr>
                            </m:ctrlPr>
                          </m:sSubPr>
                          <m:e>
                            <m:r>
                              <a:rPr lang="ar-AE" b="0" i="1" smtClean="0">
                                <a:solidFill>
                                  <a:schemeClr val="bg1"/>
                                </a:solidFill>
                                <a:latin typeface="Cambria Math" panose="02040503050406030204" pitchFamily="18" charset="0"/>
                                <a:ea typeface="Cabin"/>
                                <a:cs typeface="Cabin"/>
                                <a:sym typeface="Cabin"/>
                              </a:rPr>
                              <m:t>𝑆</m:t>
                            </m:r>
                          </m:e>
                          <m:sub>
                            <m:r>
                              <a:rPr lang="ar-AE" b="0" i="1" smtClean="0">
                                <a:solidFill>
                                  <a:schemeClr val="bg1"/>
                                </a:solidFill>
                                <a:latin typeface="Cambria Math" panose="02040503050406030204" pitchFamily="18" charset="0"/>
                                <a:ea typeface="Cabin"/>
                                <a:cs typeface="Cabin"/>
                                <a:sym typeface="Cabin"/>
                              </a:rPr>
                              <m:t>2</m:t>
                            </m:r>
                          </m:sub>
                        </m:sSub>
                      </m:oMath>
                    </m:oMathPara>
                  </a14:m>
                  <a:endParaRPr lang="ar-AE">
                    <a:solidFill>
                      <a:schemeClr val="bg1"/>
                    </a:solidFill>
                    <a:latin typeface="Cabin"/>
                    <a:ea typeface="Cabin"/>
                    <a:cs typeface="Cabin"/>
                    <a:sym typeface="Cabin"/>
                  </a:endParaRPr>
                </a:p>
              </p:txBody>
            </p:sp>
          </mc:Choice>
          <mc:Fallback xmlns="">
            <p:sp>
              <p:nvSpPr>
                <p:cNvPr id="27" name="Google Shape;161;p18">
                  <a:extLst>
                    <a:ext uri="{FF2B5EF4-FFF2-40B4-BE49-F238E27FC236}">
                      <a16:creationId xmlns:a16="http://schemas.microsoft.com/office/drawing/2014/main" id="{14FFC653-3332-6027-A91C-2B19081C2153}"/>
                    </a:ext>
                  </a:extLst>
                </p:cNvPr>
                <p:cNvSpPr>
                  <a:spLocks noRot="1" noChangeAspect="1" noMove="1" noResize="1" noEditPoints="1" noAdjustHandles="1" noChangeArrowheads="1" noChangeShapeType="1" noTextEdit="1"/>
                </p:cNvSpPr>
                <p:nvPr/>
              </p:nvSpPr>
              <p:spPr>
                <a:xfrm>
                  <a:off x="1443600" y="2850714"/>
                  <a:ext cx="365760" cy="365760"/>
                </a:xfrm>
                <a:prstGeom prst="rect">
                  <a:avLst/>
                </a:prstGeom>
                <a:blipFill>
                  <a:blip r:embed="rId6"/>
                  <a:stretch>
                    <a:fillRect r="-8065" b="-8065"/>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sp>
          <p:nvSpPr>
            <p:cNvPr id="29" name="Google Shape;162;p18">
              <a:extLst>
                <a:ext uri="{FF2B5EF4-FFF2-40B4-BE49-F238E27FC236}">
                  <a16:creationId xmlns:a16="http://schemas.microsoft.com/office/drawing/2014/main" id="{19F59DD7-F1AC-0A35-95BF-FC4DF95612CC}"/>
                </a:ext>
              </a:extLst>
            </p:cNvPr>
            <p:cNvSpPr txBox="1"/>
            <p:nvPr/>
          </p:nvSpPr>
          <p:spPr>
            <a:xfrm>
              <a:off x="441731" y="2785617"/>
              <a:ext cx="1124712"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chemeClr val="dk1"/>
                  </a:solidFill>
                  <a:latin typeface="Cabin"/>
                  <a:ea typeface="Cabin"/>
                  <a:cs typeface="Cabin"/>
                  <a:sym typeface="Cabin"/>
                </a:rPr>
                <a:t>Type-2</a:t>
              </a:r>
              <a:endParaRPr sz="1600">
                <a:solidFill>
                  <a:schemeClr val="dk1"/>
                </a:solidFill>
                <a:latin typeface="Cabin"/>
                <a:ea typeface="Cabin"/>
                <a:cs typeface="Cabin"/>
                <a:sym typeface="Cabin"/>
              </a:endParaRPr>
            </a:p>
          </p:txBody>
        </p:sp>
        <p:cxnSp>
          <p:nvCxnSpPr>
            <p:cNvPr id="37" name="Straight Arrow Connector 36">
              <a:extLst>
                <a:ext uri="{FF2B5EF4-FFF2-40B4-BE49-F238E27FC236}">
                  <a16:creationId xmlns:a16="http://schemas.microsoft.com/office/drawing/2014/main" id="{743CB1B2-0085-8661-56E3-312976C01C20}"/>
                </a:ext>
              </a:extLst>
            </p:cNvPr>
            <p:cNvCxnSpPr>
              <a:cxnSpLocks/>
            </p:cNvCxnSpPr>
            <p:nvPr/>
          </p:nvCxnSpPr>
          <p:spPr>
            <a:xfrm flipV="1">
              <a:off x="2005513" y="2542749"/>
              <a:ext cx="2260632" cy="49084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5" name="Google Shape;162;p18">
                  <a:extLst>
                    <a:ext uri="{FF2B5EF4-FFF2-40B4-BE49-F238E27FC236}">
                      <a16:creationId xmlns:a16="http://schemas.microsoft.com/office/drawing/2014/main" id="{DA84BF11-9F73-A167-9A40-162F0AD37A70}"/>
                    </a:ext>
                  </a:extLst>
                </p:cNvPr>
                <p:cNvSpPr txBox="1"/>
                <p:nvPr/>
              </p:nvSpPr>
              <p:spPr>
                <a:xfrm>
                  <a:off x="2467126" y="2847520"/>
                  <a:ext cx="1203094"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chemeClr val="dk1"/>
                      </a:solidFill>
                      <a:latin typeface="Cabin"/>
                      <a:ea typeface="Cabin"/>
                      <a:cs typeface="Cabin"/>
                      <a:sym typeface="Cabin"/>
                    </a:rPr>
                    <a:t>Poisson(</a:t>
                  </a:r>
                  <a14:m>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𝜆</m:t>
                          </m:r>
                        </m:e>
                        <m:sub>
                          <m:r>
                            <a:rPr lang="en-US" sz="1600" b="0" i="1" smtClean="0">
                              <a:solidFill>
                                <a:schemeClr val="dk1"/>
                              </a:solidFill>
                              <a:latin typeface="Cambria Math" panose="02040503050406030204" pitchFamily="18" charset="0"/>
                              <a:ea typeface="Cabin"/>
                              <a:cs typeface="Cabin"/>
                              <a:sym typeface="Cabin"/>
                            </a:rPr>
                            <m:t>2</m:t>
                          </m:r>
                        </m:sub>
                      </m:sSub>
                    </m:oMath>
                  </a14:m>
                  <a:r>
                    <a:rPr lang="en-US" sz="1600">
                      <a:solidFill>
                        <a:schemeClr val="dk1"/>
                      </a:solidFill>
                      <a:latin typeface="Cabin"/>
                      <a:ea typeface="Cabin"/>
                      <a:cs typeface="Cabin"/>
                      <a:sym typeface="Cabin"/>
                    </a:rPr>
                    <a:t>)</a:t>
                  </a:r>
                  <a:endParaRPr sz="1600">
                    <a:solidFill>
                      <a:schemeClr val="dk1"/>
                    </a:solidFill>
                    <a:latin typeface="Cabin"/>
                    <a:ea typeface="Cabin"/>
                    <a:cs typeface="Cabin"/>
                    <a:sym typeface="Cabin"/>
                  </a:endParaRPr>
                </a:p>
              </p:txBody>
            </p:sp>
          </mc:Choice>
          <mc:Fallback xmlns="">
            <p:sp>
              <p:nvSpPr>
                <p:cNvPr id="45" name="Google Shape;162;p18">
                  <a:extLst>
                    <a:ext uri="{FF2B5EF4-FFF2-40B4-BE49-F238E27FC236}">
                      <a16:creationId xmlns:a16="http://schemas.microsoft.com/office/drawing/2014/main" id="{DA84BF11-9F73-A167-9A40-162F0AD37A70}"/>
                    </a:ext>
                  </a:extLst>
                </p:cNvPr>
                <p:cNvSpPr txBox="1">
                  <a:spLocks noRot="1" noChangeAspect="1" noMove="1" noResize="1" noEditPoints="1" noAdjustHandles="1" noChangeArrowheads="1" noChangeShapeType="1" noTextEdit="1"/>
                </p:cNvSpPr>
                <p:nvPr/>
              </p:nvSpPr>
              <p:spPr>
                <a:xfrm>
                  <a:off x="2467126" y="2847520"/>
                  <a:ext cx="1203094" cy="430857"/>
                </a:xfrm>
                <a:prstGeom prst="rect">
                  <a:avLst/>
                </a:prstGeom>
                <a:blipFill>
                  <a:blip r:embed="rId7"/>
                  <a:stretch>
                    <a:fillRect l="-1523" r="-1015" b="-7143"/>
                  </a:stretch>
                </a:blipFill>
                <a:ln>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5" name="Google Shape;162;p18">
                <a:extLst>
                  <a:ext uri="{FF2B5EF4-FFF2-40B4-BE49-F238E27FC236}">
                    <a16:creationId xmlns:a16="http://schemas.microsoft.com/office/drawing/2014/main" id="{3682D0FE-AAAC-7F3C-CC3E-75DF76FC6013}"/>
                  </a:ext>
                </a:extLst>
              </p:cNvPr>
              <p:cNvSpPr txBox="1"/>
              <p:nvPr/>
            </p:nvSpPr>
            <p:spPr>
              <a:xfrm>
                <a:off x="166203" y="3456706"/>
                <a:ext cx="5944347" cy="923299"/>
              </a:xfrm>
              <a:prstGeom prst="rect">
                <a:avLst/>
              </a:prstGeom>
              <a:noFill/>
              <a:ln>
                <a:noFill/>
              </a:ln>
            </p:spPr>
            <p:txBody>
              <a:bodyPr spcFirstLastPara="1" wrap="square" lIns="91425" tIns="91425" rIns="91425" bIns="91425" anchor="t" anchorCtr="0">
                <a:spAutoFit/>
              </a:bodyPr>
              <a:lstStyle/>
              <a:p>
                <a:pPr lvl="0" algn="ctr"/>
                <a:r>
                  <a:rPr lang="en-US" sz="1600" i="1">
                    <a:solidFill>
                      <a:schemeClr val="dk1"/>
                    </a:solidFill>
                    <a:latin typeface="Cabin"/>
                    <a:ea typeface="Cabin"/>
                    <a:cs typeface="Cabin"/>
                    <a:sym typeface="Cabin"/>
                  </a:rPr>
                  <a:t>Service requirement </a:t>
                </a:r>
                <a14:m>
                  <m:oMath xmlns:m="http://schemas.openxmlformats.org/officeDocument/2006/math">
                    <m:sSub>
                      <m:sSubPr>
                        <m:ctrlPr>
                          <a:rPr lang="en-US" sz="1600" i="1">
                            <a:solidFill>
                              <a:schemeClr val="dk1"/>
                            </a:solidFill>
                            <a:latin typeface="Cambria Math" panose="02040503050406030204" pitchFamily="18" charset="0"/>
                            <a:ea typeface="Cabin"/>
                            <a:cs typeface="Cabin"/>
                            <a:sym typeface="Cabin"/>
                          </a:rPr>
                        </m:ctrlPr>
                      </m:sSubPr>
                      <m:e>
                        <m:r>
                          <a:rPr lang="en-US" sz="1600" i="1">
                            <a:solidFill>
                              <a:schemeClr val="dk1"/>
                            </a:solidFill>
                            <a:latin typeface="Cambria Math" panose="02040503050406030204" pitchFamily="18" charset="0"/>
                            <a:ea typeface="Cabin"/>
                            <a:cs typeface="Cabin"/>
                            <a:sym typeface="Cabin"/>
                          </a:rPr>
                          <m:t>𝑆</m:t>
                        </m:r>
                      </m:e>
                      <m:sub>
                        <m:r>
                          <a:rPr lang="en-US" sz="1600" i="1">
                            <a:solidFill>
                              <a:schemeClr val="dk1"/>
                            </a:solidFill>
                            <a:latin typeface="Cambria Math" panose="02040503050406030204" pitchFamily="18" charset="0"/>
                            <a:ea typeface="Cabin"/>
                            <a:cs typeface="Cabin"/>
                            <a:sym typeface="Cabin"/>
                          </a:rPr>
                          <m:t>𝑖</m:t>
                        </m:r>
                      </m:sub>
                    </m:sSub>
                  </m:oMath>
                </a14:m>
                <a:r>
                  <a:rPr lang="en-US" sz="1600">
                    <a:solidFill>
                      <a:schemeClr val="dk1"/>
                    </a:solidFill>
                    <a:latin typeface="Cabin"/>
                    <a:ea typeface="Cabin"/>
                    <a:cs typeface="Cabin"/>
                    <a:sym typeface="Cabin"/>
                  </a:rPr>
                  <a:t>: </a:t>
                </a:r>
              </a:p>
              <a:p>
                <a:pPr lvl="0" algn="ctr"/>
                <a:r>
                  <a:rPr lang="en-US" sz="1600">
                    <a:solidFill>
                      <a:schemeClr val="dk1"/>
                    </a:solidFill>
                    <a:latin typeface="Cabin"/>
                    <a:ea typeface="Cabin"/>
                    <a:cs typeface="Cabin"/>
                    <a:sym typeface="Cabin"/>
                  </a:rPr>
                  <a:t>time a type-</a:t>
                </a:r>
                <a14:m>
                  <m:oMath xmlns:m="http://schemas.openxmlformats.org/officeDocument/2006/math">
                    <m:r>
                      <a:rPr lang="en-US" sz="1600" i="1">
                        <a:solidFill>
                          <a:schemeClr val="dk1"/>
                        </a:solidFill>
                        <a:latin typeface="Cambria Math" panose="02040503050406030204" pitchFamily="18" charset="0"/>
                        <a:ea typeface="Cabin"/>
                        <a:cs typeface="Cabin"/>
                        <a:sym typeface="Cabin"/>
                      </a:rPr>
                      <m:t>𝑖</m:t>
                    </m:r>
                  </m:oMath>
                </a14:m>
                <a:r>
                  <a:rPr lang="en-US" sz="1600">
                    <a:solidFill>
                      <a:schemeClr val="dk1"/>
                    </a:solidFill>
                    <a:latin typeface="Cabin"/>
                    <a:ea typeface="Cabin"/>
                    <a:cs typeface="Cabin"/>
                    <a:sym typeface="Cabin"/>
                  </a:rPr>
                  <a:t> job needs to be run on the server before completion.</a:t>
                </a:r>
              </a:p>
              <a:p>
                <a:pPr algn="ct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rPr>
                            <m:t>𝑆</m:t>
                          </m:r>
                        </m:e>
                        <m:sub>
                          <m:r>
                            <a:rPr lang="en-US" sz="1600" i="1">
                              <a:latin typeface="Cambria Math" panose="02040503050406030204" pitchFamily="18" charset="0"/>
                            </a:rPr>
                            <m:t>𝑖</m:t>
                          </m:r>
                        </m:sub>
                      </m:sSub>
                      <m:r>
                        <a:rPr lang="en-US" sz="1600" i="1">
                          <a:latin typeface="Cambria Math" panose="02040503050406030204" pitchFamily="18" charset="0"/>
                        </a:rPr>
                        <m:t>∼</m:t>
                      </m:r>
                      <m:func>
                        <m:funcPr>
                          <m:ctrlPr>
                            <a:rPr lang="en-US" sz="1600" i="1">
                              <a:latin typeface="Cambria Math" panose="02040503050406030204" pitchFamily="18" charset="0"/>
                            </a:rPr>
                          </m:ctrlPr>
                        </m:funcPr>
                        <m:fName>
                          <m:r>
                            <m:rPr>
                              <m:sty m:val="p"/>
                            </m:rPr>
                            <a:rPr lang="en-US" sz="1600">
                              <a:latin typeface="Cambria Math" panose="02040503050406030204" pitchFamily="18" charset="0"/>
                            </a:rPr>
                            <m:t>exp</m:t>
                          </m:r>
                        </m:fName>
                        <m:e>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𝜇</m:t>
                              </m:r>
                            </m:e>
                            <m:sub>
                              <m:r>
                                <a:rPr lang="en-US" sz="1600" i="1">
                                  <a:latin typeface="Cambria Math" panose="02040503050406030204" pitchFamily="18" charset="0"/>
                                </a:rPr>
                                <m:t>𝑖</m:t>
                              </m:r>
                            </m:sub>
                          </m:sSub>
                          <m:r>
                            <a:rPr lang="en-US" sz="1600" i="1">
                              <a:latin typeface="Cambria Math" panose="02040503050406030204" pitchFamily="18" charset="0"/>
                            </a:rPr>
                            <m:t>)</m:t>
                          </m:r>
                        </m:e>
                      </m:func>
                      <m:r>
                        <a:rPr lang="en-US" sz="1600" i="1">
                          <a:latin typeface="Cambria Math" panose="02040503050406030204" pitchFamily="18" charset="0"/>
                        </a:rPr>
                        <m:t>, </m:t>
                      </m:r>
                      <m:r>
                        <a:rPr lang="en-US" sz="1600" i="1">
                          <a:latin typeface="Cambria Math" panose="02040503050406030204" pitchFamily="18" charset="0"/>
                        </a:rPr>
                        <m:t>𝑖</m:t>
                      </m:r>
                      <m:r>
                        <a:rPr lang="en-US" sz="1600" i="1">
                          <a:latin typeface="Cambria Math" panose="02040503050406030204" pitchFamily="18" charset="0"/>
                        </a:rPr>
                        <m:t>.</m:t>
                      </m:r>
                      <m:r>
                        <a:rPr lang="en-US" sz="1600" i="1">
                          <a:latin typeface="Cambria Math" panose="02040503050406030204" pitchFamily="18" charset="0"/>
                        </a:rPr>
                        <m:t>𝑖</m:t>
                      </m:r>
                      <m:r>
                        <a:rPr lang="en-US" sz="1600" i="1">
                          <a:latin typeface="Cambria Math" panose="02040503050406030204" pitchFamily="18" charset="0"/>
                        </a:rPr>
                        <m:t>.</m:t>
                      </m:r>
                      <m:r>
                        <a:rPr lang="en-US" sz="1600" i="1">
                          <a:latin typeface="Cambria Math" panose="02040503050406030204" pitchFamily="18" charset="0"/>
                        </a:rPr>
                        <m:t>𝑑</m:t>
                      </m:r>
                      <m:r>
                        <a:rPr lang="en-US" sz="1600" i="1">
                          <a:latin typeface="Cambria Math" panose="02040503050406030204" pitchFamily="18" charset="0"/>
                        </a:rPr>
                        <m:t>.</m:t>
                      </m:r>
                    </m:oMath>
                  </m:oMathPara>
                </a14:m>
                <a:endParaRPr lang="en-US" sz="1600"/>
              </a:p>
            </p:txBody>
          </p:sp>
        </mc:Choice>
        <mc:Fallback xmlns="">
          <p:sp>
            <p:nvSpPr>
              <p:cNvPr id="55" name="Google Shape;162;p18">
                <a:extLst>
                  <a:ext uri="{FF2B5EF4-FFF2-40B4-BE49-F238E27FC236}">
                    <a16:creationId xmlns:a16="http://schemas.microsoft.com/office/drawing/2014/main" id="{3682D0FE-AAAC-7F3C-CC3E-75DF76FC6013}"/>
                  </a:ext>
                </a:extLst>
              </p:cNvPr>
              <p:cNvSpPr txBox="1">
                <a:spLocks noRot="1" noChangeAspect="1" noMove="1" noResize="1" noEditPoints="1" noAdjustHandles="1" noChangeArrowheads="1" noChangeShapeType="1" noTextEdit="1"/>
              </p:cNvSpPr>
              <p:nvPr/>
            </p:nvSpPr>
            <p:spPr>
              <a:xfrm>
                <a:off x="166203" y="3456706"/>
                <a:ext cx="5944347" cy="923299"/>
              </a:xfrm>
              <a:prstGeom prst="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1" name="Google Shape;199;p19">
                <a:extLst>
                  <a:ext uri="{FF2B5EF4-FFF2-40B4-BE49-F238E27FC236}">
                    <a16:creationId xmlns:a16="http://schemas.microsoft.com/office/drawing/2014/main" id="{4462825D-ADB7-E2FE-533D-9F10165E0905}"/>
                  </a:ext>
                </a:extLst>
              </p:cNvPr>
              <p:cNvSpPr txBox="1">
                <a:spLocks noGrp="1"/>
              </p:cNvSpPr>
              <p:nvPr>
                <p:ph type="body" idx="1"/>
              </p:nvPr>
            </p:nvSpPr>
            <p:spPr>
              <a:xfrm>
                <a:off x="516533" y="4640313"/>
                <a:ext cx="11238851" cy="1471077"/>
              </a:xfrm>
              <a:prstGeom prst="rect">
                <a:avLst/>
              </a:prstGeom>
            </p:spPr>
            <p:txBody>
              <a:bodyPr spcFirstLastPara="1" wrap="square" lIns="91425" tIns="91425" rIns="91425" bIns="91425" anchor="t" anchorCtr="0">
                <a:noAutofit/>
              </a:bodyPr>
              <a:lstStyle/>
              <a:p>
                <a:pPr marL="50800" lvl="0" indent="0" algn="l" rtl="0">
                  <a:lnSpc>
                    <a:spcPct val="100000"/>
                  </a:lnSpc>
                  <a:spcBef>
                    <a:spcPts val="0"/>
                  </a:spcBef>
                  <a:spcAft>
                    <a:spcPts val="0"/>
                  </a:spcAft>
                  <a:buSzPts val="2800"/>
                  <a:buNone/>
                </a:pPr>
                <a:r>
                  <a:rPr lang="en-US" sz="2400" dirty="0"/>
                  <a:t>Goal:</a:t>
                </a:r>
              </a:p>
              <a:p>
                <a:pPr>
                  <a:lnSpc>
                    <a:spcPct val="100000"/>
                  </a:lnSpc>
                  <a:spcBef>
                    <a:spcPts val="0"/>
                  </a:spcBef>
                  <a:buFont typeface="Arial" panose="020B0604020202020204" pitchFamily="34" charset="0"/>
                  <a:buChar char="•"/>
                </a:pPr>
                <a:r>
                  <a:rPr lang="en-US" sz="2400" dirty="0"/>
                  <a:t>Maximize</a:t>
                </a:r>
                <a:r>
                  <a:rPr lang="en-US" sz="2400" i="1" dirty="0"/>
                  <a:t> the stability region</a:t>
                </a:r>
                <a:r>
                  <a:rPr lang="en-US" sz="2400" dirty="0"/>
                  <a:t> (throughput-optimal)</a:t>
                </a:r>
                <a:r>
                  <a:rPr lang="en-US" sz="2400" i="1" dirty="0"/>
                  <a:t>: </a:t>
                </a:r>
                <a:r>
                  <a:rPr lang="en-US" sz="2400" dirty="0"/>
                  <a:t>set of cases </a:t>
                </a:r>
                <a:r>
                  <a:rPr lang="en-US" sz="2400" dirty="0" err="1"/>
                  <a:t>s.t.</a:t>
                </a:r>
                <a:r>
                  <a:rPr lang="en-US" sz="2400" dirty="0"/>
                  <a:t> mean response time is bounded.</a:t>
                </a:r>
              </a:p>
              <a:p>
                <a:pPr>
                  <a:lnSpc>
                    <a:spcPct val="100000"/>
                  </a:lnSpc>
                  <a:spcBef>
                    <a:spcPts val="0"/>
                  </a:spcBef>
                  <a:buFont typeface="Arial" panose="020B0604020202020204" pitchFamily="34" charset="0"/>
                  <a:buChar char="•"/>
                </a:pPr>
                <a:r>
                  <a:rPr lang="en-US" sz="2400" dirty="0"/>
                  <a:t>Analyze</a:t>
                </a:r>
                <a:r>
                  <a:rPr lang="en-US" sz="2400" i="1" dirty="0"/>
                  <a:t> the mean response time, </a:t>
                </a:r>
                <a14:m>
                  <m:oMath xmlns:m="http://schemas.openxmlformats.org/officeDocument/2006/math">
                    <m:r>
                      <a:rPr lang="en-US" sz="2400" i="1" smtClean="0">
                        <a:latin typeface="Cambria Math" panose="02040503050406030204" pitchFamily="18" charset="0"/>
                        <a:ea typeface="Cambria Math" panose="02040503050406030204" pitchFamily="18" charset="0"/>
                      </a:rPr>
                      <m:t>𝔼</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𝑇</m:t>
                    </m:r>
                    <m:r>
                      <a:rPr lang="en-US" sz="2400" b="0" i="1" smtClean="0">
                        <a:latin typeface="Cambria Math" panose="02040503050406030204" pitchFamily="18" charset="0"/>
                        <a:ea typeface="Cambria Math" panose="02040503050406030204" pitchFamily="18" charset="0"/>
                      </a:rPr>
                      <m:t>]</m:t>
                    </m:r>
                  </m:oMath>
                </a14:m>
                <a:r>
                  <a:rPr lang="en-US" sz="2400" dirty="0"/>
                  <a:t>.</a:t>
                </a:r>
              </a:p>
            </p:txBody>
          </p:sp>
        </mc:Choice>
        <mc:Fallback>
          <p:sp>
            <p:nvSpPr>
              <p:cNvPr id="61" name="Google Shape;199;p19">
                <a:extLst>
                  <a:ext uri="{FF2B5EF4-FFF2-40B4-BE49-F238E27FC236}">
                    <a16:creationId xmlns:a16="http://schemas.microsoft.com/office/drawing/2014/main" id="{4462825D-ADB7-E2FE-533D-9F10165E0905}"/>
                  </a:ext>
                </a:extLst>
              </p:cNvPr>
              <p:cNvSpPr txBox="1">
                <a:spLocks noGrp="1" noRot="1" noChangeAspect="1" noMove="1" noResize="1" noEditPoints="1" noAdjustHandles="1" noChangeArrowheads="1" noChangeShapeType="1" noTextEdit="1"/>
              </p:cNvSpPr>
              <p:nvPr>
                <p:ph type="body" idx="1"/>
              </p:nvPr>
            </p:nvSpPr>
            <p:spPr>
              <a:xfrm>
                <a:off x="516533" y="4640313"/>
                <a:ext cx="11238851" cy="1471077"/>
              </a:xfrm>
              <a:prstGeom prst="rect">
                <a:avLst/>
              </a:prstGeom>
              <a:blipFill>
                <a:blip r:embed="rId9"/>
                <a:stretch>
                  <a:fillRect l="-451" b="-18803"/>
                </a:stretch>
              </a:blipFill>
            </p:spPr>
            <p:txBody>
              <a:bodyPr/>
              <a:lstStyle/>
              <a:p>
                <a:r>
                  <a:rPr lang="en-US">
                    <a:noFill/>
                  </a:rPr>
                  <a:t> </a:t>
                </a:r>
              </a:p>
            </p:txBody>
          </p:sp>
        </mc:Fallback>
      </mc:AlternateContent>
      <p:grpSp>
        <p:nvGrpSpPr>
          <p:cNvPr id="42" name="Group 41">
            <a:extLst>
              <a:ext uri="{FF2B5EF4-FFF2-40B4-BE49-F238E27FC236}">
                <a16:creationId xmlns:a16="http://schemas.microsoft.com/office/drawing/2014/main" id="{438535E7-646B-2C8C-8E36-DBA9FEE7045B}"/>
              </a:ext>
            </a:extLst>
          </p:cNvPr>
          <p:cNvGrpSpPr/>
          <p:nvPr/>
        </p:nvGrpSpPr>
        <p:grpSpPr>
          <a:xfrm>
            <a:off x="6670600" y="3843268"/>
            <a:ext cx="2524589" cy="442519"/>
            <a:chOff x="6670600" y="3843268"/>
            <a:chExt cx="2524589" cy="442519"/>
          </a:xfrm>
        </p:grpSpPr>
        <p:sp>
          <p:nvSpPr>
            <p:cNvPr id="7" name="Google Shape;162;p18">
              <a:extLst>
                <a:ext uri="{FF2B5EF4-FFF2-40B4-BE49-F238E27FC236}">
                  <a16:creationId xmlns:a16="http://schemas.microsoft.com/office/drawing/2014/main" id="{0B8DAE6A-A0FC-B1D3-1AC7-30B913BE6A5D}"/>
                </a:ext>
              </a:extLst>
            </p:cNvPr>
            <p:cNvSpPr txBox="1"/>
            <p:nvPr/>
          </p:nvSpPr>
          <p:spPr>
            <a:xfrm>
              <a:off x="6670600" y="3854930"/>
              <a:ext cx="1124712"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chemeClr val="dk1"/>
                  </a:solidFill>
                  <a:latin typeface="Cabin"/>
                  <a:ea typeface="Cabin"/>
                  <a:cs typeface="Cabin"/>
                  <a:sym typeface="Cabin"/>
                </a:rPr>
                <a:t>Type-1</a:t>
              </a:r>
              <a:endParaRPr sz="1600">
                <a:solidFill>
                  <a:schemeClr val="dk1"/>
                </a:solidFill>
                <a:latin typeface="Cabin"/>
                <a:ea typeface="Cabin"/>
                <a:cs typeface="Cabin"/>
                <a:sym typeface="Cabin"/>
              </a:endParaRPr>
            </a:p>
          </p:txBody>
        </p:sp>
        <p:sp>
          <p:nvSpPr>
            <p:cNvPr id="36" name="Google Shape;162;p18">
              <a:extLst>
                <a:ext uri="{FF2B5EF4-FFF2-40B4-BE49-F238E27FC236}">
                  <a16:creationId xmlns:a16="http://schemas.microsoft.com/office/drawing/2014/main" id="{3A43D302-D877-7494-1BCE-815C86116AF0}"/>
                </a:ext>
              </a:extLst>
            </p:cNvPr>
            <p:cNvSpPr txBox="1"/>
            <p:nvPr/>
          </p:nvSpPr>
          <p:spPr>
            <a:xfrm>
              <a:off x="7372186" y="3849099"/>
              <a:ext cx="1124712"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chemeClr val="dk1"/>
                  </a:solidFill>
                  <a:latin typeface="Cabin"/>
                  <a:ea typeface="Cabin"/>
                  <a:cs typeface="Cabin"/>
                  <a:sym typeface="Cabin"/>
                </a:rPr>
                <a:t>Type-1</a:t>
              </a:r>
              <a:endParaRPr sz="1600">
                <a:solidFill>
                  <a:schemeClr val="dk1"/>
                </a:solidFill>
                <a:latin typeface="Cabin"/>
                <a:ea typeface="Cabin"/>
                <a:cs typeface="Cabin"/>
                <a:sym typeface="Cabin"/>
              </a:endParaRPr>
            </a:p>
          </p:txBody>
        </p:sp>
        <p:sp>
          <p:nvSpPr>
            <p:cNvPr id="38" name="Google Shape;162;p18">
              <a:extLst>
                <a:ext uri="{FF2B5EF4-FFF2-40B4-BE49-F238E27FC236}">
                  <a16:creationId xmlns:a16="http://schemas.microsoft.com/office/drawing/2014/main" id="{754EDEE3-F11C-DC8E-6689-214BFF22BF6E}"/>
                </a:ext>
              </a:extLst>
            </p:cNvPr>
            <p:cNvSpPr txBox="1"/>
            <p:nvPr/>
          </p:nvSpPr>
          <p:spPr>
            <a:xfrm>
              <a:off x="8070477" y="3843268"/>
              <a:ext cx="1124712"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chemeClr val="dk1"/>
                  </a:solidFill>
                  <a:latin typeface="Cabin"/>
                  <a:ea typeface="Cabin"/>
                  <a:cs typeface="Cabin"/>
                  <a:sym typeface="Cabin"/>
                </a:rPr>
                <a:t>Type-2</a:t>
              </a:r>
              <a:endParaRPr sz="1600">
                <a:solidFill>
                  <a:schemeClr val="dk1"/>
                </a:solidFill>
                <a:latin typeface="Cabin"/>
                <a:ea typeface="Cabin"/>
                <a:cs typeface="Cabin"/>
                <a:sym typeface="Cabin"/>
              </a:endParaRPr>
            </a:p>
          </p:txBody>
        </p:sp>
      </p:grpSp>
      <mc:AlternateContent xmlns:mc="http://schemas.openxmlformats.org/markup-compatibility/2006" xmlns:a14="http://schemas.microsoft.com/office/drawing/2010/main">
        <mc:Choice Requires="a14">
          <p:sp>
            <p:nvSpPr>
              <p:cNvPr id="43" name="Google Shape;162;p18">
                <a:extLst>
                  <a:ext uri="{FF2B5EF4-FFF2-40B4-BE49-F238E27FC236}">
                    <a16:creationId xmlns:a16="http://schemas.microsoft.com/office/drawing/2014/main" id="{BAA4D0A0-D7D0-BC7D-D1F3-81A19FDD481D}"/>
                  </a:ext>
                </a:extLst>
              </p:cNvPr>
              <p:cNvSpPr txBox="1"/>
              <p:nvPr/>
            </p:nvSpPr>
            <p:spPr>
              <a:xfrm>
                <a:off x="6135959" y="4296805"/>
                <a:ext cx="3597166" cy="430857"/>
              </a:xfrm>
              <a:prstGeom prst="rect">
                <a:avLst/>
              </a:prstGeom>
              <a:noFill/>
              <a:ln>
                <a:noFill/>
              </a:ln>
            </p:spPr>
            <p:txBody>
              <a:bodyPr spcFirstLastPara="1" wrap="square" lIns="91425" tIns="91425" rIns="91425" bIns="91425" anchor="t" anchorCtr="0">
                <a:spAutoFit/>
              </a:bodyPr>
              <a:lstStyle/>
              <a:p>
                <a:pPr lvl="0" algn="ctr"/>
                <a:r>
                  <a:rPr lang="en-US" sz="1600">
                    <a:solidFill>
                      <a:schemeClr val="dk1"/>
                    </a:solidFill>
                    <a:latin typeface="Cabin"/>
                    <a:ea typeface="Cabin"/>
                    <a:cs typeface="Cabin"/>
                    <a:sym typeface="Cabin"/>
                  </a:rPr>
                  <a:t>We assume there are </a:t>
                </a:r>
                <a14:m>
                  <m:oMath xmlns:m="http://schemas.openxmlformats.org/officeDocument/2006/math">
                    <m:r>
                      <a:rPr lang="en-US" sz="1600" b="0" i="1" smtClean="0">
                        <a:solidFill>
                          <a:schemeClr val="dk1"/>
                        </a:solidFill>
                        <a:latin typeface="Cambria Math" panose="02040503050406030204" pitchFamily="18" charset="0"/>
                        <a:ea typeface="Cabin"/>
                        <a:cs typeface="Cabin"/>
                        <a:sym typeface="Cabin"/>
                      </a:rPr>
                      <m:t>𝐾</m:t>
                    </m:r>
                  </m:oMath>
                </a14:m>
                <a:r>
                  <a:rPr lang="en-US" sz="1600"/>
                  <a:t> types of jobs.</a:t>
                </a:r>
              </a:p>
            </p:txBody>
          </p:sp>
        </mc:Choice>
        <mc:Fallback xmlns="">
          <p:sp>
            <p:nvSpPr>
              <p:cNvPr id="43" name="Google Shape;162;p18">
                <a:extLst>
                  <a:ext uri="{FF2B5EF4-FFF2-40B4-BE49-F238E27FC236}">
                    <a16:creationId xmlns:a16="http://schemas.microsoft.com/office/drawing/2014/main" id="{BAA4D0A0-D7D0-BC7D-D1F3-81A19FDD481D}"/>
                  </a:ext>
                </a:extLst>
              </p:cNvPr>
              <p:cNvSpPr txBox="1">
                <a:spLocks noRot="1" noChangeAspect="1" noMove="1" noResize="1" noEditPoints="1" noAdjustHandles="1" noChangeArrowheads="1" noChangeShapeType="1" noTextEdit="1"/>
              </p:cNvSpPr>
              <p:nvPr/>
            </p:nvSpPr>
            <p:spPr>
              <a:xfrm>
                <a:off x="6135959" y="4296805"/>
                <a:ext cx="3597166" cy="430857"/>
              </a:xfrm>
              <a:prstGeom prst="rect">
                <a:avLst/>
              </a:prstGeom>
              <a:blipFill>
                <a:blip r:embed="rId10"/>
                <a:stretch>
                  <a:fillRect b="-5634"/>
                </a:stretch>
              </a:blipFill>
              <a:ln>
                <a:noFill/>
              </a:ln>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88E33D02-EAF3-2075-88A7-0B3407EA785B}"/>
              </a:ext>
            </a:extLst>
          </p:cNvPr>
          <p:cNvGrpSpPr/>
          <p:nvPr/>
        </p:nvGrpSpPr>
        <p:grpSpPr>
          <a:xfrm>
            <a:off x="6255530" y="1041074"/>
            <a:ext cx="5282300" cy="609375"/>
            <a:chOff x="3651455" y="1818326"/>
            <a:chExt cx="5282300" cy="609375"/>
          </a:xfrm>
        </p:grpSpPr>
        <p:sp>
          <p:nvSpPr>
            <p:cNvPr id="47" name="Right Brace 46">
              <a:extLst>
                <a:ext uri="{FF2B5EF4-FFF2-40B4-BE49-F238E27FC236}">
                  <a16:creationId xmlns:a16="http://schemas.microsoft.com/office/drawing/2014/main" id="{94F2B0AD-8A09-A934-AD82-F62C7B518C90}"/>
                </a:ext>
              </a:extLst>
            </p:cNvPr>
            <p:cNvSpPr/>
            <p:nvPr/>
          </p:nvSpPr>
          <p:spPr>
            <a:xfrm rot="16200000">
              <a:off x="6183879" y="-322175"/>
              <a:ext cx="217452" cy="5282300"/>
            </a:xfrm>
            <a:prstGeom prst="rightBrace">
              <a:avLst>
                <a:gd name="adj1" fmla="val 45000"/>
                <a:gd name="adj2" fmla="val 50000"/>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9" name="Google Shape;148;p18">
                  <a:extLst>
                    <a:ext uri="{FF2B5EF4-FFF2-40B4-BE49-F238E27FC236}">
                      <a16:creationId xmlns:a16="http://schemas.microsoft.com/office/drawing/2014/main" id="{29DE3475-6D95-A3AC-7F0C-B30FC2CD0F15}"/>
                    </a:ext>
                  </a:extLst>
                </p:cNvPr>
                <p:cNvSpPr txBox="1"/>
                <p:nvPr/>
              </p:nvSpPr>
              <p:spPr>
                <a:xfrm>
                  <a:off x="5414957" y="1818326"/>
                  <a:ext cx="2052419"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Cabin"/>
                      <a:ea typeface="Cabin"/>
                      <a:cs typeface="Cabin"/>
                      <a:sym typeface="Cabin"/>
                    </a:rPr>
                    <a:t>Response time, </a:t>
                  </a:r>
                  <a14:m>
                    <m:oMath xmlns:m="http://schemas.openxmlformats.org/officeDocument/2006/math">
                      <m:r>
                        <a:rPr lang="en-US" sz="1800" b="0" i="1" smtClean="0">
                          <a:solidFill>
                            <a:schemeClr val="dk1"/>
                          </a:solidFill>
                          <a:latin typeface="Cambria Math" panose="02040503050406030204" pitchFamily="18" charset="0"/>
                          <a:ea typeface="Cabin"/>
                          <a:cs typeface="Cabin"/>
                          <a:sym typeface="Cabin"/>
                        </a:rPr>
                        <m:t>𝑇</m:t>
                      </m:r>
                    </m:oMath>
                  </a14:m>
                  <a:endParaRPr sz="1800">
                    <a:solidFill>
                      <a:schemeClr val="dk1"/>
                    </a:solidFill>
                    <a:latin typeface="Cabin"/>
                    <a:ea typeface="Cabin"/>
                    <a:cs typeface="Cabin"/>
                    <a:sym typeface="Cabin"/>
                  </a:endParaRPr>
                </a:p>
              </p:txBody>
            </p:sp>
          </mc:Choice>
          <mc:Fallback xmlns="">
            <p:sp>
              <p:nvSpPr>
                <p:cNvPr id="49" name="Google Shape;148;p18">
                  <a:extLst>
                    <a:ext uri="{FF2B5EF4-FFF2-40B4-BE49-F238E27FC236}">
                      <a16:creationId xmlns:a16="http://schemas.microsoft.com/office/drawing/2014/main" id="{29DE3475-6D95-A3AC-7F0C-B30FC2CD0F15}"/>
                    </a:ext>
                  </a:extLst>
                </p:cNvPr>
                <p:cNvSpPr txBox="1">
                  <a:spLocks noRot="1" noChangeAspect="1" noMove="1" noResize="1" noEditPoints="1" noAdjustHandles="1" noChangeArrowheads="1" noChangeShapeType="1" noTextEdit="1"/>
                </p:cNvSpPr>
                <p:nvPr/>
              </p:nvSpPr>
              <p:spPr>
                <a:xfrm>
                  <a:off x="5414957" y="1818326"/>
                  <a:ext cx="2052419" cy="461635"/>
                </a:xfrm>
                <a:prstGeom prst="rect">
                  <a:avLst/>
                </a:prstGeom>
                <a:blipFill>
                  <a:blip r:embed="rId11"/>
                  <a:stretch>
                    <a:fillRect l="-2374" b="-9211"/>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359844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61" grpId="0" build="p"/>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4">
          <a:extLst>
            <a:ext uri="{FF2B5EF4-FFF2-40B4-BE49-F238E27FC236}">
              <a16:creationId xmlns:a16="http://schemas.microsoft.com/office/drawing/2014/main" id="{FCF3E5E9-4E6B-3616-0C82-D130F073CF4B}"/>
            </a:ext>
          </a:extLst>
        </p:cNvPr>
        <p:cNvGrpSpPr/>
        <p:nvPr/>
      </p:nvGrpSpPr>
      <p:grpSpPr>
        <a:xfrm>
          <a:off x="0" y="0"/>
          <a:ext cx="0" cy="0"/>
          <a:chOff x="0" y="0"/>
          <a:chExt cx="0" cy="0"/>
        </a:xfrm>
      </p:grpSpPr>
      <p:sp>
        <p:nvSpPr>
          <p:cNvPr id="565" name="Google Shape;565;p26">
            <a:extLst>
              <a:ext uri="{FF2B5EF4-FFF2-40B4-BE49-F238E27FC236}">
                <a16:creationId xmlns:a16="http://schemas.microsoft.com/office/drawing/2014/main" id="{E74D1DAA-0BF7-59E4-E7FB-D66C3A6CCADB}"/>
              </a:ext>
            </a:extLst>
          </p:cNvPr>
          <p:cNvSpPr txBox="1">
            <a:spLocks noGrp="1"/>
          </p:cNvSpPr>
          <p:nvPr>
            <p:ph type="title"/>
          </p:nvPr>
        </p:nvSpPr>
        <p:spPr>
          <a:xfrm>
            <a:off x="201286" y="-207093"/>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a:t>How do we pack jobs of each type to run on a server?</a:t>
            </a:r>
            <a:endParaRPr sz="2800"/>
          </a:p>
        </p:txBody>
      </p:sp>
      <p:sp>
        <p:nvSpPr>
          <p:cNvPr id="566" name="Google Shape;566;p26">
            <a:extLst>
              <a:ext uri="{FF2B5EF4-FFF2-40B4-BE49-F238E27FC236}">
                <a16:creationId xmlns:a16="http://schemas.microsoft.com/office/drawing/2014/main" id="{C85DB526-DA6C-DF0D-59ED-0253759965F1}"/>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grpSp>
        <p:nvGrpSpPr>
          <p:cNvPr id="567" name="Google Shape;567;p26">
            <a:extLst>
              <a:ext uri="{FF2B5EF4-FFF2-40B4-BE49-F238E27FC236}">
                <a16:creationId xmlns:a16="http://schemas.microsoft.com/office/drawing/2014/main" id="{15F2E290-3E88-98AA-EF3C-0ABFD73C1DC1}"/>
              </a:ext>
            </a:extLst>
          </p:cNvPr>
          <p:cNvGrpSpPr/>
          <p:nvPr/>
        </p:nvGrpSpPr>
        <p:grpSpPr>
          <a:xfrm>
            <a:off x="900012" y="3511938"/>
            <a:ext cx="1802967" cy="1158705"/>
            <a:chOff x="609479" y="3201545"/>
            <a:chExt cx="1802967" cy="1158705"/>
          </a:xfrm>
        </p:grpSpPr>
        <mc:AlternateContent xmlns:mc="http://schemas.openxmlformats.org/markup-compatibility/2006">
          <mc:Choice xmlns:a14="http://schemas.microsoft.com/office/drawing/2010/main" Requires="a14">
            <p:sp>
              <p:nvSpPr>
                <p:cNvPr id="568" name="Google Shape;568;p26">
                  <a:extLst>
                    <a:ext uri="{FF2B5EF4-FFF2-40B4-BE49-F238E27FC236}">
                      <a16:creationId xmlns:a16="http://schemas.microsoft.com/office/drawing/2014/main" id="{E7A49322-28DD-D8CC-06B7-CEC5662EA833}"/>
                    </a:ext>
                  </a:extLst>
                </p:cNvPr>
                <p:cNvSpPr/>
                <p:nvPr/>
              </p:nvSpPr>
              <p:spPr>
                <a:xfrm>
                  <a:off x="904135" y="3201545"/>
                  <a:ext cx="365700" cy="36576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ea typeface="Cabin"/>
                            <a:cs typeface="Cabin"/>
                            <a:sym typeface="Cabin"/>
                          </a:rPr>
                          <m:t> </m:t>
                        </m:r>
                        <m:sSub>
                          <m:sSubPr>
                            <m:ctrlPr>
                              <a:rPr lang="ar-AE" b="0" i="1" smtClean="0">
                                <a:solidFill>
                                  <a:schemeClr val="bg1"/>
                                </a:solidFill>
                                <a:latin typeface="Cambria Math" panose="02040503050406030204" pitchFamily="18" charset="0"/>
                                <a:ea typeface="Cabin"/>
                                <a:cs typeface="Cabin"/>
                                <a:sym typeface="Cabin"/>
                              </a:rPr>
                            </m:ctrlPr>
                          </m:sSubPr>
                          <m:e>
                            <m:r>
                              <a:rPr lang="ar-AE" b="0" i="1" smtClean="0">
                                <a:solidFill>
                                  <a:schemeClr val="bg1"/>
                                </a:solidFill>
                                <a:latin typeface="Cambria Math" panose="02040503050406030204" pitchFamily="18" charset="0"/>
                                <a:ea typeface="Cabin"/>
                                <a:cs typeface="Cabin"/>
                                <a:sym typeface="Cabin"/>
                              </a:rPr>
                              <m:t>𝑆</m:t>
                            </m:r>
                          </m:e>
                          <m:sub>
                            <m:r>
                              <a:rPr lang="ar-AE" b="0" i="1" smtClean="0">
                                <a:solidFill>
                                  <a:schemeClr val="bg1"/>
                                </a:solidFill>
                                <a:latin typeface="Cambria Math" panose="02040503050406030204" pitchFamily="18" charset="0"/>
                                <a:ea typeface="Cabin"/>
                                <a:cs typeface="Cabin"/>
                                <a:sym typeface="Cabin"/>
                              </a:rPr>
                              <m:t>1</m:t>
                            </m:r>
                          </m:sub>
                        </m:sSub>
                      </m:oMath>
                    </m:oMathPara>
                  </a14:m>
                  <a:endParaRPr lang="ar-AE">
                    <a:solidFill>
                      <a:schemeClr val="bg1"/>
                    </a:solidFill>
                    <a:latin typeface="Cabin"/>
                    <a:ea typeface="Cabin"/>
                    <a:cs typeface="Cabin"/>
                    <a:sym typeface="Cabin"/>
                  </a:endParaRPr>
                </a:p>
              </p:txBody>
            </p:sp>
          </mc:Choice>
          <mc:Fallback>
            <p:sp>
              <p:nvSpPr>
                <p:cNvPr id="568" name="Google Shape;568;p26">
                  <a:extLst>
                    <a:ext uri="{FF2B5EF4-FFF2-40B4-BE49-F238E27FC236}">
                      <a16:creationId xmlns:a16="http://schemas.microsoft.com/office/drawing/2014/main" id="{E7A49322-28DD-D8CC-06B7-CEC5662EA833}"/>
                    </a:ext>
                  </a:extLst>
                </p:cNvPr>
                <p:cNvSpPr>
                  <a:spLocks noRot="1" noChangeAspect="1" noMove="1" noResize="1" noEditPoints="1" noAdjustHandles="1" noChangeArrowheads="1" noChangeShapeType="1" noTextEdit="1"/>
                </p:cNvSpPr>
                <p:nvPr/>
              </p:nvSpPr>
              <p:spPr>
                <a:xfrm>
                  <a:off x="904135" y="3201545"/>
                  <a:ext cx="365700" cy="365760"/>
                </a:xfrm>
                <a:prstGeom prst="rect">
                  <a:avLst/>
                </a:prstGeom>
                <a:blipFill>
                  <a:blip r:embed="rId3"/>
                  <a:stretch>
                    <a:fillRect l="-6452" r="-9677" b="-6667"/>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69" name="Google Shape;569;p26">
                  <a:extLst>
                    <a:ext uri="{FF2B5EF4-FFF2-40B4-BE49-F238E27FC236}">
                      <a16:creationId xmlns:a16="http://schemas.microsoft.com/office/drawing/2014/main" id="{49A224D7-312B-FBCF-F14A-118CE8687F4C}"/>
                    </a:ext>
                  </a:extLst>
                </p:cNvPr>
                <p:cNvSpPr/>
                <p:nvPr/>
              </p:nvSpPr>
              <p:spPr>
                <a:xfrm>
                  <a:off x="1644332" y="3201545"/>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ar-AE" b="0" i="1" smtClean="0">
                                <a:solidFill>
                                  <a:schemeClr val="bg1"/>
                                </a:solidFill>
                                <a:latin typeface="Cambria Math" panose="02040503050406030204" pitchFamily="18" charset="0"/>
                                <a:ea typeface="Cabin"/>
                                <a:cs typeface="Cabin"/>
                                <a:sym typeface="Cabin"/>
                              </a:rPr>
                            </m:ctrlPr>
                          </m:sSubPr>
                          <m:e>
                            <m:r>
                              <a:rPr lang="ar-AE" b="0" i="1" smtClean="0">
                                <a:solidFill>
                                  <a:schemeClr val="bg1"/>
                                </a:solidFill>
                                <a:latin typeface="Cambria Math" panose="02040503050406030204" pitchFamily="18" charset="0"/>
                                <a:ea typeface="Cabin"/>
                                <a:cs typeface="Cabin"/>
                                <a:sym typeface="Cabin"/>
                              </a:rPr>
                              <m:t>𝑆</m:t>
                            </m:r>
                          </m:e>
                          <m:sub>
                            <m:r>
                              <a:rPr lang="ar-AE" b="0" i="1" smtClean="0">
                                <a:solidFill>
                                  <a:schemeClr val="bg1"/>
                                </a:solidFill>
                                <a:latin typeface="Cambria Math" panose="02040503050406030204" pitchFamily="18" charset="0"/>
                                <a:ea typeface="Cabin"/>
                                <a:cs typeface="Cabin"/>
                                <a:sym typeface="Cabin"/>
                              </a:rPr>
                              <m:t>2</m:t>
                            </m:r>
                          </m:sub>
                        </m:sSub>
                      </m:oMath>
                    </m:oMathPara>
                  </a14:m>
                  <a:endParaRPr lang="ar-AE">
                    <a:solidFill>
                      <a:schemeClr val="bg1"/>
                    </a:solidFill>
                    <a:latin typeface="Cabin"/>
                    <a:ea typeface="Cabin"/>
                    <a:cs typeface="Cabin"/>
                    <a:sym typeface="Cabin"/>
                  </a:endParaRPr>
                </a:p>
              </p:txBody>
            </p:sp>
          </mc:Choice>
          <mc:Fallback>
            <p:sp>
              <p:nvSpPr>
                <p:cNvPr id="569" name="Google Shape;569;p26">
                  <a:extLst>
                    <a:ext uri="{FF2B5EF4-FFF2-40B4-BE49-F238E27FC236}">
                      <a16:creationId xmlns:a16="http://schemas.microsoft.com/office/drawing/2014/main" id="{49A224D7-312B-FBCF-F14A-118CE8687F4C}"/>
                    </a:ext>
                  </a:extLst>
                </p:cNvPr>
                <p:cNvSpPr>
                  <a:spLocks noRot="1" noChangeAspect="1" noMove="1" noResize="1" noEditPoints="1" noAdjustHandles="1" noChangeArrowheads="1" noChangeShapeType="1" noTextEdit="1"/>
                </p:cNvSpPr>
                <p:nvPr/>
              </p:nvSpPr>
              <p:spPr>
                <a:xfrm>
                  <a:off x="1644332" y="3201545"/>
                  <a:ext cx="365760" cy="365760"/>
                </a:xfrm>
                <a:prstGeom prst="rect">
                  <a:avLst/>
                </a:prstGeom>
                <a:blipFill>
                  <a:blip r:embed="rId4"/>
                  <a:stretch>
                    <a:fillRect r="-6452" b="-6667"/>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sp>
          <p:nvSpPr>
            <p:cNvPr id="570" name="Google Shape;570;p26">
              <a:extLst>
                <a:ext uri="{FF2B5EF4-FFF2-40B4-BE49-F238E27FC236}">
                  <a16:creationId xmlns:a16="http://schemas.microsoft.com/office/drawing/2014/main" id="{3DD36A59-E325-596A-2D48-A9370803F619}"/>
                </a:ext>
              </a:extLst>
            </p:cNvPr>
            <p:cNvSpPr txBox="1"/>
            <p:nvPr/>
          </p:nvSpPr>
          <p:spPr>
            <a:xfrm>
              <a:off x="643671" y="3535348"/>
              <a:ext cx="888884"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solidFill>
                    <a:schemeClr val="dk1"/>
                  </a:solidFill>
                  <a:latin typeface="Cabin"/>
                  <a:ea typeface="Cabin"/>
                  <a:cs typeface="Cabin"/>
                  <a:sym typeface="Cabin"/>
                </a:rPr>
                <a:t>2 cores</a:t>
              </a:r>
            </a:p>
            <a:p>
              <a:pPr marL="0" lvl="0" indent="0" algn="ctr" rtl="0">
                <a:spcBef>
                  <a:spcPts val="0"/>
                </a:spcBef>
                <a:spcAft>
                  <a:spcPts val="0"/>
                </a:spcAft>
                <a:buNone/>
              </a:pPr>
              <a:r>
                <a:rPr lang="en-US">
                  <a:solidFill>
                    <a:schemeClr val="dk1"/>
                  </a:solidFill>
                  <a:latin typeface="Cabin"/>
                  <a:ea typeface="Cabin"/>
                  <a:cs typeface="Cabin"/>
                  <a:sym typeface="Cabin"/>
                </a:rPr>
                <a:t>1G</a:t>
              </a:r>
              <a:endParaRPr>
                <a:solidFill>
                  <a:schemeClr val="dk1"/>
                </a:solidFill>
                <a:latin typeface="Cabin"/>
                <a:ea typeface="Cabin"/>
                <a:cs typeface="Cabin"/>
                <a:sym typeface="Cabin"/>
              </a:endParaRPr>
            </a:p>
          </p:txBody>
        </p:sp>
        <p:sp>
          <p:nvSpPr>
            <p:cNvPr id="572" name="Google Shape;572;p26">
              <a:extLst>
                <a:ext uri="{FF2B5EF4-FFF2-40B4-BE49-F238E27FC236}">
                  <a16:creationId xmlns:a16="http://schemas.microsoft.com/office/drawing/2014/main" id="{CA36FE3F-289E-1008-F861-09A032C9D727}"/>
                </a:ext>
              </a:extLst>
            </p:cNvPr>
            <p:cNvSpPr txBox="1"/>
            <p:nvPr/>
          </p:nvSpPr>
          <p:spPr>
            <a:xfrm>
              <a:off x="1494069" y="3548621"/>
              <a:ext cx="6846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solidFill>
                    <a:schemeClr val="dk1"/>
                  </a:solidFill>
                  <a:latin typeface="Cabin"/>
                  <a:ea typeface="Cabin"/>
                  <a:cs typeface="Cabin"/>
                  <a:sym typeface="Cabin"/>
                </a:rPr>
                <a:t>1 core</a:t>
              </a:r>
            </a:p>
            <a:p>
              <a:pPr marL="0" lvl="0" indent="0" algn="ctr" rtl="0">
                <a:spcBef>
                  <a:spcPts val="0"/>
                </a:spcBef>
                <a:spcAft>
                  <a:spcPts val="0"/>
                </a:spcAft>
                <a:buNone/>
              </a:pPr>
              <a:r>
                <a:rPr lang="en-US">
                  <a:solidFill>
                    <a:schemeClr val="dk1"/>
                  </a:solidFill>
                  <a:latin typeface="Cabin"/>
                  <a:ea typeface="Cabin"/>
                  <a:cs typeface="Cabin"/>
                  <a:sym typeface="Cabin"/>
                </a:rPr>
                <a:t>2G</a:t>
              </a:r>
              <a:endParaRPr>
                <a:solidFill>
                  <a:schemeClr val="dk1"/>
                </a:solidFill>
                <a:latin typeface="Cabin"/>
                <a:ea typeface="Cabin"/>
                <a:cs typeface="Cabin"/>
                <a:sym typeface="Cabin"/>
              </a:endParaRPr>
            </a:p>
          </p:txBody>
        </p:sp>
        <p:sp>
          <p:nvSpPr>
            <p:cNvPr id="574" name="Google Shape;574;p26">
              <a:extLst>
                <a:ext uri="{FF2B5EF4-FFF2-40B4-BE49-F238E27FC236}">
                  <a16:creationId xmlns:a16="http://schemas.microsoft.com/office/drawing/2014/main" id="{9CECCED4-3B83-7BC7-257D-B537AE880F86}"/>
                </a:ext>
              </a:extLst>
            </p:cNvPr>
            <p:cNvSpPr txBox="1"/>
            <p:nvPr/>
          </p:nvSpPr>
          <p:spPr>
            <a:xfrm>
              <a:off x="609479" y="3974145"/>
              <a:ext cx="935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Type-1 Jobs</a:t>
              </a:r>
              <a:endParaRPr sz="1200">
                <a:solidFill>
                  <a:schemeClr val="dk1"/>
                </a:solidFill>
                <a:latin typeface="Cabin"/>
                <a:ea typeface="Cabin"/>
                <a:cs typeface="Cabin"/>
                <a:sym typeface="Cabin"/>
              </a:endParaRPr>
            </a:p>
          </p:txBody>
        </p:sp>
        <p:sp>
          <p:nvSpPr>
            <p:cNvPr id="575" name="Google Shape;575;p26">
              <a:extLst>
                <a:ext uri="{FF2B5EF4-FFF2-40B4-BE49-F238E27FC236}">
                  <a16:creationId xmlns:a16="http://schemas.microsoft.com/office/drawing/2014/main" id="{21468418-7CE5-4181-7F8C-8F658AC8FCC8}"/>
                </a:ext>
              </a:extLst>
            </p:cNvPr>
            <p:cNvSpPr txBox="1"/>
            <p:nvPr/>
          </p:nvSpPr>
          <p:spPr>
            <a:xfrm>
              <a:off x="1458298" y="3990950"/>
              <a:ext cx="954148"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Type-2 Jobs</a:t>
              </a:r>
              <a:endParaRPr sz="1200">
                <a:solidFill>
                  <a:schemeClr val="dk1"/>
                </a:solidFill>
                <a:latin typeface="Cabin"/>
                <a:ea typeface="Cabin"/>
                <a:cs typeface="Cabin"/>
                <a:sym typeface="Cabin"/>
              </a:endParaRPr>
            </a:p>
          </p:txBody>
        </p:sp>
      </p:grpSp>
      <p:grpSp>
        <p:nvGrpSpPr>
          <p:cNvPr id="576" name="Google Shape;576;p26">
            <a:extLst>
              <a:ext uri="{FF2B5EF4-FFF2-40B4-BE49-F238E27FC236}">
                <a16:creationId xmlns:a16="http://schemas.microsoft.com/office/drawing/2014/main" id="{7B526105-0DC2-0ADF-1B58-C2E1E6A134DD}"/>
              </a:ext>
            </a:extLst>
          </p:cNvPr>
          <p:cNvGrpSpPr/>
          <p:nvPr/>
        </p:nvGrpSpPr>
        <p:grpSpPr>
          <a:xfrm>
            <a:off x="7576796" y="3069853"/>
            <a:ext cx="2252025" cy="822938"/>
            <a:chOff x="1294475" y="3267852"/>
            <a:chExt cx="2252025" cy="822938"/>
          </a:xfrm>
        </p:grpSpPr>
        <p:grpSp>
          <p:nvGrpSpPr>
            <p:cNvPr id="577" name="Google Shape;577;p26">
              <a:extLst>
                <a:ext uri="{FF2B5EF4-FFF2-40B4-BE49-F238E27FC236}">
                  <a16:creationId xmlns:a16="http://schemas.microsoft.com/office/drawing/2014/main" id="{7F75202F-E228-E6C6-7A0F-A341F5E07F59}"/>
                </a:ext>
              </a:extLst>
            </p:cNvPr>
            <p:cNvGrpSpPr/>
            <p:nvPr/>
          </p:nvGrpSpPr>
          <p:grpSpPr>
            <a:xfrm>
              <a:off x="1294475" y="3267852"/>
              <a:ext cx="2252025" cy="562228"/>
              <a:chOff x="3551500" y="4187865"/>
              <a:chExt cx="2252025" cy="562228"/>
            </a:xfrm>
          </p:grpSpPr>
          <p:sp>
            <p:nvSpPr>
              <p:cNvPr id="578" name="Google Shape;578;p26">
                <a:extLst>
                  <a:ext uri="{FF2B5EF4-FFF2-40B4-BE49-F238E27FC236}">
                    <a16:creationId xmlns:a16="http://schemas.microsoft.com/office/drawing/2014/main" id="{EC398209-81BE-2C08-6AE7-C8E9CEDABD40}"/>
                  </a:ext>
                </a:extLst>
              </p:cNvPr>
              <p:cNvSpPr/>
              <p:nvPr/>
            </p:nvSpPr>
            <p:spPr>
              <a:xfrm>
                <a:off x="3551500" y="4279506"/>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79" name="Google Shape;579;p26">
                <a:extLst>
                  <a:ext uri="{FF2B5EF4-FFF2-40B4-BE49-F238E27FC236}">
                    <a16:creationId xmlns:a16="http://schemas.microsoft.com/office/drawing/2014/main" id="{63E579F9-02F6-7188-402C-399A4F2F62D1}"/>
                  </a:ext>
                </a:extLst>
              </p:cNvPr>
              <p:cNvSpPr/>
              <p:nvPr/>
            </p:nvSpPr>
            <p:spPr>
              <a:xfrm>
                <a:off x="3551500" y="450852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80" name="Google Shape;580;p26">
                <a:extLst>
                  <a:ext uri="{FF2B5EF4-FFF2-40B4-BE49-F238E27FC236}">
                    <a16:creationId xmlns:a16="http://schemas.microsoft.com/office/drawing/2014/main" id="{6E22069A-EB38-7EE5-BC63-961DA35C1CD8}"/>
                  </a:ext>
                </a:extLst>
              </p:cNvPr>
              <p:cNvSpPr txBox="1"/>
              <p:nvPr/>
            </p:nvSpPr>
            <p:spPr>
              <a:xfrm>
                <a:off x="4998325" y="4187865"/>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2/4 cores</a:t>
                </a:r>
                <a:endParaRPr sz="1000">
                  <a:solidFill>
                    <a:schemeClr val="dk1"/>
                  </a:solidFill>
                  <a:latin typeface="Cabin"/>
                  <a:ea typeface="Cabin"/>
                  <a:cs typeface="Cabin"/>
                  <a:sym typeface="Cabin"/>
                </a:endParaRPr>
              </a:p>
            </p:txBody>
          </p:sp>
          <p:sp>
            <p:nvSpPr>
              <p:cNvPr id="581" name="Google Shape;581;p26">
                <a:extLst>
                  <a:ext uri="{FF2B5EF4-FFF2-40B4-BE49-F238E27FC236}">
                    <a16:creationId xmlns:a16="http://schemas.microsoft.com/office/drawing/2014/main" id="{F7768DA4-493E-3B63-6E8D-2D798B467401}"/>
                  </a:ext>
                </a:extLst>
              </p:cNvPr>
              <p:cNvSpPr txBox="1"/>
              <p:nvPr/>
            </p:nvSpPr>
            <p:spPr>
              <a:xfrm>
                <a:off x="4996397" y="4411393"/>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1/4 GBs</a:t>
                </a:r>
                <a:endParaRPr sz="1000">
                  <a:solidFill>
                    <a:schemeClr val="dk1"/>
                  </a:solidFill>
                  <a:latin typeface="Cabin"/>
                  <a:ea typeface="Cabin"/>
                  <a:cs typeface="Cabin"/>
                  <a:sym typeface="Cabin"/>
                </a:endParaRPr>
              </a:p>
            </p:txBody>
          </p:sp>
        </p:grpSp>
        <p:sp>
          <p:nvSpPr>
            <p:cNvPr id="582" name="Google Shape;582;p26">
              <a:extLst>
                <a:ext uri="{FF2B5EF4-FFF2-40B4-BE49-F238E27FC236}">
                  <a16:creationId xmlns:a16="http://schemas.microsoft.com/office/drawing/2014/main" id="{3A3E4ED3-B436-A671-76A6-B6D281133FED}"/>
                </a:ext>
              </a:extLst>
            </p:cNvPr>
            <p:cNvSpPr/>
            <p:nvPr/>
          </p:nvSpPr>
          <p:spPr>
            <a:xfrm>
              <a:off x="1294475" y="3360708"/>
              <a:ext cx="7314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83" name="Google Shape;583;p26">
              <a:extLst>
                <a:ext uri="{FF2B5EF4-FFF2-40B4-BE49-F238E27FC236}">
                  <a16:creationId xmlns:a16="http://schemas.microsoft.com/office/drawing/2014/main" id="{73AC84D5-B18E-A48A-23F2-2F914A2CDD09}"/>
                </a:ext>
              </a:extLst>
            </p:cNvPr>
            <p:cNvSpPr/>
            <p:nvPr/>
          </p:nvSpPr>
          <p:spPr>
            <a:xfrm>
              <a:off x="1294475" y="3591222"/>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84" name="Google Shape;584;p26">
              <a:extLst>
                <a:ext uri="{FF2B5EF4-FFF2-40B4-BE49-F238E27FC236}">
                  <a16:creationId xmlns:a16="http://schemas.microsoft.com/office/drawing/2014/main" id="{81F6F5E6-E699-DCEA-4C9F-8136C133E814}"/>
                </a:ext>
              </a:extLst>
            </p:cNvPr>
            <p:cNvSpPr txBox="1"/>
            <p:nvPr/>
          </p:nvSpPr>
          <p:spPr>
            <a:xfrm>
              <a:off x="1521454" y="3721490"/>
              <a:ext cx="137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Schedule 1: (1,0)</a:t>
              </a:r>
              <a:endParaRPr sz="1200">
                <a:solidFill>
                  <a:schemeClr val="dk1"/>
                </a:solidFill>
                <a:latin typeface="Cabin"/>
                <a:ea typeface="Cabin"/>
                <a:cs typeface="Cabin"/>
                <a:sym typeface="Cabin"/>
              </a:endParaRPr>
            </a:p>
          </p:txBody>
        </p:sp>
      </p:grpSp>
      <p:grpSp>
        <p:nvGrpSpPr>
          <p:cNvPr id="585" name="Google Shape;585;p26">
            <a:extLst>
              <a:ext uri="{FF2B5EF4-FFF2-40B4-BE49-F238E27FC236}">
                <a16:creationId xmlns:a16="http://schemas.microsoft.com/office/drawing/2014/main" id="{FC1B5DF7-5004-6AF4-761E-A101A6CA0283}"/>
              </a:ext>
            </a:extLst>
          </p:cNvPr>
          <p:cNvGrpSpPr/>
          <p:nvPr/>
        </p:nvGrpSpPr>
        <p:grpSpPr>
          <a:xfrm>
            <a:off x="5245871" y="4956660"/>
            <a:ext cx="2252025" cy="917552"/>
            <a:chOff x="6446251" y="3268335"/>
            <a:chExt cx="2252025" cy="917552"/>
          </a:xfrm>
        </p:grpSpPr>
        <p:grpSp>
          <p:nvGrpSpPr>
            <p:cNvPr id="586" name="Google Shape;586;p26">
              <a:extLst>
                <a:ext uri="{FF2B5EF4-FFF2-40B4-BE49-F238E27FC236}">
                  <a16:creationId xmlns:a16="http://schemas.microsoft.com/office/drawing/2014/main" id="{0338F9DA-176E-5F6F-4191-8CF4102B9C25}"/>
                </a:ext>
              </a:extLst>
            </p:cNvPr>
            <p:cNvGrpSpPr/>
            <p:nvPr/>
          </p:nvGrpSpPr>
          <p:grpSpPr>
            <a:xfrm>
              <a:off x="6446251" y="3268335"/>
              <a:ext cx="2252025" cy="561745"/>
              <a:chOff x="3551488" y="4188348"/>
              <a:chExt cx="2252025" cy="561745"/>
            </a:xfrm>
          </p:grpSpPr>
          <p:sp>
            <p:nvSpPr>
              <p:cNvPr id="587" name="Google Shape;587;p26">
                <a:extLst>
                  <a:ext uri="{FF2B5EF4-FFF2-40B4-BE49-F238E27FC236}">
                    <a16:creationId xmlns:a16="http://schemas.microsoft.com/office/drawing/2014/main" id="{0B6520F7-4ADC-6C53-61F9-5DEB7F94532A}"/>
                  </a:ext>
                </a:extLst>
              </p:cNvPr>
              <p:cNvSpPr/>
              <p:nvPr/>
            </p:nvSpPr>
            <p:spPr>
              <a:xfrm>
                <a:off x="3551488" y="4279989"/>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88" name="Google Shape;588;p26">
                <a:extLst>
                  <a:ext uri="{FF2B5EF4-FFF2-40B4-BE49-F238E27FC236}">
                    <a16:creationId xmlns:a16="http://schemas.microsoft.com/office/drawing/2014/main" id="{5CAE96DF-6F08-3C13-0F0E-F030DC937CE4}"/>
                  </a:ext>
                </a:extLst>
              </p:cNvPr>
              <p:cNvSpPr/>
              <p:nvPr/>
            </p:nvSpPr>
            <p:spPr>
              <a:xfrm>
                <a:off x="3551500" y="450852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89" name="Google Shape;589;p26">
                <a:extLst>
                  <a:ext uri="{FF2B5EF4-FFF2-40B4-BE49-F238E27FC236}">
                    <a16:creationId xmlns:a16="http://schemas.microsoft.com/office/drawing/2014/main" id="{CFEE16D7-37C1-0993-0F44-DB153A460C80}"/>
                  </a:ext>
                </a:extLst>
              </p:cNvPr>
              <p:cNvSpPr txBox="1"/>
              <p:nvPr/>
            </p:nvSpPr>
            <p:spPr>
              <a:xfrm>
                <a:off x="4998313" y="4188348"/>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3/4 cores</a:t>
                </a:r>
                <a:endParaRPr sz="1000">
                  <a:solidFill>
                    <a:schemeClr val="dk1"/>
                  </a:solidFill>
                  <a:latin typeface="Cabin"/>
                  <a:ea typeface="Cabin"/>
                  <a:cs typeface="Cabin"/>
                  <a:sym typeface="Cabin"/>
                </a:endParaRPr>
              </a:p>
            </p:txBody>
          </p:sp>
          <p:sp>
            <p:nvSpPr>
              <p:cNvPr id="590" name="Google Shape;590;p26">
                <a:extLst>
                  <a:ext uri="{FF2B5EF4-FFF2-40B4-BE49-F238E27FC236}">
                    <a16:creationId xmlns:a16="http://schemas.microsoft.com/office/drawing/2014/main" id="{66A8232E-0837-7CB0-B0CA-F524AE82072C}"/>
                  </a:ext>
                </a:extLst>
              </p:cNvPr>
              <p:cNvSpPr txBox="1"/>
              <p:nvPr/>
            </p:nvSpPr>
            <p:spPr>
              <a:xfrm>
                <a:off x="4996397" y="4411393"/>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3/4 GBs</a:t>
                </a:r>
                <a:endParaRPr sz="1000">
                  <a:solidFill>
                    <a:schemeClr val="dk1"/>
                  </a:solidFill>
                  <a:latin typeface="Cabin"/>
                  <a:ea typeface="Cabin"/>
                  <a:cs typeface="Cabin"/>
                  <a:sym typeface="Cabin"/>
                </a:endParaRPr>
              </a:p>
            </p:txBody>
          </p:sp>
        </p:grpSp>
        <p:sp>
          <p:nvSpPr>
            <p:cNvPr id="591" name="Google Shape;591;p26">
              <a:extLst>
                <a:ext uri="{FF2B5EF4-FFF2-40B4-BE49-F238E27FC236}">
                  <a16:creationId xmlns:a16="http://schemas.microsoft.com/office/drawing/2014/main" id="{ED0A77F8-4E9C-A478-3B75-219F3E0C0999}"/>
                </a:ext>
              </a:extLst>
            </p:cNvPr>
            <p:cNvSpPr/>
            <p:nvPr/>
          </p:nvSpPr>
          <p:spPr>
            <a:xfrm>
              <a:off x="6446251" y="3360936"/>
              <a:ext cx="7314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92" name="Google Shape;592;p26">
              <a:extLst>
                <a:ext uri="{FF2B5EF4-FFF2-40B4-BE49-F238E27FC236}">
                  <a16:creationId xmlns:a16="http://schemas.microsoft.com/office/drawing/2014/main" id="{E892084E-62A5-B95B-7042-005A12BE83F2}"/>
                </a:ext>
              </a:extLst>
            </p:cNvPr>
            <p:cNvSpPr/>
            <p:nvPr/>
          </p:nvSpPr>
          <p:spPr>
            <a:xfrm>
              <a:off x="6811979" y="3591220"/>
              <a:ext cx="7314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93" name="Google Shape;593;p26">
              <a:extLst>
                <a:ext uri="{FF2B5EF4-FFF2-40B4-BE49-F238E27FC236}">
                  <a16:creationId xmlns:a16="http://schemas.microsoft.com/office/drawing/2014/main" id="{46AC856E-649A-5827-DDFF-08DC8FCD41E9}"/>
                </a:ext>
              </a:extLst>
            </p:cNvPr>
            <p:cNvSpPr/>
            <p:nvPr/>
          </p:nvSpPr>
          <p:spPr>
            <a:xfrm>
              <a:off x="6446263" y="3591222"/>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94" name="Google Shape;594;p26">
              <a:extLst>
                <a:ext uri="{FF2B5EF4-FFF2-40B4-BE49-F238E27FC236}">
                  <a16:creationId xmlns:a16="http://schemas.microsoft.com/office/drawing/2014/main" id="{E832EE09-FE00-23E5-8369-41849BED7D54}"/>
                </a:ext>
              </a:extLst>
            </p:cNvPr>
            <p:cNvSpPr/>
            <p:nvPr/>
          </p:nvSpPr>
          <p:spPr>
            <a:xfrm>
              <a:off x="7177667" y="3360934"/>
              <a:ext cx="3657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95" name="Google Shape;595;p26">
              <a:extLst>
                <a:ext uri="{FF2B5EF4-FFF2-40B4-BE49-F238E27FC236}">
                  <a16:creationId xmlns:a16="http://schemas.microsoft.com/office/drawing/2014/main" id="{8BE8BA77-7B47-7888-EA1A-C5BD3CCC61B6}"/>
                </a:ext>
              </a:extLst>
            </p:cNvPr>
            <p:cNvSpPr txBox="1"/>
            <p:nvPr/>
          </p:nvSpPr>
          <p:spPr>
            <a:xfrm>
              <a:off x="6872875" y="3816587"/>
              <a:ext cx="137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Schedule 3: (1,1)</a:t>
              </a:r>
              <a:endParaRPr sz="1200">
                <a:solidFill>
                  <a:schemeClr val="dk1"/>
                </a:solidFill>
                <a:latin typeface="Cabin"/>
                <a:ea typeface="Cabin"/>
                <a:cs typeface="Cabin"/>
                <a:sym typeface="Cabin"/>
              </a:endParaRPr>
            </a:p>
          </p:txBody>
        </p:sp>
      </p:grpSp>
      <p:grpSp>
        <p:nvGrpSpPr>
          <p:cNvPr id="596" name="Google Shape;596;p26">
            <a:extLst>
              <a:ext uri="{FF2B5EF4-FFF2-40B4-BE49-F238E27FC236}">
                <a16:creationId xmlns:a16="http://schemas.microsoft.com/office/drawing/2014/main" id="{6D8B8F0B-D041-8035-234D-1316F0026440}"/>
              </a:ext>
            </a:extLst>
          </p:cNvPr>
          <p:cNvGrpSpPr/>
          <p:nvPr/>
        </p:nvGrpSpPr>
        <p:grpSpPr>
          <a:xfrm>
            <a:off x="7497896" y="4976356"/>
            <a:ext cx="2250097" cy="896494"/>
            <a:chOff x="9101775" y="3286668"/>
            <a:chExt cx="2250097" cy="896494"/>
          </a:xfrm>
        </p:grpSpPr>
        <p:grpSp>
          <p:nvGrpSpPr>
            <p:cNvPr id="597" name="Google Shape;597;p26">
              <a:extLst>
                <a:ext uri="{FF2B5EF4-FFF2-40B4-BE49-F238E27FC236}">
                  <a16:creationId xmlns:a16="http://schemas.microsoft.com/office/drawing/2014/main" id="{58BB5875-9AEB-1F3F-5A2E-8DAC5ED5B02E}"/>
                </a:ext>
              </a:extLst>
            </p:cNvPr>
            <p:cNvGrpSpPr/>
            <p:nvPr/>
          </p:nvGrpSpPr>
          <p:grpSpPr>
            <a:xfrm>
              <a:off x="9101775" y="3286668"/>
              <a:ext cx="2250097" cy="543412"/>
              <a:chOff x="3551500" y="4206681"/>
              <a:chExt cx="2250097" cy="543412"/>
            </a:xfrm>
          </p:grpSpPr>
          <p:sp>
            <p:nvSpPr>
              <p:cNvPr id="598" name="Google Shape;598;p26">
                <a:extLst>
                  <a:ext uri="{FF2B5EF4-FFF2-40B4-BE49-F238E27FC236}">
                    <a16:creationId xmlns:a16="http://schemas.microsoft.com/office/drawing/2014/main" id="{A84676B4-F287-B699-2C40-161CF3C4ED7A}"/>
                  </a:ext>
                </a:extLst>
              </p:cNvPr>
              <p:cNvSpPr/>
              <p:nvPr/>
            </p:nvSpPr>
            <p:spPr>
              <a:xfrm>
                <a:off x="3551500" y="428872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99" name="Google Shape;599;p26">
                <a:extLst>
                  <a:ext uri="{FF2B5EF4-FFF2-40B4-BE49-F238E27FC236}">
                    <a16:creationId xmlns:a16="http://schemas.microsoft.com/office/drawing/2014/main" id="{A8959CFC-17FE-029F-EC49-A80AAEE243E6}"/>
                  </a:ext>
                </a:extLst>
              </p:cNvPr>
              <p:cNvSpPr/>
              <p:nvPr/>
            </p:nvSpPr>
            <p:spPr>
              <a:xfrm>
                <a:off x="3551500" y="450852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00" name="Google Shape;600;p26">
                <a:extLst>
                  <a:ext uri="{FF2B5EF4-FFF2-40B4-BE49-F238E27FC236}">
                    <a16:creationId xmlns:a16="http://schemas.microsoft.com/office/drawing/2014/main" id="{5F769E27-F7B6-FE6A-DB3D-B8C53B046B4F}"/>
                  </a:ext>
                </a:extLst>
              </p:cNvPr>
              <p:cNvSpPr txBox="1"/>
              <p:nvPr/>
            </p:nvSpPr>
            <p:spPr>
              <a:xfrm>
                <a:off x="4996397" y="4206681"/>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2/4 cores</a:t>
                </a:r>
                <a:endParaRPr sz="1000">
                  <a:solidFill>
                    <a:schemeClr val="dk1"/>
                  </a:solidFill>
                  <a:latin typeface="Cabin"/>
                  <a:ea typeface="Cabin"/>
                  <a:cs typeface="Cabin"/>
                  <a:sym typeface="Cabin"/>
                </a:endParaRPr>
              </a:p>
            </p:txBody>
          </p:sp>
          <p:sp>
            <p:nvSpPr>
              <p:cNvPr id="601" name="Google Shape;601;p26">
                <a:extLst>
                  <a:ext uri="{FF2B5EF4-FFF2-40B4-BE49-F238E27FC236}">
                    <a16:creationId xmlns:a16="http://schemas.microsoft.com/office/drawing/2014/main" id="{CD5A3D79-7450-0269-E890-8863423F6241}"/>
                  </a:ext>
                </a:extLst>
              </p:cNvPr>
              <p:cNvSpPr txBox="1"/>
              <p:nvPr/>
            </p:nvSpPr>
            <p:spPr>
              <a:xfrm>
                <a:off x="4996397" y="4411393"/>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4/4 GBs</a:t>
                </a:r>
                <a:endParaRPr sz="1000">
                  <a:solidFill>
                    <a:schemeClr val="dk1"/>
                  </a:solidFill>
                  <a:latin typeface="Cabin"/>
                  <a:ea typeface="Cabin"/>
                  <a:cs typeface="Cabin"/>
                  <a:sym typeface="Cabin"/>
                </a:endParaRPr>
              </a:p>
            </p:txBody>
          </p:sp>
        </p:grpSp>
        <p:sp>
          <p:nvSpPr>
            <p:cNvPr id="602" name="Google Shape;602;p26">
              <a:extLst>
                <a:ext uri="{FF2B5EF4-FFF2-40B4-BE49-F238E27FC236}">
                  <a16:creationId xmlns:a16="http://schemas.microsoft.com/office/drawing/2014/main" id="{E769ECF6-E073-9C01-2988-1035F1117922}"/>
                </a:ext>
              </a:extLst>
            </p:cNvPr>
            <p:cNvSpPr/>
            <p:nvPr/>
          </p:nvSpPr>
          <p:spPr>
            <a:xfrm>
              <a:off x="9101804" y="3369670"/>
              <a:ext cx="365700" cy="1830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03" name="Google Shape;603;p26">
              <a:extLst>
                <a:ext uri="{FF2B5EF4-FFF2-40B4-BE49-F238E27FC236}">
                  <a16:creationId xmlns:a16="http://schemas.microsoft.com/office/drawing/2014/main" id="{5F5CEF52-C078-983B-511E-A0DE6E0A596E}"/>
                </a:ext>
              </a:extLst>
            </p:cNvPr>
            <p:cNvSpPr/>
            <p:nvPr/>
          </p:nvSpPr>
          <p:spPr>
            <a:xfrm>
              <a:off x="9467504" y="3369670"/>
              <a:ext cx="365700" cy="1830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04" name="Google Shape;604;p26">
              <a:extLst>
                <a:ext uri="{FF2B5EF4-FFF2-40B4-BE49-F238E27FC236}">
                  <a16:creationId xmlns:a16="http://schemas.microsoft.com/office/drawing/2014/main" id="{41D50ABB-8A3D-D9B7-7F02-4A4B7C846C1F}"/>
                </a:ext>
              </a:extLst>
            </p:cNvPr>
            <p:cNvSpPr/>
            <p:nvPr/>
          </p:nvSpPr>
          <p:spPr>
            <a:xfrm>
              <a:off x="9101804" y="3591220"/>
              <a:ext cx="731400" cy="1830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05" name="Google Shape;605;p26">
              <a:extLst>
                <a:ext uri="{FF2B5EF4-FFF2-40B4-BE49-F238E27FC236}">
                  <a16:creationId xmlns:a16="http://schemas.microsoft.com/office/drawing/2014/main" id="{12E8BA0C-C594-FCB2-1A44-F8B4F8DB2A1D}"/>
                </a:ext>
              </a:extLst>
            </p:cNvPr>
            <p:cNvSpPr/>
            <p:nvPr/>
          </p:nvSpPr>
          <p:spPr>
            <a:xfrm>
              <a:off x="9823579" y="3591220"/>
              <a:ext cx="731400" cy="1830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06" name="Google Shape;606;p26">
              <a:extLst>
                <a:ext uri="{FF2B5EF4-FFF2-40B4-BE49-F238E27FC236}">
                  <a16:creationId xmlns:a16="http://schemas.microsoft.com/office/drawing/2014/main" id="{EF45FB66-6823-DE8F-B56D-8517E0E7074B}"/>
                </a:ext>
              </a:extLst>
            </p:cNvPr>
            <p:cNvSpPr txBox="1"/>
            <p:nvPr/>
          </p:nvSpPr>
          <p:spPr>
            <a:xfrm>
              <a:off x="9496450" y="3813862"/>
              <a:ext cx="137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Schedule 4: (0,2)</a:t>
              </a:r>
              <a:endParaRPr sz="1200">
                <a:solidFill>
                  <a:schemeClr val="dk1"/>
                </a:solidFill>
                <a:latin typeface="Cabin"/>
                <a:ea typeface="Cabin"/>
                <a:cs typeface="Cabin"/>
                <a:sym typeface="Cabin"/>
              </a:endParaRPr>
            </a:p>
          </p:txBody>
        </p:sp>
      </p:grpSp>
      <p:grpSp>
        <p:nvGrpSpPr>
          <p:cNvPr id="607" name="Google Shape;607;p26">
            <a:extLst>
              <a:ext uri="{FF2B5EF4-FFF2-40B4-BE49-F238E27FC236}">
                <a16:creationId xmlns:a16="http://schemas.microsoft.com/office/drawing/2014/main" id="{727E8AC5-C438-7245-1373-8A9E7C7718D1}"/>
              </a:ext>
            </a:extLst>
          </p:cNvPr>
          <p:cNvGrpSpPr/>
          <p:nvPr/>
        </p:nvGrpSpPr>
        <p:grpSpPr>
          <a:xfrm>
            <a:off x="9828821" y="4947616"/>
            <a:ext cx="2250097" cy="925234"/>
            <a:chOff x="9101775" y="3257928"/>
            <a:chExt cx="2250097" cy="925234"/>
          </a:xfrm>
        </p:grpSpPr>
        <p:grpSp>
          <p:nvGrpSpPr>
            <p:cNvPr id="608" name="Google Shape;608;p26">
              <a:extLst>
                <a:ext uri="{FF2B5EF4-FFF2-40B4-BE49-F238E27FC236}">
                  <a16:creationId xmlns:a16="http://schemas.microsoft.com/office/drawing/2014/main" id="{E130823D-E613-D183-FE2F-098132413B28}"/>
                </a:ext>
              </a:extLst>
            </p:cNvPr>
            <p:cNvGrpSpPr/>
            <p:nvPr/>
          </p:nvGrpSpPr>
          <p:grpSpPr>
            <a:xfrm>
              <a:off x="9101775" y="3257928"/>
              <a:ext cx="2250097" cy="581388"/>
              <a:chOff x="3551500" y="4177941"/>
              <a:chExt cx="2250097" cy="581388"/>
            </a:xfrm>
          </p:grpSpPr>
          <p:sp>
            <p:nvSpPr>
              <p:cNvPr id="609" name="Google Shape;609;p26">
                <a:extLst>
                  <a:ext uri="{FF2B5EF4-FFF2-40B4-BE49-F238E27FC236}">
                    <a16:creationId xmlns:a16="http://schemas.microsoft.com/office/drawing/2014/main" id="{708A6A4B-53A6-1026-8065-1115DD97A532}"/>
                  </a:ext>
                </a:extLst>
              </p:cNvPr>
              <p:cNvSpPr/>
              <p:nvPr/>
            </p:nvSpPr>
            <p:spPr>
              <a:xfrm>
                <a:off x="3551500" y="4271249"/>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10" name="Google Shape;610;p26">
                <a:extLst>
                  <a:ext uri="{FF2B5EF4-FFF2-40B4-BE49-F238E27FC236}">
                    <a16:creationId xmlns:a16="http://schemas.microsoft.com/office/drawing/2014/main" id="{BCC7E806-F1AD-2158-B8C4-C5662CD7CD22}"/>
                  </a:ext>
                </a:extLst>
              </p:cNvPr>
              <p:cNvSpPr/>
              <p:nvPr/>
            </p:nvSpPr>
            <p:spPr>
              <a:xfrm>
                <a:off x="3551500" y="450852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11" name="Google Shape;611;p26">
                <a:extLst>
                  <a:ext uri="{FF2B5EF4-FFF2-40B4-BE49-F238E27FC236}">
                    <a16:creationId xmlns:a16="http://schemas.microsoft.com/office/drawing/2014/main" id="{77671BD8-C6C6-E846-7BC0-A6A12902DA3D}"/>
                  </a:ext>
                </a:extLst>
              </p:cNvPr>
              <p:cNvSpPr txBox="1"/>
              <p:nvPr/>
            </p:nvSpPr>
            <p:spPr>
              <a:xfrm>
                <a:off x="4996397" y="4177941"/>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1/4 cores</a:t>
                </a:r>
                <a:endParaRPr sz="1000">
                  <a:solidFill>
                    <a:schemeClr val="dk1"/>
                  </a:solidFill>
                  <a:latin typeface="Cabin"/>
                  <a:ea typeface="Cabin"/>
                  <a:cs typeface="Cabin"/>
                  <a:sym typeface="Cabin"/>
                </a:endParaRPr>
              </a:p>
            </p:txBody>
          </p:sp>
          <p:sp>
            <p:nvSpPr>
              <p:cNvPr id="612" name="Google Shape;612;p26">
                <a:extLst>
                  <a:ext uri="{FF2B5EF4-FFF2-40B4-BE49-F238E27FC236}">
                    <a16:creationId xmlns:a16="http://schemas.microsoft.com/office/drawing/2014/main" id="{442FE764-B5B1-CEA8-AAE1-6475F3B98A59}"/>
                  </a:ext>
                </a:extLst>
              </p:cNvPr>
              <p:cNvSpPr txBox="1"/>
              <p:nvPr/>
            </p:nvSpPr>
            <p:spPr>
              <a:xfrm>
                <a:off x="4996397" y="4420629"/>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2/4 GBs</a:t>
                </a:r>
                <a:endParaRPr sz="1000">
                  <a:solidFill>
                    <a:schemeClr val="dk1"/>
                  </a:solidFill>
                  <a:latin typeface="Cabin"/>
                  <a:ea typeface="Cabin"/>
                  <a:cs typeface="Cabin"/>
                  <a:sym typeface="Cabin"/>
                </a:endParaRPr>
              </a:p>
            </p:txBody>
          </p:sp>
        </p:grpSp>
        <p:sp>
          <p:nvSpPr>
            <p:cNvPr id="613" name="Google Shape;613;p26">
              <a:extLst>
                <a:ext uri="{FF2B5EF4-FFF2-40B4-BE49-F238E27FC236}">
                  <a16:creationId xmlns:a16="http://schemas.microsoft.com/office/drawing/2014/main" id="{ED6FB0B0-EC18-626B-FBB1-EEDE0369185C}"/>
                </a:ext>
              </a:extLst>
            </p:cNvPr>
            <p:cNvSpPr/>
            <p:nvPr/>
          </p:nvSpPr>
          <p:spPr>
            <a:xfrm>
              <a:off x="9101804" y="3352194"/>
              <a:ext cx="365700" cy="1830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14" name="Google Shape;614;p26">
              <a:extLst>
                <a:ext uri="{FF2B5EF4-FFF2-40B4-BE49-F238E27FC236}">
                  <a16:creationId xmlns:a16="http://schemas.microsoft.com/office/drawing/2014/main" id="{A04608AB-A35E-2D5B-0471-9F198A75C46E}"/>
                </a:ext>
              </a:extLst>
            </p:cNvPr>
            <p:cNvSpPr/>
            <p:nvPr/>
          </p:nvSpPr>
          <p:spPr>
            <a:xfrm>
              <a:off x="9101804" y="3591220"/>
              <a:ext cx="731400" cy="1830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15" name="Google Shape;615;p26">
              <a:extLst>
                <a:ext uri="{FF2B5EF4-FFF2-40B4-BE49-F238E27FC236}">
                  <a16:creationId xmlns:a16="http://schemas.microsoft.com/office/drawing/2014/main" id="{90FE0022-FA0C-9C92-2253-29D3D5CA486C}"/>
                </a:ext>
              </a:extLst>
            </p:cNvPr>
            <p:cNvSpPr txBox="1"/>
            <p:nvPr/>
          </p:nvSpPr>
          <p:spPr>
            <a:xfrm>
              <a:off x="9496450" y="3813862"/>
              <a:ext cx="137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Schedule 5: (0,1)</a:t>
              </a:r>
              <a:endParaRPr sz="1200">
                <a:solidFill>
                  <a:schemeClr val="dk1"/>
                </a:solidFill>
                <a:latin typeface="Cabin"/>
                <a:ea typeface="Cabin"/>
                <a:cs typeface="Cabin"/>
                <a:sym typeface="Cabin"/>
              </a:endParaRPr>
            </a:p>
          </p:txBody>
        </p:sp>
      </p:grpSp>
      <p:grpSp>
        <p:nvGrpSpPr>
          <p:cNvPr id="616" name="Google Shape;616;p26">
            <a:extLst>
              <a:ext uri="{FF2B5EF4-FFF2-40B4-BE49-F238E27FC236}">
                <a16:creationId xmlns:a16="http://schemas.microsoft.com/office/drawing/2014/main" id="{6DAFBC22-4891-9EC1-7DA3-9B60A9AB2DAD}"/>
              </a:ext>
            </a:extLst>
          </p:cNvPr>
          <p:cNvGrpSpPr/>
          <p:nvPr/>
        </p:nvGrpSpPr>
        <p:grpSpPr>
          <a:xfrm>
            <a:off x="9907025" y="3070490"/>
            <a:ext cx="2252025" cy="822301"/>
            <a:chOff x="2342954" y="3269852"/>
            <a:chExt cx="2252025" cy="822301"/>
          </a:xfrm>
        </p:grpSpPr>
        <p:grpSp>
          <p:nvGrpSpPr>
            <p:cNvPr id="617" name="Google Shape;617;p26">
              <a:extLst>
                <a:ext uri="{FF2B5EF4-FFF2-40B4-BE49-F238E27FC236}">
                  <a16:creationId xmlns:a16="http://schemas.microsoft.com/office/drawing/2014/main" id="{7E8E600E-FD32-76EE-1A16-F9F2D5067E80}"/>
                </a:ext>
              </a:extLst>
            </p:cNvPr>
            <p:cNvGrpSpPr/>
            <p:nvPr/>
          </p:nvGrpSpPr>
          <p:grpSpPr>
            <a:xfrm>
              <a:off x="2343650" y="3269852"/>
              <a:ext cx="2251329" cy="561591"/>
              <a:chOff x="3551500" y="4188502"/>
              <a:chExt cx="2251329" cy="561591"/>
            </a:xfrm>
          </p:grpSpPr>
          <p:sp>
            <p:nvSpPr>
              <p:cNvPr id="618" name="Google Shape;618;p26">
                <a:extLst>
                  <a:ext uri="{FF2B5EF4-FFF2-40B4-BE49-F238E27FC236}">
                    <a16:creationId xmlns:a16="http://schemas.microsoft.com/office/drawing/2014/main" id="{0F5CE3DE-CA1C-C2BB-BE7C-350DEEB53E1F}"/>
                  </a:ext>
                </a:extLst>
              </p:cNvPr>
              <p:cNvSpPr/>
              <p:nvPr/>
            </p:nvSpPr>
            <p:spPr>
              <a:xfrm>
                <a:off x="3551500" y="4279506"/>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19" name="Google Shape;619;p26">
                <a:extLst>
                  <a:ext uri="{FF2B5EF4-FFF2-40B4-BE49-F238E27FC236}">
                    <a16:creationId xmlns:a16="http://schemas.microsoft.com/office/drawing/2014/main" id="{6FA16A3A-4169-C284-C427-7EE02CC2591B}"/>
                  </a:ext>
                </a:extLst>
              </p:cNvPr>
              <p:cNvSpPr/>
              <p:nvPr/>
            </p:nvSpPr>
            <p:spPr>
              <a:xfrm>
                <a:off x="3551500" y="450852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20" name="Google Shape;620;p26">
                <a:extLst>
                  <a:ext uri="{FF2B5EF4-FFF2-40B4-BE49-F238E27FC236}">
                    <a16:creationId xmlns:a16="http://schemas.microsoft.com/office/drawing/2014/main" id="{FFCED551-1541-8276-50F4-FA64DDE2245E}"/>
                  </a:ext>
                </a:extLst>
              </p:cNvPr>
              <p:cNvSpPr txBox="1"/>
              <p:nvPr/>
            </p:nvSpPr>
            <p:spPr>
              <a:xfrm>
                <a:off x="4997629" y="4188502"/>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4/4 cores</a:t>
                </a:r>
                <a:endParaRPr sz="1000">
                  <a:solidFill>
                    <a:schemeClr val="dk1"/>
                  </a:solidFill>
                  <a:latin typeface="Cabin"/>
                  <a:ea typeface="Cabin"/>
                  <a:cs typeface="Cabin"/>
                  <a:sym typeface="Cabin"/>
                </a:endParaRPr>
              </a:p>
            </p:txBody>
          </p:sp>
          <p:sp>
            <p:nvSpPr>
              <p:cNvPr id="621" name="Google Shape;621;p26">
                <a:extLst>
                  <a:ext uri="{FF2B5EF4-FFF2-40B4-BE49-F238E27FC236}">
                    <a16:creationId xmlns:a16="http://schemas.microsoft.com/office/drawing/2014/main" id="{A2A5903B-BD20-08FD-7757-C013EFE954C7}"/>
                  </a:ext>
                </a:extLst>
              </p:cNvPr>
              <p:cNvSpPr txBox="1"/>
              <p:nvPr/>
            </p:nvSpPr>
            <p:spPr>
              <a:xfrm>
                <a:off x="4996397" y="4411393"/>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2/4 GBs</a:t>
                </a:r>
                <a:endParaRPr sz="1000">
                  <a:solidFill>
                    <a:schemeClr val="dk1"/>
                  </a:solidFill>
                  <a:latin typeface="Cabin"/>
                  <a:ea typeface="Cabin"/>
                  <a:cs typeface="Cabin"/>
                  <a:sym typeface="Cabin"/>
                </a:endParaRPr>
              </a:p>
            </p:txBody>
          </p:sp>
        </p:grpSp>
        <p:sp>
          <p:nvSpPr>
            <p:cNvPr id="622" name="Google Shape;622;p26">
              <a:extLst>
                <a:ext uri="{FF2B5EF4-FFF2-40B4-BE49-F238E27FC236}">
                  <a16:creationId xmlns:a16="http://schemas.microsoft.com/office/drawing/2014/main" id="{9FAC3154-8993-A045-7752-A96038D0BDA1}"/>
                </a:ext>
              </a:extLst>
            </p:cNvPr>
            <p:cNvSpPr/>
            <p:nvPr/>
          </p:nvSpPr>
          <p:spPr>
            <a:xfrm>
              <a:off x="2342954" y="3362453"/>
              <a:ext cx="7314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23" name="Google Shape;623;p26">
              <a:extLst>
                <a:ext uri="{FF2B5EF4-FFF2-40B4-BE49-F238E27FC236}">
                  <a16:creationId xmlns:a16="http://schemas.microsoft.com/office/drawing/2014/main" id="{B3920D8C-E96A-9B8D-2AA5-985ADA799C4C}"/>
                </a:ext>
              </a:extLst>
            </p:cNvPr>
            <p:cNvSpPr/>
            <p:nvPr/>
          </p:nvSpPr>
          <p:spPr>
            <a:xfrm>
              <a:off x="3083975" y="3362453"/>
              <a:ext cx="7314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24" name="Google Shape;624;p26">
              <a:extLst>
                <a:ext uri="{FF2B5EF4-FFF2-40B4-BE49-F238E27FC236}">
                  <a16:creationId xmlns:a16="http://schemas.microsoft.com/office/drawing/2014/main" id="{21D9E15B-85D2-A4AE-5D84-CD97F91E2CBB}"/>
                </a:ext>
              </a:extLst>
            </p:cNvPr>
            <p:cNvSpPr/>
            <p:nvPr/>
          </p:nvSpPr>
          <p:spPr>
            <a:xfrm>
              <a:off x="2343650" y="3592585"/>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25" name="Google Shape;625;p26">
              <a:extLst>
                <a:ext uri="{FF2B5EF4-FFF2-40B4-BE49-F238E27FC236}">
                  <a16:creationId xmlns:a16="http://schemas.microsoft.com/office/drawing/2014/main" id="{B16AB8F6-9004-B30E-A962-25A6542366A1}"/>
                </a:ext>
              </a:extLst>
            </p:cNvPr>
            <p:cNvSpPr txBox="1"/>
            <p:nvPr/>
          </p:nvSpPr>
          <p:spPr>
            <a:xfrm>
              <a:off x="2514082" y="3722853"/>
              <a:ext cx="137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Schedule 2: (2,0)</a:t>
              </a:r>
              <a:endParaRPr sz="1200">
                <a:solidFill>
                  <a:schemeClr val="dk1"/>
                </a:solidFill>
                <a:latin typeface="Cabin"/>
                <a:ea typeface="Cabin"/>
                <a:cs typeface="Cabin"/>
                <a:sym typeface="Cabin"/>
              </a:endParaRPr>
            </a:p>
          </p:txBody>
        </p:sp>
        <p:sp>
          <p:nvSpPr>
            <p:cNvPr id="626" name="Google Shape;626;p26">
              <a:extLst>
                <a:ext uri="{FF2B5EF4-FFF2-40B4-BE49-F238E27FC236}">
                  <a16:creationId xmlns:a16="http://schemas.microsoft.com/office/drawing/2014/main" id="{ADEFAAC4-AA03-82C5-844C-238A514C3174}"/>
                </a:ext>
              </a:extLst>
            </p:cNvPr>
            <p:cNvSpPr/>
            <p:nvPr/>
          </p:nvSpPr>
          <p:spPr>
            <a:xfrm>
              <a:off x="2718275" y="3591222"/>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627" name="Google Shape;627;p26">
            <a:extLst>
              <a:ext uri="{FF2B5EF4-FFF2-40B4-BE49-F238E27FC236}">
                <a16:creationId xmlns:a16="http://schemas.microsoft.com/office/drawing/2014/main" id="{46A815F9-9A1E-6D5B-E065-2B5131DFB40B}"/>
              </a:ext>
            </a:extLst>
          </p:cNvPr>
          <p:cNvGrpSpPr/>
          <p:nvPr/>
        </p:nvGrpSpPr>
        <p:grpSpPr>
          <a:xfrm>
            <a:off x="5245871" y="3065911"/>
            <a:ext cx="2252025" cy="828003"/>
            <a:chOff x="4969988" y="3118560"/>
            <a:chExt cx="2252025" cy="828003"/>
          </a:xfrm>
        </p:grpSpPr>
        <p:sp>
          <p:nvSpPr>
            <p:cNvPr id="628" name="Google Shape;628;p26">
              <a:extLst>
                <a:ext uri="{FF2B5EF4-FFF2-40B4-BE49-F238E27FC236}">
                  <a16:creationId xmlns:a16="http://schemas.microsoft.com/office/drawing/2014/main" id="{9C6E3EC0-1FE3-059D-A147-BD13A22539ED}"/>
                </a:ext>
              </a:extLst>
            </p:cNvPr>
            <p:cNvSpPr/>
            <p:nvPr/>
          </p:nvSpPr>
          <p:spPr>
            <a:xfrm>
              <a:off x="4969988" y="3210202"/>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29" name="Google Shape;629;p26">
              <a:extLst>
                <a:ext uri="{FF2B5EF4-FFF2-40B4-BE49-F238E27FC236}">
                  <a16:creationId xmlns:a16="http://schemas.microsoft.com/office/drawing/2014/main" id="{3ABC8277-8034-0800-FCC6-93B422D2A9F9}"/>
                </a:ext>
              </a:extLst>
            </p:cNvPr>
            <p:cNvSpPr/>
            <p:nvPr/>
          </p:nvSpPr>
          <p:spPr>
            <a:xfrm>
              <a:off x="4969988" y="343873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30" name="Google Shape;630;p26">
              <a:extLst>
                <a:ext uri="{FF2B5EF4-FFF2-40B4-BE49-F238E27FC236}">
                  <a16:creationId xmlns:a16="http://schemas.microsoft.com/office/drawing/2014/main" id="{0A68B951-7EE5-4005-4D18-CCA3CD48AEBE}"/>
                </a:ext>
              </a:extLst>
            </p:cNvPr>
            <p:cNvSpPr txBox="1"/>
            <p:nvPr/>
          </p:nvSpPr>
          <p:spPr>
            <a:xfrm>
              <a:off x="6416813" y="3118560"/>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0/4 cores</a:t>
              </a:r>
              <a:endParaRPr sz="1000">
                <a:solidFill>
                  <a:schemeClr val="dk1"/>
                </a:solidFill>
                <a:latin typeface="Cabin"/>
                <a:ea typeface="Cabin"/>
                <a:cs typeface="Cabin"/>
                <a:sym typeface="Cabin"/>
              </a:endParaRPr>
            </a:p>
          </p:txBody>
        </p:sp>
        <p:sp>
          <p:nvSpPr>
            <p:cNvPr id="631" name="Google Shape;631;p26">
              <a:extLst>
                <a:ext uri="{FF2B5EF4-FFF2-40B4-BE49-F238E27FC236}">
                  <a16:creationId xmlns:a16="http://schemas.microsoft.com/office/drawing/2014/main" id="{EB710CFF-8C98-B3EB-5E2F-7E2BAC5D331D}"/>
                </a:ext>
              </a:extLst>
            </p:cNvPr>
            <p:cNvSpPr txBox="1"/>
            <p:nvPr/>
          </p:nvSpPr>
          <p:spPr>
            <a:xfrm>
              <a:off x="6414885" y="3341605"/>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0/4 GBs</a:t>
              </a:r>
              <a:endParaRPr sz="1000">
                <a:solidFill>
                  <a:schemeClr val="dk1"/>
                </a:solidFill>
                <a:latin typeface="Cabin"/>
                <a:ea typeface="Cabin"/>
                <a:cs typeface="Cabin"/>
                <a:sym typeface="Cabin"/>
              </a:endParaRPr>
            </a:p>
          </p:txBody>
        </p:sp>
        <p:sp>
          <p:nvSpPr>
            <p:cNvPr id="632" name="Google Shape;632;p26">
              <a:extLst>
                <a:ext uri="{FF2B5EF4-FFF2-40B4-BE49-F238E27FC236}">
                  <a16:creationId xmlns:a16="http://schemas.microsoft.com/office/drawing/2014/main" id="{A3806146-1998-52BE-38A2-2067CB1FE042}"/>
                </a:ext>
              </a:extLst>
            </p:cNvPr>
            <p:cNvSpPr txBox="1"/>
            <p:nvPr/>
          </p:nvSpPr>
          <p:spPr>
            <a:xfrm>
              <a:off x="5180899" y="3577263"/>
              <a:ext cx="137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Schedule 0: (0,0)</a:t>
              </a:r>
              <a:endParaRPr sz="1200">
                <a:solidFill>
                  <a:schemeClr val="dk1"/>
                </a:solidFill>
                <a:latin typeface="Cabin"/>
                <a:ea typeface="Cabin"/>
                <a:cs typeface="Cabin"/>
                <a:sym typeface="Cabin"/>
              </a:endParaRPr>
            </a:p>
          </p:txBody>
        </p:sp>
      </p:grpSp>
      <p:grpSp>
        <p:nvGrpSpPr>
          <p:cNvPr id="651" name="Google Shape;651;p26">
            <a:extLst>
              <a:ext uri="{FF2B5EF4-FFF2-40B4-BE49-F238E27FC236}">
                <a16:creationId xmlns:a16="http://schemas.microsoft.com/office/drawing/2014/main" id="{B288AB45-FAD9-4C4E-8A29-87C95AC201DB}"/>
              </a:ext>
            </a:extLst>
          </p:cNvPr>
          <p:cNvGrpSpPr/>
          <p:nvPr/>
        </p:nvGrpSpPr>
        <p:grpSpPr>
          <a:xfrm>
            <a:off x="4490568" y="2092506"/>
            <a:ext cx="6455186" cy="2268717"/>
            <a:chOff x="4359384" y="1967218"/>
            <a:chExt cx="6455186" cy="2268717"/>
          </a:xfrm>
        </p:grpSpPr>
        <p:grpSp>
          <p:nvGrpSpPr>
            <p:cNvPr id="652" name="Google Shape;652;p26">
              <a:extLst>
                <a:ext uri="{FF2B5EF4-FFF2-40B4-BE49-F238E27FC236}">
                  <a16:creationId xmlns:a16="http://schemas.microsoft.com/office/drawing/2014/main" id="{F2F25E3B-777D-82D0-2897-4D380FB41D2F}"/>
                </a:ext>
              </a:extLst>
            </p:cNvPr>
            <p:cNvGrpSpPr/>
            <p:nvPr/>
          </p:nvGrpSpPr>
          <p:grpSpPr>
            <a:xfrm>
              <a:off x="5618271" y="2090161"/>
              <a:ext cx="5196299" cy="2145774"/>
              <a:chOff x="5618271" y="2166361"/>
              <a:chExt cx="5196299" cy="2145774"/>
            </a:xfrm>
          </p:grpSpPr>
          <p:pic>
            <p:nvPicPr>
              <p:cNvPr id="653" name="Google Shape;653;p26" title="[0,0,0,&quot;https://www.codecogs.com/eqnedit.php?latex=(0%2C%200)#0&quot;]">
                <a:extLst>
                  <a:ext uri="{FF2B5EF4-FFF2-40B4-BE49-F238E27FC236}">
                    <a16:creationId xmlns:a16="http://schemas.microsoft.com/office/drawing/2014/main" id="{0E6EBA44-3C83-F1C5-0AD0-88A3782DDF84}"/>
                  </a:ext>
                </a:extLst>
              </p:cNvPr>
              <p:cNvPicPr preferRelativeResize="0"/>
              <p:nvPr/>
            </p:nvPicPr>
            <p:blipFill>
              <a:blip r:embed="rId5">
                <a:alphaModFix/>
              </a:blip>
              <a:stretch>
                <a:fillRect/>
              </a:stretch>
            </p:blipFill>
            <p:spPr>
              <a:xfrm>
                <a:off x="5707472" y="2166361"/>
                <a:ext cx="365700" cy="184082"/>
              </a:xfrm>
              <a:prstGeom prst="rect">
                <a:avLst/>
              </a:prstGeom>
              <a:noFill/>
              <a:ln>
                <a:noFill/>
              </a:ln>
            </p:spPr>
          </p:pic>
          <p:pic>
            <p:nvPicPr>
              <p:cNvPr id="654" name="Google Shape;654;p26" title="[0,0,0,&quot;https://www.codecogs.com/eqnedit.php?latex=(%5Cmu_1%2C%200)#0&quot;]">
                <a:extLst>
                  <a:ext uri="{FF2B5EF4-FFF2-40B4-BE49-F238E27FC236}">
                    <a16:creationId xmlns:a16="http://schemas.microsoft.com/office/drawing/2014/main" id="{EF51A2F4-512B-F1AB-EC5E-D56658721006}"/>
                  </a:ext>
                </a:extLst>
              </p:cNvPr>
              <p:cNvPicPr preferRelativeResize="0"/>
              <p:nvPr/>
            </p:nvPicPr>
            <p:blipFill>
              <a:blip r:embed="rId6">
                <a:alphaModFix/>
              </a:blip>
              <a:stretch>
                <a:fillRect/>
              </a:stretch>
            </p:blipFill>
            <p:spPr>
              <a:xfrm>
                <a:off x="8025483" y="2175986"/>
                <a:ext cx="453850" cy="183010"/>
              </a:xfrm>
              <a:prstGeom prst="rect">
                <a:avLst/>
              </a:prstGeom>
              <a:noFill/>
              <a:ln>
                <a:noFill/>
              </a:ln>
            </p:spPr>
          </p:pic>
          <p:pic>
            <p:nvPicPr>
              <p:cNvPr id="655" name="Google Shape;655;p26" title="[0,0,0,&quot;https://www.codecogs.com/eqnedit.php?latex=(2%5Cmu_1%2C%200)#0&quot;]">
                <a:extLst>
                  <a:ext uri="{FF2B5EF4-FFF2-40B4-BE49-F238E27FC236}">
                    <a16:creationId xmlns:a16="http://schemas.microsoft.com/office/drawing/2014/main" id="{91DFB634-43D3-BD58-F5BB-432CA8608BB3}"/>
                  </a:ext>
                </a:extLst>
              </p:cNvPr>
              <p:cNvPicPr preferRelativeResize="0"/>
              <p:nvPr/>
            </p:nvPicPr>
            <p:blipFill>
              <a:blip r:embed="rId7">
                <a:alphaModFix/>
              </a:blip>
              <a:stretch>
                <a:fillRect/>
              </a:stretch>
            </p:blipFill>
            <p:spPr>
              <a:xfrm>
                <a:off x="10271730" y="2213327"/>
                <a:ext cx="542840" cy="183000"/>
              </a:xfrm>
              <a:prstGeom prst="rect">
                <a:avLst/>
              </a:prstGeom>
              <a:noFill/>
              <a:ln>
                <a:noFill/>
              </a:ln>
            </p:spPr>
          </p:pic>
          <p:pic>
            <p:nvPicPr>
              <p:cNvPr id="656" name="Google Shape;656;p26" title="[0,0,0,&quot;https://www.codecogs.com/eqnedit.php?latex=(%5Cmu_1%2C%20%5Cmu_2)#0&quot;]">
                <a:extLst>
                  <a:ext uri="{FF2B5EF4-FFF2-40B4-BE49-F238E27FC236}">
                    <a16:creationId xmlns:a16="http://schemas.microsoft.com/office/drawing/2014/main" id="{89EE9D09-CEB8-71ED-4F72-68584E488F6D}"/>
                  </a:ext>
                </a:extLst>
              </p:cNvPr>
              <p:cNvPicPr preferRelativeResize="0"/>
              <p:nvPr/>
            </p:nvPicPr>
            <p:blipFill>
              <a:blip r:embed="rId8">
                <a:alphaModFix/>
              </a:blip>
              <a:stretch>
                <a:fillRect/>
              </a:stretch>
            </p:blipFill>
            <p:spPr>
              <a:xfrm>
                <a:off x="5618271" y="4128327"/>
                <a:ext cx="544101" cy="183000"/>
              </a:xfrm>
              <a:prstGeom prst="rect">
                <a:avLst/>
              </a:prstGeom>
              <a:noFill/>
              <a:ln>
                <a:noFill/>
              </a:ln>
            </p:spPr>
          </p:pic>
          <p:pic>
            <p:nvPicPr>
              <p:cNvPr id="657" name="Google Shape;657;p26" title="[0,0,0,&quot;https://www.codecogs.com/eqnedit.php?latex=(0%2C%202%5Cmu_2)#0&quot;]">
                <a:extLst>
                  <a:ext uri="{FF2B5EF4-FFF2-40B4-BE49-F238E27FC236}">
                    <a16:creationId xmlns:a16="http://schemas.microsoft.com/office/drawing/2014/main" id="{03A51741-FF0B-5BF2-88D1-0C3D37294741}"/>
                  </a:ext>
                </a:extLst>
              </p:cNvPr>
              <p:cNvPicPr preferRelativeResize="0"/>
              <p:nvPr/>
            </p:nvPicPr>
            <p:blipFill>
              <a:blip r:embed="rId9">
                <a:alphaModFix/>
              </a:blip>
              <a:stretch>
                <a:fillRect/>
              </a:stretch>
            </p:blipFill>
            <p:spPr>
              <a:xfrm>
                <a:off x="7924761" y="4129135"/>
                <a:ext cx="542912" cy="183000"/>
              </a:xfrm>
              <a:prstGeom prst="rect">
                <a:avLst/>
              </a:prstGeom>
              <a:noFill/>
              <a:ln>
                <a:noFill/>
              </a:ln>
            </p:spPr>
          </p:pic>
          <p:pic>
            <p:nvPicPr>
              <p:cNvPr id="658" name="Google Shape;658;p26" title="[0,0,0,&quot;https://www.codecogs.com/eqnedit.php?latex=(0%2C%20%5Cmu_2)#0&quot;]">
                <a:extLst>
                  <a:ext uri="{FF2B5EF4-FFF2-40B4-BE49-F238E27FC236}">
                    <a16:creationId xmlns:a16="http://schemas.microsoft.com/office/drawing/2014/main" id="{FF01326A-483D-D17B-DADB-1217730EFBA1}"/>
                  </a:ext>
                </a:extLst>
              </p:cNvPr>
              <p:cNvPicPr preferRelativeResize="0"/>
              <p:nvPr/>
            </p:nvPicPr>
            <p:blipFill>
              <a:blip r:embed="rId10">
                <a:alphaModFix/>
              </a:blip>
              <a:stretch>
                <a:fillRect/>
              </a:stretch>
            </p:blipFill>
            <p:spPr>
              <a:xfrm>
                <a:off x="10324251" y="4104415"/>
                <a:ext cx="453861" cy="183000"/>
              </a:xfrm>
              <a:prstGeom prst="rect">
                <a:avLst/>
              </a:prstGeom>
              <a:noFill/>
              <a:ln>
                <a:noFill/>
              </a:ln>
            </p:spPr>
          </p:pic>
        </p:grpSp>
        <mc:AlternateContent xmlns:mc="http://schemas.openxmlformats.org/markup-compatibility/2006">
          <mc:Choice xmlns:a14="http://schemas.microsoft.com/office/drawing/2010/main" Requires="a14">
            <p:sp>
              <p:nvSpPr>
                <p:cNvPr id="659" name="Google Shape;659;p26">
                  <a:extLst>
                    <a:ext uri="{FF2B5EF4-FFF2-40B4-BE49-F238E27FC236}">
                      <a16:creationId xmlns:a16="http://schemas.microsoft.com/office/drawing/2014/main" id="{3FAD9779-1B2F-3D45-7979-03992A46FB8B}"/>
                    </a:ext>
                  </a:extLst>
                </p:cNvPr>
                <p:cNvSpPr txBox="1"/>
                <p:nvPr/>
              </p:nvSpPr>
              <p:spPr>
                <a:xfrm>
                  <a:off x="4359384" y="1967218"/>
                  <a:ext cx="51299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600" b="1" i="1" smtClean="0">
                            <a:solidFill>
                              <a:schemeClr val="dk1"/>
                            </a:solidFill>
                            <a:latin typeface="Cambria Math" panose="02040503050406030204" pitchFamily="18" charset="0"/>
                            <a:ea typeface="Cabin"/>
                            <a:cs typeface="Cabin"/>
                            <a:sym typeface="Cabin"/>
                          </a:rPr>
                          <m:t>𝑪</m:t>
                        </m:r>
                        <m:r>
                          <a:rPr lang="en-US" sz="1600" b="0" i="1" smtClean="0">
                            <a:solidFill>
                              <a:schemeClr val="dk1"/>
                            </a:solidFill>
                            <a:latin typeface="Cambria Math" panose="02040503050406030204" pitchFamily="18" charset="0"/>
                            <a:ea typeface="Cabin"/>
                            <a:cs typeface="Cabin"/>
                            <a:sym typeface="Cabin"/>
                          </a:rPr>
                          <m:t>(</m:t>
                        </m:r>
                        <m:r>
                          <a:rPr lang="en-US" sz="1600" b="0" i="1" smtClean="0">
                            <a:solidFill>
                              <a:schemeClr val="dk1"/>
                            </a:solidFill>
                            <a:latin typeface="Cambria Math" panose="02040503050406030204" pitchFamily="18" charset="0"/>
                            <a:ea typeface="Cabin"/>
                            <a:cs typeface="Cabin"/>
                            <a:sym typeface="Cabin"/>
                          </a:rPr>
                          <m:t>𝑡</m:t>
                        </m:r>
                        <m:r>
                          <a:rPr lang="en-US" sz="1600" b="0" i="1" smtClean="0">
                            <a:solidFill>
                              <a:schemeClr val="dk1"/>
                            </a:solidFill>
                            <a:latin typeface="Cambria Math" panose="02040503050406030204" pitchFamily="18" charset="0"/>
                            <a:ea typeface="Cabin"/>
                            <a:cs typeface="Cabin"/>
                            <a:sym typeface="Cabin"/>
                          </a:rPr>
                          <m:t>)</m:t>
                        </m:r>
                      </m:oMath>
                    </m:oMathPara>
                  </a14:m>
                  <a:endParaRPr sz="1600">
                    <a:solidFill>
                      <a:schemeClr val="dk1"/>
                    </a:solidFill>
                    <a:latin typeface="Cabin"/>
                    <a:ea typeface="Cabin"/>
                    <a:cs typeface="Cabin"/>
                    <a:sym typeface="Cabin"/>
                  </a:endParaRPr>
                </a:p>
              </p:txBody>
            </p:sp>
          </mc:Choice>
          <mc:Fallback>
            <p:sp>
              <p:nvSpPr>
                <p:cNvPr id="659" name="Google Shape;659;p26">
                  <a:extLst>
                    <a:ext uri="{FF2B5EF4-FFF2-40B4-BE49-F238E27FC236}">
                      <a16:creationId xmlns:a16="http://schemas.microsoft.com/office/drawing/2014/main" id="{3FAD9779-1B2F-3D45-7979-03992A46FB8B}"/>
                    </a:ext>
                  </a:extLst>
                </p:cNvPr>
                <p:cNvSpPr txBox="1">
                  <a:spLocks noRot="1" noChangeAspect="1" noMove="1" noResize="1" noEditPoints="1" noAdjustHandles="1" noChangeArrowheads="1" noChangeShapeType="1" noTextEdit="1"/>
                </p:cNvSpPr>
                <p:nvPr/>
              </p:nvSpPr>
              <p:spPr>
                <a:xfrm>
                  <a:off x="4359384" y="1967218"/>
                  <a:ext cx="512990" cy="430857"/>
                </a:xfrm>
                <a:prstGeom prst="rect">
                  <a:avLst/>
                </a:prstGeom>
                <a:blipFill>
                  <a:blip r:embed="rId11"/>
                  <a:stretch>
                    <a:fillRect r="-9524"/>
                  </a:stretch>
                </a:blipFill>
                <a:ln>
                  <a:noFill/>
                </a:ln>
              </p:spPr>
              <p:txBody>
                <a:bodyPr/>
                <a:lstStyle/>
                <a:p>
                  <a:r>
                    <a:rPr lang="en-US">
                      <a:noFill/>
                    </a:rPr>
                    <a:t> </a:t>
                  </a:r>
                </a:p>
              </p:txBody>
            </p:sp>
          </mc:Fallback>
        </mc:AlternateContent>
        <p:cxnSp>
          <p:nvCxnSpPr>
            <p:cNvPr id="660" name="Google Shape;660;p26">
              <a:extLst>
                <a:ext uri="{FF2B5EF4-FFF2-40B4-BE49-F238E27FC236}">
                  <a16:creationId xmlns:a16="http://schemas.microsoft.com/office/drawing/2014/main" id="{0CCF3DC9-822F-7ABB-4FBA-DC86DAC49A0B}"/>
                </a:ext>
              </a:extLst>
            </p:cNvPr>
            <p:cNvCxnSpPr>
              <a:cxnSpLocks/>
              <a:stCxn id="659" idx="3"/>
            </p:cNvCxnSpPr>
            <p:nvPr/>
          </p:nvCxnSpPr>
          <p:spPr>
            <a:xfrm>
              <a:off x="4872374" y="2182647"/>
              <a:ext cx="654900" cy="121"/>
            </a:xfrm>
            <a:prstGeom prst="straightConnector1">
              <a:avLst/>
            </a:prstGeom>
            <a:noFill/>
            <a:ln w="9525" cap="flat" cmpd="sng">
              <a:solidFill>
                <a:schemeClr val="dk2"/>
              </a:solidFill>
              <a:prstDash val="solid"/>
              <a:round/>
              <a:headEnd type="none" w="med" len="med"/>
              <a:tailEnd type="triangle" w="med" len="med"/>
            </a:ln>
          </p:spPr>
        </p:cxnSp>
      </p:grpSp>
      <p:sp>
        <p:nvSpPr>
          <p:cNvPr id="661" name="Google Shape;661;p26">
            <a:extLst>
              <a:ext uri="{FF2B5EF4-FFF2-40B4-BE49-F238E27FC236}">
                <a16:creationId xmlns:a16="http://schemas.microsoft.com/office/drawing/2014/main" id="{8CB12DF8-528A-170E-50A9-D68EE30CE43E}"/>
              </a:ext>
            </a:extLst>
          </p:cNvPr>
          <p:cNvSpPr txBox="1"/>
          <p:nvPr/>
        </p:nvSpPr>
        <p:spPr>
          <a:xfrm>
            <a:off x="715364" y="2881411"/>
            <a:ext cx="31887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solidFill>
                  <a:schemeClr val="dk1"/>
                </a:solidFill>
                <a:latin typeface="Cabin"/>
                <a:ea typeface="Cabin"/>
                <a:cs typeface="Cabin"/>
                <a:sym typeface="Cabin"/>
              </a:rPr>
              <a:t>Example with 2 job types</a:t>
            </a:r>
            <a:endParaRPr sz="2200">
              <a:solidFill>
                <a:schemeClr val="dk1"/>
              </a:solidFill>
              <a:latin typeface="Cabin"/>
              <a:ea typeface="Cabin"/>
              <a:cs typeface="Cabin"/>
              <a:sym typeface="Cabin"/>
            </a:endParaRPr>
          </a:p>
        </p:txBody>
      </p:sp>
      <p:sp>
        <p:nvSpPr>
          <p:cNvPr id="4" name="Google Shape;358;p21">
            <a:extLst>
              <a:ext uri="{FF2B5EF4-FFF2-40B4-BE49-F238E27FC236}">
                <a16:creationId xmlns:a16="http://schemas.microsoft.com/office/drawing/2014/main" id="{6A41D2BA-A5F1-21D6-9F1C-6BE99694CBDA}"/>
              </a:ext>
            </a:extLst>
          </p:cNvPr>
          <p:cNvSpPr txBox="1">
            <a:spLocks noGrp="1"/>
          </p:cNvSpPr>
          <p:nvPr>
            <p:ph type="body" idx="1"/>
          </p:nvPr>
        </p:nvSpPr>
        <p:spPr>
          <a:xfrm>
            <a:off x="215965" y="761839"/>
            <a:ext cx="10989000" cy="1031400"/>
          </a:xfrm>
          <a:prstGeom prst="rect">
            <a:avLst/>
          </a:prstGeom>
        </p:spPr>
        <p:txBody>
          <a:bodyPr spcFirstLastPara="1" wrap="square" lIns="91425" tIns="91425" rIns="91425" bIns="91425" anchor="t" anchorCtr="0">
            <a:noAutofit/>
          </a:bodyPr>
          <a:lstStyle/>
          <a:p>
            <a:pPr>
              <a:spcBef>
                <a:spcPts val="0"/>
              </a:spcBef>
              <a:buFont typeface="Noto Sans Symbols"/>
              <a:buChar char="●"/>
            </a:pPr>
            <a:r>
              <a:rPr lang="en-US" sz="2400" i="1"/>
              <a:t>Feasible schedule </a:t>
            </a:r>
            <a:r>
              <a:rPr lang="en-US" sz="2400"/>
              <a:t>respects the server capacity for every resource.</a:t>
            </a:r>
          </a:p>
          <a:p>
            <a:pPr>
              <a:spcBef>
                <a:spcPts val="0"/>
              </a:spcBef>
              <a:buFont typeface="Noto Sans Symbols"/>
              <a:buChar char="●"/>
            </a:pPr>
            <a:r>
              <a:rPr lang="en-US" sz="2400"/>
              <a:t>A scheduling policy determines a feasible schedule at every moment in time.</a:t>
            </a:r>
          </a:p>
        </p:txBody>
      </p:sp>
      <mc:AlternateContent xmlns:mc="http://schemas.openxmlformats.org/markup-compatibility/2006">
        <mc:Choice xmlns:a14="http://schemas.microsoft.com/office/drawing/2010/main" Requires="a14">
          <p:sp>
            <p:nvSpPr>
              <p:cNvPr id="10" name="Google Shape;542;p25">
                <a:extLst>
                  <a:ext uri="{FF2B5EF4-FFF2-40B4-BE49-F238E27FC236}">
                    <a16:creationId xmlns:a16="http://schemas.microsoft.com/office/drawing/2014/main" id="{7A0CA4C0-7E20-D860-384F-69F5BE98DADB}"/>
                  </a:ext>
                </a:extLst>
              </p:cNvPr>
              <p:cNvSpPr txBox="1"/>
              <p:nvPr/>
            </p:nvSpPr>
            <p:spPr>
              <a:xfrm>
                <a:off x="5710465" y="1665474"/>
                <a:ext cx="5565887"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i="1">
                    <a:solidFill>
                      <a:schemeClr val="dk1"/>
                    </a:solidFill>
                    <a:latin typeface="Cabin"/>
                    <a:ea typeface="Cabin"/>
                    <a:cs typeface="Cabin"/>
                    <a:sym typeface="Cabin"/>
                  </a:rPr>
                  <a:t>Instantaneous completion rate </a:t>
                </a:r>
                <a14:m>
                  <m:oMath xmlns:m="http://schemas.openxmlformats.org/officeDocument/2006/math">
                    <m:r>
                      <a:rPr lang="en-US" sz="1600" b="1" i="1" smtClean="0">
                        <a:solidFill>
                          <a:schemeClr val="dk1"/>
                        </a:solidFill>
                        <a:latin typeface="Cambria Math" panose="02040503050406030204" pitchFamily="18" charset="0"/>
                        <a:ea typeface="Cabin"/>
                        <a:cs typeface="Cabin"/>
                        <a:sym typeface="Cabin"/>
                      </a:rPr>
                      <m:t>𝑪</m:t>
                    </m:r>
                    <m:d>
                      <m:dPr>
                        <m:ctrlPr>
                          <a:rPr lang="en-US" sz="1600" b="0" i="1" smtClean="0">
                            <a:solidFill>
                              <a:schemeClr val="dk1"/>
                            </a:solidFill>
                            <a:latin typeface="Cambria Math" panose="02040503050406030204" pitchFamily="18" charset="0"/>
                            <a:ea typeface="Cabin"/>
                            <a:cs typeface="Cabin"/>
                            <a:sym typeface="Cabin"/>
                          </a:rPr>
                        </m:ctrlPr>
                      </m:dPr>
                      <m:e>
                        <m:r>
                          <a:rPr lang="en-US" sz="1600" b="0" i="1" smtClean="0">
                            <a:solidFill>
                              <a:schemeClr val="dk1"/>
                            </a:solidFill>
                            <a:latin typeface="Cambria Math" panose="02040503050406030204" pitchFamily="18" charset="0"/>
                            <a:ea typeface="Cabin"/>
                            <a:cs typeface="Cabin"/>
                            <a:sym typeface="Cabin"/>
                          </a:rPr>
                          <m:t>𝑡</m:t>
                        </m:r>
                      </m:e>
                    </m:d>
                    <m:r>
                      <a:rPr lang="en-US" sz="1600" b="0" i="1" smtClean="0">
                        <a:solidFill>
                          <a:schemeClr val="dk1"/>
                        </a:solidFill>
                        <a:latin typeface="Cambria Math" panose="02040503050406030204" pitchFamily="18" charset="0"/>
                        <a:ea typeface="Cabin"/>
                        <a:cs typeface="Cabin"/>
                        <a:sym typeface="Cabin"/>
                      </a:rPr>
                      <m:t>=(</m:t>
                    </m:r>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𝐶</m:t>
                        </m:r>
                      </m:e>
                      <m:sub>
                        <m:r>
                          <a:rPr lang="en-US" sz="1600" b="0" i="1" smtClean="0">
                            <a:solidFill>
                              <a:schemeClr val="dk1"/>
                            </a:solidFill>
                            <a:latin typeface="Cambria Math" panose="02040503050406030204" pitchFamily="18" charset="0"/>
                            <a:ea typeface="Cabin"/>
                            <a:cs typeface="Cabin"/>
                            <a:sym typeface="Cabin"/>
                          </a:rPr>
                          <m:t>1</m:t>
                        </m:r>
                      </m:sub>
                    </m:sSub>
                    <m:r>
                      <a:rPr lang="en-US" sz="1600" b="0" i="1" smtClean="0">
                        <a:solidFill>
                          <a:schemeClr val="dk1"/>
                        </a:solidFill>
                        <a:latin typeface="Cambria Math" panose="02040503050406030204" pitchFamily="18" charset="0"/>
                        <a:ea typeface="Cabin"/>
                        <a:cs typeface="Cabin"/>
                        <a:sym typeface="Cabin"/>
                      </a:rPr>
                      <m:t>(</m:t>
                    </m:r>
                    <m:r>
                      <a:rPr lang="en-US" sz="1600" b="0" i="1" smtClean="0">
                        <a:solidFill>
                          <a:schemeClr val="dk1"/>
                        </a:solidFill>
                        <a:latin typeface="Cambria Math" panose="02040503050406030204" pitchFamily="18" charset="0"/>
                        <a:ea typeface="Cabin"/>
                        <a:cs typeface="Cabin"/>
                        <a:sym typeface="Cabin"/>
                      </a:rPr>
                      <m:t>𝑡</m:t>
                    </m:r>
                    <m:r>
                      <a:rPr lang="en-US" sz="1600" b="0" i="1" smtClean="0">
                        <a:solidFill>
                          <a:schemeClr val="dk1"/>
                        </a:solidFill>
                        <a:latin typeface="Cambria Math" panose="02040503050406030204" pitchFamily="18" charset="0"/>
                        <a:ea typeface="Cabin"/>
                        <a:cs typeface="Cabin"/>
                        <a:sym typeface="Cabin"/>
                      </a:rPr>
                      <m:t>),</m:t>
                    </m:r>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𝐶</m:t>
                        </m:r>
                      </m:e>
                      <m:sub>
                        <m:r>
                          <a:rPr lang="en-US" sz="1600" b="0" i="1" smtClean="0">
                            <a:solidFill>
                              <a:schemeClr val="dk1"/>
                            </a:solidFill>
                            <a:latin typeface="Cambria Math" panose="02040503050406030204" pitchFamily="18" charset="0"/>
                            <a:ea typeface="Cabin"/>
                            <a:cs typeface="Cabin"/>
                            <a:sym typeface="Cabin"/>
                          </a:rPr>
                          <m:t>2</m:t>
                        </m:r>
                      </m:sub>
                    </m:sSub>
                    <m:d>
                      <m:dPr>
                        <m:ctrlPr>
                          <a:rPr lang="en-US" sz="1600" b="0" i="1" smtClean="0">
                            <a:solidFill>
                              <a:schemeClr val="dk1"/>
                            </a:solidFill>
                            <a:latin typeface="Cambria Math" panose="02040503050406030204" pitchFamily="18" charset="0"/>
                            <a:ea typeface="Cabin"/>
                            <a:cs typeface="Cabin"/>
                            <a:sym typeface="Cabin"/>
                          </a:rPr>
                        </m:ctrlPr>
                      </m:dPr>
                      <m:e>
                        <m:r>
                          <a:rPr lang="en-US" sz="1600" b="0" i="1" smtClean="0">
                            <a:solidFill>
                              <a:schemeClr val="dk1"/>
                            </a:solidFill>
                            <a:latin typeface="Cambria Math" panose="02040503050406030204" pitchFamily="18" charset="0"/>
                            <a:ea typeface="Cabin"/>
                            <a:cs typeface="Cabin"/>
                            <a:sym typeface="Cabin"/>
                          </a:rPr>
                          <m:t>𝑡</m:t>
                        </m:r>
                      </m:e>
                    </m:d>
                    <m:r>
                      <a:rPr lang="en-US" sz="1600" b="0" i="1" smtClean="0">
                        <a:solidFill>
                          <a:schemeClr val="dk1"/>
                        </a:solidFill>
                        <a:latin typeface="Cambria Math" panose="02040503050406030204" pitchFamily="18" charset="0"/>
                        <a:ea typeface="Cabin"/>
                        <a:cs typeface="Cabin"/>
                        <a:sym typeface="Cabin"/>
                      </a:rPr>
                      <m:t>,…,</m:t>
                    </m:r>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𝐶</m:t>
                        </m:r>
                      </m:e>
                      <m:sub>
                        <m:r>
                          <a:rPr lang="en-US" sz="1600" b="0" i="1" smtClean="0">
                            <a:solidFill>
                              <a:schemeClr val="dk1"/>
                            </a:solidFill>
                            <a:latin typeface="Cambria Math" panose="02040503050406030204" pitchFamily="18" charset="0"/>
                            <a:ea typeface="Cabin"/>
                            <a:cs typeface="Cabin"/>
                            <a:sym typeface="Cabin"/>
                          </a:rPr>
                          <m:t>𝐾</m:t>
                        </m:r>
                      </m:sub>
                    </m:sSub>
                    <m:r>
                      <a:rPr lang="en-US" sz="1600" b="0" i="1" smtClean="0">
                        <a:solidFill>
                          <a:schemeClr val="dk1"/>
                        </a:solidFill>
                        <a:latin typeface="Cambria Math" panose="02040503050406030204" pitchFamily="18" charset="0"/>
                        <a:ea typeface="Cabin"/>
                        <a:cs typeface="Cabin"/>
                        <a:sym typeface="Cabin"/>
                      </a:rPr>
                      <m:t>(</m:t>
                    </m:r>
                    <m:r>
                      <a:rPr lang="en-US" sz="1600" b="0" i="1" smtClean="0">
                        <a:solidFill>
                          <a:schemeClr val="dk1"/>
                        </a:solidFill>
                        <a:latin typeface="Cambria Math" panose="02040503050406030204" pitchFamily="18" charset="0"/>
                        <a:ea typeface="Cabin"/>
                        <a:cs typeface="Cabin"/>
                        <a:sym typeface="Cabin"/>
                      </a:rPr>
                      <m:t>𝑡</m:t>
                    </m:r>
                    <m:r>
                      <a:rPr lang="en-US" sz="1600" b="0" i="1" smtClean="0">
                        <a:solidFill>
                          <a:schemeClr val="dk1"/>
                        </a:solidFill>
                        <a:latin typeface="Cambria Math" panose="02040503050406030204" pitchFamily="18" charset="0"/>
                        <a:ea typeface="Cabin"/>
                        <a:cs typeface="Cabin"/>
                        <a:sym typeface="Cabin"/>
                      </a:rPr>
                      <m:t>))</m:t>
                    </m:r>
                  </m:oMath>
                </a14:m>
                <a:endParaRPr sz="1600" i="1">
                  <a:solidFill>
                    <a:schemeClr val="dk1"/>
                  </a:solidFill>
                  <a:latin typeface="Cabin"/>
                  <a:ea typeface="Cabin"/>
                  <a:cs typeface="Cabin"/>
                  <a:sym typeface="Cabin"/>
                </a:endParaRPr>
              </a:p>
            </p:txBody>
          </p:sp>
        </mc:Choice>
        <mc:Fallback>
          <p:sp>
            <p:nvSpPr>
              <p:cNvPr id="10" name="Google Shape;542;p25">
                <a:extLst>
                  <a:ext uri="{FF2B5EF4-FFF2-40B4-BE49-F238E27FC236}">
                    <a16:creationId xmlns:a16="http://schemas.microsoft.com/office/drawing/2014/main" id="{7A0CA4C0-7E20-D860-384F-69F5BE98DADB}"/>
                  </a:ext>
                </a:extLst>
              </p:cNvPr>
              <p:cNvSpPr txBox="1">
                <a:spLocks noRot="1" noChangeAspect="1" noMove="1" noResize="1" noEditPoints="1" noAdjustHandles="1" noChangeArrowheads="1" noChangeShapeType="1" noTextEdit="1"/>
              </p:cNvSpPr>
              <p:nvPr/>
            </p:nvSpPr>
            <p:spPr>
              <a:xfrm>
                <a:off x="5710465" y="1665474"/>
                <a:ext cx="5565887" cy="430857"/>
              </a:xfrm>
              <a:prstGeom prst="rect">
                <a:avLst/>
              </a:prstGeom>
              <a:blipFill>
                <a:blip r:embed="rId12"/>
                <a:stretch>
                  <a:fillRect l="-682" b="-5714"/>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Google Shape;542;p25">
                <a:extLst>
                  <a:ext uri="{FF2B5EF4-FFF2-40B4-BE49-F238E27FC236}">
                    <a16:creationId xmlns:a16="http://schemas.microsoft.com/office/drawing/2014/main" id="{9C61898D-885E-90F5-1FA6-A3FD1217C876}"/>
                  </a:ext>
                </a:extLst>
              </p:cNvPr>
              <p:cNvSpPr txBox="1"/>
              <p:nvPr/>
            </p:nvSpPr>
            <p:spPr>
              <a:xfrm>
                <a:off x="3021757" y="3585592"/>
                <a:ext cx="1303056" cy="6770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𝑆</m:t>
                          </m:r>
                        </m:e>
                        <m:sub>
                          <m:r>
                            <a:rPr lang="en-US" sz="1600" b="0" i="1" smtClean="0">
                              <a:solidFill>
                                <a:schemeClr val="dk1"/>
                              </a:solidFill>
                              <a:latin typeface="Cambria Math" panose="02040503050406030204" pitchFamily="18" charset="0"/>
                              <a:ea typeface="Cabin"/>
                              <a:cs typeface="Cabin"/>
                              <a:sym typeface="Cabin"/>
                            </a:rPr>
                            <m:t>1</m:t>
                          </m:r>
                        </m:sub>
                      </m:sSub>
                      <m:r>
                        <a:rPr lang="en-US" sz="1600" b="0" i="1" smtClean="0">
                          <a:solidFill>
                            <a:schemeClr val="dk1"/>
                          </a:solidFill>
                          <a:latin typeface="Cambria Math" panose="02040503050406030204" pitchFamily="18" charset="0"/>
                          <a:ea typeface="Cabin"/>
                          <a:cs typeface="Cabin"/>
                          <a:sym typeface="Cabin"/>
                        </a:rPr>
                        <m:t> ~</m:t>
                      </m:r>
                      <m:func>
                        <m:funcPr>
                          <m:ctrlPr>
                            <a:rPr lang="en-US" sz="1600" b="0" i="1" smtClean="0">
                              <a:solidFill>
                                <a:schemeClr val="dk1"/>
                              </a:solidFill>
                              <a:latin typeface="Cambria Math" panose="02040503050406030204" pitchFamily="18" charset="0"/>
                              <a:ea typeface="Cabin"/>
                              <a:cs typeface="Cabin"/>
                              <a:sym typeface="Cabin"/>
                            </a:rPr>
                          </m:ctrlPr>
                        </m:funcPr>
                        <m:fName>
                          <m:r>
                            <m:rPr>
                              <m:sty m:val="p"/>
                            </m:rPr>
                            <a:rPr lang="en-US" sz="1600" b="0" i="0" smtClean="0">
                              <a:solidFill>
                                <a:schemeClr val="dk1"/>
                              </a:solidFill>
                              <a:latin typeface="Cambria Math" panose="02040503050406030204" pitchFamily="18" charset="0"/>
                              <a:ea typeface="Cabin"/>
                              <a:cs typeface="Cabin"/>
                              <a:sym typeface="Cabin"/>
                            </a:rPr>
                            <m:t>exp</m:t>
                          </m:r>
                        </m:fName>
                        <m:e>
                          <m:d>
                            <m:dPr>
                              <m:ctrlPr>
                                <a:rPr lang="en-US" sz="1600" b="0" i="1" smtClean="0">
                                  <a:solidFill>
                                    <a:schemeClr val="dk1"/>
                                  </a:solidFill>
                                  <a:latin typeface="Cambria Math" panose="02040503050406030204" pitchFamily="18" charset="0"/>
                                  <a:ea typeface="Cabin"/>
                                  <a:cs typeface="Cabin"/>
                                  <a:sym typeface="Cabin"/>
                                </a:rPr>
                              </m:ctrlPr>
                            </m:dPr>
                            <m:e>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𝜇</m:t>
                                  </m:r>
                                </m:e>
                                <m:sub>
                                  <m:r>
                                    <a:rPr lang="en-US" sz="1600" b="0" i="1" smtClean="0">
                                      <a:solidFill>
                                        <a:schemeClr val="dk1"/>
                                      </a:solidFill>
                                      <a:latin typeface="Cambria Math" panose="02040503050406030204" pitchFamily="18" charset="0"/>
                                      <a:ea typeface="Cabin"/>
                                      <a:cs typeface="Cabin"/>
                                      <a:sym typeface="Cabin"/>
                                    </a:rPr>
                                    <m:t>1</m:t>
                                  </m:r>
                                </m:sub>
                              </m:sSub>
                            </m:e>
                          </m:d>
                        </m:e>
                      </m:func>
                    </m:oMath>
                  </m:oMathPara>
                </a14:m>
                <a:endParaRPr lang="en-US" sz="1600" b="0" i="1">
                  <a:solidFill>
                    <a:schemeClr val="dk1"/>
                  </a:solidFill>
                  <a:latin typeface="Cabin"/>
                  <a:ea typeface="Cabin"/>
                  <a:cs typeface="Cabin"/>
                  <a:sym typeface="Cabin"/>
                </a:endParaRPr>
              </a:p>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𝑆</m:t>
                          </m:r>
                        </m:e>
                        <m:sub>
                          <m:r>
                            <a:rPr lang="en-US" sz="1600" b="0" i="1" smtClean="0">
                              <a:solidFill>
                                <a:schemeClr val="dk1"/>
                              </a:solidFill>
                              <a:latin typeface="Cambria Math" panose="02040503050406030204" pitchFamily="18" charset="0"/>
                              <a:ea typeface="Cabin"/>
                              <a:cs typeface="Cabin"/>
                              <a:sym typeface="Cabin"/>
                            </a:rPr>
                            <m:t>2</m:t>
                          </m:r>
                        </m:sub>
                      </m:sSub>
                      <m:r>
                        <a:rPr lang="en-US" sz="1600" b="0" i="1" smtClean="0">
                          <a:solidFill>
                            <a:schemeClr val="dk1"/>
                          </a:solidFill>
                          <a:latin typeface="Cambria Math" panose="02040503050406030204" pitchFamily="18" charset="0"/>
                          <a:ea typeface="Cabin"/>
                          <a:cs typeface="Cabin"/>
                          <a:sym typeface="Cabin"/>
                        </a:rPr>
                        <m:t> ~</m:t>
                      </m:r>
                      <m:r>
                        <a:rPr lang="en-US" sz="1600" b="0" i="0" smtClean="0">
                          <a:solidFill>
                            <a:schemeClr val="dk1"/>
                          </a:solidFill>
                          <a:latin typeface="Cambria Math" panose="02040503050406030204" pitchFamily="18" charset="0"/>
                          <a:ea typeface="Cabin"/>
                          <a:cs typeface="Cabin"/>
                          <a:sym typeface="Cabin"/>
                        </a:rPr>
                        <m:t> </m:t>
                      </m:r>
                      <m:r>
                        <m:rPr>
                          <m:sty m:val="p"/>
                        </m:rPr>
                        <a:rPr lang="en-US" sz="1600" b="0" i="0" smtClean="0">
                          <a:solidFill>
                            <a:schemeClr val="dk1"/>
                          </a:solidFill>
                          <a:latin typeface="Cambria Math" panose="02040503050406030204" pitchFamily="18" charset="0"/>
                          <a:ea typeface="Cabin"/>
                          <a:cs typeface="Cabin"/>
                          <a:sym typeface="Cabin"/>
                        </a:rPr>
                        <m:t>exp</m:t>
                      </m:r>
                      <m:r>
                        <a:rPr lang="en-US" sz="1600" b="0" i="1" smtClean="0">
                          <a:solidFill>
                            <a:schemeClr val="dk1"/>
                          </a:solidFill>
                          <a:latin typeface="Cambria Math" panose="02040503050406030204" pitchFamily="18" charset="0"/>
                          <a:ea typeface="Cabin"/>
                          <a:cs typeface="Cabin"/>
                          <a:sym typeface="Cabin"/>
                        </a:rPr>
                        <m:t>⁡(</m:t>
                      </m:r>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𝜇</m:t>
                          </m:r>
                        </m:e>
                        <m:sub>
                          <m:r>
                            <a:rPr lang="en-US" sz="1600" b="0" i="1" smtClean="0">
                              <a:solidFill>
                                <a:schemeClr val="dk1"/>
                              </a:solidFill>
                              <a:latin typeface="Cambria Math" panose="02040503050406030204" pitchFamily="18" charset="0"/>
                              <a:ea typeface="Cabin"/>
                              <a:cs typeface="Cabin"/>
                              <a:sym typeface="Cabin"/>
                            </a:rPr>
                            <m:t>2</m:t>
                          </m:r>
                        </m:sub>
                      </m:sSub>
                      <m:r>
                        <a:rPr lang="en-US" sz="1600" b="0" i="1" smtClean="0">
                          <a:solidFill>
                            <a:schemeClr val="dk1"/>
                          </a:solidFill>
                          <a:latin typeface="Cambria Math" panose="02040503050406030204" pitchFamily="18" charset="0"/>
                          <a:ea typeface="Cabin"/>
                          <a:cs typeface="Cabin"/>
                          <a:sym typeface="Cabin"/>
                        </a:rPr>
                        <m:t>)</m:t>
                      </m:r>
                    </m:oMath>
                  </m:oMathPara>
                </a14:m>
                <a:endParaRPr sz="1600" i="1">
                  <a:solidFill>
                    <a:schemeClr val="dk1"/>
                  </a:solidFill>
                  <a:latin typeface="Cabin"/>
                  <a:ea typeface="Cabin"/>
                  <a:cs typeface="Cabin"/>
                  <a:sym typeface="Cabin"/>
                </a:endParaRPr>
              </a:p>
            </p:txBody>
          </p:sp>
        </mc:Choice>
        <mc:Fallback>
          <p:sp>
            <p:nvSpPr>
              <p:cNvPr id="11" name="Google Shape;542;p25">
                <a:extLst>
                  <a:ext uri="{FF2B5EF4-FFF2-40B4-BE49-F238E27FC236}">
                    <a16:creationId xmlns:a16="http://schemas.microsoft.com/office/drawing/2014/main" id="{9C61898D-885E-90F5-1FA6-A3FD1217C876}"/>
                  </a:ext>
                </a:extLst>
              </p:cNvPr>
              <p:cNvSpPr txBox="1">
                <a:spLocks noRot="1" noChangeAspect="1" noMove="1" noResize="1" noEditPoints="1" noAdjustHandles="1" noChangeArrowheads="1" noChangeShapeType="1" noTextEdit="1"/>
              </p:cNvSpPr>
              <p:nvPr/>
            </p:nvSpPr>
            <p:spPr>
              <a:xfrm>
                <a:off x="3021757" y="3585592"/>
                <a:ext cx="1303056" cy="677078"/>
              </a:xfrm>
              <a:prstGeom prst="rect">
                <a:avLst/>
              </a:prstGeom>
              <a:blipFill>
                <a:blip r:embed="rId13"/>
                <a:stretch>
                  <a:fillRect/>
                </a:stretch>
              </a:blipFill>
              <a:ln>
                <a:noFill/>
              </a:ln>
            </p:spPr>
            <p:txBody>
              <a:bodyPr/>
              <a:lstStyle/>
              <a:p>
                <a:r>
                  <a:rPr lang="en-US">
                    <a:noFill/>
                  </a:rPr>
                  <a:t> </a:t>
                </a:r>
              </a:p>
            </p:txBody>
          </p:sp>
        </mc:Fallback>
      </mc:AlternateContent>
      <p:pic>
        <p:nvPicPr>
          <p:cNvPr id="5" name="Google Shape;644;p26">
            <a:extLst>
              <a:ext uri="{FF2B5EF4-FFF2-40B4-BE49-F238E27FC236}">
                <a16:creationId xmlns:a16="http://schemas.microsoft.com/office/drawing/2014/main" id="{71F8B0C8-6B5F-BEA6-1759-732AE8F24123}"/>
              </a:ext>
            </a:extLst>
          </p:cNvPr>
          <p:cNvPicPr preferRelativeResize="0"/>
          <p:nvPr/>
        </p:nvPicPr>
        <p:blipFill>
          <a:blip r:embed="rId14">
            <a:alphaModFix/>
          </a:blip>
          <a:stretch>
            <a:fillRect/>
          </a:stretch>
        </p:blipFill>
        <p:spPr>
          <a:xfrm>
            <a:off x="8064430" y="2488448"/>
            <a:ext cx="620856" cy="620856"/>
          </a:xfrm>
          <a:prstGeom prst="rect">
            <a:avLst/>
          </a:prstGeom>
          <a:noFill/>
          <a:ln>
            <a:noFill/>
          </a:ln>
        </p:spPr>
      </p:pic>
      <p:pic>
        <p:nvPicPr>
          <p:cNvPr id="6" name="Google Shape;644;p26">
            <a:extLst>
              <a:ext uri="{FF2B5EF4-FFF2-40B4-BE49-F238E27FC236}">
                <a16:creationId xmlns:a16="http://schemas.microsoft.com/office/drawing/2014/main" id="{47DB0083-A068-55F5-D722-8950040D2EB5}"/>
              </a:ext>
            </a:extLst>
          </p:cNvPr>
          <p:cNvPicPr preferRelativeResize="0"/>
          <p:nvPr/>
        </p:nvPicPr>
        <p:blipFill>
          <a:blip r:embed="rId14">
            <a:alphaModFix/>
          </a:blip>
          <a:stretch>
            <a:fillRect/>
          </a:stretch>
        </p:blipFill>
        <p:spPr>
          <a:xfrm>
            <a:off x="10339927" y="2484422"/>
            <a:ext cx="620856" cy="620856"/>
          </a:xfrm>
          <a:prstGeom prst="rect">
            <a:avLst/>
          </a:prstGeom>
          <a:noFill/>
          <a:ln>
            <a:noFill/>
          </a:ln>
        </p:spPr>
      </p:pic>
      <p:pic>
        <p:nvPicPr>
          <p:cNvPr id="7" name="Google Shape;644;p26">
            <a:extLst>
              <a:ext uri="{FF2B5EF4-FFF2-40B4-BE49-F238E27FC236}">
                <a16:creationId xmlns:a16="http://schemas.microsoft.com/office/drawing/2014/main" id="{219D47DC-66B0-9DF0-9B97-43E85A4DDDD5}"/>
              </a:ext>
            </a:extLst>
          </p:cNvPr>
          <p:cNvPicPr preferRelativeResize="0"/>
          <p:nvPr/>
        </p:nvPicPr>
        <p:blipFill>
          <a:blip r:embed="rId14">
            <a:alphaModFix/>
          </a:blip>
          <a:stretch>
            <a:fillRect/>
          </a:stretch>
        </p:blipFill>
        <p:spPr>
          <a:xfrm>
            <a:off x="5663055" y="4363125"/>
            <a:ext cx="620856" cy="620856"/>
          </a:xfrm>
          <a:prstGeom prst="rect">
            <a:avLst/>
          </a:prstGeom>
          <a:noFill/>
          <a:ln>
            <a:noFill/>
          </a:ln>
        </p:spPr>
      </p:pic>
      <p:pic>
        <p:nvPicPr>
          <p:cNvPr id="3" name="Google Shape;644;p26">
            <a:extLst>
              <a:ext uri="{FF2B5EF4-FFF2-40B4-BE49-F238E27FC236}">
                <a16:creationId xmlns:a16="http://schemas.microsoft.com/office/drawing/2014/main" id="{7BEE83DB-C1D4-BB95-1920-6FA0DBD91BB0}"/>
              </a:ext>
            </a:extLst>
          </p:cNvPr>
          <p:cNvPicPr preferRelativeResize="0"/>
          <p:nvPr/>
        </p:nvPicPr>
        <p:blipFill>
          <a:blip r:embed="rId14">
            <a:alphaModFix/>
          </a:blip>
          <a:stretch>
            <a:fillRect/>
          </a:stretch>
        </p:blipFill>
        <p:spPr>
          <a:xfrm>
            <a:off x="5700474" y="2465982"/>
            <a:ext cx="620856" cy="620856"/>
          </a:xfrm>
          <a:prstGeom prst="rect">
            <a:avLst/>
          </a:prstGeom>
          <a:noFill/>
          <a:ln>
            <a:noFill/>
          </a:ln>
        </p:spPr>
      </p:pic>
      <p:grpSp>
        <p:nvGrpSpPr>
          <p:cNvPr id="2" name="Group 1">
            <a:extLst>
              <a:ext uri="{FF2B5EF4-FFF2-40B4-BE49-F238E27FC236}">
                <a16:creationId xmlns:a16="http://schemas.microsoft.com/office/drawing/2014/main" id="{79406DA8-55F6-362A-8B40-6816D5E5285D}"/>
              </a:ext>
            </a:extLst>
          </p:cNvPr>
          <p:cNvGrpSpPr/>
          <p:nvPr/>
        </p:nvGrpSpPr>
        <p:grpSpPr>
          <a:xfrm>
            <a:off x="8001448" y="4345232"/>
            <a:ext cx="2975035" cy="638749"/>
            <a:chOff x="8001448" y="4345232"/>
            <a:chExt cx="2975035" cy="638749"/>
          </a:xfrm>
        </p:grpSpPr>
        <p:pic>
          <p:nvPicPr>
            <p:cNvPr id="8" name="Google Shape;644;p26">
              <a:extLst>
                <a:ext uri="{FF2B5EF4-FFF2-40B4-BE49-F238E27FC236}">
                  <a16:creationId xmlns:a16="http://schemas.microsoft.com/office/drawing/2014/main" id="{99250644-A10C-9EE8-B892-8971DF6A6BFC}"/>
                </a:ext>
              </a:extLst>
            </p:cNvPr>
            <p:cNvPicPr preferRelativeResize="0"/>
            <p:nvPr/>
          </p:nvPicPr>
          <p:blipFill>
            <a:blip r:embed="rId14">
              <a:alphaModFix/>
            </a:blip>
            <a:stretch>
              <a:fillRect/>
            </a:stretch>
          </p:blipFill>
          <p:spPr>
            <a:xfrm>
              <a:off x="8001448" y="4363125"/>
              <a:ext cx="620856" cy="620856"/>
            </a:xfrm>
            <a:prstGeom prst="rect">
              <a:avLst/>
            </a:prstGeom>
            <a:noFill/>
            <a:ln>
              <a:noFill/>
            </a:ln>
          </p:spPr>
        </p:pic>
        <p:pic>
          <p:nvPicPr>
            <p:cNvPr id="9" name="Google Shape;644;p26">
              <a:extLst>
                <a:ext uri="{FF2B5EF4-FFF2-40B4-BE49-F238E27FC236}">
                  <a16:creationId xmlns:a16="http://schemas.microsoft.com/office/drawing/2014/main" id="{D93166D2-A6B0-D215-C960-00755C738EB0}"/>
                </a:ext>
              </a:extLst>
            </p:cNvPr>
            <p:cNvPicPr preferRelativeResize="0"/>
            <p:nvPr/>
          </p:nvPicPr>
          <p:blipFill>
            <a:blip r:embed="rId14">
              <a:alphaModFix/>
            </a:blip>
            <a:stretch>
              <a:fillRect/>
            </a:stretch>
          </p:blipFill>
          <p:spPr>
            <a:xfrm>
              <a:off x="10355627" y="4345232"/>
              <a:ext cx="620856" cy="620856"/>
            </a:xfrm>
            <a:prstGeom prst="rect">
              <a:avLst/>
            </a:prstGeom>
            <a:noFill/>
            <a:ln>
              <a:noFill/>
            </a:ln>
          </p:spPr>
        </p:pic>
      </p:grpSp>
      <mc:AlternateContent xmlns:mc="http://schemas.openxmlformats.org/markup-compatibility/2006">
        <mc:Choice xmlns:a14="http://schemas.microsoft.com/office/drawing/2010/main" Requires="a14">
          <p:sp>
            <p:nvSpPr>
              <p:cNvPr id="13" name="Google Shape;707;p27">
                <a:extLst>
                  <a:ext uri="{FF2B5EF4-FFF2-40B4-BE49-F238E27FC236}">
                    <a16:creationId xmlns:a16="http://schemas.microsoft.com/office/drawing/2014/main" id="{F7D1D533-8961-381B-6F2B-8B863208351D}"/>
                  </a:ext>
                </a:extLst>
              </p:cNvPr>
              <p:cNvSpPr txBox="1"/>
              <p:nvPr/>
            </p:nvSpPr>
            <p:spPr>
              <a:xfrm>
                <a:off x="6630270" y="5863655"/>
                <a:ext cx="3506643"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We set </a:t>
                </a:r>
                <a14:m>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𝜇</m:t>
                        </m:r>
                      </m:e>
                      <m:sub>
                        <m:r>
                          <a:rPr lang="en-US" b="0" i="1" smtClean="0">
                            <a:solidFill>
                              <a:schemeClr val="dk1"/>
                            </a:solidFill>
                            <a:latin typeface="Cambria Math" panose="02040503050406030204" pitchFamily="18" charset="0"/>
                            <a:ea typeface="Cabin"/>
                            <a:cs typeface="Cabin"/>
                            <a:sym typeface="Cabin"/>
                          </a:rPr>
                          <m:t>1</m:t>
                        </m:r>
                      </m:sub>
                    </m:sSub>
                    <m:r>
                      <a:rPr lang="en-US" b="0" i="1" smtClean="0">
                        <a:solidFill>
                          <a:schemeClr val="dk1"/>
                        </a:solidFill>
                        <a:latin typeface="Cambria Math" panose="02040503050406030204" pitchFamily="18" charset="0"/>
                        <a:ea typeface="Cabin"/>
                        <a:cs typeface="Cabin"/>
                        <a:sym typeface="Cabin"/>
                      </a:rPr>
                      <m:t>=</m:t>
                    </m:r>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𝜇</m:t>
                        </m:r>
                      </m:e>
                      <m:sub>
                        <m:r>
                          <a:rPr lang="en-US" b="0" i="1" smtClean="0">
                            <a:solidFill>
                              <a:schemeClr val="dk1"/>
                            </a:solidFill>
                            <a:latin typeface="Cambria Math" panose="02040503050406030204" pitchFamily="18" charset="0"/>
                            <a:ea typeface="Cabin"/>
                            <a:cs typeface="Cabin"/>
                            <a:sym typeface="Cabin"/>
                          </a:rPr>
                          <m:t>2</m:t>
                        </m:r>
                      </m:sub>
                    </m:sSub>
                    <m:r>
                      <a:rPr lang="en-US" b="0" i="1" smtClean="0">
                        <a:solidFill>
                          <a:schemeClr val="dk1"/>
                        </a:solidFill>
                        <a:latin typeface="Cambria Math" panose="02040503050406030204" pitchFamily="18" charset="0"/>
                        <a:ea typeface="Cabin"/>
                        <a:cs typeface="Cabin"/>
                        <a:sym typeface="Cabin"/>
                      </a:rPr>
                      <m:t>=1</m:t>
                    </m:r>
                  </m:oMath>
                </a14:m>
                <a:r>
                  <a:rPr lang="en-US">
                    <a:solidFill>
                      <a:schemeClr val="dk1"/>
                    </a:solidFill>
                    <a:latin typeface="Cabin"/>
                    <a:ea typeface="Cabin"/>
                    <a:cs typeface="Cabin"/>
                    <a:sym typeface="Cabin"/>
                  </a:rPr>
                  <a:t> to simplify the example</a:t>
                </a:r>
                <a:endParaRPr>
                  <a:solidFill>
                    <a:schemeClr val="dk1"/>
                  </a:solidFill>
                  <a:latin typeface="Cabin"/>
                  <a:ea typeface="Cabin"/>
                  <a:cs typeface="Cabin"/>
                  <a:sym typeface="Cabin"/>
                </a:endParaRPr>
              </a:p>
            </p:txBody>
          </p:sp>
        </mc:Choice>
        <mc:Fallback>
          <p:sp>
            <p:nvSpPr>
              <p:cNvPr id="13" name="Google Shape;707;p27">
                <a:extLst>
                  <a:ext uri="{FF2B5EF4-FFF2-40B4-BE49-F238E27FC236}">
                    <a16:creationId xmlns:a16="http://schemas.microsoft.com/office/drawing/2014/main" id="{F7D1D533-8961-381B-6F2B-8B863208351D}"/>
                  </a:ext>
                </a:extLst>
              </p:cNvPr>
              <p:cNvSpPr txBox="1">
                <a:spLocks noRot="1" noChangeAspect="1" noMove="1" noResize="1" noEditPoints="1" noAdjustHandles="1" noChangeArrowheads="1" noChangeShapeType="1" noTextEdit="1"/>
              </p:cNvSpPr>
              <p:nvPr/>
            </p:nvSpPr>
            <p:spPr>
              <a:xfrm>
                <a:off x="6630270" y="5863655"/>
                <a:ext cx="3506643" cy="400079"/>
              </a:xfrm>
              <a:prstGeom prst="rect">
                <a:avLst/>
              </a:prstGeom>
              <a:blipFill>
                <a:blip r:embed="rId15"/>
                <a:stretch>
                  <a:fillRect l="-722"/>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37804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8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9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0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5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 grpId="0"/>
      <p:bldP spid="4" grpId="0" uiExpand="1" build="p"/>
      <p:bldP spid="10"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3">
          <a:extLst>
            <a:ext uri="{FF2B5EF4-FFF2-40B4-BE49-F238E27FC236}">
              <a16:creationId xmlns:a16="http://schemas.microsoft.com/office/drawing/2014/main" id="{7DD21E1A-050F-AC99-7158-67E8B2AB181E}"/>
            </a:ext>
          </a:extLst>
        </p:cNvPr>
        <p:cNvGrpSpPr/>
        <p:nvPr/>
      </p:nvGrpSpPr>
      <p:grpSpPr>
        <a:xfrm>
          <a:off x="0" y="0"/>
          <a:ext cx="0" cy="0"/>
          <a:chOff x="0" y="0"/>
          <a:chExt cx="0" cy="0"/>
        </a:xfrm>
      </p:grpSpPr>
      <p:sp>
        <p:nvSpPr>
          <p:cNvPr id="364" name="Google Shape;364;p22">
            <a:extLst>
              <a:ext uri="{FF2B5EF4-FFF2-40B4-BE49-F238E27FC236}">
                <a16:creationId xmlns:a16="http://schemas.microsoft.com/office/drawing/2014/main" id="{F74D1DE7-ED31-4A81-E790-6D889F64E9C7}"/>
              </a:ext>
            </a:extLst>
          </p:cNvPr>
          <p:cNvSpPr txBox="1">
            <a:spLocks noGrp="1"/>
          </p:cNvSpPr>
          <p:nvPr>
            <p:ph type="title"/>
          </p:nvPr>
        </p:nvSpPr>
        <p:spPr>
          <a:xfrm>
            <a:off x="214741" y="32613"/>
            <a:ext cx="10515600" cy="132556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500" dirty="0"/>
              <a:t>Prior Works on </a:t>
            </a:r>
            <a:r>
              <a:rPr lang="en-US" sz="3500" dirty="0" err="1"/>
              <a:t>Multiresource</a:t>
            </a:r>
            <a:r>
              <a:rPr lang="en-US" sz="3500" dirty="0"/>
              <a:t> Scheduling</a:t>
            </a:r>
            <a:endParaRPr sz="3500" dirty="0"/>
          </a:p>
        </p:txBody>
      </p:sp>
      <p:sp>
        <p:nvSpPr>
          <p:cNvPr id="365" name="Google Shape;365;p22">
            <a:extLst>
              <a:ext uri="{FF2B5EF4-FFF2-40B4-BE49-F238E27FC236}">
                <a16:creationId xmlns:a16="http://schemas.microsoft.com/office/drawing/2014/main" id="{DF865F19-F0E0-A2EA-2721-24FB763C7D03}"/>
              </a:ext>
            </a:extLst>
          </p:cNvPr>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graphicFrame>
        <p:nvGraphicFramePr>
          <p:cNvPr id="2" name="Table 1">
            <a:extLst>
              <a:ext uri="{FF2B5EF4-FFF2-40B4-BE49-F238E27FC236}">
                <a16:creationId xmlns:a16="http://schemas.microsoft.com/office/drawing/2014/main" id="{F530F8C0-CE80-BB34-CDF7-A1923CFCD8AB}"/>
              </a:ext>
            </a:extLst>
          </p:cNvPr>
          <p:cNvGraphicFramePr>
            <a:graphicFrameLocks noGrp="1"/>
          </p:cNvGraphicFramePr>
          <p:nvPr>
            <p:extLst>
              <p:ext uri="{D42A27DB-BD31-4B8C-83A1-F6EECF244321}">
                <p14:modId xmlns:p14="http://schemas.microsoft.com/office/powerpoint/2010/main" val="352467806"/>
              </p:ext>
            </p:extLst>
          </p:nvPr>
        </p:nvGraphicFramePr>
        <p:xfrm>
          <a:off x="905569" y="1349056"/>
          <a:ext cx="10353152" cy="3505200"/>
        </p:xfrm>
        <a:graphic>
          <a:graphicData uri="http://schemas.openxmlformats.org/drawingml/2006/table">
            <a:tbl>
              <a:tblPr firstRow="1" bandRow="1">
                <a:tableStyleId>{5C22544A-7EE6-4342-B048-85BDC9FD1C3A}</a:tableStyleId>
              </a:tblPr>
              <a:tblGrid>
                <a:gridCol w="2208900">
                  <a:extLst>
                    <a:ext uri="{9D8B030D-6E8A-4147-A177-3AD203B41FA5}">
                      <a16:colId xmlns:a16="http://schemas.microsoft.com/office/drawing/2014/main" val="2582185561"/>
                    </a:ext>
                  </a:extLst>
                </a:gridCol>
                <a:gridCol w="2281203">
                  <a:extLst>
                    <a:ext uri="{9D8B030D-6E8A-4147-A177-3AD203B41FA5}">
                      <a16:colId xmlns:a16="http://schemas.microsoft.com/office/drawing/2014/main" val="3726451405"/>
                    </a:ext>
                  </a:extLst>
                </a:gridCol>
                <a:gridCol w="1213032">
                  <a:extLst>
                    <a:ext uri="{9D8B030D-6E8A-4147-A177-3AD203B41FA5}">
                      <a16:colId xmlns:a16="http://schemas.microsoft.com/office/drawing/2014/main" val="546629712"/>
                    </a:ext>
                  </a:extLst>
                </a:gridCol>
                <a:gridCol w="2118597">
                  <a:extLst>
                    <a:ext uri="{9D8B030D-6E8A-4147-A177-3AD203B41FA5}">
                      <a16:colId xmlns:a16="http://schemas.microsoft.com/office/drawing/2014/main" val="2400807529"/>
                    </a:ext>
                  </a:extLst>
                </a:gridCol>
                <a:gridCol w="2531420">
                  <a:extLst>
                    <a:ext uri="{9D8B030D-6E8A-4147-A177-3AD203B41FA5}">
                      <a16:colId xmlns:a16="http://schemas.microsoft.com/office/drawing/2014/main" val="3201068516"/>
                    </a:ext>
                  </a:extLst>
                </a:gridCol>
              </a:tblGrid>
              <a:tr h="370840">
                <a:tc>
                  <a:txBody>
                    <a:bodyPr/>
                    <a:lstStyle/>
                    <a:p>
                      <a:endParaRPr lang="en-US" sz="2000"/>
                    </a:p>
                  </a:txBody>
                  <a:tcPr/>
                </a:tc>
                <a:tc>
                  <a:txBody>
                    <a:bodyPr/>
                    <a:lstStyle/>
                    <a:p>
                      <a:r>
                        <a:rPr lang="en-US" sz="2000"/>
                        <a:t>Throughput-optimal</a:t>
                      </a:r>
                    </a:p>
                  </a:txBody>
                  <a:tcPr/>
                </a:tc>
                <a:tc>
                  <a:txBody>
                    <a:bodyPr/>
                    <a:lstStyle/>
                    <a:p>
                      <a:r>
                        <a:rPr lang="en-US" sz="2000"/>
                        <a:t>Simple</a:t>
                      </a:r>
                    </a:p>
                  </a:txBody>
                  <a:tcPr/>
                </a:tc>
                <a:tc>
                  <a:txBody>
                    <a:bodyPr/>
                    <a:lstStyle/>
                    <a:p>
                      <a:r>
                        <a:rPr lang="en-US" sz="2000"/>
                        <a:t>Response Time Analysis</a:t>
                      </a:r>
                    </a:p>
                  </a:txBody>
                  <a:tcPr/>
                </a:tc>
                <a:tc>
                  <a:txBody>
                    <a:bodyPr/>
                    <a:lstStyle/>
                    <a:p>
                      <a:r>
                        <a:rPr lang="en-US" sz="2000"/>
                        <a:t>Preemption</a:t>
                      </a:r>
                    </a:p>
                  </a:txBody>
                  <a:tcPr/>
                </a:tc>
                <a:extLst>
                  <a:ext uri="{0D108BD9-81ED-4DB2-BD59-A6C34878D82A}">
                    <a16:rowId xmlns:a16="http://schemas.microsoft.com/office/drawing/2014/main" val="2147892353"/>
                  </a:ext>
                </a:extLst>
              </a:tr>
              <a:tr h="370840">
                <a:tc>
                  <a:txBody>
                    <a:bodyPr/>
                    <a:lstStyle/>
                    <a:p>
                      <a:r>
                        <a:rPr lang="en-US" sz="2000"/>
                        <a:t>FCFS</a:t>
                      </a:r>
                    </a:p>
                  </a:txBody>
                  <a:tcPr/>
                </a:tc>
                <a:tc>
                  <a:txBody>
                    <a:bodyPr/>
                    <a:lstStyle/>
                    <a:p>
                      <a:r>
                        <a:rPr lang="en-US" sz="2000"/>
                        <a:t>No</a:t>
                      </a:r>
                    </a:p>
                  </a:txBody>
                  <a:tcPr/>
                </a:tc>
                <a:tc>
                  <a:txBody>
                    <a:bodyPr/>
                    <a:lstStyle/>
                    <a:p>
                      <a:r>
                        <a:rPr lang="en-US" sz="2000"/>
                        <a:t>Simple</a:t>
                      </a:r>
                    </a:p>
                  </a:txBody>
                  <a:tcPr/>
                </a:tc>
                <a:tc>
                  <a:txBody>
                    <a:bodyPr/>
                    <a:lstStyle/>
                    <a:p>
                      <a:r>
                        <a:rPr lang="en-US" sz="2000"/>
                        <a:t>Bounds [3]</a:t>
                      </a:r>
                    </a:p>
                  </a:txBody>
                  <a:tcPr/>
                </a:tc>
                <a:tc>
                  <a:txBody>
                    <a:bodyPr/>
                    <a:lstStyle/>
                    <a:p>
                      <a:r>
                        <a:rPr lang="en-US" sz="2000"/>
                        <a:t>Non-preemptive</a:t>
                      </a:r>
                    </a:p>
                  </a:txBody>
                  <a:tcPr/>
                </a:tc>
                <a:extLst>
                  <a:ext uri="{0D108BD9-81ED-4DB2-BD59-A6C34878D82A}">
                    <a16:rowId xmlns:a16="http://schemas.microsoft.com/office/drawing/2014/main" val="2496163472"/>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err="1"/>
                        <a:t>MaxWeight</a:t>
                      </a:r>
                      <a:r>
                        <a:rPr lang="en-US" sz="2000"/>
                        <a:t> [1]</a:t>
                      </a:r>
                    </a:p>
                  </a:txBody>
                  <a:tcPr/>
                </a:tc>
                <a:tc>
                  <a:txBody>
                    <a:bodyPr/>
                    <a:lstStyle/>
                    <a:p>
                      <a:r>
                        <a:rPr lang="en-US" sz="2000"/>
                        <a:t>Yes</a:t>
                      </a:r>
                    </a:p>
                  </a:txBody>
                  <a:tcPr/>
                </a:tc>
                <a:tc>
                  <a:txBody>
                    <a:bodyPr/>
                    <a:lstStyle/>
                    <a:p>
                      <a:r>
                        <a:rPr lang="en-US" sz="2000"/>
                        <a:t>Complex</a:t>
                      </a:r>
                    </a:p>
                  </a:txBody>
                  <a:tcPr/>
                </a:tc>
                <a:tc>
                  <a:txBody>
                    <a:bodyPr/>
                    <a:lstStyle/>
                    <a:p>
                      <a:r>
                        <a:rPr lang="en-US" sz="2000"/>
                        <a:t>Heavy traffic only</a:t>
                      </a:r>
                    </a:p>
                  </a:txBody>
                  <a:tcPr/>
                </a:tc>
                <a:tc>
                  <a:txBody>
                    <a:bodyPr/>
                    <a:lstStyle/>
                    <a:p>
                      <a:r>
                        <a:rPr lang="en-US" sz="2000"/>
                        <a:t>Preemptive</a:t>
                      </a:r>
                    </a:p>
                  </a:txBody>
                  <a:tcPr/>
                </a:tc>
                <a:extLst>
                  <a:ext uri="{0D108BD9-81ED-4DB2-BD59-A6C34878D82A}">
                    <a16:rowId xmlns:a16="http://schemas.microsoft.com/office/drawing/2014/main" val="2695781857"/>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a:t>Randomized Timer [2]</a:t>
                      </a:r>
                    </a:p>
                  </a:txBody>
                  <a:tcPr/>
                </a:tc>
                <a:tc>
                  <a:txBody>
                    <a:bodyPr/>
                    <a:lstStyle/>
                    <a:p>
                      <a:r>
                        <a:rPr lang="en-US" sz="2000"/>
                        <a:t>Yes</a:t>
                      </a:r>
                    </a:p>
                  </a:txBody>
                  <a:tcPr/>
                </a:tc>
                <a:tc>
                  <a:txBody>
                    <a:bodyPr/>
                    <a:lstStyle/>
                    <a:p>
                      <a:r>
                        <a:rPr lang="en-US" sz="2000"/>
                        <a:t>Simple</a:t>
                      </a:r>
                    </a:p>
                  </a:txBody>
                  <a:tcPr/>
                </a:tc>
                <a:tc>
                  <a:txBody>
                    <a:bodyPr/>
                    <a:lstStyle/>
                    <a:p>
                      <a:r>
                        <a:rPr lang="en-US" sz="2000"/>
                        <a:t>No</a:t>
                      </a:r>
                    </a:p>
                  </a:txBody>
                  <a:tcPr/>
                </a:tc>
                <a:tc>
                  <a:txBody>
                    <a:bodyPr/>
                    <a:lstStyle/>
                    <a:p>
                      <a:r>
                        <a:rPr lang="en-US" sz="2000"/>
                        <a:t>Non-preemptive</a:t>
                      </a:r>
                    </a:p>
                  </a:txBody>
                  <a:tcPr/>
                </a:tc>
                <a:extLst>
                  <a:ext uri="{0D108BD9-81ED-4DB2-BD59-A6C34878D82A}">
                    <a16:rowId xmlns:a16="http://schemas.microsoft.com/office/drawing/2014/main" val="3476433233"/>
                  </a:ext>
                </a:extLst>
              </a:tr>
              <a:tr h="370840">
                <a:tc>
                  <a:txBody>
                    <a:bodyPr/>
                    <a:lstStyle/>
                    <a:p>
                      <a:r>
                        <a:rPr lang="en-US" sz="2000" b="1" dirty="0"/>
                        <a:t>Markovian Service Rate (MSR) [4]</a:t>
                      </a:r>
                    </a:p>
                  </a:txBody>
                  <a:tcPr/>
                </a:tc>
                <a:tc>
                  <a:txBody>
                    <a:bodyPr/>
                    <a:lstStyle/>
                    <a:p>
                      <a:r>
                        <a:rPr lang="en-US" sz="2000" b="1"/>
                        <a:t>Yes</a:t>
                      </a:r>
                    </a:p>
                  </a:txBody>
                  <a:tcPr/>
                </a:tc>
                <a:tc>
                  <a:txBody>
                    <a:bodyPr/>
                    <a:lstStyle/>
                    <a:p>
                      <a:r>
                        <a:rPr lang="en-US" sz="2000" b="1"/>
                        <a:t>Simple</a:t>
                      </a:r>
                    </a:p>
                  </a:txBody>
                  <a:tcPr/>
                </a:tc>
                <a:tc>
                  <a:txBody>
                    <a:bodyPr/>
                    <a:lstStyle/>
                    <a:p>
                      <a:r>
                        <a:rPr lang="en-US" sz="2000" b="1"/>
                        <a:t>Additively-tight bounds</a:t>
                      </a:r>
                    </a:p>
                  </a:txBody>
                  <a:tcPr/>
                </a:tc>
                <a:tc>
                  <a:txBody>
                    <a:bodyPr/>
                    <a:lstStyle/>
                    <a:p>
                      <a:r>
                        <a:rPr lang="en-US" sz="2000" b="1" dirty="0"/>
                        <a:t>General</a:t>
                      </a:r>
                    </a:p>
                  </a:txBody>
                  <a:tcPr/>
                </a:tc>
                <a:extLst>
                  <a:ext uri="{0D108BD9-81ED-4DB2-BD59-A6C34878D82A}">
                    <a16:rowId xmlns:a16="http://schemas.microsoft.com/office/drawing/2014/main" val="4021983415"/>
                  </a:ext>
                </a:extLst>
              </a:tr>
            </a:tbl>
          </a:graphicData>
        </a:graphic>
      </p:graphicFrame>
      <p:sp>
        <p:nvSpPr>
          <p:cNvPr id="3" name="Rectangle 2">
            <a:extLst>
              <a:ext uri="{FF2B5EF4-FFF2-40B4-BE49-F238E27FC236}">
                <a16:creationId xmlns:a16="http://schemas.microsoft.com/office/drawing/2014/main" id="{81F6A5E0-AABC-1BED-4E23-A5FA8513677B}"/>
              </a:ext>
            </a:extLst>
          </p:cNvPr>
          <p:cNvSpPr/>
          <p:nvPr/>
        </p:nvSpPr>
        <p:spPr>
          <a:xfrm>
            <a:off x="905570" y="3149308"/>
            <a:ext cx="10353152" cy="6986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B17CE7B-157B-3984-FCBF-1EE95D71B9D5}"/>
              </a:ext>
            </a:extLst>
          </p:cNvPr>
          <p:cNvSpPr/>
          <p:nvPr/>
        </p:nvSpPr>
        <p:spPr>
          <a:xfrm>
            <a:off x="824345" y="2450629"/>
            <a:ext cx="10515600" cy="6986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8781FCA-9D30-97F4-4223-BF6D9C5F8C77}"/>
              </a:ext>
            </a:extLst>
          </p:cNvPr>
          <p:cNvSpPr/>
          <p:nvPr/>
        </p:nvSpPr>
        <p:spPr>
          <a:xfrm>
            <a:off x="905568" y="3857910"/>
            <a:ext cx="10353152" cy="10080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162;p18">
            <a:extLst>
              <a:ext uri="{FF2B5EF4-FFF2-40B4-BE49-F238E27FC236}">
                <a16:creationId xmlns:a16="http://schemas.microsoft.com/office/drawing/2014/main" id="{35F8D86F-6ADB-6917-93C1-38B4D0C4914A}"/>
              </a:ext>
            </a:extLst>
          </p:cNvPr>
          <p:cNvSpPr txBox="1"/>
          <p:nvPr/>
        </p:nvSpPr>
        <p:spPr>
          <a:xfrm>
            <a:off x="607619" y="5071258"/>
            <a:ext cx="10949050" cy="1169521"/>
          </a:xfrm>
          <a:prstGeom prst="rect">
            <a:avLst/>
          </a:prstGeom>
          <a:noFill/>
          <a:ln>
            <a:noFill/>
          </a:ln>
        </p:spPr>
        <p:txBody>
          <a:bodyPr spcFirstLastPara="1" wrap="square" lIns="91425" tIns="91425" rIns="91425" bIns="91425" anchor="t" anchorCtr="0">
            <a:spAutoFit/>
          </a:bodyPr>
          <a:lstStyle/>
          <a:p>
            <a:r>
              <a:rPr lang="en-US" sz="1600" dirty="0">
                <a:solidFill>
                  <a:schemeClr val="dk1"/>
                </a:solidFill>
                <a:latin typeface="Cabin"/>
                <a:ea typeface="Cabin"/>
                <a:cs typeface="Cabin"/>
                <a:sym typeface="Cabin"/>
              </a:rPr>
              <a:t>[1] </a:t>
            </a:r>
            <a:r>
              <a:rPr lang="en-US" sz="1600" dirty="0" err="1">
                <a:solidFill>
                  <a:schemeClr val="dk1"/>
                </a:solidFill>
                <a:latin typeface="Cabin"/>
                <a:ea typeface="Cabin"/>
                <a:cs typeface="Cabin"/>
                <a:sym typeface="Cabin"/>
              </a:rPr>
              <a:t>Maguluri</a:t>
            </a:r>
            <a:r>
              <a:rPr lang="en-US" sz="1600" dirty="0">
                <a:solidFill>
                  <a:schemeClr val="dk1"/>
                </a:solidFill>
                <a:latin typeface="Cabin"/>
                <a:ea typeface="Cabin"/>
                <a:cs typeface="Cabin"/>
                <a:sym typeface="Cabin"/>
              </a:rPr>
              <a:t> et al., INFOCOM 2012, Stochastic models of load balancing and scheduling in cloud computing clusters</a:t>
            </a:r>
          </a:p>
          <a:p>
            <a:r>
              <a:rPr lang="en-US" sz="1600" dirty="0">
                <a:solidFill>
                  <a:schemeClr val="dk1"/>
                </a:solidFill>
                <a:latin typeface="Cabin"/>
                <a:sym typeface="Cabin"/>
              </a:rPr>
              <a:t>[2] Ghaderi et al., INFOCOM 2016, Randomized algorithms for scheduling VMs in the cloud</a:t>
            </a:r>
          </a:p>
          <a:p>
            <a:r>
              <a:rPr lang="en-US" sz="1600" dirty="0">
                <a:solidFill>
                  <a:schemeClr val="dk1"/>
                </a:solidFill>
                <a:latin typeface="Cabin"/>
                <a:sym typeface="Cabin"/>
              </a:rPr>
              <a:t>[3] </a:t>
            </a:r>
            <a:r>
              <a:rPr lang="en-US" sz="1600" dirty="0" err="1">
                <a:solidFill>
                  <a:schemeClr val="dk1"/>
                </a:solidFill>
                <a:latin typeface="Cabin"/>
                <a:sym typeface="Cabin"/>
              </a:rPr>
              <a:t>Grosof</a:t>
            </a:r>
            <a:r>
              <a:rPr lang="en-US" sz="1600" dirty="0">
                <a:solidFill>
                  <a:schemeClr val="dk1"/>
                </a:solidFill>
                <a:latin typeface="Cabin"/>
                <a:sym typeface="Cabin"/>
              </a:rPr>
              <a:t> et al., Performance 2023, The RESET and MARC Techniques, with Application to </a:t>
            </a:r>
            <a:r>
              <a:rPr lang="en-US" sz="1600" dirty="0" err="1">
                <a:solidFill>
                  <a:schemeClr val="dk1"/>
                </a:solidFill>
                <a:latin typeface="Cabin"/>
                <a:sym typeface="Cabin"/>
              </a:rPr>
              <a:t>Multiserver</a:t>
            </a:r>
            <a:r>
              <a:rPr lang="en-US" sz="1600" dirty="0">
                <a:solidFill>
                  <a:schemeClr val="dk1"/>
                </a:solidFill>
                <a:latin typeface="Cabin"/>
                <a:sym typeface="Cabin"/>
              </a:rPr>
              <a:t>-Job Analysis</a:t>
            </a:r>
          </a:p>
          <a:p>
            <a:r>
              <a:rPr lang="en-US" sz="1600" dirty="0">
                <a:solidFill>
                  <a:schemeClr val="dk1"/>
                </a:solidFill>
                <a:latin typeface="Cabin"/>
                <a:sym typeface="Cabin"/>
              </a:rPr>
              <a:t>[4] Chen et al., To Appear in SIGMETRICS 2025, Improving </a:t>
            </a:r>
            <a:r>
              <a:rPr lang="en-US" sz="1600" dirty="0" err="1">
                <a:solidFill>
                  <a:schemeClr val="dk1"/>
                </a:solidFill>
                <a:latin typeface="Cabin"/>
                <a:sym typeface="Cabin"/>
              </a:rPr>
              <a:t>Multiresource</a:t>
            </a:r>
            <a:r>
              <a:rPr lang="en-US" sz="1600" dirty="0">
                <a:solidFill>
                  <a:schemeClr val="dk1"/>
                </a:solidFill>
                <a:latin typeface="Cabin"/>
                <a:sym typeface="Cabin"/>
              </a:rPr>
              <a:t> Job Scheduling with Markovian Service Rate Policies</a:t>
            </a:r>
          </a:p>
        </p:txBody>
      </p:sp>
    </p:spTree>
    <p:extLst>
      <p:ext uri="{BB962C8B-B14F-4D97-AF65-F5344CB8AC3E}">
        <p14:creationId xmlns:p14="http://schemas.microsoft.com/office/powerpoint/2010/main" val="424629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3">
          <a:extLst>
            <a:ext uri="{FF2B5EF4-FFF2-40B4-BE49-F238E27FC236}">
              <a16:creationId xmlns:a16="http://schemas.microsoft.com/office/drawing/2014/main" id="{18CE450D-6DB0-346B-ABB5-CB2751DE1516}"/>
            </a:ext>
          </a:extLst>
        </p:cNvPr>
        <p:cNvGrpSpPr/>
        <p:nvPr/>
      </p:nvGrpSpPr>
      <p:grpSpPr>
        <a:xfrm>
          <a:off x="0" y="0"/>
          <a:ext cx="0" cy="0"/>
          <a:chOff x="0" y="0"/>
          <a:chExt cx="0" cy="0"/>
        </a:xfrm>
      </p:grpSpPr>
      <p:sp>
        <p:nvSpPr>
          <p:cNvPr id="364" name="Google Shape;364;p22">
            <a:extLst>
              <a:ext uri="{FF2B5EF4-FFF2-40B4-BE49-F238E27FC236}">
                <a16:creationId xmlns:a16="http://schemas.microsoft.com/office/drawing/2014/main" id="{B941CD0B-4E95-3669-82C7-924F6A4EEBF4}"/>
              </a:ext>
            </a:extLst>
          </p:cNvPr>
          <p:cNvSpPr txBox="1">
            <a:spLocks noGrp="1"/>
          </p:cNvSpPr>
          <p:nvPr>
            <p:ph type="title"/>
          </p:nvPr>
        </p:nvSpPr>
        <p:spPr>
          <a:xfrm>
            <a:off x="838200" y="-7107"/>
            <a:ext cx="10515600" cy="132556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500"/>
              <a:t>Prior Works on </a:t>
            </a:r>
            <a:r>
              <a:rPr lang="en-US" sz="3500" err="1"/>
              <a:t>Multiresource</a:t>
            </a:r>
            <a:r>
              <a:rPr lang="en-US" sz="3500"/>
              <a:t> Scheduling</a:t>
            </a:r>
            <a:endParaRPr sz="3500"/>
          </a:p>
        </p:txBody>
      </p:sp>
      <p:sp>
        <p:nvSpPr>
          <p:cNvPr id="365" name="Google Shape;365;p22">
            <a:extLst>
              <a:ext uri="{FF2B5EF4-FFF2-40B4-BE49-F238E27FC236}">
                <a16:creationId xmlns:a16="http://schemas.microsoft.com/office/drawing/2014/main" id="{B7AE7571-EA9A-7AE3-64D1-4D0AD8D049E2}"/>
              </a:ext>
            </a:extLst>
          </p:cNvPr>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graphicFrame>
        <p:nvGraphicFramePr>
          <p:cNvPr id="3" name="Table 2">
            <a:extLst>
              <a:ext uri="{FF2B5EF4-FFF2-40B4-BE49-F238E27FC236}">
                <a16:creationId xmlns:a16="http://schemas.microsoft.com/office/drawing/2014/main" id="{27FCEF3B-390E-2558-3076-EB88252F506C}"/>
              </a:ext>
            </a:extLst>
          </p:cNvPr>
          <p:cNvGraphicFramePr>
            <a:graphicFrameLocks noGrp="1"/>
          </p:cNvGraphicFramePr>
          <p:nvPr>
            <p:extLst>
              <p:ext uri="{D42A27DB-BD31-4B8C-83A1-F6EECF244321}">
                <p14:modId xmlns:p14="http://schemas.microsoft.com/office/powerpoint/2010/main" val="2497044969"/>
              </p:ext>
            </p:extLst>
          </p:nvPr>
        </p:nvGraphicFramePr>
        <p:xfrm>
          <a:off x="734875" y="1247759"/>
          <a:ext cx="10353152" cy="3505200"/>
        </p:xfrm>
        <a:graphic>
          <a:graphicData uri="http://schemas.openxmlformats.org/drawingml/2006/table">
            <a:tbl>
              <a:tblPr firstRow="1" bandRow="1">
                <a:tableStyleId>{5C22544A-7EE6-4342-B048-85BDC9FD1C3A}</a:tableStyleId>
              </a:tblPr>
              <a:tblGrid>
                <a:gridCol w="2208900">
                  <a:extLst>
                    <a:ext uri="{9D8B030D-6E8A-4147-A177-3AD203B41FA5}">
                      <a16:colId xmlns:a16="http://schemas.microsoft.com/office/drawing/2014/main" val="2582185561"/>
                    </a:ext>
                  </a:extLst>
                </a:gridCol>
                <a:gridCol w="2281203">
                  <a:extLst>
                    <a:ext uri="{9D8B030D-6E8A-4147-A177-3AD203B41FA5}">
                      <a16:colId xmlns:a16="http://schemas.microsoft.com/office/drawing/2014/main" val="3726451405"/>
                    </a:ext>
                  </a:extLst>
                </a:gridCol>
                <a:gridCol w="1213032">
                  <a:extLst>
                    <a:ext uri="{9D8B030D-6E8A-4147-A177-3AD203B41FA5}">
                      <a16:colId xmlns:a16="http://schemas.microsoft.com/office/drawing/2014/main" val="546629712"/>
                    </a:ext>
                  </a:extLst>
                </a:gridCol>
                <a:gridCol w="2118597">
                  <a:extLst>
                    <a:ext uri="{9D8B030D-6E8A-4147-A177-3AD203B41FA5}">
                      <a16:colId xmlns:a16="http://schemas.microsoft.com/office/drawing/2014/main" val="2400807529"/>
                    </a:ext>
                  </a:extLst>
                </a:gridCol>
                <a:gridCol w="2531420">
                  <a:extLst>
                    <a:ext uri="{9D8B030D-6E8A-4147-A177-3AD203B41FA5}">
                      <a16:colId xmlns:a16="http://schemas.microsoft.com/office/drawing/2014/main" val="3201068516"/>
                    </a:ext>
                  </a:extLst>
                </a:gridCol>
              </a:tblGrid>
              <a:tr h="600256">
                <a:tc>
                  <a:txBody>
                    <a:bodyPr/>
                    <a:lstStyle/>
                    <a:p>
                      <a:endParaRPr lang="en-US" sz="2000"/>
                    </a:p>
                  </a:txBody>
                  <a:tcPr/>
                </a:tc>
                <a:tc>
                  <a:txBody>
                    <a:bodyPr/>
                    <a:lstStyle/>
                    <a:p>
                      <a:r>
                        <a:rPr lang="en-US" sz="2000"/>
                        <a:t>Throughput-optimal</a:t>
                      </a:r>
                    </a:p>
                  </a:txBody>
                  <a:tcPr/>
                </a:tc>
                <a:tc>
                  <a:txBody>
                    <a:bodyPr/>
                    <a:lstStyle/>
                    <a:p>
                      <a:r>
                        <a:rPr lang="en-US" sz="2000"/>
                        <a:t>Simple</a:t>
                      </a:r>
                    </a:p>
                  </a:txBody>
                  <a:tcPr/>
                </a:tc>
                <a:tc>
                  <a:txBody>
                    <a:bodyPr/>
                    <a:lstStyle/>
                    <a:p>
                      <a:r>
                        <a:rPr lang="en-US" sz="2000"/>
                        <a:t>Response Time Analysis</a:t>
                      </a:r>
                    </a:p>
                  </a:txBody>
                  <a:tcPr/>
                </a:tc>
                <a:tc>
                  <a:txBody>
                    <a:bodyPr/>
                    <a:lstStyle/>
                    <a:p>
                      <a:r>
                        <a:rPr lang="en-US" sz="2000"/>
                        <a:t>Preemption</a:t>
                      </a:r>
                    </a:p>
                  </a:txBody>
                  <a:tcPr/>
                </a:tc>
                <a:extLst>
                  <a:ext uri="{0D108BD9-81ED-4DB2-BD59-A6C34878D82A}">
                    <a16:rowId xmlns:a16="http://schemas.microsoft.com/office/drawing/2014/main" val="2147892353"/>
                  </a:ext>
                </a:extLst>
              </a:tr>
              <a:tr h="370840">
                <a:tc>
                  <a:txBody>
                    <a:bodyPr/>
                    <a:lstStyle/>
                    <a:p>
                      <a:r>
                        <a:rPr lang="en-US" sz="2000"/>
                        <a:t>FCFS</a:t>
                      </a:r>
                    </a:p>
                  </a:txBody>
                  <a:tcPr/>
                </a:tc>
                <a:tc>
                  <a:txBody>
                    <a:bodyPr/>
                    <a:lstStyle/>
                    <a:p>
                      <a:r>
                        <a:rPr lang="en-US" sz="2000">
                          <a:solidFill>
                            <a:schemeClr val="bg1"/>
                          </a:solidFill>
                        </a:rPr>
                        <a:t>No</a:t>
                      </a:r>
                    </a:p>
                  </a:txBody>
                  <a:tcPr>
                    <a:solidFill>
                      <a:schemeClr val="accent2"/>
                    </a:solidFill>
                  </a:tcPr>
                </a:tc>
                <a:tc>
                  <a:txBody>
                    <a:bodyPr/>
                    <a:lstStyle/>
                    <a:p>
                      <a:r>
                        <a:rPr lang="en-US" sz="2000"/>
                        <a:t>Simple</a:t>
                      </a:r>
                    </a:p>
                  </a:txBody>
                  <a:tcPr/>
                </a:tc>
                <a:tc>
                  <a:txBody>
                    <a:bodyPr/>
                    <a:lstStyle/>
                    <a:p>
                      <a:r>
                        <a:rPr lang="en-US" sz="2000"/>
                        <a:t>Bounds [3]</a:t>
                      </a:r>
                    </a:p>
                  </a:txBody>
                  <a:tcPr/>
                </a:tc>
                <a:tc>
                  <a:txBody>
                    <a:bodyPr/>
                    <a:lstStyle/>
                    <a:p>
                      <a:r>
                        <a:rPr lang="en-US" sz="2000">
                          <a:solidFill>
                            <a:schemeClr val="bg1"/>
                          </a:solidFill>
                        </a:rPr>
                        <a:t>Non-preemptive</a:t>
                      </a:r>
                    </a:p>
                  </a:txBody>
                  <a:tcPr>
                    <a:solidFill>
                      <a:schemeClr val="accent2"/>
                    </a:solidFill>
                  </a:tcPr>
                </a:tc>
                <a:extLst>
                  <a:ext uri="{0D108BD9-81ED-4DB2-BD59-A6C34878D82A}">
                    <a16:rowId xmlns:a16="http://schemas.microsoft.com/office/drawing/2014/main" val="2496163472"/>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err="1"/>
                        <a:t>MaxWeight</a:t>
                      </a:r>
                      <a:r>
                        <a:rPr lang="en-US" sz="2000"/>
                        <a:t> [1]</a:t>
                      </a:r>
                    </a:p>
                  </a:txBody>
                  <a:tcPr/>
                </a:tc>
                <a:tc>
                  <a:txBody>
                    <a:bodyPr/>
                    <a:lstStyle/>
                    <a:p>
                      <a:r>
                        <a:rPr lang="en-US" sz="2000"/>
                        <a:t>Yes</a:t>
                      </a:r>
                    </a:p>
                  </a:txBody>
                  <a:tcPr/>
                </a:tc>
                <a:tc>
                  <a:txBody>
                    <a:bodyPr/>
                    <a:lstStyle/>
                    <a:p>
                      <a:r>
                        <a:rPr lang="en-US" sz="2000">
                          <a:solidFill>
                            <a:schemeClr val="bg1"/>
                          </a:solidFill>
                        </a:rPr>
                        <a:t>Complex</a:t>
                      </a:r>
                    </a:p>
                  </a:txBody>
                  <a:tcPr>
                    <a:solidFill>
                      <a:schemeClr val="accent2"/>
                    </a:solidFill>
                  </a:tcPr>
                </a:tc>
                <a:tc>
                  <a:txBody>
                    <a:bodyPr/>
                    <a:lstStyle/>
                    <a:p>
                      <a:r>
                        <a:rPr lang="en-US" sz="2000"/>
                        <a:t>Heavy traffic only</a:t>
                      </a:r>
                    </a:p>
                  </a:txBody>
                  <a:tcPr/>
                </a:tc>
                <a:tc>
                  <a:txBody>
                    <a:bodyPr/>
                    <a:lstStyle/>
                    <a:p>
                      <a:r>
                        <a:rPr lang="en-US" sz="2000">
                          <a:solidFill>
                            <a:schemeClr val="bg1"/>
                          </a:solidFill>
                        </a:rPr>
                        <a:t>Preemptive</a:t>
                      </a:r>
                    </a:p>
                  </a:txBody>
                  <a:tcPr>
                    <a:solidFill>
                      <a:schemeClr val="accent2"/>
                    </a:solidFill>
                  </a:tcPr>
                </a:tc>
                <a:extLst>
                  <a:ext uri="{0D108BD9-81ED-4DB2-BD59-A6C34878D82A}">
                    <a16:rowId xmlns:a16="http://schemas.microsoft.com/office/drawing/2014/main" val="2695781857"/>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a:t>Randomized Timer [2]</a:t>
                      </a:r>
                    </a:p>
                  </a:txBody>
                  <a:tcPr/>
                </a:tc>
                <a:tc>
                  <a:txBody>
                    <a:bodyPr/>
                    <a:lstStyle/>
                    <a:p>
                      <a:r>
                        <a:rPr lang="en-US" sz="2000"/>
                        <a:t>Yes</a:t>
                      </a:r>
                    </a:p>
                  </a:txBody>
                  <a:tcPr/>
                </a:tc>
                <a:tc>
                  <a:txBody>
                    <a:bodyPr/>
                    <a:lstStyle/>
                    <a:p>
                      <a:r>
                        <a:rPr lang="en-US" sz="2000"/>
                        <a:t>Simple</a:t>
                      </a:r>
                    </a:p>
                  </a:txBody>
                  <a:tcPr/>
                </a:tc>
                <a:tc>
                  <a:txBody>
                    <a:bodyPr/>
                    <a:lstStyle/>
                    <a:p>
                      <a:r>
                        <a:rPr lang="en-US" sz="2000">
                          <a:solidFill>
                            <a:schemeClr val="bg1"/>
                          </a:solidFill>
                        </a:rPr>
                        <a:t>No</a:t>
                      </a:r>
                    </a:p>
                  </a:txBody>
                  <a:tcPr>
                    <a:solidFill>
                      <a:schemeClr val="accent2"/>
                    </a:solidFill>
                  </a:tcPr>
                </a:tc>
                <a:tc>
                  <a:txBody>
                    <a:bodyPr/>
                    <a:lstStyle/>
                    <a:p>
                      <a:r>
                        <a:rPr lang="en-US" sz="2000">
                          <a:solidFill>
                            <a:schemeClr val="bg1"/>
                          </a:solidFill>
                        </a:rPr>
                        <a:t>Non-preemptive</a:t>
                      </a:r>
                    </a:p>
                  </a:txBody>
                  <a:tcPr>
                    <a:solidFill>
                      <a:schemeClr val="accent2"/>
                    </a:solidFill>
                  </a:tcPr>
                </a:tc>
                <a:extLst>
                  <a:ext uri="{0D108BD9-81ED-4DB2-BD59-A6C34878D82A}">
                    <a16:rowId xmlns:a16="http://schemas.microsoft.com/office/drawing/2014/main" val="3476433233"/>
                  </a:ext>
                </a:extLst>
              </a:tr>
              <a:tr h="370840">
                <a:tc>
                  <a:txBody>
                    <a:bodyPr/>
                    <a:lstStyle/>
                    <a:p>
                      <a:r>
                        <a:rPr lang="en-US" sz="2000" b="1" dirty="0"/>
                        <a:t>Markovian Service Rate (MSR) [4]</a:t>
                      </a:r>
                    </a:p>
                  </a:txBody>
                  <a:tcPr/>
                </a:tc>
                <a:tc>
                  <a:txBody>
                    <a:bodyPr/>
                    <a:lstStyle/>
                    <a:p>
                      <a:r>
                        <a:rPr lang="en-US" sz="2000" b="1" dirty="0"/>
                        <a:t>Yes</a:t>
                      </a:r>
                    </a:p>
                  </a:txBody>
                  <a:tcPr/>
                </a:tc>
                <a:tc>
                  <a:txBody>
                    <a:bodyPr/>
                    <a:lstStyle/>
                    <a:p>
                      <a:r>
                        <a:rPr lang="en-US" sz="2000" b="1"/>
                        <a:t>Simple</a:t>
                      </a:r>
                    </a:p>
                  </a:txBody>
                  <a:tcPr/>
                </a:tc>
                <a:tc>
                  <a:txBody>
                    <a:bodyPr/>
                    <a:lstStyle/>
                    <a:p>
                      <a:r>
                        <a:rPr lang="en-US" sz="2000" b="1" dirty="0"/>
                        <a:t>Additively-tight bounds</a:t>
                      </a:r>
                    </a:p>
                  </a:txBody>
                  <a:tcPr/>
                </a:tc>
                <a:tc>
                  <a:txBody>
                    <a:bodyPr/>
                    <a:lstStyle/>
                    <a:p>
                      <a:r>
                        <a:rPr lang="en-US" sz="2000" b="1" dirty="0"/>
                        <a:t>General</a:t>
                      </a:r>
                    </a:p>
                  </a:txBody>
                  <a:tcPr/>
                </a:tc>
                <a:extLst>
                  <a:ext uri="{0D108BD9-81ED-4DB2-BD59-A6C34878D82A}">
                    <a16:rowId xmlns:a16="http://schemas.microsoft.com/office/drawing/2014/main" val="4021983415"/>
                  </a:ext>
                </a:extLst>
              </a:tr>
            </a:tbl>
          </a:graphicData>
        </a:graphic>
      </p:graphicFrame>
      <p:sp>
        <p:nvSpPr>
          <p:cNvPr id="2" name="Google Shape;162;p18">
            <a:extLst>
              <a:ext uri="{FF2B5EF4-FFF2-40B4-BE49-F238E27FC236}">
                <a16:creationId xmlns:a16="http://schemas.microsoft.com/office/drawing/2014/main" id="{53A70EEE-4745-14A6-0B38-A2833566356A}"/>
              </a:ext>
            </a:extLst>
          </p:cNvPr>
          <p:cNvSpPr txBox="1"/>
          <p:nvPr/>
        </p:nvSpPr>
        <p:spPr>
          <a:xfrm>
            <a:off x="428968" y="5015835"/>
            <a:ext cx="10949050" cy="1169521"/>
          </a:xfrm>
          <a:prstGeom prst="rect">
            <a:avLst/>
          </a:prstGeom>
          <a:noFill/>
          <a:ln>
            <a:noFill/>
          </a:ln>
        </p:spPr>
        <p:txBody>
          <a:bodyPr spcFirstLastPara="1" wrap="square" lIns="91425" tIns="91425" rIns="91425" bIns="91425" anchor="t" anchorCtr="0">
            <a:spAutoFit/>
          </a:bodyPr>
          <a:lstStyle/>
          <a:p>
            <a:r>
              <a:rPr lang="en-US" sz="1600" dirty="0">
                <a:solidFill>
                  <a:schemeClr val="dk1"/>
                </a:solidFill>
                <a:latin typeface="Cabin"/>
                <a:ea typeface="Cabin"/>
                <a:cs typeface="Cabin"/>
                <a:sym typeface="Cabin"/>
              </a:rPr>
              <a:t>[1] </a:t>
            </a:r>
            <a:r>
              <a:rPr lang="en-US" sz="1600" dirty="0" err="1">
                <a:solidFill>
                  <a:schemeClr val="dk1"/>
                </a:solidFill>
                <a:latin typeface="Cabin"/>
                <a:ea typeface="Cabin"/>
                <a:cs typeface="Cabin"/>
                <a:sym typeface="Cabin"/>
              </a:rPr>
              <a:t>Maguluri</a:t>
            </a:r>
            <a:r>
              <a:rPr lang="en-US" sz="1600" dirty="0">
                <a:solidFill>
                  <a:schemeClr val="dk1"/>
                </a:solidFill>
                <a:latin typeface="Cabin"/>
                <a:ea typeface="Cabin"/>
                <a:cs typeface="Cabin"/>
                <a:sym typeface="Cabin"/>
              </a:rPr>
              <a:t> et al., INFOCOM 2012, Stochastic models of load balancing and scheduling in cloud computing clusters</a:t>
            </a:r>
          </a:p>
          <a:p>
            <a:r>
              <a:rPr lang="en-US" sz="1600" dirty="0">
                <a:solidFill>
                  <a:schemeClr val="dk1"/>
                </a:solidFill>
                <a:latin typeface="Cabin"/>
                <a:sym typeface="Cabin"/>
              </a:rPr>
              <a:t>[2] Ghaderi et al., INFOCOM 2016, Randomized algorithms for scheduling VMs in the cloud</a:t>
            </a:r>
          </a:p>
          <a:p>
            <a:r>
              <a:rPr lang="en-US" sz="1600" dirty="0">
                <a:solidFill>
                  <a:schemeClr val="dk1"/>
                </a:solidFill>
                <a:latin typeface="Cabin"/>
                <a:sym typeface="Cabin"/>
              </a:rPr>
              <a:t>[3] </a:t>
            </a:r>
            <a:r>
              <a:rPr lang="en-US" sz="1600" dirty="0" err="1">
                <a:solidFill>
                  <a:schemeClr val="dk1"/>
                </a:solidFill>
                <a:latin typeface="Cabin"/>
                <a:sym typeface="Cabin"/>
              </a:rPr>
              <a:t>Grosof</a:t>
            </a:r>
            <a:r>
              <a:rPr lang="en-US" sz="1600" dirty="0">
                <a:solidFill>
                  <a:schemeClr val="dk1"/>
                </a:solidFill>
                <a:latin typeface="Cabin"/>
                <a:sym typeface="Cabin"/>
              </a:rPr>
              <a:t> et al., Performance 2023, The RESET and MARC Techniques, with Application to </a:t>
            </a:r>
            <a:r>
              <a:rPr lang="en-US" sz="1600" dirty="0" err="1">
                <a:solidFill>
                  <a:schemeClr val="dk1"/>
                </a:solidFill>
                <a:latin typeface="Cabin"/>
                <a:sym typeface="Cabin"/>
              </a:rPr>
              <a:t>Multiserver</a:t>
            </a:r>
            <a:r>
              <a:rPr lang="en-US" sz="1600" dirty="0">
                <a:solidFill>
                  <a:schemeClr val="dk1"/>
                </a:solidFill>
                <a:latin typeface="Cabin"/>
                <a:sym typeface="Cabin"/>
              </a:rPr>
              <a:t>-Job Analysis</a:t>
            </a:r>
          </a:p>
          <a:p>
            <a:r>
              <a:rPr lang="en-US" sz="1600" dirty="0">
                <a:solidFill>
                  <a:schemeClr val="dk1"/>
                </a:solidFill>
                <a:latin typeface="Cabin"/>
                <a:sym typeface="Cabin"/>
              </a:rPr>
              <a:t>[4] Chen et al., To Appear in SIGMETRICS 2025, Improving </a:t>
            </a:r>
            <a:r>
              <a:rPr lang="en-US" sz="1600" dirty="0" err="1">
                <a:solidFill>
                  <a:schemeClr val="dk1"/>
                </a:solidFill>
                <a:latin typeface="Cabin"/>
                <a:sym typeface="Cabin"/>
              </a:rPr>
              <a:t>Multiresource</a:t>
            </a:r>
            <a:r>
              <a:rPr lang="en-US" sz="1600" dirty="0">
                <a:solidFill>
                  <a:schemeClr val="dk1"/>
                </a:solidFill>
                <a:latin typeface="Cabin"/>
                <a:sym typeface="Cabin"/>
              </a:rPr>
              <a:t> Job Scheduling with Markovian Service Rate Policies</a:t>
            </a:r>
          </a:p>
        </p:txBody>
      </p:sp>
    </p:spTree>
    <p:extLst>
      <p:ext uri="{BB962C8B-B14F-4D97-AF65-F5344CB8AC3E}">
        <p14:creationId xmlns:p14="http://schemas.microsoft.com/office/powerpoint/2010/main" val="2332606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3">
          <a:extLst>
            <a:ext uri="{FF2B5EF4-FFF2-40B4-BE49-F238E27FC236}">
              <a16:creationId xmlns:a16="http://schemas.microsoft.com/office/drawing/2014/main" id="{7DD21E1A-050F-AC99-7158-67E8B2AB181E}"/>
            </a:ext>
          </a:extLst>
        </p:cNvPr>
        <p:cNvGrpSpPr/>
        <p:nvPr/>
      </p:nvGrpSpPr>
      <p:grpSpPr>
        <a:xfrm>
          <a:off x="0" y="0"/>
          <a:ext cx="0" cy="0"/>
          <a:chOff x="0" y="0"/>
          <a:chExt cx="0" cy="0"/>
        </a:xfrm>
      </p:grpSpPr>
      <p:sp>
        <p:nvSpPr>
          <p:cNvPr id="365" name="Google Shape;365;p22">
            <a:extLst>
              <a:ext uri="{FF2B5EF4-FFF2-40B4-BE49-F238E27FC236}">
                <a16:creationId xmlns:a16="http://schemas.microsoft.com/office/drawing/2014/main" id="{DF865F19-F0E0-A2EA-2721-24FB763C7D03}"/>
              </a:ext>
            </a:extLst>
          </p:cNvPr>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graphicFrame>
        <p:nvGraphicFramePr>
          <p:cNvPr id="12" name="Diagram 11">
            <a:extLst>
              <a:ext uri="{FF2B5EF4-FFF2-40B4-BE49-F238E27FC236}">
                <a16:creationId xmlns:a16="http://schemas.microsoft.com/office/drawing/2014/main" id="{6E7DB3EC-40DE-D64B-A2A2-EC17CD5A29B8}"/>
              </a:ext>
            </a:extLst>
          </p:cNvPr>
          <p:cNvGraphicFramePr/>
          <p:nvPr>
            <p:extLst>
              <p:ext uri="{D42A27DB-BD31-4B8C-83A1-F6EECF244321}">
                <p14:modId xmlns:p14="http://schemas.microsoft.com/office/powerpoint/2010/main" val="1310094701"/>
              </p:ext>
            </p:extLst>
          </p:nvPr>
        </p:nvGraphicFramePr>
        <p:xfrm>
          <a:off x="2032000" y="47677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9830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27"/>
          <p:cNvSpPr txBox="1">
            <a:spLocks noGrp="1"/>
          </p:cNvSpPr>
          <p:nvPr>
            <p:ph type="title"/>
          </p:nvPr>
        </p:nvSpPr>
        <p:spPr>
          <a:xfrm>
            <a:off x="284306" y="-6845"/>
            <a:ext cx="11666135"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400"/>
              <a:t>Stability Conditions</a:t>
            </a:r>
            <a:endParaRPr sz="3400"/>
          </a:p>
        </p:txBody>
      </p:sp>
      <p:sp>
        <p:nvSpPr>
          <p:cNvPr id="670" name="Google Shape;670;p27"/>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grpSp>
        <p:nvGrpSpPr>
          <p:cNvPr id="671" name="Google Shape;671;p27"/>
          <p:cNvGrpSpPr/>
          <p:nvPr/>
        </p:nvGrpSpPr>
        <p:grpSpPr>
          <a:xfrm>
            <a:off x="81707" y="1696943"/>
            <a:ext cx="4721050" cy="3485782"/>
            <a:chOff x="948164" y="1696943"/>
            <a:chExt cx="4721050" cy="3485782"/>
          </a:xfrm>
        </p:grpSpPr>
        <p:cxnSp>
          <p:nvCxnSpPr>
            <p:cNvPr id="672" name="Google Shape;672;p27"/>
            <p:cNvCxnSpPr/>
            <p:nvPr/>
          </p:nvCxnSpPr>
          <p:spPr>
            <a:xfrm rot="10800000">
              <a:off x="1774050" y="2114900"/>
              <a:ext cx="0" cy="2620200"/>
            </a:xfrm>
            <a:prstGeom prst="straightConnector1">
              <a:avLst/>
            </a:prstGeom>
            <a:noFill/>
            <a:ln w="9525" cap="flat" cmpd="sng">
              <a:solidFill>
                <a:schemeClr val="dk2"/>
              </a:solidFill>
              <a:prstDash val="solid"/>
              <a:round/>
              <a:headEnd type="none" w="med" len="med"/>
              <a:tailEnd type="triangle" w="med" len="med"/>
            </a:ln>
          </p:spPr>
        </p:cxnSp>
        <p:cxnSp>
          <p:nvCxnSpPr>
            <p:cNvPr id="673" name="Google Shape;673;p27"/>
            <p:cNvCxnSpPr/>
            <p:nvPr/>
          </p:nvCxnSpPr>
          <p:spPr>
            <a:xfrm>
              <a:off x="1787225" y="4735100"/>
              <a:ext cx="2633400" cy="0"/>
            </a:xfrm>
            <a:prstGeom prst="straightConnector1">
              <a:avLst/>
            </a:prstGeom>
            <a:noFill/>
            <a:ln w="9525" cap="flat" cmpd="sng">
              <a:solidFill>
                <a:schemeClr val="dk2"/>
              </a:solidFill>
              <a:prstDash val="solid"/>
              <a:round/>
              <a:headEnd type="none" w="med" len="med"/>
              <a:tailEnd type="triangle" w="med" len="med"/>
            </a:ln>
          </p:spPr>
        </p:cxnSp>
        <p:sp>
          <p:nvSpPr>
            <p:cNvPr id="674" name="Google Shape;674;p27"/>
            <p:cNvSpPr/>
            <p:nvPr/>
          </p:nvSpPr>
          <p:spPr>
            <a:xfrm>
              <a:off x="3388675" y="4418625"/>
              <a:ext cx="92100" cy="92100"/>
            </a:xfrm>
            <a:prstGeom prst="ellipse">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mc:Choice xmlns:a14="http://schemas.microsoft.com/office/drawing/2010/main" Requires="a14">
            <p:sp>
              <p:nvSpPr>
                <p:cNvPr id="675" name="Google Shape;675;p27"/>
                <p:cNvSpPr txBox="1"/>
                <p:nvPr/>
              </p:nvSpPr>
              <p:spPr>
                <a:xfrm>
                  <a:off x="948164" y="1696943"/>
                  <a:ext cx="3584239"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sz="2000" b="0" i="1" smtClean="0">
                              <a:solidFill>
                                <a:srgbClr val="C00000"/>
                              </a:solidFill>
                              <a:latin typeface="Cambria Math" panose="02040503050406030204" pitchFamily="18" charset="0"/>
                              <a:ea typeface="Cabin"/>
                              <a:cs typeface="Cabin"/>
                              <a:sym typeface="Cabin"/>
                            </a:rPr>
                          </m:ctrlPr>
                        </m:sSubPr>
                        <m:e>
                          <m:r>
                            <a:rPr lang="en-US" sz="2000" b="0" i="1" smtClean="0">
                              <a:solidFill>
                                <a:srgbClr val="C00000"/>
                              </a:solidFill>
                              <a:latin typeface="Cambria Math" panose="02040503050406030204" pitchFamily="18" charset="0"/>
                              <a:ea typeface="Cabin"/>
                              <a:cs typeface="Cabin"/>
                              <a:sym typeface="Cabin"/>
                            </a:rPr>
                            <m:t>𝜆</m:t>
                          </m:r>
                        </m:e>
                        <m:sub>
                          <m:r>
                            <a:rPr lang="en-US" sz="2000" b="0" i="1" smtClean="0">
                              <a:solidFill>
                                <a:srgbClr val="C00000"/>
                              </a:solidFill>
                              <a:latin typeface="Cambria Math" panose="02040503050406030204" pitchFamily="18" charset="0"/>
                              <a:ea typeface="Cabin"/>
                              <a:cs typeface="Cabin"/>
                              <a:sym typeface="Cabin"/>
                            </a:rPr>
                            <m:t>2</m:t>
                          </m:r>
                        </m:sub>
                      </m:sSub>
                      <m:r>
                        <a:rPr lang="en-US" sz="2000" b="0" i="0" smtClean="0">
                          <a:solidFill>
                            <a:schemeClr val="dk1"/>
                          </a:solidFill>
                          <a:latin typeface="Cambria Math" panose="02040503050406030204" pitchFamily="18" charset="0"/>
                          <a:ea typeface="Cabin"/>
                          <a:cs typeface="Cabin"/>
                          <a:sym typeface="Cabin"/>
                        </a:rPr>
                        <m:t> </m:t>
                      </m:r>
                    </m:oMath>
                  </a14:m>
                  <a:r>
                    <a:rPr lang="en-US" sz="2000">
                      <a:solidFill>
                        <a:schemeClr val="dk1"/>
                      </a:solidFill>
                      <a:latin typeface="Cabin"/>
                      <a:ea typeface="Cabin"/>
                      <a:cs typeface="Cabin"/>
                      <a:sym typeface="Cabin"/>
                    </a:rPr>
                    <a:t>(jobs/sec)</a:t>
                  </a:r>
                  <a:endParaRPr sz="2000">
                    <a:solidFill>
                      <a:schemeClr val="dk1"/>
                    </a:solidFill>
                    <a:latin typeface="Cabin"/>
                    <a:ea typeface="Cabin"/>
                    <a:cs typeface="Cabin"/>
                    <a:sym typeface="Cabin"/>
                  </a:endParaRPr>
                </a:p>
              </p:txBody>
            </p:sp>
          </mc:Choice>
          <mc:Fallback>
            <p:sp>
              <p:nvSpPr>
                <p:cNvPr id="675" name="Google Shape;675;p27"/>
                <p:cNvSpPr txBox="1">
                  <a:spLocks noRot="1" noChangeAspect="1" noMove="1" noResize="1" noEditPoints="1" noAdjustHandles="1" noChangeArrowheads="1" noChangeShapeType="1" noTextEdit="1"/>
                </p:cNvSpPr>
                <p:nvPr/>
              </p:nvSpPr>
              <p:spPr>
                <a:xfrm>
                  <a:off x="948164" y="1696943"/>
                  <a:ext cx="3584239" cy="492412"/>
                </a:xfrm>
                <a:prstGeom prst="rect">
                  <a:avLst/>
                </a:prstGeom>
                <a:blipFill>
                  <a:blip r:embed="rId3"/>
                  <a:stretch>
                    <a:fillRect b="-12500"/>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76" name="Google Shape;676;p27"/>
                <p:cNvSpPr txBox="1"/>
                <p:nvPr/>
              </p:nvSpPr>
              <p:spPr>
                <a:xfrm>
                  <a:off x="3919757" y="4690313"/>
                  <a:ext cx="1749457"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sz="2000" b="0" i="1" smtClean="0">
                              <a:solidFill>
                                <a:srgbClr val="C00000"/>
                              </a:solidFill>
                              <a:latin typeface="Cambria Math" panose="02040503050406030204" pitchFamily="18" charset="0"/>
                              <a:ea typeface="Cabin"/>
                              <a:cs typeface="Cabin"/>
                              <a:sym typeface="Cabin"/>
                            </a:rPr>
                          </m:ctrlPr>
                        </m:sSubPr>
                        <m:e>
                          <m:r>
                            <a:rPr lang="en-US" sz="2000" b="0" i="1" smtClean="0">
                              <a:solidFill>
                                <a:srgbClr val="C00000"/>
                              </a:solidFill>
                              <a:latin typeface="Cambria Math" panose="02040503050406030204" pitchFamily="18" charset="0"/>
                              <a:ea typeface="Cabin"/>
                              <a:cs typeface="Cabin"/>
                              <a:sym typeface="Cabin"/>
                            </a:rPr>
                            <m:t>𝜆</m:t>
                          </m:r>
                        </m:e>
                        <m:sub>
                          <m:r>
                            <a:rPr lang="en-US" sz="2000" b="0" i="1" smtClean="0">
                              <a:solidFill>
                                <a:srgbClr val="C00000"/>
                              </a:solidFill>
                              <a:latin typeface="Cambria Math" panose="02040503050406030204" pitchFamily="18" charset="0"/>
                              <a:ea typeface="Cabin"/>
                              <a:cs typeface="Cabin"/>
                              <a:sym typeface="Cabin"/>
                            </a:rPr>
                            <m:t>1</m:t>
                          </m:r>
                        </m:sub>
                      </m:sSub>
                    </m:oMath>
                  </a14:m>
                  <a:r>
                    <a:rPr lang="en-US" sz="2000">
                      <a:solidFill>
                        <a:schemeClr val="dk1"/>
                      </a:solidFill>
                      <a:latin typeface="Cabin"/>
                      <a:ea typeface="Cabin"/>
                      <a:cs typeface="Cabin"/>
                      <a:sym typeface="Cabin"/>
                    </a:rPr>
                    <a:t> (jobs/sec)</a:t>
                  </a:r>
                  <a:endParaRPr sz="2000">
                    <a:solidFill>
                      <a:schemeClr val="dk1"/>
                    </a:solidFill>
                    <a:latin typeface="Cabin"/>
                    <a:ea typeface="Cabin"/>
                    <a:cs typeface="Cabin"/>
                    <a:sym typeface="Cabin"/>
                  </a:endParaRPr>
                </a:p>
              </p:txBody>
            </p:sp>
          </mc:Choice>
          <mc:Fallback>
            <p:sp>
              <p:nvSpPr>
                <p:cNvPr id="676" name="Google Shape;676;p27"/>
                <p:cNvSpPr txBox="1">
                  <a:spLocks noRot="1" noChangeAspect="1" noMove="1" noResize="1" noEditPoints="1" noAdjustHandles="1" noChangeArrowheads="1" noChangeShapeType="1" noTextEdit="1"/>
                </p:cNvSpPr>
                <p:nvPr/>
              </p:nvSpPr>
              <p:spPr>
                <a:xfrm>
                  <a:off x="3919757" y="4690313"/>
                  <a:ext cx="1749457" cy="492412"/>
                </a:xfrm>
                <a:prstGeom prst="rect">
                  <a:avLst/>
                </a:prstGeom>
                <a:blipFill>
                  <a:blip r:embed="rId4"/>
                  <a:stretch>
                    <a:fillRect b="-10000"/>
                  </a:stretch>
                </a:blipFill>
                <a:ln>
                  <a:noFill/>
                </a:ln>
              </p:spPr>
              <p:txBody>
                <a:bodyPr/>
                <a:lstStyle/>
                <a:p>
                  <a:r>
                    <a:rPr lang="en-US">
                      <a:noFill/>
                    </a:rPr>
                    <a:t> </a:t>
                  </a:r>
                </a:p>
              </p:txBody>
            </p:sp>
          </mc:Fallback>
        </mc:AlternateContent>
      </p:grpSp>
      <p:grpSp>
        <p:nvGrpSpPr>
          <p:cNvPr id="677" name="Google Shape;677;p27"/>
          <p:cNvGrpSpPr/>
          <p:nvPr/>
        </p:nvGrpSpPr>
        <p:grpSpPr>
          <a:xfrm>
            <a:off x="9661850" y="3124196"/>
            <a:ext cx="2252025" cy="1157965"/>
            <a:chOff x="6446263" y="3027921"/>
            <a:chExt cx="2252025" cy="1157965"/>
          </a:xfrm>
        </p:grpSpPr>
        <p:grpSp>
          <p:nvGrpSpPr>
            <p:cNvPr id="678" name="Google Shape;678;p27"/>
            <p:cNvGrpSpPr/>
            <p:nvPr/>
          </p:nvGrpSpPr>
          <p:grpSpPr>
            <a:xfrm>
              <a:off x="6446263" y="3027921"/>
              <a:ext cx="2252025" cy="802159"/>
              <a:chOff x="3551500" y="3947934"/>
              <a:chExt cx="2252025" cy="802159"/>
            </a:xfrm>
          </p:grpSpPr>
          <p:sp>
            <p:nvSpPr>
              <p:cNvPr id="679" name="Google Shape;679;p27"/>
              <p:cNvSpPr/>
              <p:nvPr/>
            </p:nvSpPr>
            <p:spPr>
              <a:xfrm>
                <a:off x="3551500" y="403957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80" name="Google Shape;680;p27"/>
              <p:cNvSpPr/>
              <p:nvPr/>
            </p:nvSpPr>
            <p:spPr>
              <a:xfrm>
                <a:off x="3551500" y="450852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81" name="Google Shape;681;p27"/>
              <p:cNvSpPr txBox="1"/>
              <p:nvPr/>
            </p:nvSpPr>
            <p:spPr>
              <a:xfrm>
                <a:off x="4998325" y="3947934"/>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3/4 cores</a:t>
                </a:r>
                <a:endParaRPr sz="1000">
                  <a:solidFill>
                    <a:schemeClr val="dk1"/>
                  </a:solidFill>
                  <a:latin typeface="Cabin"/>
                  <a:ea typeface="Cabin"/>
                  <a:cs typeface="Cabin"/>
                  <a:sym typeface="Cabin"/>
                </a:endParaRPr>
              </a:p>
            </p:txBody>
          </p:sp>
          <p:sp>
            <p:nvSpPr>
              <p:cNvPr id="682" name="Google Shape;682;p27"/>
              <p:cNvSpPr txBox="1"/>
              <p:nvPr/>
            </p:nvSpPr>
            <p:spPr>
              <a:xfrm>
                <a:off x="4996397" y="4411393"/>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3/4 GBs</a:t>
                </a:r>
                <a:endParaRPr sz="1000">
                  <a:solidFill>
                    <a:schemeClr val="dk1"/>
                  </a:solidFill>
                  <a:latin typeface="Cabin"/>
                  <a:ea typeface="Cabin"/>
                  <a:cs typeface="Cabin"/>
                  <a:sym typeface="Cabin"/>
                </a:endParaRPr>
              </a:p>
            </p:txBody>
          </p:sp>
        </p:grpSp>
        <p:sp>
          <p:nvSpPr>
            <p:cNvPr id="683" name="Google Shape;683;p27"/>
            <p:cNvSpPr/>
            <p:nvPr/>
          </p:nvSpPr>
          <p:spPr>
            <a:xfrm>
              <a:off x="6446263" y="3120522"/>
              <a:ext cx="7314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84" name="Google Shape;684;p27"/>
            <p:cNvSpPr/>
            <p:nvPr/>
          </p:nvSpPr>
          <p:spPr>
            <a:xfrm>
              <a:off x="6811979" y="3591220"/>
              <a:ext cx="7314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85" name="Google Shape;685;p27"/>
            <p:cNvSpPr/>
            <p:nvPr/>
          </p:nvSpPr>
          <p:spPr>
            <a:xfrm>
              <a:off x="6446263" y="3591222"/>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86" name="Google Shape;686;p27"/>
            <p:cNvSpPr/>
            <p:nvPr/>
          </p:nvSpPr>
          <p:spPr>
            <a:xfrm>
              <a:off x="7177679" y="3120520"/>
              <a:ext cx="3657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87" name="Google Shape;687;p27"/>
            <p:cNvSpPr txBox="1"/>
            <p:nvPr/>
          </p:nvSpPr>
          <p:spPr>
            <a:xfrm>
              <a:off x="6872875" y="3816587"/>
              <a:ext cx="137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Schedule 3: (1,1)</a:t>
              </a:r>
              <a:endParaRPr sz="1200">
                <a:solidFill>
                  <a:schemeClr val="dk1"/>
                </a:solidFill>
                <a:latin typeface="Cabin"/>
                <a:ea typeface="Cabin"/>
                <a:cs typeface="Cabin"/>
                <a:sym typeface="Cabin"/>
              </a:endParaRPr>
            </a:p>
          </p:txBody>
        </p:sp>
      </p:grpSp>
      <p:grpSp>
        <p:nvGrpSpPr>
          <p:cNvPr id="688" name="Google Shape;688;p27"/>
          <p:cNvGrpSpPr/>
          <p:nvPr/>
        </p:nvGrpSpPr>
        <p:grpSpPr>
          <a:xfrm>
            <a:off x="9661838" y="1587959"/>
            <a:ext cx="2252025" cy="1155240"/>
            <a:chOff x="2343650" y="3029284"/>
            <a:chExt cx="2252025" cy="1155240"/>
          </a:xfrm>
        </p:grpSpPr>
        <p:grpSp>
          <p:nvGrpSpPr>
            <p:cNvPr id="689" name="Google Shape;689;p27"/>
            <p:cNvGrpSpPr/>
            <p:nvPr/>
          </p:nvGrpSpPr>
          <p:grpSpPr>
            <a:xfrm>
              <a:off x="2343650" y="3029284"/>
              <a:ext cx="2252025" cy="802159"/>
              <a:chOff x="3551500" y="3947934"/>
              <a:chExt cx="2252025" cy="802159"/>
            </a:xfrm>
          </p:grpSpPr>
          <p:sp>
            <p:nvSpPr>
              <p:cNvPr id="690" name="Google Shape;690;p27"/>
              <p:cNvSpPr/>
              <p:nvPr/>
            </p:nvSpPr>
            <p:spPr>
              <a:xfrm>
                <a:off x="3551500" y="403957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91" name="Google Shape;691;p27"/>
              <p:cNvSpPr/>
              <p:nvPr/>
            </p:nvSpPr>
            <p:spPr>
              <a:xfrm>
                <a:off x="3551500" y="450852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92" name="Google Shape;692;p27"/>
              <p:cNvSpPr txBox="1"/>
              <p:nvPr/>
            </p:nvSpPr>
            <p:spPr>
              <a:xfrm>
                <a:off x="4998325" y="3947934"/>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4/4 cores</a:t>
                </a:r>
                <a:endParaRPr sz="1000">
                  <a:solidFill>
                    <a:schemeClr val="dk1"/>
                  </a:solidFill>
                  <a:latin typeface="Cabin"/>
                  <a:ea typeface="Cabin"/>
                  <a:cs typeface="Cabin"/>
                  <a:sym typeface="Cabin"/>
                </a:endParaRPr>
              </a:p>
            </p:txBody>
          </p:sp>
          <p:sp>
            <p:nvSpPr>
              <p:cNvPr id="693" name="Google Shape;693;p27"/>
              <p:cNvSpPr txBox="1"/>
              <p:nvPr/>
            </p:nvSpPr>
            <p:spPr>
              <a:xfrm>
                <a:off x="4996397" y="4411393"/>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2/4 GBs</a:t>
                </a:r>
                <a:endParaRPr sz="1000">
                  <a:solidFill>
                    <a:schemeClr val="dk1"/>
                  </a:solidFill>
                  <a:latin typeface="Cabin"/>
                  <a:ea typeface="Cabin"/>
                  <a:cs typeface="Cabin"/>
                  <a:sym typeface="Cabin"/>
                </a:endParaRPr>
              </a:p>
            </p:txBody>
          </p:sp>
        </p:grpSp>
        <p:sp>
          <p:nvSpPr>
            <p:cNvPr id="694" name="Google Shape;694;p27"/>
            <p:cNvSpPr/>
            <p:nvPr/>
          </p:nvSpPr>
          <p:spPr>
            <a:xfrm>
              <a:off x="2343650" y="3121885"/>
              <a:ext cx="7314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2"/>
                </a:solidFill>
                <a:latin typeface="Cabin"/>
                <a:ea typeface="Cabin"/>
                <a:cs typeface="Cabin"/>
                <a:sym typeface="Cabin"/>
              </a:endParaRPr>
            </a:p>
          </p:txBody>
        </p:sp>
        <p:sp>
          <p:nvSpPr>
            <p:cNvPr id="695" name="Google Shape;695;p27"/>
            <p:cNvSpPr/>
            <p:nvPr/>
          </p:nvSpPr>
          <p:spPr>
            <a:xfrm>
              <a:off x="3084671" y="3121885"/>
              <a:ext cx="7314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2"/>
                </a:solidFill>
                <a:latin typeface="Cabin"/>
                <a:ea typeface="Cabin"/>
                <a:cs typeface="Cabin"/>
                <a:sym typeface="Cabin"/>
              </a:endParaRPr>
            </a:p>
          </p:txBody>
        </p:sp>
        <p:sp>
          <p:nvSpPr>
            <p:cNvPr id="696" name="Google Shape;696;p27"/>
            <p:cNvSpPr/>
            <p:nvPr/>
          </p:nvSpPr>
          <p:spPr>
            <a:xfrm>
              <a:off x="2343650" y="3592585"/>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2"/>
                </a:solidFill>
                <a:latin typeface="Cabin"/>
                <a:ea typeface="Cabin"/>
                <a:cs typeface="Cabin"/>
                <a:sym typeface="Cabin"/>
              </a:endParaRPr>
            </a:p>
          </p:txBody>
        </p:sp>
        <p:sp>
          <p:nvSpPr>
            <p:cNvPr id="697" name="Google Shape;697;p27"/>
            <p:cNvSpPr txBox="1"/>
            <p:nvPr/>
          </p:nvSpPr>
          <p:spPr>
            <a:xfrm>
              <a:off x="2692175" y="3815224"/>
              <a:ext cx="137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chemeClr val="dk1"/>
                  </a:solidFill>
                  <a:latin typeface="Cabin"/>
                  <a:ea typeface="Cabin"/>
                  <a:cs typeface="Cabin"/>
                  <a:sym typeface="Cabin"/>
                </a:rPr>
                <a:t>Schedule 2: (2,0)</a:t>
              </a:r>
              <a:endParaRPr sz="1200" dirty="0">
                <a:solidFill>
                  <a:schemeClr val="dk1"/>
                </a:solidFill>
                <a:latin typeface="Cabin"/>
                <a:ea typeface="Cabin"/>
                <a:cs typeface="Cabin"/>
                <a:sym typeface="Cabin"/>
              </a:endParaRPr>
            </a:p>
          </p:txBody>
        </p:sp>
        <p:sp>
          <p:nvSpPr>
            <p:cNvPr id="698" name="Google Shape;698;p27"/>
            <p:cNvSpPr/>
            <p:nvPr/>
          </p:nvSpPr>
          <p:spPr>
            <a:xfrm>
              <a:off x="2718275" y="3591222"/>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2"/>
                </a:solidFill>
                <a:latin typeface="Cabin"/>
                <a:ea typeface="Cabin"/>
                <a:cs typeface="Cabin"/>
                <a:sym typeface="Cabin"/>
              </a:endParaRPr>
            </a:p>
          </p:txBody>
        </p:sp>
      </p:grpSp>
      <p:grpSp>
        <p:nvGrpSpPr>
          <p:cNvPr id="699" name="Google Shape;699;p27"/>
          <p:cNvGrpSpPr/>
          <p:nvPr/>
        </p:nvGrpSpPr>
        <p:grpSpPr>
          <a:xfrm>
            <a:off x="5891924" y="1687618"/>
            <a:ext cx="4554470" cy="3477021"/>
            <a:chOff x="6514775" y="1687618"/>
            <a:chExt cx="4554470" cy="3477021"/>
          </a:xfrm>
        </p:grpSpPr>
        <p:grpSp>
          <p:nvGrpSpPr>
            <p:cNvPr id="700" name="Google Shape;700;p27"/>
            <p:cNvGrpSpPr/>
            <p:nvPr/>
          </p:nvGrpSpPr>
          <p:grpSpPr>
            <a:xfrm>
              <a:off x="6514775" y="1687618"/>
              <a:ext cx="4554470" cy="3477021"/>
              <a:chOff x="6514775" y="1687618"/>
              <a:chExt cx="4554470" cy="3477021"/>
            </a:xfrm>
          </p:grpSpPr>
          <p:sp>
            <p:nvSpPr>
              <p:cNvPr id="701" name="Google Shape;701;p27"/>
              <p:cNvSpPr/>
              <p:nvPr/>
            </p:nvSpPr>
            <p:spPr>
              <a:xfrm>
                <a:off x="7858746" y="3617296"/>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702" name="Google Shape;702;p27"/>
              <p:cNvCxnSpPr/>
              <p:nvPr/>
            </p:nvCxnSpPr>
            <p:spPr>
              <a:xfrm rot="10800000">
                <a:off x="6727050" y="2114900"/>
                <a:ext cx="0" cy="2620200"/>
              </a:xfrm>
              <a:prstGeom prst="straightConnector1">
                <a:avLst/>
              </a:prstGeom>
              <a:noFill/>
              <a:ln w="9525" cap="flat" cmpd="sng">
                <a:solidFill>
                  <a:schemeClr val="dk2"/>
                </a:solidFill>
                <a:prstDash val="solid"/>
                <a:round/>
                <a:headEnd type="none" w="med" len="med"/>
                <a:tailEnd type="triangle" w="med" len="med"/>
              </a:ln>
            </p:spPr>
          </p:cxnSp>
          <p:cxnSp>
            <p:nvCxnSpPr>
              <p:cNvPr id="703" name="Google Shape;703;p27"/>
              <p:cNvCxnSpPr/>
              <p:nvPr/>
            </p:nvCxnSpPr>
            <p:spPr>
              <a:xfrm>
                <a:off x="6740225" y="4735100"/>
                <a:ext cx="2633400"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mc:Choice xmlns:a14="http://schemas.microsoft.com/office/drawing/2010/main" Requires="a14">
              <p:sp>
                <p:nvSpPr>
                  <p:cNvPr id="704" name="Google Shape;704;p27"/>
                  <p:cNvSpPr txBox="1"/>
                  <p:nvPr/>
                </p:nvSpPr>
                <p:spPr>
                  <a:xfrm>
                    <a:off x="6514775" y="1687618"/>
                    <a:ext cx="1856257"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sz="2000" b="0" i="1" smtClean="0">
                                <a:solidFill>
                                  <a:schemeClr val="accent6"/>
                                </a:solidFill>
                                <a:latin typeface="Cambria Math" panose="02040503050406030204" pitchFamily="18" charset="0"/>
                                <a:ea typeface="Cabin"/>
                                <a:cs typeface="Cabin"/>
                                <a:sym typeface="Cabin"/>
                              </a:rPr>
                            </m:ctrlPr>
                          </m:sSubPr>
                          <m:e>
                            <m:r>
                              <a:rPr lang="en-US" sz="2000" b="0" i="1" smtClean="0">
                                <a:solidFill>
                                  <a:schemeClr val="accent6"/>
                                </a:solidFill>
                                <a:latin typeface="Cambria Math" panose="02040503050406030204" pitchFamily="18" charset="0"/>
                                <a:ea typeface="Cabin"/>
                                <a:cs typeface="Cabin"/>
                                <a:sym typeface="Cabin"/>
                              </a:rPr>
                              <m:t>𝐶</m:t>
                            </m:r>
                          </m:e>
                          <m:sub>
                            <m:r>
                              <a:rPr lang="en-US" sz="2000" b="0" i="1" smtClean="0">
                                <a:solidFill>
                                  <a:schemeClr val="accent6"/>
                                </a:solidFill>
                                <a:latin typeface="Cambria Math" panose="02040503050406030204" pitchFamily="18" charset="0"/>
                                <a:ea typeface="Cabin"/>
                                <a:cs typeface="Cabin"/>
                                <a:sym typeface="Cabin"/>
                              </a:rPr>
                              <m:t>2</m:t>
                            </m:r>
                          </m:sub>
                        </m:sSub>
                      </m:oMath>
                    </a14:m>
                    <a:r>
                      <a:rPr lang="en-US" sz="2000">
                        <a:solidFill>
                          <a:schemeClr val="dk1"/>
                        </a:solidFill>
                        <a:latin typeface="Cabin"/>
                        <a:ea typeface="Cabin"/>
                        <a:cs typeface="Cabin"/>
                        <a:sym typeface="Cabin"/>
                      </a:rPr>
                      <a:t> (jobs/sec)</a:t>
                    </a:r>
                    <a:endParaRPr sz="2000">
                      <a:solidFill>
                        <a:schemeClr val="dk1"/>
                      </a:solidFill>
                      <a:latin typeface="Cabin"/>
                      <a:ea typeface="Cabin"/>
                      <a:cs typeface="Cabin"/>
                      <a:sym typeface="Cabin"/>
                    </a:endParaRPr>
                  </a:p>
                </p:txBody>
              </p:sp>
            </mc:Choice>
            <mc:Fallback>
              <p:sp>
                <p:nvSpPr>
                  <p:cNvPr id="704" name="Google Shape;704;p27"/>
                  <p:cNvSpPr txBox="1">
                    <a:spLocks noRot="1" noChangeAspect="1" noMove="1" noResize="1" noEditPoints="1" noAdjustHandles="1" noChangeArrowheads="1" noChangeShapeType="1" noTextEdit="1"/>
                  </p:cNvSpPr>
                  <p:nvPr/>
                </p:nvSpPr>
                <p:spPr>
                  <a:xfrm>
                    <a:off x="6514775" y="1687618"/>
                    <a:ext cx="1856257" cy="492412"/>
                  </a:xfrm>
                  <a:prstGeom prst="rect">
                    <a:avLst/>
                  </a:prstGeom>
                  <a:blipFill>
                    <a:blip r:embed="rId5"/>
                    <a:stretch>
                      <a:fillRect b="-12500"/>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05" name="Google Shape;705;p27"/>
                  <p:cNvSpPr txBox="1"/>
                  <p:nvPr/>
                </p:nvSpPr>
                <p:spPr>
                  <a:xfrm>
                    <a:off x="8868543" y="4672227"/>
                    <a:ext cx="2200702"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sz="2000" b="0" i="1" smtClean="0">
                                <a:solidFill>
                                  <a:schemeClr val="accent6"/>
                                </a:solidFill>
                                <a:latin typeface="Cambria Math" panose="02040503050406030204" pitchFamily="18" charset="0"/>
                                <a:ea typeface="Cabin"/>
                                <a:cs typeface="Cabin"/>
                                <a:sym typeface="Cabin"/>
                              </a:rPr>
                            </m:ctrlPr>
                          </m:sSubPr>
                          <m:e>
                            <m:r>
                              <a:rPr lang="en-US" sz="2000" b="0" i="1" smtClean="0">
                                <a:solidFill>
                                  <a:schemeClr val="accent6"/>
                                </a:solidFill>
                                <a:latin typeface="Cambria Math" panose="02040503050406030204" pitchFamily="18" charset="0"/>
                                <a:ea typeface="Cabin"/>
                                <a:cs typeface="Cabin"/>
                                <a:sym typeface="Cabin"/>
                              </a:rPr>
                              <m:t>𝐶</m:t>
                            </m:r>
                          </m:e>
                          <m:sub>
                            <m:r>
                              <a:rPr lang="en-US" sz="2000" b="0" i="1" smtClean="0">
                                <a:solidFill>
                                  <a:schemeClr val="accent6"/>
                                </a:solidFill>
                                <a:latin typeface="Cambria Math" panose="02040503050406030204" pitchFamily="18" charset="0"/>
                                <a:ea typeface="Cabin"/>
                                <a:cs typeface="Cabin"/>
                                <a:sym typeface="Cabin"/>
                              </a:rPr>
                              <m:t>1</m:t>
                            </m:r>
                          </m:sub>
                        </m:sSub>
                      </m:oMath>
                    </a14:m>
                    <a:r>
                      <a:rPr lang="en-US" sz="2000">
                        <a:solidFill>
                          <a:schemeClr val="dk1"/>
                        </a:solidFill>
                        <a:latin typeface="Cabin"/>
                        <a:ea typeface="Cabin"/>
                        <a:cs typeface="Cabin"/>
                        <a:sym typeface="Cabin"/>
                      </a:rPr>
                      <a:t> (jobs/sec)</a:t>
                    </a:r>
                    <a:endParaRPr sz="2000">
                      <a:solidFill>
                        <a:schemeClr val="dk1"/>
                      </a:solidFill>
                      <a:latin typeface="Cabin"/>
                      <a:ea typeface="Cabin"/>
                      <a:cs typeface="Cabin"/>
                      <a:sym typeface="Cabin"/>
                    </a:endParaRPr>
                  </a:p>
                </p:txBody>
              </p:sp>
            </mc:Choice>
            <mc:Fallback>
              <p:sp>
                <p:nvSpPr>
                  <p:cNvPr id="705" name="Google Shape;705;p27"/>
                  <p:cNvSpPr txBox="1">
                    <a:spLocks noRot="1" noChangeAspect="1" noMove="1" noResize="1" noEditPoints="1" noAdjustHandles="1" noChangeArrowheads="1" noChangeShapeType="1" noTextEdit="1"/>
                  </p:cNvSpPr>
                  <p:nvPr/>
                </p:nvSpPr>
                <p:spPr>
                  <a:xfrm>
                    <a:off x="8868543" y="4672227"/>
                    <a:ext cx="2200702" cy="492412"/>
                  </a:xfrm>
                  <a:prstGeom prst="rect">
                    <a:avLst/>
                  </a:prstGeom>
                  <a:blipFill>
                    <a:blip r:embed="rId6"/>
                    <a:stretch>
                      <a:fillRect b="-12500"/>
                    </a:stretch>
                  </a:blipFill>
                  <a:ln>
                    <a:noFill/>
                  </a:ln>
                </p:spPr>
                <p:txBody>
                  <a:bodyPr/>
                  <a:lstStyle/>
                  <a:p>
                    <a:r>
                      <a:rPr lang="en-US">
                        <a:noFill/>
                      </a:rPr>
                      <a:t> </a:t>
                    </a:r>
                  </a:p>
                </p:txBody>
              </p:sp>
            </mc:Fallback>
          </mc:AlternateContent>
          <p:sp>
            <p:nvSpPr>
              <p:cNvPr id="706" name="Google Shape;706;p27"/>
              <p:cNvSpPr/>
              <p:nvPr/>
            </p:nvSpPr>
            <p:spPr>
              <a:xfrm>
                <a:off x="8850494" y="4684096"/>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707" name="Google Shape;707;p27"/>
            <p:cNvSpPr txBox="1"/>
            <p:nvPr/>
          </p:nvSpPr>
          <p:spPr>
            <a:xfrm>
              <a:off x="7855837" y="3355829"/>
              <a:ext cx="111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3</a:t>
              </a:r>
              <a:endParaRPr>
                <a:solidFill>
                  <a:schemeClr val="dk1"/>
                </a:solidFill>
                <a:latin typeface="Cabin"/>
                <a:ea typeface="Cabin"/>
                <a:cs typeface="Cabin"/>
                <a:sym typeface="Cabin"/>
              </a:endParaRPr>
            </a:p>
          </p:txBody>
        </p:sp>
        <p:sp>
          <p:nvSpPr>
            <p:cNvPr id="708" name="Google Shape;708;p27"/>
            <p:cNvSpPr txBox="1"/>
            <p:nvPr/>
          </p:nvSpPr>
          <p:spPr>
            <a:xfrm>
              <a:off x="8832915" y="4327861"/>
              <a:ext cx="111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2</a:t>
              </a:r>
              <a:endParaRPr>
                <a:solidFill>
                  <a:schemeClr val="dk1"/>
                </a:solidFill>
                <a:latin typeface="Cabin"/>
                <a:ea typeface="Cabin"/>
                <a:cs typeface="Cabin"/>
                <a:sym typeface="Cabin"/>
              </a:endParaRPr>
            </a:p>
          </p:txBody>
        </p:sp>
      </p:grpSp>
      <p:grpSp>
        <p:nvGrpSpPr>
          <p:cNvPr id="709" name="Google Shape;709;p27"/>
          <p:cNvGrpSpPr/>
          <p:nvPr/>
        </p:nvGrpSpPr>
        <p:grpSpPr>
          <a:xfrm>
            <a:off x="4213842" y="1564507"/>
            <a:ext cx="4018431" cy="3782239"/>
            <a:chOff x="6406280" y="1564507"/>
            <a:chExt cx="4018431" cy="3782239"/>
          </a:xfrm>
        </p:grpSpPr>
        <p:grpSp>
          <p:nvGrpSpPr>
            <p:cNvPr id="710" name="Google Shape;710;p27"/>
            <p:cNvGrpSpPr/>
            <p:nvPr/>
          </p:nvGrpSpPr>
          <p:grpSpPr>
            <a:xfrm>
              <a:off x="6406280" y="1564507"/>
              <a:ext cx="3864253" cy="3782239"/>
              <a:chOff x="6406280" y="1564507"/>
              <a:chExt cx="3864253" cy="3782239"/>
            </a:xfrm>
          </p:grpSpPr>
          <p:sp>
            <p:nvSpPr>
              <p:cNvPr id="711" name="Google Shape;711;p27"/>
              <p:cNvSpPr/>
              <p:nvPr/>
            </p:nvSpPr>
            <p:spPr>
              <a:xfrm>
                <a:off x="7858746" y="3617296"/>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712" name="Google Shape;712;p27"/>
              <p:cNvCxnSpPr/>
              <p:nvPr/>
            </p:nvCxnSpPr>
            <p:spPr>
              <a:xfrm rot="10800000">
                <a:off x="6727050" y="2114900"/>
                <a:ext cx="0" cy="2620200"/>
              </a:xfrm>
              <a:prstGeom prst="straightConnector1">
                <a:avLst/>
              </a:prstGeom>
              <a:noFill/>
              <a:ln w="9525" cap="flat" cmpd="sng">
                <a:solidFill>
                  <a:schemeClr val="dk2"/>
                </a:solidFill>
                <a:prstDash val="solid"/>
                <a:round/>
                <a:headEnd type="none" w="med" len="med"/>
                <a:tailEnd type="triangle" w="med" len="med"/>
              </a:ln>
            </p:spPr>
          </p:cxnSp>
          <p:cxnSp>
            <p:nvCxnSpPr>
              <p:cNvPr id="713" name="Google Shape;713;p27"/>
              <p:cNvCxnSpPr/>
              <p:nvPr/>
            </p:nvCxnSpPr>
            <p:spPr>
              <a:xfrm>
                <a:off x="6740225" y="4735100"/>
                <a:ext cx="2633400"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mc:Choice xmlns:a14="http://schemas.microsoft.com/office/drawing/2010/main" Requires="a14">
              <p:sp>
                <p:nvSpPr>
                  <p:cNvPr id="714" name="Google Shape;714;p27"/>
                  <p:cNvSpPr txBox="1"/>
                  <p:nvPr/>
                </p:nvSpPr>
                <p:spPr>
                  <a:xfrm>
                    <a:off x="6406280" y="1564507"/>
                    <a:ext cx="1532644"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b="0" i="1" smtClean="0">
                                <a:solidFill>
                                  <a:srgbClr val="C00000"/>
                                </a:solidFill>
                                <a:latin typeface="Cambria Math" panose="02040503050406030204" pitchFamily="18" charset="0"/>
                                <a:ea typeface="Cabin"/>
                                <a:cs typeface="Cabin"/>
                                <a:sym typeface="Cabin"/>
                              </a:rPr>
                            </m:ctrlPr>
                          </m:sSubPr>
                          <m:e>
                            <m:r>
                              <a:rPr lang="en-US" b="0" i="1" smtClean="0">
                                <a:solidFill>
                                  <a:srgbClr val="C00000"/>
                                </a:solidFill>
                                <a:latin typeface="Cambria Math" panose="02040503050406030204" pitchFamily="18" charset="0"/>
                                <a:ea typeface="Cabin"/>
                                <a:cs typeface="Cabin"/>
                                <a:sym typeface="Cabin"/>
                              </a:rPr>
                              <m:t>𝜆</m:t>
                            </m:r>
                          </m:e>
                          <m:sub>
                            <m:r>
                              <a:rPr lang="en-US" b="0" i="1" smtClean="0">
                                <a:solidFill>
                                  <a:srgbClr val="C00000"/>
                                </a:solidFill>
                                <a:latin typeface="Cambria Math" panose="02040503050406030204" pitchFamily="18" charset="0"/>
                                <a:ea typeface="Cabin"/>
                                <a:cs typeface="Cabin"/>
                                <a:sym typeface="Cabin"/>
                              </a:rPr>
                              <m:t>2</m:t>
                            </m:r>
                          </m:sub>
                        </m:sSub>
                      </m:oMath>
                    </a14:m>
                    <a:r>
                      <a:rPr lang="en-US">
                        <a:solidFill>
                          <a:schemeClr val="dk1"/>
                        </a:solidFill>
                        <a:latin typeface="Cabin"/>
                        <a:ea typeface="Cabin"/>
                        <a:cs typeface="Cabin"/>
                        <a:sym typeface="Cabin"/>
                      </a:rPr>
                      <a:t> (jobs/sec)</a:t>
                    </a:r>
                  </a:p>
                  <a:p>
                    <a14:m>
                      <m:oMath xmlns:m="http://schemas.openxmlformats.org/officeDocument/2006/math">
                        <m:sSub>
                          <m:sSubPr>
                            <m:ctrlPr>
                              <a:rPr lang="en-US" b="0" i="1" smtClean="0">
                                <a:solidFill>
                                  <a:schemeClr val="accent6"/>
                                </a:solidFill>
                                <a:latin typeface="Cambria Math" panose="02040503050406030204" pitchFamily="18" charset="0"/>
                                <a:ea typeface="Cabin"/>
                                <a:cs typeface="Cabin"/>
                                <a:sym typeface="Cabin"/>
                              </a:rPr>
                            </m:ctrlPr>
                          </m:sSubPr>
                          <m:e>
                            <m:r>
                              <a:rPr lang="en-US" b="0" i="1" smtClean="0">
                                <a:solidFill>
                                  <a:schemeClr val="accent6"/>
                                </a:solidFill>
                                <a:latin typeface="Cambria Math" panose="02040503050406030204" pitchFamily="18" charset="0"/>
                                <a:ea typeface="Cabin"/>
                                <a:cs typeface="Cabin"/>
                                <a:sym typeface="Cabin"/>
                              </a:rPr>
                              <m:t>𝐶</m:t>
                            </m:r>
                          </m:e>
                          <m:sub>
                            <m:r>
                              <a:rPr lang="en-US" b="0" i="1" smtClean="0">
                                <a:solidFill>
                                  <a:schemeClr val="accent6"/>
                                </a:solidFill>
                                <a:latin typeface="Cambria Math" panose="02040503050406030204" pitchFamily="18" charset="0"/>
                                <a:ea typeface="Cabin"/>
                                <a:cs typeface="Cabin"/>
                                <a:sym typeface="Cabin"/>
                              </a:rPr>
                              <m:t>2</m:t>
                            </m:r>
                          </m:sub>
                        </m:sSub>
                      </m:oMath>
                    </a14:m>
                    <a:r>
                      <a:rPr lang="ar-AE">
                        <a:solidFill>
                          <a:schemeClr val="dk1"/>
                        </a:solidFill>
                        <a:latin typeface="Cabin"/>
                        <a:ea typeface="Cabin"/>
                        <a:cs typeface="Cabin"/>
                        <a:sym typeface="Cabin"/>
                      </a:rPr>
                      <a:t> (</a:t>
                    </a:r>
                    <a:r>
                      <a:rPr lang="en-US">
                        <a:solidFill>
                          <a:schemeClr val="dk1"/>
                        </a:solidFill>
                        <a:latin typeface="Cabin"/>
                        <a:ea typeface="Cabin"/>
                        <a:cs typeface="Cabin"/>
                        <a:sym typeface="Cabin"/>
                      </a:rPr>
                      <a:t>jobs/sec)</a:t>
                    </a:r>
                  </a:p>
                </p:txBody>
              </p:sp>
            </mc:Choice>
            <mc:Fallback>
              <p:sp>
                <p:nvSpPr>
                  <p:cNvPr id="714" name="Google Shape;714;p27"/>
                  <p:cNvSpPr txBox="1">
                    <a:spLocks noRot="1" noChangeAspect="1" noMove="1" noResize="1" noEditPoints="1" noAdjustHandles="1" noChangeArrowheads="1" noChangeShapeType="1" noTextEdit="1"/>
                  </p:cNvSpPr>
                  <p:nvPr/>
                </p:nvSpPr>
                <p:spPr>
                  <a:xfrm>
                    <a:off x="6406280" y="1564507"/>
                    <a:ext cx="1532644" cy="615523"/>
                  </a:xfrm>
                  <a:prstGeom prst="rect">
                    <a:avLst/>
                  </a:prstGeom>
                  <a:blipFill>
                    <a:blip r:embed="rId7"/>
                    <a:stretch>
                      <a:fillRect b="-2041"/>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15" name="Google Shape;715;p27"/>
                  <p:cNvSpPr txBox="1"/>
                  <p:nvPr/>
                </p:nvSpPr>
                <p:spPr>
                  <a:xfrm>
                    <a:off x="8642427" y="4731223"/>
                    <a:ext cx="1628106"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b="0" i="1" smtClean="0">
                                <a:solidFill>
                                  <a:srgbClr val="C00000"/>
                                </a:solidFill>
                                <a:latin typeface="Cambria Math" panose="02040503050406030204" pitchFamily="18" charset="0"/>
                                <a:ea typeface="Cabin"/>
                                <a:cs typeface="Cabin"/>
                                <a:sym typeface="Cabin"/>
                              </a:rPr>
                            </m:ctrlPr>
                          </m:sSubPr>
                          <m:e>
                            <m:r>
                              <a:rPr lang="en-US" b="0" i="1" smtClean="0">
                                <a:solidFill>
                                  <a:srgbClr val="C00000"/>
                                </a:solidFill>
                                <a:latin typeface="Cambria Math" panose="02040503050406030204" pitchFamily="18" charset="0"/>
                                <a:ea typeface="Cabin"/>
                                <a:cs typeface="Cabin"/>
                                <a:sym typeface="Cabin"/>
                              </a:rPr>
                              <m:t>𝜆</m:t>
                            </m:r>
                          </m:e>
                          <m:sub>
                            <m:r>
                              <a:rPr lang="en-US" b="0" i="1" smtClean="0">
                                <a:solidFill>
                                  <a:srgbClr val="C00000"/>
                                </a:solidFill>
                                <a:latin typeface="Cambria Math" panose="02040503050406030204" pitchFamily="18" charset="0"/>
                                <a:ea typeface="Cabin"/>
                                <a:cs typeface="Cabin"/>
                                <a:sym typeface="Cabin"/>
                              </a:rPr>
                              <m:t>1</m:t>
                            </m:r>
                          </m:sub>
                        </m:sSub>
                      </m:oMath>
                    </a14:m>
                    <a:r>
                      <a:rPr lang="en-US">
                        <a:solidFill>
                          <a:schemeClr val="dk1"/>
                        </a:solidFill>
                        <a:latin typeface="Cabin"/>
                        <a:ea typeface="Cabin"/>
                        <a:cs typeface="Cabin"/>
                        <a:sym typeface="Cabin"/>
                      </a:rPr>
                      <a:t> (jobs/sec)</a:t>
                    </a:r>
                  </a:p>
                  <a:p>
                    <a14:m>
                      <m:oMath xmlns:m="http://schemas.openxmlformats.org/officeDocument/2006/math">
                        <m:sSub>
                          <m:sSubPr>
                            <m:ctrlPr>
                              <a:rPr lang="ar-AE" b="0" i="1" smtClean="0">
                                <a:solidFill>
                                  <a:schemeClr val="accent6"/>
                                </a:solidFill>
                                <a:latin typeface="Cambria Math" panose="02040503050406030204" pitchFamily="18" charset="0"/>
                                <a:ea typeface="Cabin"/>
                                <a:cs typeface="Cabin"/>
                                <a:sym typeface="Cabin"/>
                              </a:rPr>
                            </m:ctrlPr>
                          </m:sSubPr>
                          <m:e>
                            <m:r>
                              <m:rPr>
                                <m:sty m:val="p"/>
                              </m:rPr>
                              <a:rPr lang="en-US" b="0" i="0" smtClean="0">
                                <a:solidFill>
                                  <a:schemeClr val="accent6"/>
                                </a:solidFill>
                                <a:latin typeface="Cambria Math" panose="02040503050406030204" pitchFamily="18" charset="0"/>
                                <a:ea typeface="Cabin"/>
                                <a:cs typeface="Cabin"/>
                                <a:sym typeface="Cabin"/>
                              </a:rPr>
                              <m:t>C</m:t>
                            </m:r>
                          </m:e>
                          <m:sub>
                            <m:r>
                              <a:rPr lang="ar-AE" b="0" i="0" smtClean="0">
                                <a:solidFill>
                                  <a:schemeClr val="accent6"/>
                                </a:solidFill>
                                <a:latin typeface="Cambria Math" panose="02040503050406030204" pitchFamily="18" charset="0"/>
                                <a:ea typeface="Cabin"/>
                                <a:cs typeface="Cabin"/>
                                <a:sym typeface="Cabin"/>
                              </a:rPr>
                              <m:t>1</m:t>
                            </m:r>
                          </m:sub>
                        </m:sSub>
                      </m:oMath>
                    </a14:m>
                    <a:r>
                      <a:rPr lang="ar-AE">
                        <a:solidFill>
                          <a:schemeClr val="dk1"/>
                        </a:solidFill>
                        <a:latin typeface="Cabin"/>
                        <a:ea typeface="Cabin"/>
                        <a:cs typeface="Cabin"/>
                        <a:sym typeface="Cabin"/>
                      </a:rPr>
                      <a:t> (</a:t>
                    </a:r>
                    <a:r>
                      <a:rPr lang="en-US">
                        <a:solidFill>
                          <a:schemeClr val="dk1"/>
                        </a:solidFill>
                        <a:latin typeface="Cabin"/>
                        <a:ea typeface="Cabin"/>
                        <a:cs typeface="Cabin"/>
                        <a:sym typeface="Cabin"/>
                      </a:rPr>
                      <a:t>jobs/sec)</a:t>
                    </a:r>
                  </a:p>
                </p:txBody>
              </p:sp>
            </mc:Choice>
            <mc:Fallback>
              <p:sp>
                <p:nvSpPr>
                  <p:cNvPr id="715" name="Google Shape;715;p27"/>
                  <p:cNvSpPr txBox="1">
                    <a:spLocks noRot="1" noChangeAspect="1" noMove="1" noResize="1" noEditPoints="1" noAdjustHandles="1" noChangeArrowheads="1" noChangeShapeType="1" noTextEdit="1"/>
                  </p:cNvSpPr>
                  <p:nvPr/>
                </p:nvSpPr>
                <p:spPr>
                  <a:xfrm>
                    <a:off x="8642427" y="4731223"/>
                    <a:ext cx="1628106" cy="615523"/>
                  </a:xfrm>
                  <a:prstGeom prst="rect">
                    <a:avLst/>
                  </a:prstGeom>
                  <a:blipFill>
                    <a:blip r:embed="rId8"/>
                    <a:stretch>
                      <a:fillRect b="-2041"/>
                    </a:stretch>
                  </a:blipFill>
                  <a:ln>
                    <a:noFill/>
                  </a:ln>
                </p:spPr>
                <p:txBody>
                  <a:bodyPr/>
                  <a:lstStyle/>
                  <a:p>
                    <a:r>
                      <a:rPr lang="en-US">
                        <a:noFill/>
                      </a:rPr>
                      <a:t> </a:t>
                    </a:r>
                  </a:p>
                </p:txBody>
              </p:sp>
            </mc:Fallback>
          </mc:AlternateContent>
          <p:sp>
            <p:nvSpPr>
              <p:cNvPr id="716" name="Google Shape;716;p27"/>
              <p:cNvSpPr/>
              <p:nvPr/>
            </p:nvSpPr>
            <p:spPr>
              <a:xfrm>
                <a:off x="8850494" y="4684096"/>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717" name="Google Shape;717;p27"/>
            <p:cNvSpPr txBox="1"/>
            <p:nvPr/>
          </p:nvSpPr>
          <p:spPr>
            <a:xfrm>
              <a:off x="7845196" y="3332874"/>
              <a:ext cx="181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3 (1, 1)</a:t>
              </a:r>
              <a:endParaRPr>
                <a:solidFill>
                  <a:schemeClr val="dk1"/>
                </a:solidFill>
                <a:latin typeface="Cabin"/>
                <a:ea typeface="Cabin"/>
                <a:cs typeface="Cabin"/>
                <a:sym typeface="Cabin"/>
              </a:endParaRPr>
            </a:p>
          </p:txBody>
        </p:sp>
        <p:sp>
          <p:nvSpPr>
            <p:cNvPr id="718" name="Google Shape;718;p27"/>
            <p:cNvSpPr txBox="1"/>
            <p:nvPr/>
          </p:nvSpPr>
          <p:spPr>
            <a:xfrm>
              <a:off x="8832911" y="4327850"/>
              <a:ext cx="159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2 (2, 0)</a:t>
              </a:r>
              <a:endParaRPr>
                <a:solidFill>
                  <a:schemeClr val="dk1"/>
                </a:solidFill>
                <a:latin typeface="Cabin"/>
                <a:ea typeface="Cabin"/>
                <a:cs typeface="Cabin"/>
                <a:sym typeface="Cabin"/>
              </a:endParaRPr>
            </a:p>
          </p:txBody>
        </p:sp>
      </p:grpSp>
      <p:sp>
        <p:nvSpPr>
          <p:cNvPr id="719" name="Google Shape;719;p27"/>
          <p:cNvSpPr/>
          <p:nvPr/>
        </p:nvSpPr>
        <p:spPr>
          <a:xfrm>
            <a:off x="5903275" y="4418625"/>
            <a:ext cx="92100" cy="92100"/>
          </a:xfrm>
          <a:prstGeom prst="ellipse">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nvGrpSpPr>
          <p:cNvPr id="720" name="Google Shape;720;p27"/>
          <p:cNvGrpSpPr/>
          <p:nvPr/>
        </p:nvGrpSpPr>
        <p:grpSpPr>
          <a:xfrm>
            <a:off x="10308874" y="1429800"/>
            <a:ext cx="562033" cy="1710625"/>
            <a:chOff x="10308874" y="1429800"/>
            <a:chExt cx="562033" cy="1710625"/>
          </a:xfrm>
        </p:grpSpPr>
        <p:pic>
          <p:nvPicPr>
            <p:cNvPr id="721" name="Google Shape;721;p27" title="[0,0,0,&quot;https://www.codecogs.com/eqnedit.php?latex=(2%5Cmu_1%2C%200)#0&quot;]"/>
            <p:cNvPicPr preferRelativeResize="0"/>
            <p:nvPr/>
          </p:nvPicPr>
          <p:blipFill>
            <a:blip r:embed="rId9">
              <a:alphaModFix/>
            </a:blip>
            <a:stretch>
              <a:fillRect/>
            </a:stretch>
          </p:blipFill>
          <p:spPr>
            <a:xfrm>
              <a:off x="10308874" y="1429800"/>
              <a:ext cx="542840" cy="183000"/>
            </a:xfrm>
            <a:prstGeom prst="rect">
              <a:avLst/>
            </a:prstGeom>
            <a:noFill/>
            <a:ln>
              <a:noFill/>
            </a:ln>
          </p:spPr>
        </p:pic>
        <p:pic>
          <p:nvPicPr>
            <p:cNvPr id="722" name="Google Shape;722;p27" title="[0,0,0,&quot;https://www.codecogs.com/eqnedit.php?latex=(%5Cmu_1%2C%20%5Cmu_2)#0&quot;]"/>
            <p:cNvPicPr preferRelativeResize="0"/>
            <p:nvPr/>
          </p:nvPicPr>
          <p:blipFill>
            <a:blip r:embed="rId10">
              <a:alphaModFix/>
            </a:blip>
            <a:stretch>
              <a:fillRect/>
            </a:stretch>
          </p:blipFill>
          <p:spPr>
            <a:xfrm>
              <a:off x="10326806" y="2957425"/>
              <a:ext cx="544101" cy="183000"/>
            </a:xfrm>
            <a:prstGeom prst="rect">
              <a:avLst/>
            </a:prstGeom>
            <a:noFill/>
            <a:ln>
              <a:noFill/>
            </a:ln>
          </p:spPr>
        </p:pic>
      </p:grpSp>
      <mc:AlternateContent xmlns:mc="http://schemas.openxmlformats.org/markup-compatibility/2006">
        <mc:Choice xmlns:a14="http://schemas.microsoft.com/office/drawing/2010/main" Requires="a14">
          <p:sp>
            <p:nvSpPr>
              <p:cNvPr id="723" name="Google Shape;723;p27"/>
              <p:cNvSpPr txBox="1"/>
              <p:nvPr/>
            </p:nvSpPr>
            <p:spPr>
              <a:xfrm>
                <a:off x="4809718" y="4130515"/>
                <a:ext cx="1228408" cy="400200"/>
              </a:xfrm>
              <a:prstGeom prst="rect">
                <a:avLst/>
              </a:prstGeom>
              <a:noFill/>
              <a:ln>
                <a:noFill/>
              </a:ln>
            </p:spPr>
            <p:txBody>
              <a:bodyPr spcFirstLastPara="1" wrap="square" lIns="91425" tIns="91425" rIns="91425" bIns="91425" anchor="t" anchorCtr="0">
                <a:spAutoFit/>
              </a:bodyPr>
              <a:lstStyle/>
              <a:p>
                <a:pPr lvl="0"/>
                <a14:m>
                  <m:oMathPara xmlns:m="http://schemas.openxmlformats.org/officeDocument/2006/math">
                    <m:oMathParaPr>
                      <m:jc m:val="centerGroup"/>
                    </m:oMathParaPr>
                    <m:oMath xmlns:m="http://schemas.openxmlformats.org/officeDocument/2006/math">
                      <m:r>
                        <a:rPr lang="en-US" b="1" i="1">
                          <a:solidFill>
                            <a:schemeClr val="dk1"/>
                          </a:solidFill>
                          <a:latin typeface="Cambria Math" panose="02040503050406030204" pitchFamily="18" charset="0"/>
                          <a:ea typeface="Cabin"/>
                          <a:cs typeface="Cabin"/>
                          <a:sym typeface="Cabin"/>
                        </a:rPr>
                        <m:t>𝝀</m:t>
                      </m:r>
                      <m:r>
                        <a:rPr lang="en-US" i="1">
                          <a:solidFill>
                            <a:schemeClr val="dk1"/>
                          </a:solidFill>
                          <a:latin typeface="Cambria Math" panose="02040503050406030204" pitchFamily="18" charset="0"/>
                          <a:ea typeface="Cabin"/>
                          <a:cs typeface="Cabin"/>
                          <a:sym typeface="Cabin"/>
                        </a:rPr>
                        <m:t>=(1.2, 0.2)</m:t>
                      </m:r>
                    </m:oMath>
                  </m:oMathPara>
                </a14:m>
                <a:endParaRPr lang="en-US">
                  <a:solidFill>
                    <a:schemeClr val="dk1"/>
                  </a:solidFill>
                  <a:latin typeface="Cabin"/>
                  <a:ea typeface="Cabin"/>
                  <a:cs typeface="Cabin"/>
                  <a:sym typeface="Cabin"/>
                </a:endParaRPr>
              </a:p>
            </p:txBody>
          </p:sp>
        </mc:Choice>
        <mc:Fallback>
          <p:sp>
            <p:nvSpPr>
              <p:cNvPr id="723" name="Google Shape;723;p27"/>
              <p:cNvSpPr txBox="1">
                <a:spLocks noRot="1" noChangeAspect="1" noMove="1" noResize="1" noEditPoints="1" noAdjustHandles="1" noChangeArrowheads="1" noChangeShapeType="1" noTextEdit="1"/>
              </p:cNvSpPr>
              <p:nvPr/>
            </p:nvSpPr>
            <p:spPr>
              <a:xfrm>
                <a:off x="4809718" y="4130515"/>
                <a:ext cx="1228408" cy="400200"/>
              </a:xfrm>
              <a:prstGeom prst="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24" name="Google Shape;724;p27"/>
              <p:cNvSpPr txBox="1"/>
              <p:nvPr/>
            </p:nvSpPr>
            <p:spPr>
              <a:xfrm>
                <a:off x="1409165" y="4130515"/>
                <a:ext cx="1231020" cy="400200"/>
              </a:xfrm>
              <a:prstGeom prst="rect">
                <a:avLst/>
              </a:prstGeom>
              <a:noFill/>
              <a:ln>
                <a:noFill/>
              </a:ln>
            </p:spPr>
            <p:txBody>
              <a:bodyPr spcFirstLastPara="1" wrap="square" lIns="91425" tIns="91425" rIns="91425" bIns="91425" anchor="t" anchorCtr="0">
                <a:spAutoFit/>
              </a:bodyPr>
              <a:lstStyle/>
              <a:p>
                <a:pPr lvl="0"/>
                <a14:m>
                  <m:oMathPara xmlns:m="http://schemas.openxmlformats.org/officeDocument/2006/math">
                    <m:oMathParaPr>
                      <m:jc m:val="centerGroup"/>
                    </m:oMathParaPr>
                    <m:oMath xmlns:m="http://schemas.openxmlformats.org/officeDocument/2006/math">
                      <m:r>
                        <a:rPr lang="en-US" b="1" i="1">
                          <a:solidFill>
                            <a:schemeClr val="dk1"/>
                          </a:solidFill>
                          <a:latin typeface="Cambria Math" panose="02040503050406030204" pitchFamily="18" charset="0"/>
                          <a:ea typeface="Cabin"/>
                          <a:cs typeface="Cabin"/>
                          <a:sym typeface="Cabin"/>
                        </a:rPr>
                        <m:t>𝝀</m:t>
                      </m:r>
                      <m:r>
                        <a:rPr lang="en-US" i="1">
                          <a:solidFill>
                            <a:schemeClr val="dk1"/>
                          </a:solidFill>
                          <a:latin typeface="Cambria Math" panose="02040503050406030204" pitchFamily="18" charset="0"/>
                          <a:ea typeface="Cabin"/>
                          <a:cs typeface="Cabin"/>
                          <a:sym typeface="Cabin"/>
                        </a:rPr>
                        <m:t>=(1.2, 0.2)</m:t>
                      </m:r>
                    </m:oMath>
                  </m:oMathPara>
                </a14:m>
                <a:endParaRPr lang="en-US">
                  <a:solidFill>
                    <a:schemeClr val="dk1"/>
                  </a:solidFill>
                  <a:latin typeface="Cabin"/>
                  <a:ea typeface="Cabin"/>
                  <a:cs typeface="Cabin"/>
                  <a:sym typeface="Cabin"/>
                </a:endParaRPr>
              </a:p>
            </p:txBody>
          </p:sp>
        </mc:Choice>
        <mc:Fallback>
          <p:sp>
            <p:nvSpPr>
              <p:cNvPr id="724" name="Google Shape;724;p27"/>
              <p:cNvSpPr txBox="1">
                <a:spLocks noRot="1" noChangeAspect="1" noMove="1" noResize="1" noEditPoints="1" noAdjustHandles="1" noChangeArrowheads="1" noChangeShapeType="1" noTextEdit="1"/>
              </p:cNvSpPr>
              <p:nvPr/>
            </p:nvSpPr>
            <p:spPr>
              <a:xfrm>
                <a:off x="1409165" y="4130515"/>
                <a:ext cx="1231020" cy="400200"/>
              </a:xfrm>
              <a:prstGeom prst="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Google Shape;542;p25">
                <a:extLst>
                  <a:ext uri="{FF2B5EF4-FFF2-40B4-BE49-F238E27FC236}">
                    <a16:creationId xmlns:a16="http://schemas.microsoft.com/office/drawing/2014/main" id="{B69B459E-FFA1-CBC9-AC4A-0E7278501A9C}"/>
                  </a:ext>
                </a:extLst>
              </p:cNvPr>
              <p:cNvSpPr txBox="1"/>
              <p:nvPr/>
            </p:nvSpPr>
            <p:spPr>
              <a:xfrm>
                <a:off x="303666" y="1010824"/>
                <a:ext cx="3445521" cy="6770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i="1">
                    <a:solidFill>
                      <a:schemeClr val="dk1"/>
                    </a:solidFill>
                    <a:latin typeface="Cabin"/>
                    <a:ea typeface="Cabin"/>
                    <a:cs typeface="Cabin"/>
                    <a:sym typeface="Cabin"/>
                  </a:rPr>
                  <a:t>Arrival rate vector </a:t>
                </a:r>
                <a14:m>
                  <m:oMath xmlns:m="http://schemas.openxmlformats.org/officeDocument/2006/math">
                    <m:r>
                      <a:rPr lang="en-US" sz="1600" b="1" i="1" smtClean="0">
                        <a:solidFill>
                          <a:schemeClr val="dk1"/>
                        </a:solidFill>
                        <a:latin typeface="Cambria Math" panose="02040503050406030204" pitchFamily="18" charset="0"/>
                        <a:ea typeface="Cabin"/>
                        <a:cs typeface="Cabin"/>
                        <a:sym typeface="Cabin"/>
                      </a:rPr>
                      <m:t>𝝀</m:t>
                    </m:r>
                    <m:r>
                      <a:rPr lang="en-US" sz="1600" b="0" i="1" smtClean="0">
                        <a:solidFill>
                          <a:schemeClr val="dk1"/>
                        </a:solidFill>
                        <a:latin typeface="Cambria Math" panose="02040503050406030204" pitchFamily="18" charset="0"/>
                        <a:ea typeface="Cabin"/>
                        <a:cs typeface="Cabin"/>
                        <a:sym typeface="Cabin"/>
                      </a:rPr>
                      <m:t>=</m:t>
                    </m:r>
                    <m:d>
                      <m:dPr>
                        <m:ctrlPr>
                          <a:rPr lang="en-US" sz="1600" b="0" i="1" smtClean="0">
                            <a:solidFill>
                              <a:schemeClr val="dk1"/>
                            </a:solidFill>
                            <a:latin typeface="Cambria Math" panose="02040503050406030204" pitchFamily="18" charset="0"/>
                            <a:ea typeface="Cabin"/>
                            <a:cs typeface="Cabin"/>
                            <a:sym typeface="Cabin"/>
                          </a:rPr>
                        </m:ctrlPr>
                      </m:dPr>
                      <m:e>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𝜆</m:t>
                            </m:r>
                          </m:e>
                          <m:sub>
                            <m:r>
                              <a:rPr lang="en-US" sz="1600" b="0" i="1" smtClean="0">
                                <a:solidFill>
                                  <a:schemeClr val="dk1"/>
                                </a:solidFill>
                                <a:latin typeface="Cambria Math" panose="02040503050406030204" pitchFamily="18" charset="0"/>
                                <a:ea typeface="Cabin"/>
                                <a:cs typeface="Cabin"/>
                                <a:sym typeface="Cabin"/>
                              </a:rPr>
                              <m:t>1</m:t>
                            </m:r>
                          </m:sub>
                        </m:sSub>
                        <m:r>
                          <a:rPr lang="en-US" sz="1600" b="0" i="1" smtClean="0">
                            <a:solidFill>
                              <a:schemeClr val="dk1"/>
                            </a:solidFill>
                            <a:latin typeface="Cambria Math" panose="02040503050406030204" pitchFamily="18" charset="0"/>
                            <a:ea typeface="Cabin"/>
                            <a:cs typeface="Cabin"/>
                            <a:sym typeface="Cabin"/>
                          </a:rPr>
                          <m:t>,</m:t>
                        </m:r>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𝜆</m:t>
                            </m:r>
                          </m:e>
                          <m:sub>
                            <m:r>
                              <a:rPr lang="en-US" sz="1600" b="0" i="1" smtClean="0">
                                <a:solidFill>
                                  <a:schemeClr val="dk1"/>
                                </a:solidFill>
                                <a:latin typeface="Cambria Math" panose="02040503050406030204" pitchFamily="18" charset="0"/>
                                <a:ea typeface="Cabin"/>
                                <a:cs typeface="Cabin"/>
                                <a:sym typeface="Cabin"/>
                              </a:rPr>
                              <m:t>2</m:t>
                            </m:r>
                          </m:sub>
                        </m:sSub>
                        <m:r>
                          <a:rPr lang="en-US" sz="1600" b="0" i="1" smtClean="0">
                            <a:solidFill>
                              <a:schemeClr val="dk1"/>
                            </a:solidFill>
                            <a:latin typeface="Cambria Math" panose="02040503050406030204" pitchFamily="18" charset="0"/>
                            <a:ea typeface="Cabin"/>
                            <a:cs typeface="Cabin"/>
                            <a:sym typeface="Cabin"/>
                          </a:rPr>
                          <m:t>,…,</m:t>
                        </m:r>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𝜆</m:t>
                            </m:r>
                          </m:e>
                          <m:sub>
                            <m:r>
                              <a:rPr lang="en-US" sz="1600" b="0" i="1" smtClean="0">
                                <a:solidFill>
                                  <a:schemeClr val="dk1"/>
                                </a:solidFill>
                                <a:latin typeface="Cambria Math" panose="02040503050406030204" pitchFamily="18" charset="0"/>
                                <a:ea typeface="Cabin"/>
                                <a:cs typeface="Cabin"/>
                                <a:sym typeface="Cabin"/>
                              </a:rPr>
                              <m:t>𝐾</m:t>
                            </m:r>
                          </m:sub>
                        </m:sSub>
                      </m:e>
                    </m:d>
                  </m:oMath>
                </a14:m>
                <a:r>
                  <a:rPr lang="en-US" sz="1600" b="0" i="1">
                    <a:solidFill>
                      <a:schemeClr val="dk1"/>
                    </a:solidFill>
                    <a:latin typeface="Cabin"/>
                    <a:ea typeface="Cabin"/>
                    <a:cs typeface="Cabin"/>
                    <a:sym typeface="Cabin"/>
                  </a:rPr>
                  <a:t>.</a:t>
                </a:r>
              </a:p>
              <a:p>
                <a:pPr lvl="0"/>
                <a:r>
                  <a:rPr lang="en-US" sz="1600" i="1">
                    <a:solidFill>
                      <a:schemeClr val="dk1"/>
                    </a:solidFill>
                    <a:latin typeface="Cabin"/>
                    <a:ea typeface="Cabin"/>
                    <a:cs typeface="Cabin"/>
                    <a:sym typeface="Cabin"/>
                  </a:rPr>
                  <a:t>Example: </a:t>
                </a:r>
                <a14:m>
                  <m:oMath xmlns:m="http://schemas.openxmlformats.org/officeDocument/2006/math">
                    <m:r>
                      <a:rPr lang="en-US" sz="1600" b="1" i="1">
                        <a:solidFill>
                          <a:schemeClr val="dk1"/>
                        </a:solidFill>
                        <a:latin typeface="Cambria Math" panose="02040503050406030204" pitchFamily="18" charset="0"/>
                        <a:ea typeface="Cabin"/>
                        <a:cs typeface="Cabin"/>
                        <a:sym typeface="Cabin"/>
                      </a:rPr>
                      <m:t>𝝀</m:t>
                    </m:r>
                    <m:r>
                      <a:rPr lang="en-US" sz="1600" b="1" i="1" smtClean="0">
                        <a:solidFill>
                          <a:schemeClr val="dk1"/>
                        </a:solidFill>
                        <a:latin typeface="Cambria Math" panose="02040503050406030204" pitchFamily="18" charset="0"/>
                        <a:ea typeface="Cabin"/>
                        <a:cs typeface="Cabin"/>
                        <a:sym typeface="Cabin"/>
                      </a:rPr>
                      <m:t>=(</m:t>
                    </m:r>
                    <m:r>
                      <a:rPr lang="en-US" sz="1600" b="0" i="1" smtClean="0">
                        <a:solidFill>
                          <a:schemeClr val="dk1"/>
                        </a:solidFill>
                        <a:latin typeface="Cambria Math" panose="02040503050406030204" pitchFamily="18" charset="0"/>
                        <a:ea typeface="Cabin"/>
                        <a:cs typeface="Cabin"/>
                        <a:sym typeface="Cabin"/>
                      </a:rPr>
                      <m:t>1.2, 0.2)</m:t>
                    </m:r>
                  </m:oMath>
                </a14:m>
                <a:r>
                  <a:rPr lang="en-US" sz="1600" i="1">
                    <a:solidFill>
                      <a:schemeClr val="dk1"/>
                    </a:solidFill>
                    <a:latin typeface="Cabin"/>
                    <a:ea typeface="Cabin"/>
                    <a:cs typeface="Cabin"/>
                    <a:sym typeface="Cabin"/>
                  </a:rPr>
                  <a:t>.</a:t>
                </a:r>
              </a:p>
            </p:txBody>
          </p:sp>
        </mc:Choice>
        <mc:Fallback>
          <p:sp>
            <p:nvSpPr>
              <p:cNvPr id="2" name="Google Shape;542;p25">
                <a:extLst>
                  <a:ext uri="{FF2B5EF4-FFF2-40B4-BE49-F238E27FC236}">
                    <a16:creationId xmlns:a16="http://schemas.microsoft.com/office/drawing/2014/main" id="{B69B459E-FFA1-CBC9-AC4A-0E7278501A9C}"/>
                  </a:ext>
                </a:extLst>
              </p:cNvPr>
              <p:cNvSpPr txBox="1">
                <a:spLocks noRot="1" noChangeAspect="1" noMove="1" noResize="1" noEditPoints="1" noAdjustHandles="1" noChangeArrowheads="1" noChangeShapeType="1" noTextEdit="1"/>
              </p:cNvSpPr>
              <p:nvPr/>
            </p:nvSpPr>
            <p:spPr>
              <a:xfrm>
                <a:off x="303666" y="1010824"/>
                <a:ext cx="3445521" cy="677078"/>
              </a:xfrm>
              <a:prstGeom prst="rect">
                <a:avLst/>
              </a:prstGeom>
              <a:blipFill>
                <a:blip r:embed="rId13"/>
                <a:stretch>
                  <a:fillRect l="-1103" b="-3704"/>
                </a:stretch>
              </a:blipFill>
              <a:ln>
                <a:noFill/>
              </a:ln>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9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7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8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2" fill="hold" nodeType="clickEffect">
                                  <p:stCondLst>
                                    <p:cond delay="0"/>
                                  </p:stCondLst>
                                  <p:childTnLst>
                                    <p:anim calcmode="lin" valueType="num">
                                      <p:cBhvr additive="base">
                                        <p:cTn id="30" dur="1000"/>
                                        <p:tgtEl>
                                          <p:spTgt spid="671"/>
                                        </p:tgtEl>
                                        <p:attrNameLst>
                                          <p:attrName>ppt_x</p:attrName>
                                        </p:attrNameLst>
                                      </p:cBhvr>
                                      <p:tavLst>
                                        <p:tav tm="0">
                                          <p:val>
                                            <p:strVal val="#ppt_x"/>
                                          </p:val>
                                        </p:tav>
                                        <p:tav tm="100000">
                                          <p:val>
                                            <p:strVal val="#ppt_x+1"/>
                                          </p:val>
                                        </p:tav>
                                      </p:tavLst>
                                    </p:anim>
                                    <p:set>
                                      <p:cBhvr>
                                        <p:cTn id="31" dur="1" fill="hold">
                                          <p:stCondLst>
                                            <p:cond delay="1000"/>
                                          </p:stCondLst>
                                        </p:cTn>
                                        <p:tgtEl>
                                          <p:spTgt spid="671"/>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724"/>
                                        </p:tgtEl>
                                        <p:attrNameLst>
                                          <p:attrName>style.visibility</p:attrName>
                                        </p:attrNameLst>
                                      </p:cBhvr>
                                      <p:to>
                                        <p:strVal val="hidden"/>
                                      </p:to>
                                    </p:set>
                                  </p:childTnLst>
                                </p:cTn>
                              </p:par>
                              <p:par>
                                <p:cTn id="34" presetID="2" presetClass="exit" presetSubtype="8" fill="hold" nodeType="withEffect">
                                  <p:stCondLst>
                                    <p:cond delay="0"/>
                                  </p:stCondLst>
                                  <p:childTnLst>
                                    <p:anim calcmode="lin" valueType="num">
                                      <p:cBhvr additive="base">
                                        <p:cTn id="35" dur="1000"/>
                                        <p:tgtEl>
                                          <p:spTgt spid="699"/>
                                        </p:tgtEl>
                                        <p:attrNameLst>
                                          <p:attrName>ppt_x</p:attrName>
                                        </p:attrNameLst>
                                      </p:cBhvr>
                                      <p:tavLst>
                                        <p:tav tm="0">
                                          <p:val>
                                            <p:strVal val="#ppt_x"/>
                                          </p:val>
                                        </p:tav>
                                        <p:tav tm="100000">
                                          <p:val>
                                            <p:strVal val="#ppt_x-1"/>
                                          </p:val>
                                        </p:tav>
                                      </p:tavLst>
                                    </p:anim>
                                    <p:set>
                                      <p:cBhvr>
                                        <p:cTn id="36" dur="1" fill="hold">
                                          <p:stCondLst>
                                            <p:cond delay="1000"/>
                                          </p:stCondLst>
                                        </p:cTn>
                                        <p:tgtEl>
                                          <p:spTgt spid="699"/>
                                        </p:tgtEl>
                                        <p:attrNameLst>
                                          <p:attrName>style.visibility</p:attrName>
                                        </p:attrNameLst>
                                      </p:cBhvr>
                                      <p:to>
                                        <p:strVal val="hidden"/>
                                      </p:to>
                                    </p:set>
                                  </p:childTnLst>
                                </p:cTn>
                              </p:par>
                            </p:childTnLst>
                          </p:cTn>
                        </p:par>
                        <p:par>
                          <p:cTn id="37" fill="hold">
                            <p:stCondLst>
                              <p:cond delay="1000"/>
                            </p:stCondLst>
                            <p:childTnLst>
                              <p:par>
                                <p:cTn id="38" presetID="1" presetClass="entr" presetSubtype="0" fill="hold" nodeType="afterEffect">
                                  <p:stCondLst>
                                    <p:cond delay="0"/>
                                  </p:stCondLst>
                                  <p:childTnLst>
                                    <p:set>
                                      <p:cBhvr>
                                        <p:cTn id="39" dur="1" fill="hold">
                                          <p:stCondLst>
                                            <p:cond delay="0"/>
                                          </p:stCondLst>
                                        </p:cTn>
                                        <p:tgtEl>
                                          <p:spTgt spid="709"/>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719"/>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7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4" grpId="0"/>
      <p:bldP spid="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9|7|6|5.1|25.1"/>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1305</TotalTime>
  <Words>7233</Words>
  <Application>Microsoft Macintosh PowerPoint</Application>
  <PresentationFormat>Widescreen</PresentationFormat>
  <Paragraphs>840</Paragraphs>
  <Slides>29</Slides>
  <Notes>29</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Cambria Math</vt:lpstr>
      <vt:lpstr>Calibri</vt:lpstr>
      <vt:lpstr>Cabin</vt:lpstr>
      <vt:lpstr>Noto Sans Symbols</vt:lpstr>
      <vt:lpstr>EB Garamond</vt:lpstr>
      <vt:lpstr>Arial</vt:lpstr>
      <vt:lpstr>Office Theme</vt:lpstr>
      <vt:lpstr>A New Class of Policies for Multiresource Job Scheduling</vt:lpstr>
      <vt:lpstr>A Wide Variety of Workloads Run in Data Centers</vt:lpstr>
      <vt:lpstr>Why is data center scheduling hard?</vt:lpstr>
      <vt:lpstr>Our Multiresource Job Model</vt:lpstr>
      <vt:lpstr>How do we pack jobs of each type to run on a server?</vt:lpstr>
      <vt:lpstr>Prior Works on Multiresource Scheduling</vt:lpstr>
      <vt:lpstr>Prior Works on Multiresource Scheduling</vt:lpstr>
      <vt:lpstr>PowerPoint Presentation</vt:lpstr>
      <vt:lpstr>Stability Conditions</vt:lpstr>
      <vt:lpstr>Stability Conditions and Our Solution</vt:lpstr>
      <vt:lpstr>pMSR is Throughput-optimal</vt:lpstr>
      <vt:lpstr>PowerPoint Presentation</vt:lpstr>
      <vt:lpstr>PowerPoint Presentation</vt:lpstr>
      <vt:lpstr>MSR-1 (Grosof 2024)</vt:lpstr>
      <vt:lpstr>Evaluating the Bounds</vt:lpstr>
      <vt:lpstr>PowerPoint Presentation</vt:lpstr>
      <vt:lpstr>Picking the best pMSR policy</vt:lpstr>
      <vt:lpstr>nMSR: Non-preemptive</vt:lpstr>
      <vt:lpstr>nMSR: Non-preemptive</vt:lpstr>
      <vt:lpstr>sMSR: Setup Times</vt:lpstr>
      <vt:lpstr>PowerPoint Presentation</vt:lpstr>
      <vt:lpstr>How to construct a stable MSR policy?</vt:lpstr>
      <vt:lpstr>Response Time Guarantees</vt:lpstr>
      <vt:lpstr>Google Borg Evaluation</vt:lpstr>
      <vt:lpstr>MSR policies suffer from unused service</vt:lpstr>
      <vt:lpstr>Google Borg Evaluation</vt:lpstr>
      <vt:lpstr>Open Problem: How to incorporate queue lengths into MSRs?</vt:lpstr>
      <vt:lpstr>Open Problem: How to incorporate queue lengths into MSRs?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 Policies for Multiresource Job Scheduling</dc:title>
  <cp:lastModifiedBy>Chen, Zhongrui</cp:lastModifiedBy>
  <cp:revision>10</cp:revision>
  <dcterms:modified xsi:type="dcterms:W3CDTF">2025-04-08T23:54:31Z</dcterms:modified>
</cp:coreProperties>
</file>