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65"/>
  </p:notesMasterIdLst>
  <p:sldIdLst>
    <p:sldId id="256" r:id="rId2"/>
    <p:sldId id="257" r:id="rId3"/>
    <p:sldId id="259" r:id="rId4"/>
    <p:sldId id="320" r:id="rId5"/>
    <p:sldId id="331" r:id="rId6"/>
    <p:sldId id="310" r:id="rId7"/>
    <p:sldId id="314" r:id="rId8"/>
    <p:sldId id="268" r:id="rId9"/>
    <p:sldId id="271" r:id="rId10"/>
    <p:sldId id="269" r:id="rId11"/>
    <p:sldId id="327" r:id="rId12"/>
    <p:sldId id="317" r:id="rId13"/>
    <p:sldId id="335" r:id="rId14"/>
    <p:sldId id="336" r:id="rId15"/>
    <p:sldId id="332" r:id="rId16"/>
    <p:sldId id="333" r:id="rId17"/>
    <p:sldId id="337" r:id="rId18"/>
    <p:sldId id="272" r:id="rId19"/>
    <p:sldId id="313" r:id="rId20"/>
    <p:sldId id="311" r:id="rId21"/>
    <p:sldId id="276" r:id="rId22"/>
    <p:sldId id="277" r:id="rId23"/>
    <p:sldId id="322" r:id="rId24"/>
    <p:sldId id="325" r:id="rId25"/>
    <p:sldId id="267" r:id="rId26"/>
    <p:sldId id="330" r:id="rId27"/>
    <p:sldId id="275" r:id="rId28"/>
    <p:sldId id="264" r:id="rId29"/>
    <p:sldId id="319" r:id="rId30"/>
    <p:sldId id="265" r:id="rId31"/>
    <p:sldId id="261" r:id="rId32"/>
    <p:sldId id="274" r:id="rId33"/>
    <p:sldId id="266"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263" r:id="rId64"/>
  </p:sldIdLst>
  <p:sldSz cx="12192000" cy="6858000"/>
  <p:notesSz cx="9296400" cy="6881813"/>
  <p:embeddedFontLst>
    <p:embeddedFont>
      <p:font typeface="Cabin" pitchFamily="2" charset="77"/>
      <p:regular r:id="rId66"/>
      <p:bold r:id="rId67"/>
      <p:italic r:id="rId68"/>
      <p:boldItalic r:id="rId69"/>
    </p:embeddedFont>
    <p:embeddedFont>
      <p:font typeface="Cambria Math" panose="02040503050406030204" pitchFamily="18" charset="0"/>
      <p:regular r:id="rId70"/>
    </p:embeddedFont>
    <p:embeddedFont>
      <p:font typeface="EB Garamond" pitchFamily="2" charset="0"/>
      <p:regular r:id="rId71"/>
      <p:bold r:id="rId72"/>
      <p:italic r:id="rId73"/>
      <p:boldItalic r:id="rId74"/>
    </p:embeddedFont>
    <p:embeddedFont>
      <p:font typeface="Noto Sans Symbols" pitchFamily="2" charset="0"/>
      <p:regular r:id="rId75"/>
      <p:bold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65E4C-AB49-F14A-A09B-D781942B978C}" v="2752" dt="2024-10-15T19:42:22.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6"/>
    <p:restoredTop sz="94673"/>
  </p:normalViewPr>
  <p:slideViewPr>
    <p:cSldViewPr snapToGrid="0">
      <p:cViewPr varScale="1">
        <p:scale>
          <a:sx n="129" d="100"/>
          <a:sy n="129" d="100"/>
        </p:scale>
        <p:origin x="3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345286"/>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09" y="0"/>
            <a:ext cx="4028440" cy="345286"/>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3311872"/>
            <a:ext cx="7437120" cy="2709714"/>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36528"/>
            <a:ext cx="4028440" cy="34528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09" y="6536528"/>
            <a:ext cx="4028440" cy="34528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929640" y="3311872"/>
            <a:ext cx="7437120" cy="2709714"/>
          </a:xfrm>
          <a:prstGeom prst="rect">
            <a:avLst/>
          </a:prstGeom>
          <a:noFill/>
          <a:ln>
            <a:noFill/>
          </a:ln>
        </p:spPr>
        <p:txBody>
          <a:bodyPr spcFirstLastPara="1" wrap="square" lIns="92425" tIns="46200" rIns="92425" bIns="462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1" name="Google Shape;101;p3:notes"/>
          <p:cNvSpPr txBox="1">
            <a:spLocks noGrp="1"/>
          </p:cNvSpPr>
          <p:nvPr>
            <p:ph type="sldNum" idx="12"/>
          </p:nvPr>
        </p:nvSpPr>
        <p:spPr>
          <a:xfrm>
            <a:off x="5265809" y="6536528"/>
            <a:ext cx="4028440" cy="34528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2cc89122e48_0_36: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2cc89122e48_0_36: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Practice Describing average schedule </a:t>
            </a:r>
            <a:endParaRPr dirty="0"/>
          </a:p>
        </p:txBody>
      </p:sp>
      <p:sp>
        <p:nvSpPr>
          <p:cNvPr id="728" name="Google Shape;728;g2cc89122e48_0_36: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ca949d9498_1_1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2ca949d9498_1_1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General theorem statement here with proof sketches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Set up penalty from multiple jobs / variance first.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Multiresource</a:t>
            </a:r>
            <a:r>
              <a:rPr lang="en-US" dirty="0"/>
              <a:t> scheduling is hard for two reasons</a:t>
            </a:r>
          </a:p>
          <a:p>
            <a:pPr marL="228600" lvl="0" indent="-228600" algn="l" rtl="0">
              <a:spcBef>
                <a:spcPts val="0"/>
              </a:spcBef>
              <a:spcAft>
                <a:spcPts val="0"/>
              </a:spcAft>
              <a:buAutoNum type="arabicPeriod"/>
            </a:pPr>
            <a:r>
              <a:rPr lang="en-US" dirty="0"/>
              <a:t>Running jobs in parallel</a:t>
            </a:r>
          </a:p>
          <a:p>
            <a:pPr marL="228600" lvl="0" indent="-228600" algn="l" rtl="0">
              <a:spcBef>
                <a:spcPts val="0"/>
              </a:spcBef>
              <a:spcAft>
                <a:spcPts val="0"/>
              </a:spcAft>
              <a:buAutoNum type="arabicPeriod"/>
            </a:pPr>
            <a:r>
              <a:rPr lang="en-US" dirty="0"/>
              <a:t>We are varying completion rates</a:t>
            </a:r>
          </a:p>
        </p:txBody>
      </p:sp>
      <p:sp>
        <p:nvSpPr>
          <p:cNvPr id="884" name="Google Shape;884;g2ca949d9498_1_1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2499204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ca949d9498_1_1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2ca949d9498_1_1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General theorem statement here with proof sketches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Expand resource pooling: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Set up penalty from multiple jobs / variance first.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Multiresource</a:t>
            </a:r>
            <a:r>
              <a:rPr lang="en-US" dirty="0"/>
              <a:t> scheduling is hard for two reasons</a:t>
            </a:r>
          </a:p>
          <a:p>
            <a:pPr marL="228600" lvl="0" indent="-228600" algn="l" rtl="0">
              <a:spcBef>
                <a:spcPts val="0"/>
              </a:spcBef>
              <a:spcAft>
                <a:spcPts val="0"/>
              </a:spcAft>
              <a:buAutoNum type="arabicPeriod"/>
            </a:pPr>
            <a:r>
              <a:rPr lang="en-US" dirty="0"/>
              <a:t>Running jobs in parallel</a:t>
            </a:r>
          </a:p>
          <a:p>
            <a:pPr marL="228600" lvl="0" indent="-228600" algn="l" rtl="0">
              <a:spcBef>
                <a:spcPts val="0"/>
              </a:spcBef>
              <a:spcAft>
                <a:spcPts val="0"/>
              </a:spcAft>
              <a:buAutoNum type="arabicPeriod"/>
            </a:pPr>
            <a:r>
              <a:rPr lang="en-US" dirty="0"/>
              <a:t>We are varying completion rates</a:t>
            </a:r>
          </a:p>
        </p:txBody>
      </p:sp>
      <p:sp>
        <p:nvSpPr>
          <p:cNvPr id="884" name="Google Shape;884;g2ca949d9498_1_1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a:extLst>
            <a:ext uri="{FF2B5EF4-FFF2-40B4-BE49-F238E27FC236}">
              <a16:creationId xmlns:a16="http://schemas.microsoft.com/office/drawing/2014/main" id="{1BDBEBC9-FC62-DD48-FD53-8F998B74EF03}"/>
            </a:ext>
          </a:extLst>
        </p:cNvPr>
        <p:cNvGrpSpPr/>
        <p:nvPr/>
      </p:nvGrpSpPr>
      <p:grpSpPr>
        <a:xfrm>
          <a:off x="0" y="0"/>
          <a:ext cx="0" cy="0"/>
          <a:chOff x="0" y="0"/>
          <a:chExt cx="0" cy="0"/>
        </a:xfrm>
      </p:grpSpPr>
      <p:sp>
        <p:nvSpPr>
          <p:cNvPr id="756" name="Google Shape;756;g2cce860f9af_0_60:notes">
            <a:extLst>
              <a:ext uri="{FF2B5EF4-FFF2-40B4-BE49-F238E27FC236}">
                <a16:creationId xmlns:a16="http://schemas.microsoft.com/office/drawing/2014/main" id="{1E57C558-B8B0-E13F-0A86-1170523C9B83}"/>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2cce860f9af_0_60:notes">
            <a:extLst>
              <a:ext uri="{FF2B5EF4-FFF2-40B4-BE49-F238E27FC236}">
                <a16:creationId xmlns:a16="http://schemas.microsoft.com/office/drawing/2014/main" id="{284DEA34-9D31-6A5D-7B76-BCDAB7EB6035}"/>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Transition to next slide: how do we switch between schedules</a:t>
            </a:r>
            <a:endParaRPr dirty="0"/>
          </a:p>
        </p:txBody>
      </p:sp>
      <p:sp>
        <p:nvSpPr>
          <p:cNvPr id="758" name="Google Shape;758;g2cce860f9af_0_60:notes">
            <a:extLst>
              <a:ext uri="{FF2B5EF4-FFF2-40B4-BE49-F238E27FC236}">
                <a16:creationId xmlns:a16="http://schemas.microsoft.com/office/drawing/2014/main" id="{DE670259-A0D3-A6BC-06C2-EDA05B7E6652}"/>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972200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4470B28B-B1F6-766C-74EF-D0350A0D065F}"/>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16875992-DE06-95BE-9A49-9A9E5241F937}"/>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3A9B6550-2003-A629-93C6-0ECED4D66D3F}"/>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Animating the average schedule (move around)</a:t>
            </a:r>
            <a:endParaRPr dirty="0"/>
          </a:p>
        </p:txBody>
      </p:sp>
      <p:sp>
        <p:nvSpPr>
          <p:cNvPr id="850" name="Google Shape;850;g28f412913dc_0_184:notes">
            <a:extLst>
              <a:ext uri="{FF2B5EF4-FFF2-40B4-BE49-F238E27FC236}">
                <a16:creationId xmlns:a16="http://schemas.microsoft.com/office/drawing/2014/main" id="{CB04A315-24CF-C638-DC2C-21B0A29D537A}"/>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524802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1736C18C-DF4E-B3FE-5243-0C50227AB956}"/>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8E31CC49-150C-C582-6D11-7F9B6E8E1CC4}"/>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C7EF9C0F-61AE-530F-29D4-901224510289}"/>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Animating the average schedule (move around)</a:t>
            </a:r>
            <a:endParaRPr dirty="0"/>
          </a:p>
        </p:txBody>
      </p:sp>
      <p:sp>
        <p:nvSpPr>
          <p:cNvPr id="850" name="Google Shape;850;g28f412913dc_0_184:notes">
            <a:extLst>
              <a:ext uri="{FF2B5EF4-FFF2-40B4-BE49-F238E27FC236}">
                <a16:creationId xmlns:a16="http://schemas.microsoft.com/office/drawing/2014/main" id="{5452738F-15AD-241C-1B04-CA775A39884E}"/>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033590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C5EC4CCE-1947-87C8-F567-9A2846323229}"/>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57C5AC9D-7B2E-F288-A279-33CA27424F93}"/>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4B330057-A89D-1217-F7D9-20C6BA7EC83A}"/>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Animating the average schedule (move around)</a:t>
            </a:r>
            <a:endParaRPr dirty="0"/>
          </a:p>
        </p:txBody>
      </p:sp>
      <p:sp>
        <p:nvSpPr>
          <p:cNvPr id="850" name="Google Shape;850;g28f412913dc_0_184:notes">
            <a:extLst>
              <a:ext uri="{FF2B5EF4-FFF2-40B4-BE49-F238E27FC236}">
                <a16:creationId xmlns:a16="http://schemas.microsoft.com/office/drawing/2014/main" id="{9D7BC516-DA37-364D-4F5A-F8A6074C2BDC}"/>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558345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28f412913dc_0_18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Animating the average schedule (move around)</a:t>
            </a:r>
            <a:endParaRPr dirty="0"/>
          </a:p>
        </p:txBody>
      </p:sp>
      <p:sp>
        <p:nvSpPr>
          <p:cNvPr id="850" name="Google Shape;850;g28f412913dc_0_18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2ca07eda765_0_4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2ca07eda765_0_4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0" name="Google Shape;990;g2ca07eda765_0_4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2753560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2ca07eda765_0_4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2ca07eda765_0_4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0" name="Google Shape;990;g2ca07eda765_0_4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175537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b4650053a_0_95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cb4650053a_0_95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practice, servers run multiple jobs of different workloads at the same time. However, they may not be able to serve all jobs at the same time because the servers may run out of resources. This raises the question of how to schedule these workloads, that is, which jobs should we run at every moment in time.</a:t>
            </a:r>
            <a:endParaRPr/>
          </a:p>
        </p:txBody>
      </p:sp>
      <p:sp>
        <p:nvSpPr>
          <p:cNvPr id="110" name="Google Shape;110;g2cb4650053a_0_95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2cd887def65_0_5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2cd887def65_0_5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9" name="Google Shape;999;g2cd887def65_0_5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2cb6ae52da6_0_10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2cb6ae52da6_0_10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9" name="Google Shape;1079;g2cb6ae52da6_0_10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a:extLst>
            <a:ext uri="{FF2B5EF4-FFF2-40B4-BE49-F238E27FC236}">
              <a16:creationId xmlns:a16="http://schemas.microsoft.com/office/drawing/2014/main" id="{C7982B0D-AF53-DB3B-6A88-229108E24FD6}"/>
            </a:ext>
          </a:extLst>
        </p:cNvPr>
        <p:cNvGrpSpPr/>
        <p:nvPr/>
      </p:nvGrpSpPr>
      <p:grpSpPr>
        <a:xfrm>
          <a:off x="0" y="0"/>
          <a:ext cx="0" cy="0"/>
          <a:chOff x="0" y="0"/>
          <a:chExt cx="0" cy="0"/>
        </a:xfrm>
      </p:grpSpPr>
      <p:sp>
        <p:nvSpPr>
          <p:cNvPr id="369" name="Google Shape;369;g2cc238364f5_0_59:notes">
            <a:extLst>
              <a:ext uri="{FF2B5EF4-FFF2-40B4-BE49-F238E27FC236}">
                <a16:creationId xmlns:a16="http://schemas.microsoft.com/office/drawing/2014/main" id="{C7BFB825-2B79-7E36-4F81-E821700B7E3B}"/>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cc238364f5_0_59:notes">
            <a:extLst>
              <a:ext uri="{FF2B5EF4-FFF2-40B4-BE49-F238E27FC236}">
                <a16:creationId xmlns:a16="http://schemas.microsoft.com/office/drawing/2014/main" id="{0400AB25-268A-A972-1EB3-15203BE5108A}"/>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Generalize from exponential to phase-type</a:t>
            </a:r>
          </a:p>
          <a:p>
            <a:pPr marL="0" lvl="0" indent="0" algn="l" rtl="0">
              <a:spcBef>
                <a:spcPts val="0"/>
              </a:spcBef>
              <a:spcAft>
                <a:spcPts val="0"/>
              </a:spcAft>
              <a:buNone/>
            </a:pPr>
            <a:r>
              <a:rPr lang="en-US" dirty="0"/>
              <a:t>Similar pictures to earlier ones</a:t>
            </a:r>
            <a:endParaRPr dirty="0"/>
          </a:p>
        </p:txBody>
      </p:sp>
      <p:sp>
        <p:nvSpPr>
          <p:cNvPr id="371" name="Google Shape;371;g2cc238364f5_0_59:notes">
            <a:extLst>
              <a:ext uri="{FF2B5EF4-FFF2-40B4-BE49-F238E27FC236}">
                <a16:creationId xmlns:a16="http://schemas.microsoft.com/office/drawing/2014/main" id="{E8D3A09C-7B9D-BA53-7602-4A41B08C01AC}"/>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4268566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a:extLst>
            <a:ext uri="{FF2B5EF4-FFF2-40B4-BE49-F238E27FC236}">
              <a16:creationId xmlns:a16="http://schemas.microsoft.com/office/drawing/2014/main" id="{AF930878-7627-F42A-3BA1-6B381A53DA08}"/>
            </a:ext>
          </a:extLst>
        </p:cNvPr>
        <p:cNvGrpSpPr/>
        <p:nvPr/>
      </p:nvGrpSpPr>
      <p:grpSpPr>
        <a:xfrm>
          <a:off x="0" y="0"/>
          <a:ext cx="0" cy="0"/>
          <a:chOff x="0" y="0"/>
          <a:chExt cx="0" cy="0"/>
        </a:xfrm>
      </p:grpSpPr>
      <p:sp>
        <p:nvSpPr>
          <p:cNvPr id="561" name="Google Shape;561;g2cb4650053a_0_0:notes">
            <a:extLst>
              <a:ext uri="{FF2B5EF4-FFF2-40B4-BE49-F238E27FC236}">
                <a16:creationId xmlns:a16="http://schemas.microsoft.com/office/drawing/2014/main" id="{357D2941-8E25-A924-B056-19FF139FE6AF}"/>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cb4650053a_0_0:notes">
            <a:extLst>
              <a:ext uri="{FF2B5EF4-FFF2-40B4-BE49-F238E27FC236}">
                <a16:creationId xmlns:a16="http://schemas.microsoft.com/office/drawing/2014/main" id="{411ACA3E-0798-5E3C-7B76-1F89777E846F}"/>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Earlier, we talked about scheduling policies pick which jobs to run at every moment in time. Now that we have the model, we want to understand (title)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feasible schedule is a set of jobs that can be run parallel and respects the all of the capacity constraints.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we vary the schedule over time, we are tracking the completion rate of each job type…</a:t>
            </a:r>
            <a:endParaRPr dirty="0"/>
          </a:p>
        </p:txBody>
      </p:sp>
      <p:sp>
        <p:nvSpPr>
          <p:cNvPr id="563" name="Google Shape;563;g2cb4650053a_0_0:notes">
            <a:extLst>
              <a:ext uri="{FF2B5EF4-FFF2-40B4-BE49-F238E27FC236}">
                <a16:creationId xmlns:a16="http://schemas.microsoft.com/office/drawing/2014/main" id="{DDB8CA02-FECC-38B4-1A8B-EDF047CCA240}"/>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61865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3397576D-F0FC-51A4-CB92-2E5B84C108FD}"/>
            </a:ext>
          </a:extLst>
        </p:cNvPr>
        <p:cNvGrpSpPr/>
        <p:nvPr/>
      </p:nvGrpSpPr>
      <p:grpSpPr>
        <a:xfrm>
          <a:off x="0" y="0"/>
          <a:ext cx="0" cy="0"/>
          <a:chOff x="0" y="0"/>
          <a:chExt cx="0" cy="0"/>
        </a:xfrm>
      </p:grpSpPr>
      <p:sp>
        <p:nvSpPr>
          <p:cNvPr id="142" name="Google Shape;142;g2cb6ae52da6_0_14:notes">
            <a:extLst>
              <a:ext uri="{FF2B5EF4-FFF2-40B4-BE49-F238E27FC236}">
                <a16:creationId xmlns:a16="http://schemas.microsoft.com/office/drawing/2014/main" id="{ECD992A5-4C5A-2AA9-D2FF-195E9E60FE0B}"/>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a:extLst>
              <a:ext uri="{FF2B5EF4-FFF2-40B4-BE49-F238E27FC236}">
                <a16:creationId xmlns:a16="http://schemas.microsoft.com/office/drawing/2014/main" id="{DF3EC666-83E7-2759-9B37-CA532D981E12}"/>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last case, if a job is being preempted, it stays in the server without getting service during its “setup time”. Then, it will be placed back into the queue waiting for service again.</a:t>
            </a:r>
            <a:endParaRPr dirty="0"/>
          </a:p>
        </p:txBody>
      </p:sp>
      <p:sp>
        <p:nvSpPr>
          <p:cNvPr id="144" name="Google Shape;144;g2cb6ae52da6_0_14:notes">
            <a:extLst>
              <a:ext uri="{FF2B5EF4-FFF2-40B4-BE49-F238E27FC236}">
                <a16:creationId xmlns:a16="http://schemas.microsoft.com/office/drawing/2014/main" id="{48FC468C-0330-A75D-4FD5-830C269C301C}"/>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25480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2ca07eda765_0_4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2ca07eda765_0_4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0" name="Google Shape;990;g2ca07eda765_0_4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1959672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cc238364f5_0_59: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cc238364f5_0_59: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Generalize from exponential to phase-type</a:t>
            </a:r>
          </a:p>
          <a:p>
            <a:pPr marL="0" lvl="0" indent="0" algn="l" rtl="0">
              <a:spcBef>
                <a:spcPts val="0"/>
              </a:spcBef>
              <a:spcAft>
                <a:spcPts val="0"/>
              </a:spcAft>
              <a:buNone/>
            </a:pPr>
            <a:r>
              <a:rPr lang="en-US"/>
              <a:t>Similar pictures to earlier ones</a:t>
            </a:r>
            <a:endParaRPr/>
          </a:p>
        </p:txBody>
      </p:sp>
      <p:sp>
        <p:nvSpPr>
          <p:cNvPr id="371" name="Google Shape;371;g2cc238364f5_0_59: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283977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b1fe1a6d9_0_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b1fe1a6d9_0_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en-US"/>
              <a:t>Our general goal is to minimize response time across jobs. However, response time may blow up to infinity under some conditions. For example, when the jobs are arriving at a rate much faster than the complete, the </a:t>
            </a:r>
          </a:p>
        </p:txBody>
      </p:sp>
      <p:sp>
        <p:nvSpPr>
          <p:cNvPr id="128" name="Google Shape;128;g2cb1fe1a6d9_0_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2183944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cb6ae52da6_0_55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cb6ae52da6_0_55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consider the case where a stream of these jobs are arriving over time</a:t>
            </a:r>
            <a:endParaRPr/>
          </a:p>
        </p:txBody>
      </p:sp>
      <p:sp>
        <p:nvSpPr>
          <p:cNvPr id="426" name="Google Shape;426;g2cb6ae52da6_0_55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322029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cb6ae52da6_0_24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cb6ae52da6_0_24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2cb6ae52da6_0_24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320426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b6ae52da6_0_1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Intuitively, more wastage leads to underutilization of some resources, eventually serving fewer jobs during some time period.</a:t>
            </a:r>
          </a:p>
          <a:p>
            <a:pPr marL="0" lvl="0" indent="0" algn="l" rtl="0">
              <a:spcBef>
                <a:spcPts val="0"/>
              </a:spcBef>
              <a:spcAft>
                <a:spcPts val="0"/>
              </a:spcAft>
              <a:buNone/>
            </a:pPr>
            <a:r>
              <a:rPr lang="en-US" dirty="0"/>
              <a:t>With some other scheduling policies, we may be able to utilize the server better.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Orange job will sit in the queue and wait because the server is running out of resources.</a:t>
            </a:r>
            <a:endParaRPr dirty="0"/>
          </a:p>
        </p:txBody>
      </p:sp>
      <p:sp>
        <p:nvSpPr>
          <p:cNvPr id="144" name="Google Shape;144;g2cb6ae52da6_0_1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28f412913dc_0_39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28f412913dc_0_39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Load =&gt; same as constant rate system</a:t>
            </a:r>
            <a:endParaRPr/>
          </a:p>
          <a:p>
            <a:pPr marL="0" lvl="0" indent="0" algn="l" rtl="0">
              <a:spcBef>
                <a:spcPts val="0"/>
              </a:spcBef>
              <a:spcAft>
                <a:spcPts val="0"/>
              </a:spcAft>
              <a:buNone/>
            </a:pPr>
            <a:endParaRPr/>
          </a:p>
          <a:p>
            <a:pPr marL="0" lvl="0" indent="0" algn="l" rtl="0">
              <a:spcBef>
                <a:spcPts val="0"/>
              </a:spcBef>
              <a:spcAft>
                <a:spcPts val="0"/>
              </a:spcAft>
              <a:buNone/>
            </a:pPr>
            <a:r>
              <a:rPr lang="en-US"/>
              <a:t>penalty for switching</a:t>
            </a:r>
            <a:endParaRPr/>
          </a:p>
          <a:p>
            <a:pPr marL="0" lvl="0" indent="0" algn="l" rtl="0">
              <a:spcBef>
                <a:spcPts val="0"/>
              </a:spcBef>
              <a:spcAft>
                <a:spcPts val="0"/>
              </a:spcAft>
              <a:buNone/>
            </a:pPr>
            <a:endParaRPr/>
          </a:p>
        </p:txBody>
      </p:sp>
      <p:sp>
        <p:nvSpPr>
          <p:cNvPr id="952" name="Google Shape;952;g28f412913dc_0_39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1853769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8f412913dc_0_49: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8f412913dc_0_49: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Let’s consider the case where wastage leads to a lower completion rate. </a:t>
            </a:r>
          </a:p>
        </p:txBody>
      </p:sp>
      <p:sp>
        <p:nvSpPr>
          <p:cNvPr id="503" name="Google Shape;503;g28f412913dc_0_49: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1788145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2cb6ae52da6_0_70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2cb6ae52da6_0_70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7" name="Google Shape;1087;g2cb6ae52da6_0_70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2cb6ae52da6_0_107: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2cb6ae52da6_0_107: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5" name="Google Shape;1095;g2cb6ae52da6_0_107: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2cb6ae52da6_0_366: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2cb6ae52da6_0_366: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1" name="Google Shape;1171;g2cb6ae52da6_0_366: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2cb6ae52da6_0_48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2cb6ae52da6_0_48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7" name="Google Shape;1247;g2cb6ae52da6_0_48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2cb6ae52da6_0_64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2cb6ae52da6_0_64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4" name="Google Shape;1314;g2cb6ae52da6_0_64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2cc238364f5_0_116: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2cc238364f5_0_116: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9" name="Google Shape;1329;g2cc238364f5_0_116: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2cc238364f5_0_33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2cc238364f5_0_33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4" name="Google Shape;1374;g2cc238364f5_0_33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2cc89122e48_0_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7" name="Google Shape;1397;g2cc89122e48_0_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8" name="Google Shape;1398;g2cc89122e48_0_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b6ae52da6_0_1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last case, if a job is being preempted, it stays in the server without getting service during its “setup time”. Then, it will be placed back into the queue waiting for service again.</a:t>
            </a:r>
            <a:endParaRPr dirty="0"/>
          </a:p>
        </p:txBody>
      </p:sp>
      <p:sp>
        <p:nvSpPr>
          <p:cNvPr id="144" name="Google Shape;144;g2cb6ae52da6_0_1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2908636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2cc89122e48_0_16: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2cc89122e48_0_16: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7" name="Google Shape;1407;g2cc89122e48_0_16: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cc89122e48_0_25: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2cc89122e48_0_25: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6" name="Google Shape;1416;g2cc89122e48_0_25: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2cce860f9af_0_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2cce860f9af_0_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200">
              <a:latin typeface="Cabin"/>
              <a:ea typeface="Cabin"/>
              <a:cs typeface="Cabin"/>
              <a:sym typeface="Cabin"/>
            </a:endParaRPr>
          </a:p>
          <a:p>
            <a:pPr marL="0" lvl="0" indent="0" algn="l" rtl="0">
              <a:spcBef>
                <a:spcPts val="0"/>
              </a:spcBef>
              <a:spcAft>
                <a:spcPts val="0"/>
              </a:spcAft>
              <a:buClr>
                <a:schemeClr val="dk1"/>
              </a:buClr>
              <a:buSzPts val="1100"/>
              <a:buFont typeface="Arial"/>
              <a:buNone/>
            </a:pPr>
            <a:r>
              <a:rPr lang="en-US" sz="2200">
                <a:latin typeface="Cabin"/>
                <a:ea typeface="Cabin"/>
                <a:cs typeface="Cabin"/>
                <a:sym typeface="Cabin"/>
              </a:rPr>
              <a:t>No single feasible schedule yields stability =&gt;</a:t>
            </a:r>
            <a:endParaRPr sz="2200">
              <a:latin typeface="Cabin"/>
              <a:ea typeface="Cabin"/>
              <a:cs typeface="Cabin"/>
              <a:sym typeface="Cabin"/>
            </a:endParaRPr>
          </a:p>
          <a:p>
            <a:pPr marL="0" lvl="0" indent="457200" algn="l" rtl="0">
              <a:spcBef>
                <a:spcPts val="0"/>
              </a:spcBef>
              <a:spcAft>
                <a:spcPts val="0"/>
              </a:spcAft>
              <a:buNone/>
            </a:pPr>
            <a:r>
              <a:rPr lang="en-US" sz="2200">
                <a:latin typeface="Cabin"/>
                <a:ea typeface="Cabin"/>
                <a:cs typeface="Cabin"/>
                <a:sym typeface="Cabin"/>
              </a:rPr>
              <a:t>Combination of feasible schedules</a:t>
            </a:r>
            <a:endParaRPr/>
          </a:p>
        </p:txBody>
      </p:sp>
      <p:sp>
        <p:nvSpPr>
          <p:cNvPr id="1426" name="Google Shape;1426;g2cce860f9af_0_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cce860f9af_0_25: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2cce860f9af_0_25: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2" name="Google Shape;1452;g2cce860f9af_0_25: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2cce860f9af_0_21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2cce860f9af_0_21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8" name="Google Shape;1488;g2cce860f9af_0_21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2cce860f9af_0_227: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2cce860f9af_0_227: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6" name="Google Shape;1506;g2cce860f9af_0_227: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2cce860f9af_0_242: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2cce860f9af_0_242: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2" name="Google Shape;1522;g2cce860f9af_0_242: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cce860f9af_0_27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cce860f9af_0_27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0" name="Google Shape;1530;g2cce860f9af_0_27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8f412913dc_0_153: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28f412913dc_0_153: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many possible ways to pick the schedules – shaded area</a:t>
            </a:r>
            <a:endParaRPr/>
          </a:p>
        </p:txBody>
      </p:sp>
      <p:sp>
        <p:nvSpPr>
          <p:cNvPr id="1554" name="Google Shape;1554;g28f412913dc_0_153: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28f412913dc_0_176: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28f412913dc_0_176: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8" name="Google Shape;1578;g28f412913dc_0_176: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a:extLst>
            <a:ext uri="{FF2B5EF4-FFF2-40B4-BE49-F238E27FC236}">
              <a16:creationId xmlns:a16="http://schemas.microsoft.com/office/drawing/2014/main" id="{242B73E9-D891-297F-8784-5DC18FE3CBBA}"/>
            </a:ext>
          </a:extLst>
        </p:cNvPr>
        <p:cNvGrpSpPr/>
        <p:nvPr/>
      </p:nvGrpSpPr>
      <p:grpSpPr>
        <a:xfrm>
          <a:off x="0" y="0"/>
          <a:ext cx="0" cy="0"/>
          <a:chOff x="0" y="0"/>
          <a:chExt cx="0" cy="0"/>
        </a:xfrm>
      </p:grpSpPr>
      <p:sp>
        <p:nvSpPr>
          <p:cNvPr id="561" name="Google Shape;561;g2cb4650053a_0_0:notes">
            <a:extLst>
              <a:ext uri="{FF2B5EF4-FFF2-40B4-BE49-F238E27FC236}">
                <a16:creationId xmlns:a16="http://schemas.microsoft.com/office/drawing/2014/main" id="{0306A0F2-E138-9A26-D093-DC75A3F8E9BD}"/>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cb4650053a_0_0:notes">
            <a:extLst>
              <a:ext uri="{FF2B5EF4-FFF2-40B4-BE49-F238E27FC236}">
                <a16:creationId xmlns:a16="http://schemas.microsoft.com/office/drawing/2014/main" id="{9CB6184F-1068-6770-5977-9C6710897404}"/>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Earlier, we talked about scheduling policies pick which jobs to run at every moment in time. Now that we have the model, we want to understand (title)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feasible schedule is a set of jobs that can be run parallel and respects the all of the capacity constraints.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we vary the schedule over time, we are tracking the completion rate of each job type…</a:t>
            </a:r>
            <a:endParaRPr dirty="0"/>
          </a:p>
        </p:txBody>
      </p:sp>
      <p:sp>
        <p:nvSpPr>
          <p:cNvPr id="563" name="Google Shape;563;g2cb4650053a_0_0:notes">
            <a:extLst>
              <a:ext uri="{FF2B5EF4-FFF2-40B4-BE49-F238E27FC236}">
                <a16:creationId xmlns:a16="http://schemas.microsoft.com/office/drawing/2014/main" id="{AE881AF3-09D5-39CC-29BA-4DCE673B7F34}"/>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17389439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28f412913dc_0_30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28f412913dc_0_30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7" name="Google Shape;1587;g28f412913dc_0_30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28f412913dc_0_315: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28f412913dc_0_315: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5" name="Google Shape;1595;g28f412913dc_0_315: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28f412913dc_0_35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28f412913dc_0_35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3" name="Google Shape;1603;g28f412913dc_0_35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2cc238364f5_0_52: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2cc238364f5_0_52: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2" name="Google Shape;1652;g2cc238364f5_0_52: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2cc238364f5_0_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2cc238364f5_0_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0" name="Google Shape;1660;g2cc238364f5_0_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2ca07eda765_0_3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2" name="Google Shape;1712;g2ca07eda765_0_3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3" name="Google Shape;1713;g2ca07eda765_0_3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g2ca3e111910_0_26: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1" name="Google Shape;1741;g2ca3e111910_0_26: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2" name="Google Shape;1742;g2ca3e111910_0_26: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2ca90554dbc_1_7: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2ca90554dbc_1_7: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0" name="Google Shape;1770;g2ca90554dbc_1_7: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0"/>
        <p:cNvGrpSpPr/>
        <p:nvPr/>
      </p:nvGrpSpPr>
      <p:grpSpPr>
        <a:xfrm>
          <a:off x="0" y="0"/>
          <a:ext cx="0" cy="0"/>
          <a:chOff x="0" y="0"/>
          <a:chExt cx="0" cy="0"/>
        </a:xfrm>
      </p:grpSpPr>
      <p:sp>
        <p:nvSpPr>
          <p:cNvPr id="1791" name="Google Shape;1791;g2ca949d9498_1_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2" name="Google Shape;1792;g2ca949d9498_1_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3" name="Google Shape;1793;g2ca949d9498_1_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2d0b812ef06_0_13: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2" name="Google Shape;1802;g2d0b812ef06_0_13: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the system is stable, throughput equals to the completion rate because:</a:t>
            </a:r>
            <a:endParaRPr/>
          </a:p>
          <a:p>
            <a:pPr marL="457200" lvl="0" indent="-317500" algn="l" rtl="0">
              <a:spcBef>
                <a:spcPts val="0"/>
              </a:spcBef>
              <a:spcAft>
                <a:spcPts val="0"/>
              </a:spcAft>
              <a:buSzPts val="1400"/>
              <a:buAutoNum type="arabicPeriod"/>
            </a:pPr>
            <a:r>
              <a:rPr lang="en-US"/>
              <a:t>There are only this many jobs arriving at the system</a:t>
            </a:r>
            <a:endParaRPr/>
          </a:p>
          <a:p>
            <a:pPr marL="457200" lvl="0" indent="-317500" algn="l" rtl="0">
              <a:spcBef>
                <a:spcPts val="0"/>
              </a:spcBef>
              <a:spcAft>
                <a:spcPts val="0"/>
              </a:spcAft>
              <a:buSzPts val="1400"/>
              <a:buAutoNum type="arabicPeriod"/>
            </a:pPr>
            <a:r>
              <a:rPr lang="en-US"/>
              <a:t>The queue is bounded</a:t>
            </a:r>
            <a:endParaRPr/>
          </a:p>
        </p:txBody>
      </p:sp>
      <p:sp>
        <p:nvSpPr>
          <p:cNvPr id="1803" name="Google Shape;1803;g2d0b812ef06_0_13: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CA8DDEC4-36B0-2F97-480A-27BA32255FBB}"/>
            </a:ext>
          </a:extLst>
        </p:cNvPr>
        <p:cNvGrpSpPr/>
        <p:nvPr/>
      </p:nvGrpSpPr>
      <p:grpSpPr>
        <a:xfrm>
          <a:off x="0" y="0"/>
          <a:ext cx="0" cy="0"/>
          <a:chOff x="0" y="0"/>
          <a:chExt cx="0" cy="0"/>
        </a:xfrm>
      </p:grpSpPr>
      <p:sp>
        <p:nvSpPr>
          <p:cNvPr id="360" name="Google Shape;360;g2cdace26f6b_0_0:notes">
            <a:extLst>
              <a:ext uri="{FF2B5EF4-FFF2-40B4-BE49-F238E27FC236}">
                <a16:creationId xmlns:a16="http://schemas.microsoft.com/office/drawing/2014/main" id="{B7FBFDC9-99BE-DB44-02A2-0CDAA3800EDC}"/>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cdace26f6b_0_0:notes">
            <a:extLst>
              <a:ext uri="{FF2B5EF4-FFF2-40B4-BE49-F238E27FC236}">
                <a16:creationId xmlns:a16="http://schemas.microsoft.com/office/drawing/2014/main" id="{286D1CB9-DB5B-2312-C7C8-CF84594EC7F4}"/>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FCFS?</a:t>
            </a:r>
            <a:endParaRPr/>
          </a:p>
        </p:txBody>
      </p:sp>
      <p:sp>
        <p:nvSpPr>
          <p:cNvPr id="362" name="Google Shape;362;g2cdace26f6b_0_0:notes">
            <a:extLst>
              <a:ext uri="{FF2B5EF4-FFF2-40B4-BE49-F238E27FC236}">
                <a16:creationId xmlns:a16="http://schemas.microsoft.com/office/drawing/2014/main" id="{82CAD99A-7FD7-745B-3A89-C23FCDFC8EF5}"/>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5494368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cdace26f6b_0_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cdace26f6b_0_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cdace26f6b_0_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Tree>
    <p:extLst>
      <p:ext uri="{BB962C8B-B14F-4D97-AF65-F5344CB8AC3E}">
        <p14:creationId xmlns:p14="http://schemas.microsoft.com/office/powerpoint/2010/main" val="14850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1E61B2DF-8958-3A0F-0D1F-C29B6A9F91F3}"/>
            </a:ext>
          </a:extLst>
        </p:cNvPr>
        <p:cNvGrpSpPr/>
        <p:nvPr/>
      </p:nvGrpSpPr>
      <p:grpSpPr>
        <a:xfrm>
          <a:off x="0" y="0"/>
          <a:ext cx="0" cy="0"/>
          <a:chOff x="0" y="0"/>
          <a:chExt cx="0" cy="0"/>
        </a:xfrm>
      </p:grpSpPr>
      <p:sp>
        <p:nvSpPr>
          <p:cNvPr id="360" name="Google Shape;360;g2cdace26f6b_0_0:notes">
            <a:extLst>
              <a:ext uri="{FF2B5EF4-FFF2-40B4-BE49-F238E27FC236}">
                <a16:creationId xmlns:a16="http://schemas.microsoft.com/office/drawing/2014/main" id="{F03A3DFE-98A1-B73B-6F2F-62C3CC271B33}"/>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cdace26f6b_0_0:notes">
            <a:extLst>
              <a:ext uri="{FF2B5EF4-FFF2-40B4-BE49-F238E27FC236}">
                <a16:creationId xmlns:a16="http://schemas.microsoft.com/office/drawing/2014/main" id="{75EBEB3A-E161-1BFB-CF76-3646A35C3DAE}"/>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nice thing about MSR policies is that if there exists a policy that can stabilize the system, we have derive an MSR policy that can do so as well.</a:t>
            </a:r>
          </a:p>
          <a:p>
            <a:pPr marL="0" lvl="0" indent="0" algn="l" rtl="0">
              <a:spcBef>
                <a:spcPts val="0"/>
              </a:spcBef>
              <a:spcAft>
                <a:spcPts val="0"/>
              </a:spcAft>
              <a:buNone/>
            </a:pPr>
            <a:r>
              <a:rPr lang="en-US" dirty="0"/>
              <a:t>Now we want to show that MSR policies can get good mean response time. Therefore, we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saw this FCFS example…</a:t>
            </a:r>
          </a:p>
          <a:p>
            <a:pPr marL="0" lvl="0" indent="0" algn="l" rtl="0">
              <a:spcBef>
                <a:spcPts val="0"/>
              </a:spcBef>
              <a:spcAft>
                <a:spcPts val="0"/>
              </a:spcAft>
              <a:buNone/>
            </a:pPr>
            <a:r>
              <a:rPr lang="en-US" dirty="0"/>
              <a:t>We saw this example that tries to maximize the number of jobs in service which is similar to what </a:t>
            </a:r>
            <a:r>
              <a:rPr lang="en-US" dirty="0" err="1"/>
              <a:t>MaxWeight</a:t>
            </a:r>
            <a:r>
              <a:rPr lang="en-US" dirty="0"/>
              <a:t> policy is doing…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(Overview)</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First, I will more formally define this </a:t>
            </a:r>
            <a:r>
              <a:rPr lang="en-US" dirty="0" err="1"/>
              <a:t>multiresource</a:t>
            </a:r>
            <a:r>
              <a:rPr lang="en-US" dirty="0"/>
              <a:t> scheduling model…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By the end of this, you will be able to see that we are the first policy to do all 3.</a:t>
            </a:r>
            <a:endParaRPr dirty="0"/>
          </a:p>
        </p:txBody>
      </p:sp>
      <p:sp>
        <p:nvSpPr>
          <p:cNvPr id="362" name="Google Shape;362;g2cdace26f6b_0_0:notes">
            <a:extLst>
              <a:ext uri="{FF2B5EF4-FFF2-40B4-BE49-F238E27FC236}">
                <a16:creationId xmlns:a16="http://schemas.microsoft.com/office/drawing/2014/main" id="{3D5ACA09-FA8F-8DEA-C87D-4EBF947E8D22}"/>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441125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ccab40767a_0_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2ccab40767a_0_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Show schedules after the plot</a:t>
            </a:r>
            <a:endParaRPr/>
          </a:p>
        </p:txBody>
      </p:sp>
      <p:sp>
        <p:nvSpPr>
          <p:cNvPr id="667" name="Google Shape;667;g2ccab40767a_0_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2cce860f9af_0_107: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2cce860f9af_0_107: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use a modulating process to switch among schedules because this is making it simple to analyze.</a:t>
            </a:r>
            <a:endParaRPr dirty="0"/>
          </a:p>
        </p:txBody>
      </p:sp>
      <p:sp>
        <p:nvSpPr>
          <p:cNvPr id="790" name="Google Shape;790;g2cce860f9af_0_107: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alpha val="40000"/>
          </a:schemeClr>
        </a:solidFill>
        <a:effectLst/>
      </p:bgPr>
    </p:bg>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838199" y="365759"/>
            <a:ext cx="10471707" cy="2734279"/>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Google Shape;20;p2"/>
          <p:cNvSpPr txBox="1">
            <a:spLocks noGrp="1"/>
          </p:cNvSpPr>
          <p:nvPr>
            <p:ph type="subTitle" idx="1"/>
          </p:nvPr>
        </p:nvSpPr>
        <p:spPr>
          <a:xfrm>
            <a:off x="840059" y="4199111"/>
            <a:ext cx="10469848" cy="1895842"/>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400"/>
              <a:buFont typeface="Noto Sans Symbols"/>
              <a:buNone/>
              <a:defRPr sz="2400" b="0" i="0" u="none" strike="noStrike" cap="none">
                <a:solidFill>
                  <a:schemeClr val="dk1"/>
                </a:solidFill>
                <a:latin typeface="Cabin"/>
                <a:ea typeface="Cabin"/>
                <a:cs typeface="Cabin"/>
                <a:sym typeface="Cabin"/>
              </a:defRPr>
            </a:lvl1pPr>
            <a:lvl2pPr marL="457200" marR="0" lvl="1" indent="0" algn="ctr"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2pPr>
            <a:lvl3pPr marL="914400" marR="0" lvl="2" indent="0" algn="ctr" rtl="0">
              <a:lnSpc>
                <a:spcPct val="90000"/>
              </a:lnSpc>
              <a:spcBef>
                <a:spcPts val="500"/>
              </a:spcBef>
              <a:spcAft>
                <a:spcPts val="0"/>
              </a:spcAft>
              <a:buClr>
                <a:schemeClr val="dk1"/>
              </a:buClr>
              <a:buSzPts val="1800"/>
              <a:buFont typeface="Noto Sans Symbols"/>
              <a:buNone/>
              <a:defRPr sz="1800" b="0" i="0" u="none" strike="noStrike" cap="none">
                <a:solidFill>
                  <a:schemeClr val="dk1"/>
                </a:solidFill>
                <a:latin typeface="Cabin"/>
                <a:ea typeface="Cabin"/>
                <a:cs typeface="Cabin"/>
                <a:sym typeface="Cabin"/>
              </a:defRPr>
            </a:lvl3pPr>
            <a:lvl4pPr marL="1371600" marR="0" lvl="3" indent="0" algn="ctr" rtl="0">
              <a:lnSpc>
                <a:spcPct val="90000"/>
              </a:lnSpc>
              <a:spcBef>
                <a:spcPts val="5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4pPr>
            <a:lvl5pPr marL="1828800" marR="0" lvl="4" indent="0" algn="ctr" rtl="0">
              <a:lnSpc>
                <a:spcPct val="90000"/>
              </a:lnSpc>
              <a:spcBef>
                <a:spcPts val="5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endParaRPr/>
          </a:p>
        </p:txBody>
      </p:sp>
      <p:sp>
        <p:nvSpPr>
          <p:cNvPr id="21" name="Google Shape;21;p2"/>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2" name="Google Shape;22;p2"/>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 name="Google Shape;23;p2"/>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2pPr>
            <a:lvl3pPr marL="1371600" marR="0" lvl="2"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5" name="Google Shape;75;p1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1400"/>
              <a:buFont typeface="Noto Sans Symbols"/>
              <a:buNone/>
              <a:defRPr sz="1400" b="0"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200"/>
              <a:buFont typeface="Noto Sans Symbols"/>
              <a:buNone/>
              <a:defRPr sz="1200" b="0"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
        <p:nvSpPr>
          <p:cNvPr id="76" name="Google Shape;76;p11"/>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7" name="Google Shape;77;p11"/>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8" name="Google Shape;78;p11"/>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1" name="Google Shape;81;p12"/>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3200"/>
              <a:buFont typeface="Noto Sans Symbols"/>
              <a:buNone/>
              <a:defRPr sz="3200" b="0" i="0" u="none" strike="noStrike" cap="none">
                <a:solidFill>
                  <a:schemeClr val="dk1"/>
                </a:solidFill>
                <a:latin typeface="Cabin"/>
                <a:ea typeface="Cabin"/>
                <a:cs typeface="Cabin"/>
                <a:sym typeface="Cabin"/>
              </a:defRPr>
            </a:lvl1pPr>
            <a:lvl2pPr marL="457200" marR="0" lvl="1" indent="0" algn="l" rtl="0">
              <a:lnSpc>
                <a:spcPct val="90000"/>
              </a:lnSpc>
              <a:spcBef>
                <a:spcPts val="500"/>
              </a:spcBef>
              <a:spcAft>
                <a:spcPts val="0"/>
              </a:spcAft>
              <a:buClr>
                <a:schemeClr val="dk1"/>
              </a:buClr>
              <a:buSzPts val="2800"/>
              <a:buFont typeface="Noto Sans Symbols"/>
              <a:buNone/>
              <a:defRPr sz="2800" b="0" i="0" u="none" strike="noStrike" cap="none">
                <a:solidFill>
                  <a:schemeClr val="dk1"/>
                </a:solidFill>
                <a:latin typeface="Cabin"/>
                <a:ea typeface="Cabin"/>
                <a:cs typeface="Cabin"/>
                <a:sym typeface="Cabin"/>
              </a:defRPr>
            </a:lvl2pPr>
            <a:lvl3pPr marL="914400" marR="0" lvl="2" indent="0" algn="l" rtl="0">
              <a:lnSpc>
                <a:spcPct val="90000"/>
              </a:lnSpc>
              <a:spcBef>
                <a:spcPts val="500"/>
              </a:spcBef>
              <a:spcAft>
                <a:spcPts val="0"/>
              </a:spcAft>
              <a:buClr>
                <a:schemeClr val="dk1"/>
              </a:buClr>
              <a:buSzPts val="2400"/>
              <a:buFont typeface="Noto Sans Symbols"/>
              <a:buNone/>
              <a:defRPr sz="2400" b="0" i="0" u="none" strike="noStrike" cap="none">
                <a:solidFill>
                  <a:schemeClr val="dk1"/>
                </a:solidFill>
                <a:latin typeface="Cabin"/>
                <a:ea typeface="Cabin"/>
                <a:cs typeface="Cabin"/>
                <a:sym typeface="Cabin"/>
              </a:defRPr>
            </a:lvl3pPr>
            <a:lvl4pPr marL="1371600" marR="0" lvl="3" indent="0"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4pPr>
            <a:lvl5pPr marL="1828800" marR="0" lvl="4" indent="0"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9pPr>
          </a:lstStyle>
          <a:p>
            <a:endParaRPr/>
          </a:p>
        </p:txBody>
      </p:sp>
      <p:sp>
        <p:nvSpPr>
          <p:cNvPr id="82" name="Google Shape;82;p12"/>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1400"/>
              <a:buFont typeface="Noto Sans Symbols"/>
              <a:buNone/>
              <a:defRPr sz="1400" b="0"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200"/>
              <a:buFont typeface="Noto Sans Symbols"/>
              <a:buNone/>
              <a:defRPr sz="1200" b="0"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
        <p:nvSpPr>
          <p:cNvPr id="83" name="Google Shape;83;p12"/>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4" name="Google Shape;84;p12"/>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5" name="Google Shape;85;p12"/>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89" name="Google Shape;89;p13"/>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0" name="Google Shape;90;p13"/>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1" name="Google Shape;91;p13"/>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4" name="Google Shape;94;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95" name="Google Shape;95;p14"/>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6" name="Google Shape;96;p14"/>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7" name="Google Shape;97;p14"/>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27" name="Google Shape;27;p3"/>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8" name="Google Shape;28;p3"/>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9" name="Google Shape;29;p3"/>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tline">
  <p:cSld name="Outline">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Google Shape;32;p4"/>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BFBFBF"/>
              </a:buClr>
              <a:buSzPts val="2800"/>
              <a:buFont typeface="Noto Sans Symbols"/>
              <a:buChar char="▪"/>
              <a:defRPr sz="2800" b="0" i="0" u="none" strike="noStrike" cap="none">
                <a:solidFill>
                  <a:srgbClr val="BFBFBF"/>
                </a:solidFill>
                <a:latin typeface="Cabin"/>
                <a:ea typeface="Cabin"/>
                <a:cs typeface="Cabin"/>
                <a:sym typeface="Cabin"/>
              </a:defRPr>
            </a:lvl1pPr>
            <a:lvl2pPr marL="914400" marR="0" lvl="1" indent="-381000" algn="l" rtl="0">
              <a:lnSpc>
                <a:spcPct val="90000"/>
              </a:lnSpc>
              <a:spcBef>
                <a:spcPts val="500"/>
              </a:spcBef>
              <a:spcAft>
                <a:spcPts val="0"/>
              </a:spcAft>
              <a:buClr>
                <a:srgbClr val="BFBFBF"/>
              </a:buClr>
              <a:buSzPts val="2400"/>
              <a:buFont typeface="Noto Sans Symbols"/>
              <a:buChar char="▪"/>
              <a:defRPr sz="2400" b="0" i="0" u="none" strike="noStrike" cap="none">
                <a:solidFill>
                  <a:srgbClr val="BFBFBF"/>
                </a:solidFill>
                <a:latin typeface="Cabin"/>
                <a:ea typeface="Cabin"/>
                <a:cs typeface="Cabin"/>
                <a:sym typeface="Cabin"/>
              </a:defRPr>
            </a:lvl2pPr>
            <a:lvl3pPr marL="1371600" marR="0" lvl="2" indent="-355600" algn="l" rtl="0">
              <a:lnSpc>
                <a:spcPct val="90000"/>
              </a:lnSpc>
              <a:spcBef>
                <a:spcPts val="500"/>
              </a:spcBef>
              <a:spcAft>
                <a:spcPts val="0"/>
              </a:spcAft>
              <a:buClr>
                <a:srgbClr val="BFBFBF"/>
              </a:buClr>
              <a:buSzPts val="2000"/>
              <a:buFont typeface="Noto Sans Symbols"/>
              <a:buChar char="▪"/>
              <a:defRPr sz="2000" b="0" i="0" u="none" strike="noStrike" cap="none">
                <a:solidFill>
                  <a:srgbClr val="BFBFBF"/>
                </a:solidFill>
                <a:latin typeface="Cabin"/>
                <a:ea typeface="Cabin"/>
                <a:cs typeface="Cabin"/>
                <a:sym typeface="Cabin"/>
              </a:defRPr>
            </a:lvl3pPr>
            <a:lvl4pPr marL="1828800" marR="0" lvl="3" indent="-342900" algn="l" rtl="0">
              <a:lnSpc>
                <a:spcPct val="90000"/>
              </a:lnSpc>
              <a:spcBef>
                <a:spcPts val="500"/>
              </a:spcBef>
              <a:spcAft>
                <a:spcPts val="0"/>
              </a:spcAft>
              <a:buClr>
                <a:srgbClr val="BFBFBF"/>
              </a:buClr>
              <a:buSzPts val="1800"/>
              <a:buFont typeface="Noto Sans Symbols"/>
              <a:buChar char="▪"/>
              <a:defRPr sz="1800" b="0" i="0" u="none" strike="noStrike" cap="none">
                <a:solidFill>
                  <a:srgbClr val="BFBFBF"/>
                </a:solidFill>
                <a:latin typeface="Cabin"/>
                <a:ea typeface="Cabin"/>
                <a:cs typeface="Cabin"/>
                <a:sym typeface="Cabin"/>
              </a:defRPr>
            </a:lvl4pPr>
            <a:lvl5pPr marL="2286000" marR="0" lvl="4" indent="-342900" algn="l" rtl="0">
              <a:lnSpc>
                <a:spcPct val="90000"/>
              </a:lnSpc>
              <a:spcBef>
                <a:spcPts val="500"/>
              </a:spcBef>
              <a:spcAft>
                <a:spcPts val="0"/>
              </a:spcAft>
              <a:buClr>
                <a:srgbClr val="BFBFBF"/>
              </a:buClr>
              <a:buSzPts val="1800"/>
              <a:buFont typeface="Noto Sans Symbols"/>
              <a:buChar char="▪"/>
              <a:defRPr sz="1800" b="0" i="0" u="none" strike="noStrike" cap="none">
                <a:solidFill>
                  <a:srgbClr val="BFBFBF"/>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3" name="Google Shape;33;p4"/>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4" name="Google Shape;34;p4"/>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 name="Google Shape;35;p4"/>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5"/>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88888"/>
              </a:buClr>
              <a:buSzPts val="2400"/>
              <a:buFont typeface="Noto Sans Symbols"/>
              <a:buNone/>
              <a:defRPr sz="2400" b="0" i="0" u="none" strike="noStrike" cap="none">
                <a:solidFill>
                  <a:srgbClr val="888888"/>
                </a:solidFill>
                <a:latin typeface="Cabin"/>
                <a:ea typeface="Cabin"/>
                <a:cs typeface="Cabin"/>
                <a:sym typeface="Cabin"/>
              </a:defRPr>
            </a:lvl1pPr>
            <a:lvl2pPr marL="914400" marR="0" lvl="1" indent="-228600" algn="l" rtl="0">
              <a:lnSpc>
                <a:spcPct val="90000"/>
              </a:lnSpc>
              <a:spcBef>
                <a:spcPts val="500"/>
              </a:spcBef>
              <a:spcAft>
                <a:spcPts val="0"/>
              </a:spcAft>
              <a:buClr>
                <a:srgbClr val="888888"/>
              </a:buClr>
              <a:buSzPts val="2000"/>
              <a:buFont typeface="Noto Sans Symbols"/>
              <a:buNone/>
              <a:defRPr sz="2000" b="0" i="0" u="none" strike="noStrike" cap="none">
                <a:solidFill>
                  <a:srgbClr val="888888"/>
                </a:solidFill>
                <a:latin typeface="Cabin"/>
                <a:ea typeface="Cabin"/>
                <a:cs typeface="Cabin"/>
                <a:sym typeface="Cabin"/>
              </a:defRPr>
            </a:lvl2pPr>
            <a:lvl3pPr marL="1371600" marR="0" lvl="2" indent="-228600" algn="l" rtl="0">
              <a:lnSpc>
                <a:spcPct val="90000"/>
              </a:lnSpc>
              <a:spcBef>
                <a:spcPts val="500"/>
              </a:spcBef>
              <a:spcAft>
                <a:spcPts val="0"/>
              </a:spcAft>
              <a:buClr>
                <a:srgbClr val="888888"/>
              </a:buClr>
              <a:buSzPts val="1800"/>
              <a:buFont typeface="Noto Sans Symbols"/>
              <a:buNone/>
              <a:defRPr sz="1800" b="0" i="0" u="none" strike="noStrike" cap="none">
                <a:solidFill>
                  <a:srgbClr val="888888"/>
                </a:solidFill>
                <a:latin typeface="Cabin"/>
                <a:ea typeface="Cabin"/>
                <a:cs typeface="Cabin"/>
                <a:sym typeface="Cabin"/>
              </a:defRPr>
            </a:lvl3pPr>
            <a:lvl4pPr marL="1828800" marR="0" lvl="3" indent="-228600" algn="l" rtl="0">
              <a:lnSpc>
                <a:spcPct val="90000"/>
              </a:lnSpc>
              <a:spcBef>
                <a:spcPts val="500"/>
              </a:spcBef>
              <a:spcAft>
                <a:spcPts val="0"/>
              </a:spcAft>
              <a:buClr>
                <a:srgbClr val="888888"/>
              </a:buClr>
              <a:buSzPts val="1600"/>
              <a:buFont typeface="Noto Sans Symbols"/>
              <a:buNone/>
              <a:defRPr sz="1600" b="0" i="0" u="none" strike="noStrike" cap="none">
                <a:solidFill>
                  <a:srgbClr val="888888"/>
                </a:solidFill>
                <a:latin typeface="Cabin"/>
                <a:ea typeface="Cabin"/>
                <a:cs typeface="Cabin"/>
                <a:sym typeface="Cabin"/>
              </a:defRPr>
            </a:lvl4pPr>
            <a:lvl5pPr marL="2286000" marR="0" lvl="4" indent="-228600" algn="l" rtl="0">
              <a:lnSpc>
                <a:spcPct val="90000"/>
              </a:lnSpc>
              <a:spcBef>
                <a:spcPts val="500"/>
              </a:spcBef>
              <a:spcAft>
                <a:spcPts val="0"/>
              </a:spcAft>
              <a:buClr>
                <a:srgbClr val="888888"/>
              </a:buClr>
              <a:buSzPts val="1600"/>
              <a:buFont typeface="Noto Sans Symbols"/>
              <a:buNone/>
              <a:defRPr sz="1600" b="0" i="0" u="none" strike="noStrike" cap="none">
                <a:solidFill>
                  <a:srgbClr val="888888"/>
                </a:solidFill>
                <a:latin typeface="Cabin"/>
                <a:ea typeface="Cabin"/>
                <a:cs typeface="Cabin"/>
                <a:sym typeface="Cabin"/>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9pPr>
          </a:lstStyle>
          <a:p>
            <a:endParaRPr/>
          </a:p>
        </p:txBody>
      </p:sp>
      <p:sp>
        <p:nvSpPr>
          <p:cNvPr id="39" name="Google Shape;39;p5"/>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0" name="Google Shape;40;p5"/>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1" name="Google Shape;41;p5"/>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6" name="Google Shape;46;p6"/>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7" name="Google Shape;47;p6"/>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8" name="Google Shape;48;p6"/>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400"/>
              <a:buFont typeface="Noto Sans Symbols"/>
              <a:buNone/>
              <a:defRPr sz="2400" b="1"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2000"/>
              <a:buFont typeface="Noto Sans Symbols"/>
              <a:buNone/>
              <a:defRPr sz="2000" b="1"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800"/>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52" name="Google Shape;52;p7"/>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3" name="Google Shape;53;p7"/>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400"/>
              <a:buFont typeface="Noto Sans Symbols"/>
              <a:buNone/>
              <a:defRPr sz="2400" b="1"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2000"/>
              <a:buFont typeface="Noto Sans Symbols"/>
              <a:buNone/>
              <a:defRPr sz="2000" b="1"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800"/>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54" name="Google Shape;54;p7"/>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5" name="Google Shape;55;p7"/>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6" name="Google Shape;56;p7"/>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7" name="Google Shape;57;p7"/>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8"/>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1" name="Google Shape;61;p8"/>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2" name="Google Shape;62;p8"/>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Black">
  <p:cSld name="Video Black">
    <p:bg>
      <p:bgPr>
        <a:solidFill>
          <a:schemeClr val="dk1"/>
        </a:solidFill>
        <a:effectLst/>
      </p:bgPr>
    </p:bg>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5" name="Google Shape;65;p9"/>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66" name="Google Shape;66;p9"/>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67" name="Google Shape;67;p9"/>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0"/>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0" name="Google Shape;70;p10"/>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1" name="Google Shape;71;p10"/>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6356195"/>
            <a:ext cx="12192000" cy="501805"/>
            <a:chOff x="0" y="6356195"/>
            <a:chExt cx="12192000" cy="501805"/>
          </a:xfrm>
        </p:grpSpPr>
        <p:sp>
          <p:nvSpPr>
            <p:cNvPr id="11" name="Google Shape;11;p1"/>
            <p:cNvSpPr/>
            <p:nvPr/>
          </p:nvSpPr>
          <p:spPr>
            <a:xfrm>
              <a:off x="0" y="6356350"/>
              <a:ext cx="12192000" cy="501650"/>
            </a:xfrm>
            <a:prstGeom prst="rect">
              <a:avLst/>
            </a:prstGeom>
            <a:solidFill>
              <a:srgbClr val="56A0D3"/>
            </a:solidFill>
            <a:ln>
              <a:noFill/>
            </a:ln>
          </p:spPr>
          <p:txBody>
            <a:bodyPr spcFirstLastPara="1" wrap="square" lIns="822950" tIns="45700" rIns="91425" bIns="45700" anchor="ctr" anchorCtr="0">
              <a:noAutofit/>
            </a:bodyPr>
            <a:lstStyle/>
            <a:p>
              <a:pPr marL="0" marR="0" lvl="0" indent="0" algn="l" rtl="0">
                <a:spcBef>
                  <a:spcPts val="0"/>
                </a:spcBef>
                <a:spcAft>
                  <a:spcPts val="0"/>
                </a:spcAft>
                <a:buNone/>
              </a:pPr>
              <a:r>
                <a:rPr lang="en-US" sz="1800" i="0" u="none" strike="noStrike" cap="none">
                  <a:solidFill>
                    <a:schemeClr val="lt1"/>
                  </a:solidFill>
                  <a:latin typeface="EB Garamond"/>
                  <a:ea typeface="EB Garamond"/>
                  <a:cs typeface="EB Garamond"/>
                  <a:sym typeface="EB Garamond"/>
                </a:rPr>
                <a:t>UNC-CS</a:t>
              </a:r>
              <a:endParaRPr sz="1800" i="0" u="none" strike="noStrike" cap="none">
                <a:solidFill>
                  <a:schemeClr val="lt1"/>
                </a:solidFill>
                <a:latin typeface="EB Garamond"/>
                <a:ea typeface="EB Garamond"/>
                <a:cs typeface="EB Garamond"/>
                <a:sym typeface="EB Garamond"/>
              </a:endParaRPr>
            </a:p>
          </p:txBody>
        </p:sp>
        <p:pic>
          <p:nvPicPr>
            <p:cNvPr id="12" name="Google Shape;12;p1" descr="http://cs.sites.unc.edu/files/2014/06/50th-wide-30.png"/>
            <p:cNvPicPr preferRelativeResize="0"/>
            <p:nvPr/>
          </p:nvPicPr>
          <p:blipFill rotWithShape="1">
            <a:blip r:embed="rId15">
              <a:alphaModFix/>
            </a:blip>
            <a:srcRect t="23000" b="22526"/>
            <a:stretch/>
          </p:blipFill>
          <p:spPr>
            <a:xfrm>
              <a:off x="0" y="6356195"/>
              <a:ext cx="770354" cy="501805"/>
            </a:xfrm>
            <a:prstGeom prst="rect">
              <a:avLst/>
            </a:prstGeom>
            <a:noFill/>
            <a:ln>
              <a:noFill/>
            </a:ln>
          </p:spPr>
        </p:pic>
      </p:grpSp>
      <p:sp>
        <p:nvSpPr>
          <p:cNvPr id="13" name="Google Shape;13;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5" name="Google Shape;15;p1"/>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6" name="Google Shape;16;p1"/>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7" name="Google Shape;17;p1"/>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r>
              <a:rPr lang="en-US"/>
              <a:t> </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png"/><Relationship Id="rId17" Type="http://schemas.openxmlformats.org/officeDocument/2006/relationships/image" Target="../media/image67.png"/><Relationship Id="rId2" Type="http://schemas.openxmlformats.org/officeDocument/2006/relationships/notesSlide" Target="../notesSlides/notesSlide12.xml"/><Relationship Id="rId16"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5.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1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1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1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1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01.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1.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notesSlide" Target="../notesSlides/notesSlide22.xml"/><Relationship Id="rId16"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8.png"/><Relationship Id="rId5" Type="http://schemas.openxmlformats.org/officeDocument/2006/relationships/image" Target="../media/image103.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2.png"/><Relationship Id="rId9" Type="http://schemas.openxmlformats.org/officeDocument/2006/relationships/image" Target="../media/image106.png"/><Relationship Id="rId14" Type="http://schemas.openxmlformats.org/officeDocument/2006/relationships/image" Target="../media/image1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19.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20.png"/><Relationship Id="rId9" Type="http://schemas.openxmlformats.org/officeDocument/2006/relationships/image" Target="../media/image20.png"/><Relationship Id="rId14" Type="http://schemas.openxmlformats.org/officeDocument/2006/relationships/image" Target="../media/image12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28.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770.png"/><Relationship Id="rId7" Type="http://schemas.openxmlformats.org/officeDocument/2006/relationships/image" Target="../media/image1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90.png"/><Relationship Id="rId11" Type="http://schemas.openxmlformats.org/officeDocument/2006/relationships/image" Target="../media/image810.png"/><Relationship Id="rId5" Type="http://schemas.openxmlformats.org/officeDocument/2006/relationships/image" Target="../media/image780.png"/><Relationship Id="rId10" Type="http://schemas.openxmlformats.org/officeDocument/2006/relationships/image" Target="../media/image800.png"/><Relationship Id="rId4" Type="http://schemas.openxmlformats.org/officeDocument/2006/relationships/image" Target="../media/image1110.png"/><Relationship Id="rId9" Type="http://schemas.openxmlformats.org/officeDocument/2006/relationships/image" Target="../media/image15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83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20.png"/><Relationship Id="rId5" Type="http://schemas.openxmlformats.org/officeDocument/2006/relationships/image" Target="../media/image81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900.png"/><Relationship Id="rId3" Type="http://schemas.openxmlformats.org/officeDocument/2006/relationships/image" Target="../media/image860.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90.png"/><Relationship Id="rId5" Type="http://schemas.openxmlformats.org/officeDocument/2006/relationships/image" Target="../media/image880.png"/><Relationship Id="rId4" Type="http://schemas.openxmlformats.org/officeDocument/2006/relationships/image" Target="../media/image870.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10.png"/></Relationships>
</file>

<file path=ppt/slides/_rels/slide32.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4.png"/><Relationship Id="rId7" Type="http://schemas.openxmlformats.org/officeDocument/2006/relationships/image" Target="../media/image12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129.png"/><Relationship Id="rId4" Type="http://schemas.openxmlformats.org/officeDocument/2006/relationships/image" Target="../media/image125.png"/><Relationship Id="rId9" Type="http://schemas.openxmlformats.org/officeDocument/2006/relationships/image" Target="../media/image128.png"/></Relationships>
</file>

<file path=ppt/slides/_rels/slide33.xml.rels><?xml version="1.0" encoding="UTF-8" standalone="yes"?>
<Relationships xmlns="http://schemas.openxmlformats.org/package/2006/relationships"><Relationship Id="rId8" Type="http://schemas.openxmlformats.org/officeDocument/2006/relationships/image" Target="../media/image1030.png"/><Relationship Id="rId3" Type="http://schemas.openxmlformats.org/officeDocument/2006/relationships/image" Target="../media/image980.png"/><Relationship Id="rId7" Type="http://schemas.openxmlformats.org/officeDocument/2006/relationships/image" Target="../media/image13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10.png"/><Relationship Id="rId5" Type="http://schemas.openxmlformats.org/officeDocument/2006/relationships/image" Target="../media/image1000.png"/><Relationship Id="rId4" Type="http://schemas.openxmlformats.org/officeDocument/2006/relationships/image" Target="../media/image99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4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32.png"/><Relationship Id="rId4" Type="http://schemas.openxmlformats.org/officeDocument/2006/relationships/image" Target="../media/image133.png"/></Relationships>
</file>

<file path=ppt/slides/_rels/slide5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6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49.png"/><Relationship Id="rId4" Type="http://schemas.openxmlformats.org/officeDocument/2006/relationships/image" Target="../media/image13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subTitle" idx="1"/>
          </p:nvPr>
        </p:nvSpPr>
        <p:spPr>
          <a:xfrm>
            <a:off x="1524000" y="4598686"/>
            <a:ext cx="9144000" cy="1747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Noto Sans Symbols"/>
              <a:buNone/>
            </a:pPr>
            <a:r>
              <a:rPr lang="en-US" err="1"/>
              <a:t>Zhongrui</a:t>
            </a:r>
            <a:r>
              <a:rPr lang="en-US"/>
              <a:t> </a:t>
            </a:r>
            <a:r>
              <a:rPr lang="en-US" dirty="0"/>
              <a:t>(reads John-Ray) </a:t>
            </a:r>
            <a:r>
              <a:rPr lang="en-US"/>
              <a:t>Chen</a:t>
            </a:r>
            <a:r>
              <a:rPr lang="en-US" baseline="30000"/>
              <a:t>1</a:t>
            </a:r>
            <a:r>
              <a:rPr lang="en-US"/>
              <a:t>, Isaac Grosof</a:t>
            </a:r>
            <a:r>
              <a:rPr lang="en-US" baseline="30000"/>
              <a:t>2</a:t>
            </a:r>
            <a:r>
              <a:rPr lang="en-US"/>
              <a:t>, Benjamin Berg</a:t>
            </a:r>
            <a:r>
              <a:rPr lang="en-US" baseline="30000"/>
              <a:t>1</a:t>
            </a:r>
            <a:endParaRPr sz="2400" b="0" i="0" u="none" strike="noStrike" cap="none" baseline="30000">
              <a:solidFill>
                <a:schemeClr val="dk1"/>
              </a:solidFill>
              <a:latin typeface="Cabin"/>
              <a:ea typeface="Cabin"/>
              <a:cs typeface="Cabin"/>
              <a:sym typeface="Cabin"/>
            </a:endParaRPr>
          </a:p>
          <a:p>
            <a:pPr marL="0" marR="0" lvl="0" indent="0" algn="ctr" rtl="0">
              <a:lnSpc>
                <a:spcPct val="90000"/>
              </a:lnSpc>
              <a:spcBef>
                <a:spcPts val="1000"/>
              </a:spcBef>
              <a:spcAft>
                <a:spcPts val="0"/>
              </a:spcAft>
              <a:buClr>
                <a:schemeClr val="dk1"/>
              </a:buClr>
              <a:buSzPts val="1600"/>
              <a:buFont typeface="Noto Sans Symbols"/>
              <a:buNone/>
            </a:pPr>
            <a:r>
              <a:rPr lang="en-US" sz="1600" b="0" i="0" u="none" strike="noStrike" cap="none" baseline="30000">
                <a:solidFill>
                  <a:schemeClr val="dk1"/>
                </a:solidFill>
                <a:latin typeface="Cabin"/>
                <a:ea typeface="Cabin"/>
                <a:cs typeface="Cabin"/>
                <a:sym typeface="Cabin"/>
              </a:rPr>
              <a:t>1</a:t>
            </a:r>
            <a:r>
              <a:rPr lang="en-US" sz="1600" b="0" i="0" u="none" strike="noStrike" cap="none">
                <a:solidFill>
                  <a:schemeClr val="dk1"/>
                </a:solidFill>
                <a:latin typeface="Cabin"/>
                <a:ea typeface="Cabin"/>
                <a:cs typeface="Cabin"/>
                <a:sym typeface="Cabin"/>
              </a:rPr>
              <a:t>University of North Carolina at Chapel Hill, </a:t>
            </a:r>
            <a:r>
              <a:rPr lang="en-US" sz="1600" baseline="30000" dirty="0"/>
              <a:t>2</a:t>
            </a:r>
            <a:r>
              <a:rPr lang="en-US" sz="1600" dirty="0"/>
              <a:t>Northwestern University</a:t>
            </a:r>
            <a:endParaRPr baseline="30000"/>
          </a:p>
          <a:p>
            <a:pPr marL="0" marR="0" lvl="0" indent="0" algn="ctr" rtl="0">
              <a:lnSpc>
                <a:spcPct val="90000"/>
              </a:lnSpc>
              <a:spcBef>
                <a:spcPts val="1000"/>
              </a:spcBef>
              <a:spcAft>
                <a:spcPts val="0"/>
              </a:spcAft>
              <a:buClr>
                <a:schemeClr val="dk1"/>
              </a:buClr>
              <a:buSzPts val="1600"/>
              <a:buFont typeface="Noto Sans Symbols"/>
              <a:buNone/>
            </a:pPr>
            <a:r>
              <a:rPr lang="en-US" sz="1600" dirty="0"/>
              <a:t>INFORMS </a:t>
            </a:r>
            <a:r>
              <a:rPr lang="en-US" sz="1600"/>
              <a:t>2024</a:t>
            </a:r>
            <a:endParaRPr sz="1600" b="0" i="0" u="none" strike="noStrike" cap="none">
              <a:solidFill>
                <a:schemeClr val="dk1"/>
              </a:solidFill>
              <a:latin typeface="Cabin"/>
              <a:ea typeface="Cabin"/>
              <a:cs typeface="Cabin"/>
              <a:sym typeface="Cabin"/>
            </a:endParaRPr>
          </a:p>
          <a:p>
            <a:pPr marL="0" marR="0" lvl="0" indent="0" algn="ctr" rtl="0">
              <a:lnSpc>
                <a:spcPct val="90000"/>
              </a:lnSpc>
              <a:spcBef>
                <a:spcPts val="1000"/>
              </a:spcBef>
              <a:spcAft>
                <a:spcPts val="0"/>
              </a:spcAft>
              <a:buClr>
                <a:schemeClr val="dk1"/>
              </a:buClr>
              <a:buSzPts val="1600"/>
              <a:buFont typeface="Noto Sans Symbols"/>
              <a:buNone/>
            </a:pPr>
            <a:r>
              <a:rPr lang="en-US" sz="1600" dirty="0"/>
              <a:t>Oct 20</a:t>
            </a:r>
            <a:r>
              <a:rPr lang="en-US" sz="1600"/>
              <a:t>, 2024</a:t>
            </a:r>
            <a:endParaRPr sz="1600" b="0" i="0" u="none" strike="noStrike" cap="none">
              <a:solidFill>
                <a:schemeClr val="dk1"/>
              </a:solidFill>
              <a:latin typeface="Cabin"/>
              <a:ea typeface="Cabin"/>
              <a:cs typeface="Cabin"/>
              <a:sym typeface="Cabin"/>
            </a:endParaRPr>
          </a:p>
        </p:txBody>
      </p:sp>
      <p:sp>
        <p:nvSpPr>
          <p:cNvPr id="104" name="Google Shape;104;p15"/>
          <p:cNvSpPr txBox="1">
            <a:spLocks noGrp="1"/>
          </p:cNvSpPr>
          <p:nvPr>
            <p:ph type="ftr" idx="11"/>
          </p:nvPr>
        </p:nvSpPr>
        <p:spPr>
          <a:xfrm>
            <a:off x="3590693" y="6414218"/>
            <a:ext cx="608856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bin"/>
              <a:ea typeface="Cabin"/>
              <a:cs typeface="Cabin"/>
              <a:sym typeface="Cabin"/>
            </a:endParaRPr>
          </a:p>
        </p:txBody>
      </p:sp>
      <p:sp>
        <p:nvSpPr>
          <p:cNvPr id="105" name="Google Shape;105;p15"/>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bin"/>
                <a:ea typeface="Cabin"/>
                <a:cs typeface="Cabin"/>
                <a:sym typeface="Cabin"/>
              </a:rPr>
              <a:t>1</a:t>
            </a:fld>
            <a:endParaRPr sz="1200" b="0" i="0" u="none" strike="noStrike" cap="none">
              <a:solidFill>
                <a:schemeClr val="lt1"/>
              </a:solidFill>
              <a:latin typeface="Cabin"/>
              <a:ea typeface="Cabin"/>
              <a:cs typeface="Cabin"/>
              <a:sym typeface="Cabin"/>
            </a:endParaRPr>
          </a:p>
        </p:txBody>
      </p:sp>
      <p:sp>
        <p:nvSpPr>
          <p:cNvPr id="106" name="Google Shape;106;p15"/>
          <p:cNvSpPr txBox="1">
            <a:spLocks noGrp="1"/>
          </p:cNvSpPr>
          <p:nvPr>
            <p:ph type="ctrTitle"/>
          </p:nvPr>
        </p:nvSpPr>
        <p:spPr>
          <a:xfrm>
            <a:off x="552450" y="344459"/>
            <a:ext cx="11087100" cy="2161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Arial"/>
              <a:buNone/>
            </a:pPr>
            <a:r>
              <a:rPr lang="en-US" sz="3800"/>
              <a:t>Simple Policies for </a:t>
            </a:r>
            <a:r>
              <a:rPr lang="en-US" sz="3800" err="1"/>
              <a:t>Multiresource</a:t>
            </a:r>
            <a:r>
              <a:rPr lang="en-US" sz="3800"/>
              <a:t> Job Scheduling</a:t>
            </a:r>
            <a:endParaRPr lang="en-US" sz="3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25" name="Rectangle 24">
            <a:extLst>
              <a:ext uri="{FF2B5EF4-FFF2-40B4-BE49-F238E27FC236}">
                <a16:creationId xmlns:a16="http://schemas.microsoft.com/office/drawing/2014/main" id="{2A271E34-2DA3-E9B3-8F77-64B55E6F278A}"/>
              </a:ext>
            </a:extLst>
          </p:cNvPr>
          <p:cNvSpPr/>
          <p:nvPr/>
        </p:nvSpPr>
        <p:spPr>
          <a:xfrm>
            <a:off x="7222379" y="1448075"/>
            <a:ext cx="3531569" cy="3279901"/>
          </a:xfrm>
          <a:prstGeom prst="rect">
            <a:avLst/>
          </a:prstGeom>
          <a:gradFill flip="none" rotWithShape="1">
            <a:gsLst>
              <a:gs pos="0">
                <a:schemeClr val="accent1">
                  <a:lumMod val="0"/>
                  <a:lumOff val="100000"/>
                  <a:alpha val="11001"/>
                </a:schemeClr>
              </a:gs>
              <a:gs pos="56000">
                <a:schemeClr val="bg1"/>
              </a:gs>
              <a:gs pos="89000">
                <a:schemeClr val="accent1">
                  <a:lumMod val="45000"/>
                  <a:lumOff val="55000"/>
                </a:schemeClr>
              </a:gs>
              <a:gs pos="100000">
                <a:schemeClr val="accent1">
                  <a:lumMod val="30000"/>
                  <a:lumOff val="70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0" name="Google Shape;730;p28"/>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731" name="Google Shape;731;p28"/>
          <p:cNvSpPr txBox="1">
            <a:spLocks noGrp="1"/>
          </p:cNvSpPr>
          <p:nvPr>
            <p:ph type="title"/>
          </p:nvPr>
        </p:nvSpPr>
        <p:spPr>
          <a:xfrm>
            <a:off x="506896" y="23260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400" dirty="0"/>
              <a:t>Key Result 1: Stability Conditions</a:t>
            </a:r>
          </a:p>
        </p:txBody>
      </p:sp>
      <p:grpSp>
        <p:nvGrpSpPr>
          <p:cNvPr id="732" name="Google Shape;732;p28"/>
          <p:cNvGrpSpPr/>
          <p:nvPr/>
        </p:nvGrpSpPr>
        <p:grpSpPr>
          <a:xfrm>
            <a:off x="5514671" y="1745293"/>
            <a:ext cx="4111013" cy="3765260"/>
            <a:chOff x="6430345" y="1565567"/>
            <a:chExt cx="4111013" cy="3765260"/>
          </a:xfrm>
        </p:grpSpPr>
        <p:sp>
          <p:nvSpPr>
            <p:cNvPr id="733" name="Google Shape;733;p28"/>
            <p:cNvSpPr/>
            <p:nvPr/>
          </p:nvSpPr>
          <p:spPr>
            <a:xfrm>
              <a:off x="7858746" y="36172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34" name="Google Shape;734;p28"/>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735" name="Google Shape;735;p28"/>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736" name="Google Shape;736;p28"/>
                <p:cNvSpPr txBox="1"/>
                <p:nvPr/>
              </p:nvSpPr>
              <p:spPr>
                <a:xfrm>
                  <a:off x="6430345" y="1565567"/>
                  <a:ext cx="1520500"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a:solidFill>
                                <a:schemeClr val="accent2"/>
                              </a:solidFill>
                              <a:latin typeface="Cambria Math" panose="02040503050406030204" pitchFamily="18" charset="0"/>
                              <a:ea typeface="Cabin"/>
                              <a:cs typeface="Cabin"/>
                              <a:sym typeface="Cabin"/>
                            </a:rPr>
                          </m:ctrlPr>
                        </m:sSubPr>
                        <m:e>
                          <m:r>
                            <a:rPr lang="en-US" i="1">
                              <a:solidFill>
                                <a:schemeClr val="accent2"/>
                              </a:solidFill>
                              <a:latin typeface="Cambria Math" panose="02040503050406030204" pitchFamily="18" charset="0"/>
                              <a:ea typeface="Cabin"/>
                              <a:cs typeface="Cabin"/>
                              <a:sym typeface="Cabin"/>
                            </a:rPr>
                            <m:t>𝜆</m:t>
                          </m:r>
                        </m:e>
                        <m:sub>
                          <m:r>
                            <a:rPr lang="en-US" i="1">
                              <a:solidFill>
                                <a:schemeClr val="accent2"/>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i="1">
                              <a:solidFill>
                                <a:schemeClr val="accent1"/>
                              </a:solidFill>
                              <a:latin typeface="Cambria Math" panose="02040503050406030204" pitchFamily="18" charset="0"/>
                              <a:ea typeface="Cabin"/>
                              <a:cs typeface="Cabin"/>
                              <a:sym typeface="Cabin"/>
                            </a:rPr>
                          </m:ctrlPr>
                        </m:sSubPr>
                        <m:e>
                          <m:r>
                            <a:rPr lang="en-US" i="1">
                              <a:solidFill>
                                <a:schemeClr val="accent1"/>
                              </a:solidFill>
                              <a:latin typeface="Cambria Math" panose="02040503050406030204" pitchFamily="18" charset="0"/>
                              <a:ea typeface="Cabin"/>
                              <a:cs typeface="Cabin"/>
                              <a:sym typeface="Cabin"/>
                            </a:rPr>
                            <m:t>𝐶</m:t>
                          </m:r>
                        </m:e>
                        <m:sub>
                          <m:r>
                            <a:rPr lang="en-US" i="1">
                              <a:solidFill>
                                <a:schemeClr val="accent1"/>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736" name="Google Shape;736;p28"/>
                <p:cNvSpPr txBox="1">
                  <a:spLocks noRot="1" noChangeAspect="1" noMove="1" noResize="1" noEditPoints="1" noAdjustHandles="1" noChangeArrowheads="1" noChangeShapeType="1" noTextEdit="1"/>
                </p:cNvSpPr>
                <p:nvPr/>
              </p:nvSpPr>
              <p:spPr>
                <a:xfrm>
                  <a:off x="6430345" y="1565567"/>
                  <a:ext cx="1520500" cy="615523"/>
                </a:xfrm>
                <a:prstGeom prst="rect">
                  <a:avLst/>
                </a:prstGeom>
                <a:blipFill>
                  <a:blip r:embed="rId3"/>
                  <a:stretch>
                    <a:fillRect b="-204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7" name="Google Shape;737;p28"/>
                <p:cNvSpPr txBox="1"/>
                <p:nvPr/>
              </p:nvSpPr>
              <p:spPr>
                <a:xfrm>
                  <a:off x="9029697" y="4715304"/>
                  <a:ext cx="1511661"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a:solidFill>
                                <a:schemeClr val="accent2"/>
                              </a:solidFill>
                              <a:latin typeface="Cambria Math" panose="02040503050406030204" pitchFamily="18" charset="0"/>
                              <a:ea typeface="Cabin"/>
                              <a:cs typeface="Cabin"/>
                              <a:sym typeface="Cabin"/>
                            </a:rPr>
                          </m:ctrlPr>
                        </m:sSubPr>
                        <m:e>
                          <m:r>
                            <a:rPr lang="en-US" i="1">
                              <a:solidFill>
                                <a:schemeClr val="accent2"/>
                              </a:solidFill>
                              <a:latin typeface="Cambria Math" panose="02040503050406030204" pitchFamily="18" charset="0"/>
                              <a:ea typeface="Cabin"/>
                              <a:cs typeface="Cabin"/>
                              <a:sym typeface="Cabin"/>
                            </a:rPr>
                            <m:t>𝜆</m:t>
                          </m:r>
                        </m:e>
                        <m:sub>
                          <m:r>
                            <a:rPr lang="en-US" i="1">
                              <a:solidFill>
                                <a:schemeClr val="accent2"/>
                              </a:solidFill>
                              <a:latin typeface="Cambria Math" panose="02040503050406030204" pitchFamily="18" charset="0"/>
                              <a:ea typeface="Cabin"/>
                              <a:cs typeface="Cabin"/>
                              <a:sym typeface="Cabin"/>
                            </a:rPr>
                            <m:t>1</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ar-AE" i="1">
                              <a:solidFill>
                                <a:schemeClr val="accent5"/>
                              </a:solidFill>
                              <a:latin typeface="Cambria Math" panose="02040503050406030204" pitchFamily="18" charset="0"/>
                              <a:ea typeface="Cabin"/>
                              <a:cs typeface="Cabin"/>
                              <a:sym typeface="Cabin"/>
                            </a:rPr>
                          </m:ctrlPr>
                        </m:sSubPr>
                        <m:e>
                          <m:r>
                            <m:rPr>
                              <m:sty m:val="p"/>
                            </m:rPr>
                            <a:rPr lang="en-US">
                              <a:solidFill>
                                <a:schemeClr val="accent5"/>
                              </a:solidFill>
                              <a:latin typeface="Cambria Math" panose="02040503050406030204" pitchFamily="18" charset="0"/>
                              <a:ea typeface="Cabin"/>
                              <a:cs typeface="Cabin"/>
                              <a:sym typeface="Cabin"/>
                            </a:rPr>
                            <m:t>C</m:t>
                          </m:r>
                        </m:e>
                        <m:sub>
                          <m:r>
                            <a:rPr lang="ar-AE">
                              <a:solidFill>
                                <a:schemeClr val="accent5"/>
                              </a:solidFill>
                              <a:latin typeface="Cambria Math" panose="02040503050406030204" pitchFamily="18" charset="0"/>
                              <a:ea typeface="Cabin"/>
                              <a:cs typeface="Cabin"/>
                              <a:sym typeface="Cabin"/>
                            </a:rPr>
                            <m:t>1</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737" name="Google Shape;737;p28"/>
                <p:cNvSpPr txBox="1">
                  <a:spLocks noRot="1" noChangeAspect="1" noMove="1" noResize="1" noEditPoints="1" noAdjustHandles="1" noChangeArrowheads="1" noChangeShapeType="1" noTextEdit="1"/>
                </p:cNvSpPr>
                <p:nvPr/>
              </p:nvSpPr>
              <p:spPr>
                <a:xfrm>
                  <a:off x="9029697" y="4715304"/>
                  <a:ext cx="1511661" cy="615523"/>
                </a:xfrm>
                <a:prstGeom prst="rect">
                  <a:avLst/>
                </a:prstGeom>
                <a:blipFill>
                  <a:blip r:embed="rId4"/>
                  <a:stretch>
                    <a:fillRect b="-2041"/>
                  </a:stretch>
                </a:blipFill>
                <a:ln>
                  <a:noFill/>
                </a:ln>
              </p:spPr>
              <p:txBody>
                <a:bodyPr/>
                <a:lstStyle/>
                <a:p>
                  <a:r>
                    <a:rPr lang="en-US">
                      <a:noFill/>
                    </a:rPr>
                    <a:t> </a:t>
                  </a:r>
                </a:p>
              </p:txBody>
            </p:sp>
          </mc:Fallback>
        </mc:AlternateContent>
        <p:sp>
          <p:nvSpPr>
            <p:cNvPr id="738" name="Google Shape;738;p28"/>
            <p:cNvSpPr/>
            <p:nvPr/>
          </p:nvSpPr>
          <p:spPr>
            <a:xfrm>
              <a:off x="8850494" y="46840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739" name="Google Shape;739;p28"/>
          <p:cNvSpPr/>
          <p:nvPr/>
        </p:nvSpPr>
        <p:spPr>
          <a:xfrm>
            <a:off x="7180038" y="4674551"/>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43" name="Google Shape;743;p28"/>
          <p:cNvCxnSpPr>
            <a:endCxn id="738" idx="1"/>
          </p:cNvCxnSpPr>
          <p:nvPr/>
        </p:nvCxnSpPr>
        <p:spPr>
          <a:xfrm>
            <a:off x="7021908" y="3875610"/>
            <a:ext cx="926400" cy="1001700"/>
          </a:xfrm>
          <a:prstGeom prst="straightConnector1">
            <a:avLst/>
          </a:prstGeom>
          <a:noFill/>
          <a:ln w="9525" cap="flat" cmpd="sng">
            <a:solidFill>
              <a:schemeClr val="dk2"/>
            </a:solidFill>
            <a:prstDash val="solid"/>
            <a:round/>
            <a:headEnd type="none" w="med" len="med"/>
            <a:tailEnd type="none" w="med" len="med"/>
          </a:ln>
        </p:spPr>
      </p:cxnSp>
      <p:sp>
        <p:nvSpPr>
          <p:cNvPr id="744" name="Google Shape;744;p28"/>
          <p:cNvSpPr/>
          <p:nvPr/>
        </p:nvSpPr>
        <p:spPr>
          <a:xfrm>
            <a:off x="7332438" y="4217351"/>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745" name="Google Shape;745;p28"/>
              <p:cNvSpPr txBox="1"/>
              <p:nvPr/>
            </p:nvSpPr>
            <p:spPr>
              <a:xfrm>
                <a:off x="7352684" y="3931476"/>
                <a:ext cx="23364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Average schedule </a:t>
                </a:r>
                <a14:m>
                  <m:oMath xmlns:m="http://schemas.openxmlformats.org/officeDocument/2006/math">
                    <m:sSup>
                      <m:sSupPr>
                        <m:ctrlPr>
                          <a:rPr lang="en-US" b="0" i="1" smtClean="0">
                            <a:solidFill>
                              <a:schemeClr val="dk1"/>
                            </a:solidFill>
                            <a:latin typeface="Cambria Math" panose="02040503050406030204" pitchFamily="18" charset="0"/>
                            <a:ea typeface="Cabin"/>
                            <a:cs typeface="Cabin"/>
                            <a:sym typeface="Cabin"/>
                          </a:rPr>
                        </m:ctrlPr>
                      </m:sSupPr>
                      <m:e>
                        <m:r>
                          <a:rPr lang="en-US" b="1" i="1" smtClean="0">
                            <a:solidFill>
                              <a:schemeClr val="dk1"/>
                            </a:solidFill>
                            <a:latin typeface="Cambria Math" panose="02040503050406030204" pitchFamily="18" charset="0"/>
                            <a:ea typeface="Cabin"/>
                            <a:cs typeface="Cabin"/>
                            <a:sym typeface="Cabin"/>
                          </a:rPr>
                          <m:t>𝝁</m:t>
                        </m:r>
                      </m:e>
                      <m:sup>
                        <m:r>
                          <a:rPr lang="en-US" b="0" i="1" smtClean="0">
                            <a:solidFill>
                              <a:schemeClr val="dk1"/>
                            </a:solidFill>
                            <a:latin typeface="Cambria Math" panose="02040503050406030204" pitchFamily="18" charset="0"/>
                            <a:ea typeface="Cabin"/>
                            <a:cs typeface="Cabin"/>
                            <a:sym typeface="Cabin"/>
                          </a:rPr>
                          <m:t>∗</m:t>
                        </m:r>
                      </m:sup>
                    </m:sSup>
                  </m:oMath>
                </a14:m>
                <a:endParaRPr dirty="0">
                  <a:solidFill>
                    <a:schemeClr val="dk1"/>
                  </a:solidFill>
                  <a:latin typeface="Cabin"/>
                  <a:ea typeface="Cabin"/>
                  <a:cs typeface="Cabin"/>
                  <a:sym typeface="Cabin"/>
                </a:endParaRPr>
              </a:p>
            </p:txBody>
          </p:sp>
        </mc:Choice>
        <mc:Fallback xmlns="">
          <p:sp>
            <p:nvSpPr>
              <p:cNvPr id="745" name="Google Shape;745;p28"/>
              <p:cNvSpPr txBox="1">
                <a:spLocks noRot="1" noChangeAspect="1" noMove="1" noResize="1" noEditPoints="1" noAdjustHandles="1" noChangeArrowheads="1" noChangeShapeType="1" noTextEdit="1"/>
              </p:cNvSpPr>
              <p:nvPr/>
            </p:nvSpPr>
            <p:spPr>
              <a:xfrm>
                <a:off x="7352684" y="3931476"/>
                <a:ext cx="2336400" cy="400079"/>
              </a:xfrm>
              <a:prstGeom prst="rect">
                <a:avLst/>
              </a:prstGeom>
              <a:blipFill>
                <a:blip r:embed="rId5"/>
                <a:stretch>
                  <a:fillRect l="-541"/>
                </a:stretch>
              </a:blipFill>
              <a:ln>
                <a:noFill/>
              </a:ln>
            </p:spPr>
            <p:txBody>
              <a:bodyPr/>
              <a:lstStyle/>
              <a:p>
                <a:r>
                  <a:rPr lang="en-US">
                    <a:noFill/>
                  </a:rPr>
                  <a:t> </a:t>
                </a:r>
              </a:p>
            </p:txBody>
          </p:sp>
        </mc:Fallback>
      </mc:AlternateContent>
      <p:sp>
        <p:nvSpPr>
          <p:cNvPr id="746" name="Google Shape;746;p28"/>
          <p:cNvSpPr txBox="1"/>
          <p:nvPr/>
        </p:nvSpPr>
        <p:spPr>
          <a:xfrm>
            <a:off x="6454682" y="3492401"/>
            <a:ext cx="293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 (1, 1)</a:t>
            </a:r>
            <a:endParaRPr>
              <a:solidFill>
                <a:schemeClr val="dk1"/>
              </a:solidFill>
              <a:latin typeface="Cabin"/>
              <a:ea typeface="Cabin"/>
              <a:cs typeface="Cabin"/>
              <a:sym typeface="Cabin"/>
            </a:endParaRPr>
          </a:p>
        </p:txBody>
      </p:sp>
      <p:sp>
        <p:nvSpPr>
          <p:cNvPr id="747" name="Google Shape;747;p28"/>
          <p:cNvSpPr txBox="1"/>
          <p:nvPr/>
        </p:nvSpPr>
        <p:spPr>
          <a:xfrm>
            <a:off x="7902486" y="4559201"/>
            <a:ext cx="181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 (2, 0)</a:t>
            </a:r>
            <a:endParaRPr>
              <a:solidFill>
                <a:schemeClr val="dk1"/>
              </a:solidFill>
              <a:latin typeface="Cabin"/>
              <a:ea typeface="Cabin"/>
              <a:cs typeface="Cabin"/>
              <a:sym typeface="Cabin"/>
            </a:endParaRPr>
          </a:p>
        </p:txBody>
      </p:sp>
      <p:sp>
        <p:nvSpPr>
          <p:cNvPr id="750" name="Google Shape;750;p28"/>
          <p:cNvSpPr/>
          <p:nvPr/>
        </p:nvSpPr>
        <p:spPr>
          <a:xfrm>
            <a:off x="6943071" y="3797022"/>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51" name="Google Shape;751;p28"/>
          <p:cNvSpPr/>
          <p:nvPr/>
        </p:nvSpPr>
        <p:spPr>
          <a:xfrm>
            <a:off x="7933671" y="4863822"/>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754" name="Google Shape;754;p28"/>
              <p:cNvSpPr txBox="1"/>
              <p:nvPr/>
            </p:nvSpPr>
            <p:spPr>
              <a:xfrm>
                <a:off x="6066504" y="4349014"/>
                <a:ext cx="18126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1" i="1" smtClean="0">
                          <a:solidFill>
                            <a:schemeClr val="dk1"/>
                          </a:solidFill>
                          <a:latin typeface="Cambria Math" panose="02040503050406030204" pitchFamily="18" charset="0"/>
                          <a:ea typeface="Cabin"/>
                          <a:cs typeface="Cabin"/>
                          <a:sym typeface="Cabin"/>
                        </a:rPr>
                        <m:t>𝝀</m:t>
                      </m:r>
                      <m:r>
                        <a:rPr lang="en-US" b="0" i="1" smtClean="0">
                          <a:solidFill>
                            <a:schemeClr val="dk1"/>
                          </a:solidFill>
                          <a:latin typeface="Cambria Math" panose="02040503050406030204" pitchFamily="18" charset="0"/>
                          <a:ea typeface="Cabin"/>
                          <a:cs typeface="Cabin"/>
                          <a:sym typeface="Cabin"/>
                        </a:rPr>
                        <m:t>=(1.2, 0.2)</m:t>
                      </m:r>
                    </m:oMath>
                  </m:oMathPara>
                </a14:m>
                <a:endParaRPr dirty="0">
                  <a:solidFill>
                    <a:schemeClr val="dk1"/>
                  </a:solidFill>
                  <a:latin typeface="Cabin"/>
                  <a:ea typeface="Cabin"/>
                  <a:cs typeface="Cabin"/>
                  <a:sym typeface="Cabin"/>
                </a:endParaRPr>
              </a:p>
            </p:txBody>
          </p:sp>
        </mc:Choice>
        <mc:Fallback xmlns="">
          <p:sp>
            <p:nvSpPr>
              <p:cNvPr id="754" name="Google Shape;754;p28"/>
              <p:cNvSpPr txBox="1">
                <a:spLocks noRot="1" noChangeAspect="1" noMove="1" noResize="1" noEditPoints="1" noAdjustHandles="1" noChangeArrowheads="1" noChangeShapeType="1" noTextEdit="1"/>
              </p:cNvSpPr>
              <p:nvPr/>
            </p:nvSpPr>
            <p:spPr>
              <a:xfrm>
                <a:off x="6066504" y="4349014"/>
                <a:ext cx="1812600" cy="400079"/>
              </a:xfrm>
              <a:prstGeom prst="rect">
                <a:avLst/>
              </a:prstGeom>
              <a:blipFill>
                <a:blip r:embed="rId6"/>
                <a:stretch>
                  <a:fillRect/>
                </a:stretch>
              </a:blipFill>
              <a:ln>
                <a:noFill/>
              </a:ln>
            </p:spPr>
            <p:txBody>
              <a:bodyPr/>
              <a:lstStyle/>
              <a:p>
                <a:r>
                  <a:rPr lang="en-US">
                    <a:noFill/>
                  </a:rPr>
                  <a:t> </a:t>
                </a:r>
              </a:p>
            </p:txBody>
          </p:sp>
        </mc:Fallback>
      </mc:AlternateContent>
      <p:grpSp>
        <p:nvGrpSpPr>
          <p:cNvPr id="2" name="Google Shape;780;p29">
            <a:extLst>
              <a:ext uri="{FF2B5EF4-FFF2-40B4-BE49-F238E27FC236}">
                <a16:creationId xmlns:a16="http://schemas.microsoft.com/office/drawing/2014/main" id="{57F50800-B1A0-1EED-A718-262E4C9C33C5}"/>
              </a:ext>
            </a:extLst>
          </p:cNvPr>
          <p:cNvGrpSpPr/>
          <p:nvPr/>
        </p:nvGrpSpPr>
        <p:grpSpPr>
          <a:xfrm>
            <a:off x="435047" y="2890955"/>
            <a:ext cx="3974196" cy="950194"/>
            <a:chOff x="5219050" y="3365350"/>
            <a:chExt cx="5584025" cy="1327575"/>
          </a:xfrm>
        </p:grpSpPr>
        <mc:AlternateContent xmlns:mc="http://schemas.openxmlformats.org/markup-compatibility/2006" xmlns:a14="http://schemas.microsoft.com/office/drawing/2010/main">
          <mc:Choice Requires="a14">
            <p:sp>
              <p:nvSpPr>
                <p:cNvPr id="3" name="Google Shape;781;p29">
                  <a:extLst>
                    <a:ext uri="{FF2B5EF4-FFF2-40B4-BE49-F238E27FC236}">
                      <a16:creationId xmlns:a16="http://schemas.microsoft.com/office/drawing/2014/main" id="{0C232D40-B666-A478-E167-70DF35C88143}"/>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600">
                    <a:latin typeface="Cabin"/>
                    <a:ea typeface="Cabin"/>
                    <a:cs typeface="Cabin"/>
                    <a:sym typeface="Cabin"/>
                  </a:endParaRPr>
                </a:p>
                <a:p>
                  <a:pPr marL="0" lvl="0" indent="0" algn="l" rtl="0">
                    <a:spcBef>
                      <a:spcPts val="0"/>
                    </a:spcBef>
                    <a:spcAft>
                      <a:spcPts val="0"/>
                    </a:spcAft>
                    <a:buNone/>
                  </a:pPr>
                  <a:r>
                    <a:rPr lang="en-US" sz="2000">
                      <a:latin typeface="Cabin"/>
                      <a:ea typeface="Cabin"/>
                      <a:cs typeface="Cabin"/>
                      <a:sym typeface="Cabin"/>
                    </a:rPr>
                    <a:t>The system is stable when </a:t>
                  </a:r>
                  <a14:m>
                    <m:oMath xmlns:m="http://schemas.openxmlformats.org/officeDocument/2006/math">
                      <m:sSup>
                        <m:sSupPr>
                          <m:ctrlPr>
                            <a:rPr lang="en-US" sz="2000" b="0" i="1" dirty="0" smtClean="0">
                              <a:latin typeface="Cambria Math" panose="02040503050406030204" pitchFamily="18" charset="0"/>
                              <a:ea typeface="Cabin"/>
                              <a:cs typeface="Cabin"/>
                              <a:sym typeface="Cabin"/>
                            </a:rPr>
                          </m:ctrlPr>
                        </m:sSupPr>
                        <m:e>
                          <m:r>
                            <a:rPr lang="en-US" sz="2000" b="1" i="1" dirty="0" smtClean="0">
                              <a:latin typeface="Cambria Math" panose="02040503050406030204" pitchFamily="18" charset="0"/>
                              <a:ea typeface="Cabin"/>
                              <a:cs typeface="Cabin"/>
                              <a:sym typeface="Cabin"/>
                            </a:rPr>
                            <m:t>𝝁</m:t>
                          </m:r>
                        </m:e>
                        <m:sup>
                          <m:r>
                            <a:rPr lang="en-US" sz="2000" b="0" i="1" dirty="0" smtClean="0">
                              <a:latin typeface="Cambria Math" panose="02040503050406030204" pitchFamily="18" charset="0"/>
                              <a:ea typeface="Cabin"/>
                              <a:cs typeface="Cabin"/>
                              <a:sym typeface="Cabin"/>
                            </a:rPr>
                            <m:t>∗</m:t>
                          </m:r>
                        </m:sup>
                      </m:sSup>
                      <m:r>
                        <a:rPr lang="en-US" sz="2000" b="0" i="1" dirty="0" smtClean="0">
                          <a:latin typeface="Cambria Math" panose="02040503050406030204" pitchFamily="18" charset="0"/>
                          <a:ea typeface="Cabin"/>
                          <a:cs typeface="Cabin"/>
                          <a:sym typeface="Cabin"/>
                        </a:rPr>
                        <m:t>&gt;</m:t>
                      </m:r>
                      <m:r>
                        <a:rPr lang="en-US" sz="2000" b="1" i="1" dirty="0" smtClean="0">
                          <a:latin typeface="Cambria Math" panose="02040503050406030204" pitchFamily="18" charset="0"/>
                          <a:ea typeface="Cabin"/>
                          <a:cs typeface="Cabin"/>
                          <a:sym typeface="Cabin"/>
                        </a:rPr>
                        <m:t>𝝀</m:t>
                      </m:r>
                    </m:oMath>
                  </a14:m>
                  <a:r>
                    <a:rPr lang="en-US" sz="2000">
                      <a:latin typeface="Cabin"/>
                      <a:ea typeface="Cabin"/>
                      <a:cs typeface="Cabin"/>
                      <a:sym typeface="Cabin"/>
                    </a:rPr>
                    <a:t>.</a:t>
                  </a:r>
                  <a:endParaRPr sz="2000">
                    <a:latin typeface="Cabin"/>
                    <a:ea typeface="Cabin"/>
                    <a:cs typeface="Cabin"/>
                    <a:sym typeface="Cabin"/>
                  </a:endParaRPr>
                </a:p>
              </p:txBody>
            </p:sp>
          </mc:Choice>
          <mc:Fallback xmlns="">
            <p:sp>
              <p:nvSpPr>
                <p:cNvPr id="3" name="Google Shape;781;p29">
                  <a:extLst>
                    <a:ext uri="{FF2B5EF4-FFF2-40B4-BE49-F238E27FC236}">
                      <a16:creationId xmlns:a16="http://schemas.microsoft.com/office/drawing/2014/main" id="{0C232D40-B666-A478-E167-70DF35C88143}"/>
                    </a:ext>
                  </a:extLst>
                </p:cNvPr>
                <p:cNvSpPr>
                  <a:spLocks noRot="1" noChangeAspect="1" noMove="1" noResize="1" noEditPoints="1" noAdjustHandles="1" noChangeArrowheads="1" noChangeShapeType="1" noTextEdit="1"/>
                </p:cNvSpPr>
                <p:nvPr/>
              </p:nvSpPr>
              <p:spPr>
                <a:xfrm>
                  <a:off x="5219175" y="3366325"/>
                  <a:ext cx="5583900" cy="1326600"/>
                </a:xfrm>
                <a:prstGeom prst="roundRect">
                  <a:avLst>
                    <a:gd name="adj" fmla="val 16667"/>
                  </a:avLst>
                </a:prstGeom>
                <a:blipFill>
                  <a:blip r:embed="rId7"/>
                  <a:stretch>
                    <a:fillRect l="-317"/>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4" name="Google Shape;782;p29">
              <a:extLst>
                <a:ext uri="{FF2B5EF4-FFF2-40B4-BE49-F238E27FC236}">
                  <a16:creationId xmlns:a16="http://schemas.microsoft.com/office/drawing/2014/main" id="{257F3AF6-EBD3-BE06-A22C-455552DD6976}"/>
                </a:ext>
              </a:extLst>
            </p:cNvPr>
            <p:cNvSpPr/>
            <p:nvPr/>
          </p:nvSpPr>
          <p:spPr>
            <a:xfrm>
              <a:off x="5219050" y="3365350"/>
              <a:ext cx="5583900" cy="309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900" i="1" dirty="0">
                  <a:solidFill>
                    <a:schemeClr val="lt1"/>
                  </a:solidFill>
                  <a:latin typeface="Cabin"/>
                  <a:ea typeface="Cabin"/>
                  <a:cs typeface="Cabin"/>
                  <a:sym typeface="Cabin"/>
                </a:rPr>
                <a:t>Theorem 1 (Stability conditions)</a:t>
              </a:r>
              <a:endParaRPr sz="1900" i="1" dirty="0">
                <a:solidFill>
                  <a:schemeClr val="lt1"/>
                </a:solidFill>
                <a:latin typeface="Cabin"/>
                <a:ea typeface="Cabin"/>
                <a:cs typeface="Cabin"/>
                <a:sym typeface="Cabi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90" name="Google Shape;890;p3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mc:AlternateContent xmlns:mc="http://schemas.openxmlformats.org/markup-compatibility/2006" xmlns:a14="http://schemas.microsoft.com/office/drawing/2010/main">
        <mc:Choice Requires="a14">
          <p:sp>
            <p:nvSpPr>
              <p:cNvPr id="3" name="Google Shape;904;p32">
                <a:extLst>
                  <a:ext uri="{FF2B5EF4-FFF2-40B4-BE49-F238E27FC236}">
                    <a16:creationId xmlns:a16="http://schemas.microsoft.com/office/drawing/2014/main" id="{C37C9D40-1DA7-19CC-D569-359BA168AB57}"/>
                  </a:ext>
                </a:extLst>
              </p:cNvPr>
              <p:cNvSpPr txBox="1">
                <a:spLocks/>
              </p:cNvSpPr>
              <p:nvPr/>
            </p:nvSpPr>
            <p:spPr>
              <a:xfrm>
                <a:off x="122858" y="-173107"/>
                <a:ext cx="7097971"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Key Result 2: Bounding </a:t>
                </a:r>
                <a14:m>
                  <m:oMath xmlns:m="http://schemas.openxmlformats.org/officeDocument/2006/math">
                    <m:r>
                      <a:rPr lang="en-US" sz="2400" i="1" smtClean="0">
                        <a:latin typeface="Cambria Math" panose="02040503050406030204" pitchFamily="18" charset="0"/>
                        <a:ea typeface="Cambria Math" panose="02040503050406030204" pitchFamily="18" charset="0"/>
                      </a:rPr>
                      <m:t>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m:t>
                    </m:r>
                  </m:oMath>
                </a14:m>
                <a:r>
                  <a:rPr lang="en-US" sz="2400" dirty="0"/>
                  <a:t> for MSR policies</a:t>
                </a:r>
              </a:p>
            </p:txBody>
          </p:sp>
        </mc:Choice>
        <mc:Fallback xmlns="">
          <p:sp>
            <p:nvSpPr>
              <p:cNvPr id="3" name="Google Shape;904;p32">
                <a:extLst>
                  <a:ext uri="{FF2B5EF4-FFF2-40B4-BE49-F238E27FC236}">
                    <a16:creationId xmlns:a16="http://schemas.microsoft.com/office/drawing/2014/main" id="{C37C9D40-1DA7-19CC-D569-359BA168AB57}"/>
                  </a:ext>
                </a:extLst>
              </p:cNvPr>
              <p:cNvSpPr txBox="1">
                <a:spLocks noRot="1" noChangeAspect="1" noMove="1" noResize="1" noEditPoints="1" noAdjustHandles="1" noChangeArrowheads="1" noChangeShapeType="1" noTextEdit="1"/>
              </p:cNvSpPr>
              <p:nvPr/>
            </p:nvSpPr>
            <p:spPr>
              <a:xfrm>
                <a:off x="122858" y="-173107"/>
                <a:ext cx="7097971" cy="1325700"/>
              </a:xfrm>
              <a:prstGeom prst="rect">
                <a:avLst/>
              </a:prstGeom>
              <a:blipFill>
                <a:blip r:embed="rId3"/>
                <a:stretch>
                  <a:fillRect l="-1429"/>
                </a:stretch>
              </a:blipFill>
              <a:ln>
                <a:no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F364C37-F678-7897-1514-19C52FB519AF}"/>
              </a:ext>
            </a:extLst>
          </p:cNvPr>
          <p:cNvGrpSpPr/>
          <p:nvPr/>
        </p:nvGrpSpPr>
        <p:grpSpPr>
          <a:xfrm>
            <a:off x="2683938" y="1621605"/>
            <a:ext cx="5926817" cy="1336339"/>
            <a:chOff x="1405637" y="716365"/>
            <a:chExt cx="5926817" cy="1336339"/>
          </a:xfrm>
        </p:grpSpPr>
        <p:grpSp>
          <p:nvGrpSpPr>
            <p:cNvPr id="892" name="Google Shape;892;p32"/>
            <p:cNvGrpSpPr/>
            <p:nvPr/>
          </p:nvGrpSpPr>
          <p:grpSpPr>
            <a:xfrm>
              <a:off x="1405637" y="883418"/>
              <a:ext cx="5926817" cy="1169286"/>
              <a:chOff x="5302445" y="938490"/>
              <a:chExt cx="7886123" cy="1555834"/>
            </a:xfrm>
          </p:grpSpPr>
          <p:grpSp>
            <p:nvGrpSpPr>
              <p:cNvPr id="893" name="Google Shape;893;p32"/>
              <p:cNvGrpSpPr/>
              <p:nvPr/>
            </p:nvGrpSpPr>
            <p:grpSpPr>
              <a:xfrm>
                <a:off x="6892940" y="938490"/>
                <a:ext cx="3556346" cy="997446"/>
                <a:chOff x="8117698" y="1196224"/>
                <a:chExt cx="2580427" cy="212042"/>
              </a:xfrm>
            </p:grpSpPr>
            <p:cxnSp>
              <p:nvCxnSpPr>
                <p:cNvPr id="894" name="Google Shape;894;p32"/>
                <p:cNvCxnSpPr>
                  <a:cxnSpLocks/>
                </p:cNvCxnSpPr>
                <p:nvPr/>
              </p:nvCxnSpPr>
              <p:spPr>
                <a:xfrm>
                  <a:off x="8117698" y="1196224"/>
                  <a:ext cx="2580427" cy="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32"/>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32"/>
                <p:cNvCxnSpPr>
                  <a:cxnSpLocks/>
                </p:cNvCxnSpPr>
                <p:nvPr/>
              </p:nvCxnSpPr>
              <p:spPr>
                <a:xfrm flipH="1">
                  <a:off x="8117698" y="1406366"/>
                  <a:ext cx="2580427" cy="0"/>
                </a:xfrm>
                <a:prstGeom prst="straightConnector1">
                  <a:avLst/>
                </a:prstGeom>
                <a:noFill/>
                <a:ln w="9525" cap="flat" cmpd="sng">
                  <a:solidFill>
                    <a:schemeClr val="dk2"/>
                  </a:solidFill>
                  <a:prstDash val="solid"/>
                  <a:round/>
                  <a:headEnd type="none" w="med" len="med"/>
                  <a:tailEnd type="none" w="med" len="med"/>
                </a:ln>
              </p:spPr>
            </p:cxnSp>
          </p:grpSp>
          <p:cxnSp>
            <p:nvCxnSpPr>
              <p:cNvPr id="899" name="Google Shape;899;p32"/>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0" name="Google Shape;900;p32"/>
                  <p:cNvSpPr txBox="1"/>
                  <p:nvPr/>
                </p:nvSpPr>
                <p:spPr>
                  <a:xfrm>
                    <a:off x="10499934" y="1961985"/>
                    <a:ext cx="2688634" cy="5323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Completion rate</a:t>
                    </a:r>
                    <a:r>
                      <a:rPr lang="en-US" i="1" dirty="0">
                        <a:solidFill>
                          <a:schemeClr val="dk1"/>
                        </a:solidFill>
                        <a:latin typeface="Cabin"/>
                        <a:ea typeface="Cabin"/>
                        <a:cs typeface="Cabin"/>
                        <a:sym typeface="Cabin"/>
                      </a:rPr>
                      <a:t>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dirty="0">
                      <a:solidFill>
                        <a:schemeClr val="dk1"/>
                      </a:solidFill>
                      <a:latin typeface="Cabin"/>
                      <a:ea typeface="Cabin"/>
                      <a:cs typeface="Cabin"/>
                      <a:sym typeface="Cabin"/>
                    </a:endParaRPr>
                  </a:p>
                </p:txBody>
              </p:sp>
            </mc:Choice>
            <mc:Fallback xmlns="">
              <p:sp>
                <p:nvSpPr>
                  <p:cNvPr id="900" name="Google Shape;900;p32"/>
                  <p:cNvSpPr txBox="1">
                    <a:spLocks noRot="1" noChangeAspect="1" noMove="1" noResize="1" noEditPoints="1" noAdjustHandles="1" noChangeArrowheads="1" noChangeShapeType="1" noTextEdit="1"/>
                  </p:cNvSpPr>
                  <p:nvPr/>
                </p:nvSpPr>
                <p:spPr>
                  <a:xfrm>
                    <a:off x="10499934" y="1961985"/>
                    <a:ext cx="2688634" cy="532339"/>
                  </a:xfrm>
                  <a:prstGeom prst="rect">
                    <a:avLst/>
                  </a:prstGeom>
                  <a:blipFill>
                    <a:blip r:embed="rId4"/>
                    <a:stretch>
                      <a:fillRect l="-621" b="-3125"/>
                    </a:stretch>
                  </a:blipFill>
                  <a:ln>
                    <a:noFill/>
                  </a:ln>
                </p:spPr>
                <p:txBody>
                  <a:bodyPr/>
                  <a:lstStyle/>
                  <a:p>
                    <a:r>
                      <a:rPr lang="en-US">
                        <a:noFill/>
                      </a:rPr>
                      <a:t> </a:t>
                    </a:r>
                  </a:p>
                </p:txBody>
              </p:sp>
            </mc:Fallback>
          </mc:AlternateContent>
          <p:cxnSp>
            <p:nvCxnSpPr>
              <p:cNvPr id="901" name="Google Shape;901;p32"/>
              <p:cNvCxnSpPr/>
              <p:nvPr/>
            </p:nvCxnSpPr>
            <p:spPr>
              <a:xfrm>
                <a:off x="5655674" y="1446562"/>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3" name="Google Shape;903;p32"/>
                  <p:cNvSpPr txBox="1"/>
                  <p:nvPr/>
                </p:nvSpPr>
                <p:spPr>
                  <a:xfrm>
                    <a:off x="5302445" y="1049481"/>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r>
                          <a:rPr lang="en-US" sz="1200" b="0" i="1" smtClean="0">
                            <a:solidFill>
                              <a:schemeClr val="dk1"/>
                            </a:solidFill>
                            <a:latin typeface="Cambria Math" panose="02040503050406030204" pitchFamily="18" charset="0"/>
                            <a:ea typeface="Cabin"/>
                            <a:cs typeface="Cabin"/>
                            <a:sym typeface="Cabin"/>
                          </a:rPr>
                          <m:t>+</m:t>
                        </m:r>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2</m:t>
                            </m:r>
                          </m:sub>
                        </m:sSub>
                      </m:oMath>
                    </a14:m>
                    <a:r>
                      <a:rPr lang="en-US" sz="1200" dirty="0">
                        <a:solidFill>
                          <a:schemeClr val="dk1"/>
                        </a:solidFill>
                        <a:latin typeface="Cabin"/>
                        <a:ea typeface="Cabin"/>
                        <a:cs typeface="Cabin"/>
                        <a:sym typeface="Cabin"/>
                      </a:rPr>
                      <a:t> jobs/sec</a:t>
                    </a:r>
                    <a:endParaRPr sz="1200" dirty="0">
                      <a:solidFill>
                        <a:schemeClr val="dk1"/>
                      </a:solidFill>
                      <a:latin typeface="Cabin"/>
                      <a:ea typeface="Cabin"/>
                      <a:cs typeface="Cabin"/>
                      <a:sym typeface="Cabin"/>
                    </a:endParaRPr>
                  </a:p>
                </p:txBody>
              </p:sp>
            </mc:Choice>
            <mc:Fallback xmlns="">
              <p:sp>
                <p:nvSpPr>
                  <p:cNvPr id="903" name="Google Shape;903;p32"/>
                  <p:cNvSpPr txBox="1">
                    <a:spLocks noRot="1" noChangeAspect="1" noMove="1" noResize="1" noEditPoints="1" noAdjustHandles="1" noChangeArrowheads="1" noChangeShapeType="1" noTextEdit="1"/>
                  </p:cNvSpPr>
                  <p:nvPr/>
                </p:nvSpPr>
                <p:spPr>
                  <a:xfrm>
                    <a:off x="5302445" y="1049481"/>
                    <a:ext cx="1918146" cy="491388"/>
                  </a:xfrm>
                  <a:prstGeom prst="rect">
                    <a:avLst/>
                  </a:prstGeom>
                  <a:blipFill>
                    <a:blip r:embed="rId5"/>
                    <a:stretch>
                      <a:fillRect/>
                    </a:stretch>
                  </a:blipFill>
                  <a:ln>
                    <a:noFill/>
                  </a:ln>
                </p:spPr>
                <p:txBody>
                  <a:bodyPr/>
                  <a:lstStyle/>
                  <a:p>
                    <a:r>
                      <a:rPr lang="en-US">
                        <a:noFill/>
                      </a:rPr>
                      <a:t> </a:t>
                    </a:r>
                  </a:p>
                </p:txBody>
              </p:sp>
            </mc:Fallback>
          </mc:AlternateContent>
        </p:grpSp>
        <p:pic>
          <p:nvPicPr>
            <p:cNvPr id="4" name="Google Shape;644;p26">
              <a:extLst>
                <a:ext uri="{FF2B5EF4-FFF2-40B4-BE49-F238E27FC236}">
                  <a16:creationId xmlns:a16="http://schemas.microsoft.com/office/drawing/2014/main" id="{16CAB88F-0D04-EC82-46D8-7AF41C9106AA}"/>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12" name="Google Shape;879;p31">
            <a:extLst>
              <a:ext uri="{FF2B5EF4-FFF2-40B4-BE49-F238E27FC236}">
                <a16:creationId xmlns:a16="http://schemas.microsoft.com/office/drawing/2014/main" id="{0696C39E-E0B8-C4AA-36CE-1745B5A5E84D}"/>
              </a:ext>
            </a:extLst>
          </p:cNvPr>
          <p:cNvSpPr txBox="1"/>
          <p:nvPr/>
        </p:nvSpPr>
        <p:spPr>
          <a:xfrm>
            <a:off x="1934242" y="869570"/>
            <a:ext cx="8828705" cy="523190"/>
          </a:xfrm>
          <a:prstGeom prst="rect">
            <a:avLst/>
          </a:prstGeom>
          <a:noFill/>
          <a:ln>
            <a:noFill/>
          </a:ln>
        </p:spPr>
        <p:txBody>
          <a:bodyPr spcFirstLastPara="1" wrap="square" lIns="91425" tIns="91425" rIns="91425" bIns="91425" anchor="t" anchorCtr="0">
            <a:spAutoFit/>
          </a:bodyPr>
          <a:lstStyle/>
          <a:p>
            <a:pPr marL="88900" lvl="0" algn="l" rtl="0">
              <a:spcBef>
                <a:spcPts val="0"/>
              </a:spcBef>
              <a:spcAft>
                <a:spcPts val="0"/>
              </a:spcAft>
              <a:buClr>
                <a:schemeClr val="dk1"/>
              </a:buClr>
              <a:buSzPts val="2200"/>
            </a:pPr>
            <a:r>
              <a:rPr lang="en-US" sz="2200" b="1" dirty="0">
                <a:solidFill>
                  <a:schemeClr val="dk1"/>
                </a:solidFill>
                <a:latin typeface="Cabin"/>
                <a:ea typeface="Cabin"/>
                <a:cs typeface="Cabin"/>
                <a:sym typeface="Cabin"/>
              </a:rPr>
              <a:t>Key Idea: </a:t>
            </a:r>
            <a:r>
              <a:rPr lang="en-US" sz="2200" dirty="0">
                <a:solidFill>
                  <a:schemeClr val="dk1"/>
                </a:solidFill>
                <a:latin typeface="Cabin"/>
                <a:ea typeface="Cabin"/>
                <a:cs typeface="Cabin"/>
                <a:sym typeface="Cabin"/>
              </a:rPr>
              <a:t>decouple the system and analyze each job type separately</a:t>
            </a:r>
            <a:endParaRPr sz="2200" b="1" dirty="0">
              <a:solidFill>
                <a:schemeClr val="dk1"/>
              </a:solidFill>
              <a:latin typeface="Cabin"/>
              <a:ea typeface="Cabin"/>
              <a:cs typeface="Cabin"/>
              <a:sym typeface="Cabin"/>
            </a:endParaRPr>
          </a:p>
        </p:txBody>
      </p:sp>
      <p:grpSp>
        <p:nvGrpSpPr>
          <p:cNvPr id="952" name="Group 951">
            <a:extLst>
              <a:ext uri="{FF2B5EF4-FFF2-40B4-BE49-F238E27FC236}">
                <a16:creationId xmlns:a16="http://schemas.microsoft.com/office/drawing/2014/main" id="{13C4E47C-6FA5-01D8-D048-66A4DF9754B3}"/>
              </a:ext>
            </a:extLst>
          </p:cNvPr>
          <p:cNvGrpSpPr/>
          <p:nvPr/>
        </p:nvGrpSpPr>
        <p:grpSpPr>
          <a:xfrm>
            <a:off x="4385738" y="1980263"/>
            <a:ext cx="1933804" cy="365760"/>
            <a:chOff x="4385738" y="1980263"/>
            <a:chExt cx="1933804" cy="365760"/>
          </a:xfrm>
        </p:grpSpPr>
        <p:sp>
          <p:nvSpPr>
            <p:cNvPr id="13" name="Google Shape;916;p32">
              <a:extLst>
                <a:ext uri="{FF2B5EF4-FFF2-40B4-BE49-F238E27FC236}">
                  <a16:creationId xmlns:a16="http://schemas.microsoft.com/office/drawing/2014/main" id="{EAEFBC67-1827-1794-35C6-AAC4F747C975}"/>
                </a:ext>
              </a:extLst>
            </p:cNvPr>
            <p:cNvSpPr/>
            <p:nvPr/>
          </p:nvSpPr>
          <p:spPr>
            <a:xfrm>
              <a:off x="5953782"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6" name="Google Shape;916;p32">
              <a:extLst>
                <a:ext uri="{FF2B5EF4-FFF2-40B4-BE49-F238E27FC236}">
                  <a16:creationId xmlns:a16="http://schemas.microsoft.com/office/drawing/2014/main" id="{D66BDA4C-63D7-EA58-8BE8-6C18D8BC0AB1}"/>
                </a:ext>
              </a:extLst>
            </p:cNvPr>
            <p:cNvSpPr/>
            <p:nvPr/>
          </p:nvSpPr>
          <p:spPr>
            <a:xfrm>
              <a:off x="4385738"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 name="Google Shape;916;p32">
              <a:extLst>
                <a:ext uri="{FF2B5EF4-FFF2-40B4-BE49-F238E27FC236}">
                  <a16:creationId xmlns:a16="http://schemas.microsoft.com/office/drawing/2014/main" id="{F22D0148-DCEA-D708-6AF4-E331CAF427C2}"/>
                </a:ext>
              </a:extLst>
            </p:cNvPr>
            <p:cNvSpPr/>
            <p:nvPr/>
          </p:nvSpPr>
          <p:spPr>
            <a:xfrm>
              <a:off x="4920453" y="1980263"/>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916;p32">
              <a:extLst>
                <a:ext uri="{FF2B5EF4-FFF2-40B4-BE49-F238E27FC236}">
                  <a16:creationId xmlns:a16="http://schemas.microsoft.com/office/drawing/2014/main" id="{19847E91-90C0-52A1-C594-76D800092924}"/>
                </a:ext>
              </a:extLst>
            </p:cNvPr>
            <p:cNvSpPr/>
            <p:nvPr/>
          </p:nvSpPr>
          <p:spPr>
            <a:xfrm>
              <a:off x="5437616"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50" name="Group 949">
            <a:extLst>
              <a:ext uri="{FF2B5EF4-FFF2-40B4-BE49-F238E27FC236}">
                <a16:creationId xmlns:a16="http://schemas.microsoft.com/office/drawing/2014/main" id="{45F5CA4F-FDEB-3C79-A469-8682BE016B5F}"/>
              </a:ext>
            </a:extLst>
          </p:cNvPr>
          <p:cNvGrpSpPr/>
          <p:nvPr/>
        </p:nvGrpSpPr>
        <p:grpSpPr>
          <a:xfrm>
            <a:off x="529099" y="3099867"/>
            <a:ext cx="5926817" cy="1336339"/>
            <a:chOff x="169183" y="3172685"/>
            <a:chExt cx="5926817" cy="1336339"/>
          </a:xfrm>
        </p:grpSpPr>
        <p:grpSp>
          <p:nvGrpSpPr>
            <p:cNvPr id="39" name="Group 38">
              <a:extLst>
                <a:ext uri="{FF2B5EF4-FFF2-40B4-BE49-F238E27FC236}">
                  <a16:creationId xmlns:a16="http://schemas.microsoft.com/office/drawing/2014/main" id="{63AF6CB8-1B56-3A42-B9A8-E159B1996277}"/>
                </a:ext>
              </a:extLst>
            </p:cNvPr>
            <p:cNvGrpSpPr/>
            <p:nvPr/>
          </p:nvGrpSpPr>
          <p:grpSpPr>
            <a:xfrm>
              <a:off x="169183" y="3172685"/>
              <a:ext cx="5926817" cy="1336339"/>
              <a:chOff x="1405637" y="716365"/>
              <a:chExt cx="5926817" cy="1336339"/>
            </a:xfrm>
          </p:grpSpPr>
          <p:grpSp>
            <p:nvGrpSpPr>
              <p:cNvPr id="40" name="Google Shape;892;p32">
                <a:extLst>
                  <a:ext uri="{FF2B5EF4-FFF2-40B4-BE49-F238E27FC236}">
                    <a16:creationId xmlns:a16="http://schemas.microsoft.com/office/drawing/2014/main" id="{93CEF7CD-3AA5-D409-DE54-F8236B707260}"/>
                  </a:ext>
                </a:extLst>
              </p:cNvPr>
              <p:cNvGrpSpPr/>
              <p:nvPr/>
            </p:nvGrpSpPr>
            <p:grpSpPr>
              <a:xfrm>
                <a:off x="1405637" y="883418"/>
                <a:ext cx="5926817" cy="1169286"/>
                <a:chOff x="5302445" y="938490"/>
                <a:chExt cx="7886123" cy="1555834"/>
              </a:xfrm>
            </p:grpSpPr>
            <p:grpSp>
              <p:nvGrpSpPr>
                <p:cNvPr id="42" name="Google Shape;893;p32">
                  <a:extLst>
                    <a:ext uri="{FF2B5EF4-FFF2-40B4-BE49-F238E27FC236}">
                      <a16:creationId xmlns:a16="http://schemas.microsoft.com/office/drawing/2014/main" id="{E986C74C-A89A-48FC-FB8E-A036EA404D66}"/>
                    </a:ext>
                  </a:extLst>
                </p:cNvPr>
                <p:cNvGrpSpPr/>
                <p:nvPr/>
              </p:nvGrpSpPr>
              <p:grpSpPr>
                <a:xfrm>
                  <a:off x="6892940" y="938490"/>
                  <a:ext cx="3556346" cy="997446"/>
                  <a:chOff x="8117698" y="1196224"/>
                  <a:chExt cx="2580427" cy="212042"/>
                </a:xfrm>
              </p:grpSpPr>
              <p:cxnSp>
                <p:nvCxnSpPr>
                  <p:cNvPr id="47" name="Google Shape;894;p32">
                    <a:extLst>
                      <a:ext uri="{FF2B5EF4-FFF2-40B4-BE49-F238E27FC236}">
                        <a16:creationId xmlns:a16="http://schemas.microsoft.com/office/drawing/2014/main" id="{6561E714-6DAC-9878-3976-D61EB65BE199}"/>
                      </a:ext>
                    </a:extLst>
                  </p:cNvPr>
                  <p:cNvCxnSpPr>
                    <a:cxnSpLocks/>
                  </p:cNvCxnSpPr>
                  <p:nvPr/>
                </p:nvCxnSpPr>
                <p:spPr>
                  <a:xfrm>
                    <a:off x="8117698" y="1196224"/>
                    <a:ext cx="2580427" cy="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895;p32">
                    <a:extLst>
                      <a:ext uri="{FF2B5EF4-FFF2-40B4-BE49-F238E27FC236}">
                        <a16:creationId xmlns:a16="http://schemas.microsoft.com/office/drawing/2014/main" id="{4E9BDFA8-7BF5-8E6B-0608-99AD217C47AD}"/>
                      </a:ext>
                    </a:extLst>
                  </p:cNvPr>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49" name="Google Shape;896;p32">
                    <a:extLst>
                      <a:ext uri="{FF2B5EF4-FFF2-40B4-BE49-F238E27FC236}">
                        <a16:creationId xmlns:a16="http://schemas.microsoft.com/office/drawing/2014/main" id="{29B4F764-6022-9A9E-EE7C-7E9E4176CAAA}"/>
                      </a:ext>
                    </a:extLst>
                  </p:cNvPr>
                  <p:cNvCxnSpPr>
                    <a:cxnSpLocks/>
                  </p:cNvCxnSpPr>
                  <p:nvPr/>
                </p:nvCxnSpPr>
                <p:spPr>
                  <a:xfrm flipH="1">
                    <a:off x="8117698" y="1406366"/>
                    <a:ext cx="2580427" cy="0"/>
                  </a:xfrm>
                  <a:prstGeom prst="straightConnector1">
                    <a:avLst/>
                  </a:prstGeom>
                  <a:noFill/>
                  <a:ln w="9525" cap="flat" cmpd="sng">
                    <a:solidFill>
                      <a:schemeClr val="dk2"/>
                    </a:solidFill>
                    <a:prstDash val="solid"/>
                    <a:round/>
                    <a:headEnd type="none" w="med" len="med"/>
                    <a:tailEnd type="none" w="med" len="med"/>
                  </a:ln>
                </p:spPr>
              </p:cxnSp>
            </p:grpSp>
            <p:cxnSp>
              <p:nvCxnSpPr>
                <p:cNvPr id="43" name="Google Shape;899;p32">
                  <a:extLst>
                    <a:ext uri="{FF2B5EF4-FFF2-40B4-BE49-F238E27FC236}">
                      <a16:creationId xmlns:a16="http://schemas.microsoft.com/office/drawing/2014/main" id="{6A12A90F-45B3-F28C-9CE4-1891CD0D5541}"/>
                    </a:ext>
                  </a:extLst>
                </p:cNvPr>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4" name="Google Shape;900;p32">
                      <a:extLst>
                        <a:ext uri="{FF2B5EF4-FFF2-40B4-BE49-F238E27FC236}">
                          <a16:creationId xmlns:a16="http://schemas.microsoft.com/office/drawing/2014/main" id="{640B50B1-A338-1E9F-D109-BE4762B1327E}"/>
                        </a:ext>
                      </a:extLst>
                    </p:cNvPr>
                    <p:cNvSpPr txBox="1"/>
                    <p:nvPr/>
                  </p:nvSpPr>
                  <p:spPr>
                    <a:xfrm>
                      <a:off x="10499934" y="1961985"/>
                      <a:ext cx="2688634" cy="5323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Completion rate</a:t>
                      </a:r>
                      <a:r>
                        <a:rPr lang="en-US" i="1" dirty="0">
                          <a:solidFill>
                            <a:schemeClr val="dk1"/>
                          </a:solidFill>
                          <a:latin typeface="Cabin"/>
                          <a:ea typeface="Cabin"/>
                          <a:cs typeface="Cabin"/>
                          <a:sym typeface="Cabin"/>
                        </a:rPr>
                        <a:t>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dirty="0">
                        <a:solidFill>
                          <a:schemeClr val="dk1"/>
                        </a:solidFill>
                        <a:latin typeface="Cabin"/>
                        <a:ea typeface="Cabin"/>
                        <a:cs typeface="Cabin"/>
                        <a:sym typeface="Cabin"/>
                      </a:endParaRPr>
                    </a:p>
                  </p:txBody>
                </p:sp>
              </mc:Choice>
              <mc:Fallback xmlns="">
                <p:sp>
                  <p:nvSpPr>
                    <p:cNvPr id="44" name="Google Shape;900;p32">
                      <a:extLst>
                        <a:ext uri="{FF2B5EF4-FFF2-40B4-BE49-F238E27FC236}">
                          <a16:creationId xmlns:a16="http://schemas.microsoft.com/office/drawing/2014/main" id="{640B50B1-A338-1E9F-D109-BE4762B1327E}"/>
                        </a:ext>
                      </a:extLst>
                    </p:cNvPr>
                    <p:cNvSpPr txBox="1">
                      <a:spLocks noRot="1" noChangeAspect="1" noMove="1" noResize="1" noEditPoints="1" noAdjustHandles="1" noChangeArrowheads="1" noChangeShapeType="1" noTextEdit="1"/>
                    </p:cNvSpPr>
                    <p:nvPr/>
                  </p:nvSpPr>
                  <p:spPr>
                    <a:xfrm>
                      <a:off x="10499934" y="1961985"/>
                      <a:ext cx="2688634" cy="532339"/>
                    </a:xfrm>
                    <a:prstGeom prst="rect">
                      <a:avLst/>
                    </a:prstGeom>
                    <a:blipFill>
                      <a:blip r:embed="rId7"/>
                      <a:stretch>
                        <a:fillRect l="-1250"/>
                      </a:stretch>
                    </a:blipFill>
                    <a:ln>
                      <a:noFill/>
                    </a:ln>
                  </p:spPr>
                  <p:txBody>
                    <a:bodyPr/>
                    <a:lstStyle/>
                    <a:p>
                      <a:r>
                        <a:rPr lang="en-US">
                          <a:noFill/>
                        </a:rPr>
                        <a:t> </a:t>
                      </a:r>
                    </a:p>
                  </p:txBody>
                </p:sp>
              </mc:Fallback>
            </mc:AlternateContent>
            <p:cxnSp>
              <p:nvCxnSpPr>
                <p:cNvPr id="45" name="Google Shape;901;p32">
                  <a:extLst>
                    <a:ext uri="{FF2B5EF4-FFF2-40B4-BE49-F238E27FC236}">
                      <a16:creationId xmlns:a16="http://schemas.microsoft.com/office/drawing/2014/main" id="{2D2D6E93-17E3-D805-3AC6-2F3DC2DDAA0D}"/>
                    </a:ext>
                  </a:extLst>
                </p:cNvPr>
                <p:cNvCxnSpPr/>
                <p:nvPr/>
              </p:nvCxnSpPr>
              <p:spPr>
                <a:xfrm>
                  <a:off x="5655674" y="1446562"/>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6" name="Google Shape;903;p32">
                      <a:extLst>
                        <a:ext uri="{FF2B5EF4-FFF2-40B4-BE49-F238E27FC236}">
                          <a16:creationId xmlns:a16="http://schemas.microsoft.com/office/drawing/2014/main" id="{368A782A-A2C5-3898-DA14-735F5D200F74}"/>
                        </a:ext>
                      </a:extLst>
                    </p:cNvPr>
                    <p:cNvSpPr txBox="1"/>
                    <p:nvPr/>
                  </p:nvSpPr>
                  <p:spPr>
                    <a:xfrm>
                      <a:off x="5302445" y="1049481"/>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dirty="0">
                          <a:solidFill>
                            <a:schemeClr val="dk1"/>
                          </a:solidFill>
                          <a:latin typeface="Cabin"/>
                          <a:ea typeface="Cabin"/>
                          <a:cs typeface="Cabin"/>
                          <a:sym typeface="Cabin"/>
                        </a:rPr>
                        <a:t> jobs/sec</a:t>
                      </a:r>
                      <a:endParaRPr sz="1200" dirty="0">
                        <a:solidFill>
                          <a:schemeClr val="dk1"/>
                        </a:solidFill>
                        <a:latin typeface="Cabin"/>
                        <a:ea typeface="Cabin"/>
                        <a:cs typeface="Cabin"/>
                        <a:sym typeface="Cabin"/>
                      </a:endParaRPr>
                    </a:p>
                  </p:txBody>
                </p:sp>
              </mc:Choice>
              <mc:Fallback xmlns="">
                <p:sp>
                  <p:nvSpPr>
                    <p:cNvPr id="46" name="Google Shape;903;p32">
                      <a:extLst>
                        <a:ext uri="{FF2B5EF4-FFF2-40B4-BE49-F238E27FC236}">
                          <a16:creationId xmlns:a16="http://schemas.microsoft.com/office/drawing/2014/main" id="{368A782A-A2C5-3898-DA14-735F5D200F74}"/>
                        </a:ext>
                      </a:extLst>
                    </p:cNvPr>
                    <p:cNvSpPr txBox="1">
                      <a:spLocks noRot="1" noChangeAspect="1" noMove="1" noResize="1" noEditPoints="1" noAdjustHandles="1" noChangeArrowheads="1" noChangeShapeType="1" noTextEdit="1"/>
                    </p:cNvSpPr>
                    <p:nvPr/>
                  </p:nvSpPr>
                  <p:spPr>
                    <a:xfrm>
                      <a:off x="5302445" y="1049481"/>
                      <a:ext cx="1918146" cy="491388"/>
                    </a:xfrm>
                    <a:prstGeom prst="rect">
                      <a:avLst/>
                    </a:prstGeom>
                    <a:blipFill>
                      <a:blip r:embed="rId8"/>
                      <a:stretch>
                        <a:fillRect/>
                      </a:stretch>
                    </a:blipFill>
                    <a:ln>
                      <a:noFill/>
                    </a:ln>
                  </p:spPr>
                  <p:txBody>
                    <a:bodyPr/>
                    <a:lstStyle/>
                    <a:p>
                      <a:r>
                        <a:rPr lang="en-US">
                          <a:noFill/>
                        </a:rPr>
                        <a:t> </a:t>
                      </a:r>
                    </a:p>
                  </p:txBody>
                </p:sp>
              </mc:Fallback>
            </mc:AlternateContent>
          </p:grpSp>
          <p:pic>
            <p:nvPicPr>
              <p:cNvPr id="41" name="Google Shape;644;p26">
                <a:extLst>
                  <a:ext uri="{FF2B5EF4-FFF2-40B4-BE49-F238E27FC236}">
                    <a16:creationId xmlns:a16="http://schemas.microsoft.com/office/drawing/2014/main" id="{AE7790B2-E760-EC08-054A-36436B9BB8EB}"/>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50" name="Google Shape;916;p32">
              <a:extLst>
                <a:ext uri="{FF2B5EF4-FFF2-40B4-BE49-F238E27FC236}">
                  <a16:creationId xmlns:a16="http://schemas.microsoft.com/office/drawing/2014/main" id="{BD4A6885-17F4-04A7-C007-0C83EA3AAABA}"/>
                </a:ext>
              </a:extLst>
            </p:cNvPr>
            <p:cNvSpPr/>
            <p:nvPr/>
          </p:nvSpPr>
          <p:spPr>
            <a:xfrm>
              <a:off x="3439027"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1" name="Google Shape;916;p32">
              <a:extLst>
                <a:ext uri="{FF2B5EF4-FFF2-40B4-BE49-F238E27FC236}">
                  <a16:creationId xmlns:a16="http://schemas.microsoft.com/office/drawing/2014/main" id="{47D06825-37C5-F76E-C47C-0007E0C8F179}"/>
                </a:ext>
              </a:extLst>
            </p:cNvPr>
            <p:cNvSpPr/>
            <p:nvPr/>
          </p:nvSpPr>
          <p:spPr>
            <a:xfrm>
              <a:off x="2386507"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3" name="Google Shape;916;p32">
              <a:extLst>
                <a:ext uri="{FF2B5EF4-FFF2-40B4-BE49-F238E27FC236}">
                  <a16:creationId xmlns:a16="http://schemas.microsoft.com/office/drawing/2014/main" id="{E78938EE-8027-1FA4-C612-215A49712BAE}"/>
                </a:ext>
              </a:extLst>
            </p:cNvPr>
            <p:cNvSpPr/>
            <p:nvPr/>
          </p:nvSpPr>
          <p:spPr>
            <a:xfrm>
              <a:off x="2922861"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51" name="Group 950">
            <a:extLst>
              <a:ext uri="{FF2B5EF4-FFF2-40B4-BE49-F238E27FC236}">
                <a16:creationId xmlns:a16="http://schemas.microsoft.com/office/drawing/2014/main" id="{0440CBE3-4360-7017-DF4F-522087900013}"/>
              </a:ext>
            </a:extLst>
          </p:cNvPr>
          <p:cNvGrpSpPr/>
          <p:nvPr/>
        </p:nvGrpSpPr>
        <p:grpSpPr>
          <a:xfrm>
            <a:off x="7220830" y="3103761"/>
            <a:ext cx="4624958" cy="1336339"/>
            <a:chOff x="7220830" y="3103761"/>
            <a:chExt cx="4624958" cy="1336339"/>
          </a:xfrm>
        </p:grpSpPr>
        <p:grpSp>
          <p:nvGrpSpPr>
            <p:cNvPr id="54" name="Group 53">
              <a:extLst>
                <a:ext uri="{FF2B5EF4-FFF2-40B4-BE49-F238E27FC236}">
                  <a16:creationId xmlns:a16="http://schemas.microsoft.com/office/drawing/2014/main" id="{762FE7F8-7716-7344-8A9D-F0944E0362A2}"/>
                </a:ext>
              </a:extLst>
            </p:cNvPr>
            <p:cNvGrpSpPr/>
            <p:nvPr/>
          </p:nvGrpSpPr>
          <p:grpSpPr>
            <a:xfrm>
              <a:off x="7220830" y="3103761"/>
              <a:ext cx="4624958" cy="1336339"/>
              <a:chOff x="2890383" y="716365"/>
              <a:chExt cx="4624958" cy="1336339"/>
            </a:xfrm>
          </p:grpSpPr>
          <p:grpSp>
            <p:nvGrpSpPr>
              <p:cNvPr id="55" name="Google Shape;892;p32">
                <a:extLst>
                  <a:ext uri="{FF2B5EF4-FFF2-40B4-BE49-F238E27FC236}">
                    <a16:creationId xmlns:a16="http://schemas.microsoft.com/office/drawing/2014/main" id="{6D3B19DB-2327-A2C3-B651-FCA0547A2FB8}"/>
                  </a:ext>
                </a:extLst>
              </p:cNvPr>
              <p:cNvGrpSpPr/>
              <p:nvPr/>
            </p:nvGrpSpPr>
            <p:grpSpPr>
              <a:xfrm>
                <a:off x="2890383" y="883418"/>
                <a:ext cx="4624958" cy="1169286"/>
                <a:chOff x="7278019" y="938490"/>
                <a:chExt cx="6153892" cy="1555834"/>
              </a:xfrm>
            </p:grpSpPr>
            <p:grpSp>
              <p:nvGrpSpPr>
                <p:cNvPr id="57" name="Google Shape;893;p32">
                  <a:extLst>
                    <a:ext uri="{FF2B5EF4-FFF2-40B4-BE49-F238E27FC236}">
                      <a16:creationId xmlns:a16="http://schemas.microsoft.com/office/drawing/2014/main" id="{0E82CB0F-14EF-F3CE-0AAD-F34F8232D378}"/>
                    </a:ext>
                  </a:extLst>
                </p:cNvPr>
                <p:cNvGrpSpPr/>
                <p:nvPr/>
              </p:nvGrpSpPr>
              <p:grpSpPr>
                <a:xfrm>
                  <a:off x="8902407" y="938490"/>
                  <a:ext cx="1546880" cy="997446"/>
                  <a:chOff x="9575734" y="1196224"/>
                  <a:chExt cx="1122391" cy="212042"/>
                </a:xfrm>
              </p:grpSpPr>
              <p:cxnSp>
                <p:nvCxnSpPr>
                  <p:cNvPr id="62" name="Google Shape;894;p32">
                    <a:extLst>
                      <a:ext uri="{FF2B5EF4-FFF2-40B4-BE49-F238E27FC236}">
                        <a16:creationId xmlns:a16="http://schemas.microsoft.com/office/drawing/2014/main" id="{E577D923-2923-2FD4-7B24-016EDCD49A4F}"/>
                      </a:ext>
                    </a:extLst>
                  </p:cNvPr>
                  <p:cNvCxnSpPr>
                    <a:cxnSpLocks/>
                  </p:cNvCxnSpPr>
                  <p:nvPr/>
                </p:nvCxnSpPr>
                <p:spPr>
                  <a:xfrm>
                    <a:off x="9575734" y="1196224"/>
                    <a:ext cx="1122391" cy="0"/>
                  </a:xfrm>
                  <a:prstGeom prst="straightConnector1">
                    <a:avLst/>
                  </a:prstGeom>
                  <a:noFill/>
                  <a:ln w="9525" cap="flat" cmpd="sng">
                    <a:solidFill>
                      <a:schemeClr val="dk2"/>
                    </a:solidFill>
                    <a:prstDash val="solid"/>
                    <a:round/>
                    <a:headEnd type="none" w="med" len="med"/>
                    <a:tailEnd type="none" w="med" len="med"/>
                  </a:ln>
                </p:spPr>
              </p:cxnSp>
              <p:cxnSp>
                <p:nvCxnSpPr>
                  <p:cNvPr id="63" name="Google Shape;895;p32">
                    <a:extLst>
                      <a:ext uri="{FF2B5EF4-FFF2-40B4-BE49-F238E27FC236}">
                        <a16:creationId xmlns:a16="http://schemas.microsoft.com/office/drawing/2014/main" id="{BA48FA51-961B-9063-95A0-90A0E3BC1421}"/>
                      </a:ext>
                    </a:extLst>
                  </p:cNvPr>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897" name="Google Shape;896;p32">
                    <a:extLst>
                      <a:ext uri="{FF2B5EF4-FFF2-40B4-BE49-F238E27FC236}">
                        <a16:creationId xmlns:a16="http://schemas.microsoft.com/office/drawing/2014/main" id="{7C27E34C-1659-E3FD-25BA-46E62A7F0569}"/>
                      </a:ext>
                    </a:extLst>
                  </p:cNvPr>
                  <p:cNvCxnSpPr>
                    <a:cxnSpLocks/>
                  </p:cNvCxnSpPr>
                  <p:nvPr/>
                </p:nvCxnSpPr>
                <p:spPr>
                  <a:xfrm flipH="1">
                    <a:off x="9575734" y="1406366"/>
                    <a:ext cx="1122391" cy="0"/>
                  </a:xfrm>
                  <a:prstGeom prst="straightConnector1">
                    <a:avLst/>
                  </a:prstGeom>
                  <a:noFill/>
                  <a:ln w="9525" cap="flat" cmpd="sng">
                    <a:solidFill>
                      <a:schemeClr val="dk2"/>
                    </a:solidFill>
                    <a:prstDash val="solid"/>
                    <a:round/>
                    <a:headEnd type="none" w="med" len="med"/>
                    <a:tailEnd type="none" w="med" len="med"/>
                  </a:ln>
                </p:spPr>
              </p:cxnSp>
            </p:grpSp>
            <p:cxnSp>
              <p:nvCxnSpPr>
                <p:cNvPr id="58" name="Google Shape;899;p32">
                  <a:extLst>
                    <a:ext uri="{FF2B5EF4-FFF2-40B4-BE49-F238E27FC236}">
                      <a16:creationId xmlns:a16="http://schemas.microsoft.com/office/drawing/2014/main" id="{744456AF-797F-889C-3C35-B87F2FFCB97C}"/>
                    </a:ext>
                  </a:extLst>
                </p:cNvPr>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59" name="Google Shape;900;p32">
                      <a:extLst>
                        <a:ext uri="{FF2B5EF4-FFF2-40B4-BE49-F238E27FC236}">
                          <a16:creationId xmlns:a16="http://schemas.microsoft.com/office/drawing/2014/main" id="{B1155848-09C2-738C-7F2D-C83A1F620660}"/>
                        </a:ext>
                      </a:extLst>
                    </p:cNvPr>
                    <p:cNvSpPr txBox="1"/>
                    <p:nvPr/>
                  </p:nvSpPr>
                  <p:spPr>
                    <a:xfrm>
                      <a:off x="10501658" y="1961985"/>
                      <a:ext cx="2930253" cy="5323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Completion rate</a:t>
                      </a:r>
                      <a:r>
                        <a:rPr lang="en-US" i="1" dirty="0">
                          <a:solidFill>
                            <a:schemeClr val="dk1"/>
                          </a:solidFill>
                          <a:latin typeface="Cabin"/>
                          <a:ea typeface="Cabin"/>
                          <a:cs typeface="Cabin"/>
                          <a:sym typeface="Cabin"/>
                        </a:rPr>
                        <a:t>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2</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dirty="0">
                        <a:solidFill>
                          <a:schemeClr val="dk1"/>
                        </a:solidFill>
                        <a:latin typeface="Cabin"/>
                        <a:ea typeface="Cabin"/>
                        <a:cs typeface="Cabin"/>
                        <a:sym typeface="Cabin"/>
                      </a:endParaRPr>
                    </a:p>
                  </p:txBody>
                </p:sp>
              </mc:Choice>
              <mc:Fallback xmlns="">
                <p:sp>
                  <p:nvSpPr>
                    <p:cNvPr id="59" name="Google Shape;900;p32">
                      <a:extLst>
                        <a:ext uri="{FF2B5EF4-FFF2-40B4-BE49-F238E27FC236}">
                          <a16:creationId xmlns:a16="http://schemas.microsoft.com/office/drawing/2014/main" id="{B1155848-09C2-738C-7F2D-C83A1F620660}"/>
                        </a:ext>
                      </a:extLst>
                    </p:cNvPr>
                    <p:cNvSpPr txBox="1">
                      <a:spLocks noRot="1" noChangeAspect="1" noMove="1" noResize="1" noEditPoints="1" noAdjustHandles="1" noChangeArrowheads="1" noChangeShapeType="1" noTextEdit="1"/>
                    </p:cNvSpPr>
                    <p:nvPr/>
                  </p:nvSpPr>
                  <p:spPr>
                    <a:xfrm>
                      <a:off x="10501658" y="1961985"/>
                      <a:ext cx="2930253" cy="532339"/>
                    </a:xfrm>
                    <a:prstGeom prst="rect">
                      <a:avLst/>
                    </a:prstGeom>
                    <a:blipFill>
                      <a:blip r:embed="rId9"/>
                      <a:stretch>
                        <a:fillRect l="-1149"/>
                      </a:stretch>
                    </a:blipFill>
                    <a:ln>
                      <a:noFill/>
                    </a:ln>
                  </p:spPr>
                  <p:txBody>
                    <a:bodyPr/>
                    <a:lstStyle/>
                    <a:p>
                      <a:r>
                        <a:rPr lang="en-US">
                          <a:noFill/>
                        </a:rPr>
                        <a:t> </a:t>
                      </a:r>
                    </a:p>
                  </p:txBody>
                </p:sp>
              </mc:Fallback>
            </mc:AlternateContent>
            <p:cxnSp>
              <p:nvCxnSpPr>
                <p:cNvPr id="60" name="Google Shape;901;p32">
                  <a:extLst>
                    <a:ext uri="{FF2B5EF4-FFF2-40B4-BE49-F238E27FC236}">
                      <a16:creationId xmlns:a16="http://schemas.microsoft.com/office/drawing/2014/main" id="{46038E5D-DA17-79E4-7BF4-427336F0B65B}"/>
                    </a:ext>
                  </a:extLst>
                </p:cNvPr>
                <p:cNvCxnSpPr/>
                <p:nvPr/>
              </p:nvCxnSpPr>
              <p:spPr>
                <a:xfrm>
                  <a:off x="7758762" y="1441259"/>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61" name="Google Shape;903;p32">
                      <a:extLst>
                        <a:ext uri="{FF2B5EF4-FFF2-40B4-BE49-F238E27FC236}">
                          <a16:creationId xmlns:a16="http://schemas.microsoft.com/office/drawing/2014/main" id="{89C9697D-6441-48C5-4670-CDC2AFDE994D}"/>
                        </a:ext>
                      </a:extLst>
                    </p:cNvPr>
                    <p:cNvSpPr txBox="1"/>
                    <p:nvPr/>
                  </p:nvSpPr>
                  <p:spPr>
                    <a:xfrm>
                      <a:off x="7278019" y="1047503"/>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2</m:t>
                              </m:r>
                            </m:sub>
                          </m:sSub>
                        </m:oMath>
                      </a14:m>
                      <a:r>
                        <a:rPr lang="en-US" sz="1200" dirty="0">
                          <a:solidFill>
                            <a:schemeClr val="dk1"/>
                          </a:solidFill>
                          <a:latin typeface="Cabin"/>
                          <a:ea typeface="Cabin"/>
                          <a:cs typeface="Cabin"/>
                          <a:sym typeface="Cabin"/>
                        </a:rPr>
                        <a:t> jobs/sec</a:t>
                      </a:r>
                      <a:endParaRPr sz="1200" dirty="0">
                        <a:solidFill>
                          <a:schemeClr val="dk1"/>
                        </a:solidFill>
                        <a:latin typeface="Cabin"/>
                        <a:ea typeface="Cabin"/>
                        <a:cs typeface="Cabin"/>
                        <a:sym typeface="Cabin"/>
                      </a:endParaRPr>
                    </a:p>
                  </p:txBody>
                </p:sp>
              </mc:Choice>
              <mc:Fallback xmlns="">
                <p:sp>
                  <p:nvSpPr>
                    <p:cNvPr id="61" name="Google Shape;903;p32">
                      <a:extLst>
                        <a:ext uri="{FF2B5EF4-FFF2-40B4-BE49-F238E27FC236}">
                          <a16:creationId xmlns:a16="http://schemas.microsoft.com/office/drawing/2014/main" id="{89C9697D-6441-48C5-4670-CDC2AFDE994D}"/>
                        </a:ext>
                      </a:extLst>
                    </p:cNvPr>
                    <p:cNvSpPr txBox="1">
                      <a:spLocks noRot="1" noChangeAspect="1" noMove="1" noResize="1" noEditPoints="1" noAdjustHandles="1" noChangeArrowheads="1" noChangeShapeType="1" noTextEdit="1"/>
                    </p:cNvSpPr>
                    <p:nvPr/>
                  </p:nvSpPr>
                  <p:spPr>
                    <a:xfrm>
                      <a:off x="7278019" y="1047503"/>
                      <a:ext cx="1918146" cy="491388"/>
                    </a:xfrm>
                    <a:prstGeom prst="rect">
                      <a:avLst/>
                    </a:prstGeom>
                    <a:blipFill>
                      <a:blip r:embed="rId10"/>
                      <a:stretch>
                        <a:fillRect/>
                      </a:stretch>
                    </a:blipFill>
                    <a:ln>
                      <a:noFill/>
                    </a:ln>
                  </p:spPr>
                  <p:txBody>
                    <a:bodyPr/>
                    <a:lstStyle/>
                    <a:p>
                      <a:r>
                        <a:rPr lang="en-US">
                          <a:noFill/>
                        </a:rPr>
                        <a:t> </a:t>
                      </a:r>
                    </a:p>
                  </p:txBody>
                </p:sp>
              </mc:Fallback>
            </mc:AlternateContent>
          </p:grpSp>
          <p:pic>
            <p:nvPicPr>
              <p:cNvPr id="56" name="Google Shape;644;p26">
                <a:extLst>
                  <a:ext uri="{FF2B5EF4-FFF2-40B4-BE49-F238E27FC236}">
                    <a16:creationId xmlns:a16="http://schemas.microsoft.com/office/drawing/2014/main" id="{D5D4EBC8-A60F-EF56-045B-974630FB15BB}"/>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905" name="Google Shape;916;p32">
              <a:extLst>
                <a:ext uri="{FF2B5EF4-FFF2-40B4-BE49-F238E27FC236}">
                  <a16:creationId xmlns:a16="http://schemas.microsoft.com/office/drawing/2014/main" id="{18A4F35E-5336-3739-8D15-C8A3EE028163}"/>
                </a:ext>
              </a:extLst>
            </p:cNvPr>
            <p:cNvSpPr/>
            <p:nvPr/>
          </p:nvSpPr>
          <p:spPr>
            <a:xfrm>
              <a:off x="9094909" y="3444231"/>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946" name="Google Shape;903;p32">
                <a:extLst>
                  <a:ext uri="{FF2B5EF4-FFF2-40B4-BE49-F238E27FC236}">
                    <a16:creationId xmlns:a16="http://schemas.microsoft.com/office/drawing/2014/main" id="{31724807-B53E-7F84-7BBE-6FC44C355AE9}"/>
                  </a:ext>
                </a:extLst>
              </p:cNvPr>
              <p:cNvSpPr txBox="1"/>
              <p:nvPr/>
            </p:nvSpPr>
            <p:spPr>
              <a:xfrm>
                <a:off x="2872039" y="4274693"/>
                <a:ext cx="67191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𝑇</m:t>
                          </m:r>
                        </m:e>
                        <m:sub>
                          <m:r>
                            <a:rPr lang="en-US" sz="2000" b="0" i="1" smtClean="0">
                              <a:solidFill>
                                <a:schemeClr val="dk1"/>
                              </a:solidFill>
                              <a:latin typeface="Cambria Math" panose="02040503050406030204" pitchFamily="18" charset="0"/>
                              <a:ea typeface="Cabin"/>
                              <a:cs typeface="Cabin"/>
                              <a:sym typeface="Cabin"/>
                            </a:rPr>
                            <m:t>1</m:t>
                          </m:r>
                        </m:sub>
                      </m:sSub>
                      <m:r>
                        <a:rPr lang="en-US" sz="2000" b="0" i="1" smtClean="0">
                          <a:solidFill>
                            <a:schemeClr val="dk1"/>
                          </a:solidFill>
                          <a:latin typeface="Cambria Math" panose="02040503050406030204" pitchFamily="18" charset="0"/>
                          <a:ea typeface="Cabin"/>
                          <a:cs typeface="Cabin"/>
                          <a:sym typeface="Cabin"/>
                        </a:rPr>
                        <m:t>]</m:t>
                      </m:r>
                    </m:oMath>
                  </m:oMathPara>
                </a14:m>
                <a:endParaRPr sz="2000" dirty="0">
                  <a:solidFill>
                    <a:schemeClr val="dk1"/>
                  </a:solidFill>
                  <a:latin typeface="Cabin"/>
                  <a:ea typeface="Cabin"/>
                  <a:cs typeface="Cabin"/>
                  <a:sym typeface="Cabin"/>
                </a:endParaRPr>
              </a:p>
            </p:txBody>
          </p:sp>
        </mc:Choice>
        <mc:Fallback xmlns="">
          <p:sp>
            <p:nvSpPr>
              <p:cNvPr id="946" name="Google Shape;903;p32">
                <a:extLst>
                  <a:ext uri="{FF2B5EF4-FFF2-40B4-BE49-F238E27FC236}">
                    <a16:creationId xmlns:a16="http://schemas.microsoft.com/office/drawing/2014/main" id="{31724807-B53E-7F84-7BBE-6FC44C355AE9}"/>
                  </a:ext>
                </a:extLst>
              </p:cNvPr>
              <p:cNvSpPr txBox="1">
                <a:spLocks noRot="1" noChangeAspect="1" noMove="1" noResize="1" noEditPoints="1" noAdjustHandles="1" noChangeArrowheads="1" noChangeShapeType="1" noTextEdit="1"/>
              </p:cNvSpPr>
              <p:nvPr/>
            </p:nvSpPr>
            <p:spPr>
              <a:xfrm>
                <a:off x="2872039" y="4274693"/>
                <a:ext cx="671919" cy="492412"/>
              </a:xfrm>
              <a:prstGeom prst="rect">
                <a:avLst/>
              </a:prstGeom>
              <a:blipFill>
                <a:blip r:embed="rId11"/>
                <a:stretch>
                  <a:fillRect r="-169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7" name="Google Shape;903;p32">
                <a:extLst>
                  <a:ext uri="{FF2B5EF4-FFF2-40B4-BE49-F238E27FC236}">
                    <a16:creationId xmlns:a16="http://schemas.microsoft.com/office/drawing/2014/main" id="{25626007-95F3-D1E7-1C2E-5E5054ED2CE3}"/>
                  </a:ext>
                </a:extLst>
              </p:cNvPr>
              <p:cNvSpPr txBox="1"/>
              <p:nvPr/>
            </p:nvSpPr>
            <p:spPr>
              <a:xfrm>
                <a:off x="8758949" y="4274693"/>
                <a:ext cx="67191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𝑇</m:t>
                          </m:r>
                        </m:e>
                        <m:sub>
                          <m:r>
                            <a:rPr lang="en-US" sz="2000" b="0" i="1" smtClean="0">
                              <a:solidFill>
                                <a:schemeClr val="dk1"/>
                              </a:solidFill>
                              <a:latin typeface="Cambria Math" panose="02040503050406030204" pitchFamily="18" charset="0"/>
                              <a:ea typeface="Cabin"/>
                              <a:cs typeface="Cabin"/>
                              <a:sym typeface="Cabin"/>
                            </a:rPr>
                            <m:t>2</m:t>
                          </m:r>
                        </m:sub>
                      </m:sSub>
                      <m:r>
                        <a:rPr lang="en-US" sz="2000" b="0" i="1" smtClean="0">
                          <a:solidFill>
                            <a:schemeClr val="dk1"/>
                          </a:solidFill>
                          <a:latin typeface="Cambria Math" panose="02040503050406030204" pitchFamily="18" charset="0"/>
                          <a:ea typeface="Cabin"/>
                          <a:cs typeface="Cabin"/>
                          <a:sym typeface="Cabin"/>
                        </a:rPr>
                        <m:t>]</m:t>
                      </m:r>
                    </m:oMath>
                  </m:oMathPara>
                </a14:m>
                <a:endParaRPr sz="2000" dirty="0">
                  <a:solidFill>
                    <a:schemeClr val="dk1"/>
                  </a:solidFill>
                  <a:latin typeface="Cabin"/>
                  <a:ea typeface="Cabin"/>
                  <a:cs typeface="Cabin"/>
                  <a:sym typeface="Cabin"/>
                </a:endParaRPr>
              </a:p>
            </p:txBody>
          </p:sp>
        </mc:Choice>
        <mc:Fallback xmlns="">
          <p:sp>
            <p:nvSpPr>
              <p:cNvPr id="947" name="Google Shape;903;p32">
                <a:extLst>
                  <a:ext uri="{FF2B5EF4-FFF2-40B4-BE49-F238E27FC236}">
                    <a16:creationId xmlns:a16="http://schemas.microsoft.com/office/drawing/2014/main" id="{25626007-95F3-D1E7-1C2E-5E5054ED2CE3}"/>
                  </a:ext>
                </a:extLst>
              </p:cNvPr>
              <p:cNvSpPr txBox="1">
                <a:spLocks noRot="1" noChangeAspect="1" noMove="1" noResize="1" noEditPoints="1" noAdjustHandles="1" noChangeArrowheads="1" noChangeShapeType="1" noTextEdit="1"/>
              </p:cNvSpPr>
              <p:nvPr/>
            </p:nvSpPr>
            <p:spPr>
              <a:xfrm>
                <a:off x="8758949" y="4274693"/>
                <a:ext cx="671919" cy="492412"/>
              </a:xfrm>
              <a:prstGeom prst="rect">
                <a:avLst/>
              </a:prstGeom>
              <a:blipFill>
                <a:blip r:embed="rId12"/>
                <a:stretch>
                  <a:fillRect r="-18519"/>
                </a:stretch>
              </a:blipFill>
              <a:ln>
                <a:noFill/>
              </a:ln>
            </p:spPr>
            <p:txBody>
              <a:bodyPr/>
              <a:lstStyle/>
              <a:p>
                <a:r>
                  <a:rPr lang="en-US">
                    <a:noFill/>
                  </a:rPr>
                  <a:t> </a:t>
                </a:r>
              </a:p>
            </p:txBody>
          </p:sp>
        </mc:Fallback>
      </mc:AlternateContent>
      <p:grpSp>
        <p:nvGrpSpPr>
          <p:cNvPr id="957" name="Group 956">
            <a:extLst>
              <a:ext uri="{FF2B5EF4-FFF2-40B4-BE49-F238E27FC236}">
                <a16:creationId xmlns:a16="http://schemas.microsoft.com/office/drawing/2014/main" id="{0081C357-1A1F-8329-A61F-8EEF0936FB8F}"/>
              </a:ext>
            </a:extLst>
          </p:cNvPr>
          <p:cNvGrpSpPr/>
          <p:nvPr/>
        </p:nvGrpSpPr>
        <p:grpSpPr>
          <a:xfrm>
            <a:off x="3570152" y="4860759"/>
            <a:ext cx="5524756" cy="873790"/>
            <a:chOff x="3570152" y="4860759"/>
            <a:chExt cx="5524756" cy="873790"/>
          </a:xfrm>
        </p:grpSpPr>
        <mc:AlternateContent xmlns:mc="http://schemas.openxmlformats.org/markup-compatibility/2006" xmlns:a14="http://schemas.microsoft.com/office/drawing/2010/main">
          <mc:Choice Requires="a14">
            <p:sp>
              <p:nvSpPr>
                <p:cNvPr id="949" name="Google Shape;903;p32">
                  <a:extLst>
                    <a:ext uri="{FF2B5EF4-FFF2-40B4-BE49-F238E27FC236}">
                      <a16:creationId xmlns:a16="http://schemas.microsoft.com/office/drawing/2014/main" id="{4F93B26E-B419-941F-62A0-3A7B18572B0E}"/>
                    </a:ext>
                  </a:extLst>
                </p:cNvPr>
                <p:cNvSpPr txBox="1"/>
                <p:nvPr/>
              </p:nvSpPr>
              <p:spPr>
                <a:xfrm>
                  <a:off x="4536668" y="5242137"/>
                  <a:ext cx="3838495" cy="492412"/>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b="0" i="1" smtClean="0">
                                <a:solidFill>
                                  <a:schemeClr val="dk1"/>
                                </a:solidFill>
                                <a:latin typeface="Cambria Math" panose="02040503050406030204" pitchFamily="18" charset="0"/>
                                <a:ea typeface="Cabin"/>
                                <a:cs typeface="Cabin"/>
                                <a:sym typeface="Cabin"/>
                              </a:rPr>
                            </m:ctrlPr>
                          </m:dPr>
                          <m:e>
                            <m:r>
                              <a:rPr lang="en-US" sz="2000" b="0" i="1" smtClean="0">
                                <a:solidFill>
                                  <a:schemeClr val="dk1"/>
                                </a:solidFill>
                                <a:latin typeface="Cambria Math" panose="02040503050406030204" pitchFamily="18" charset="0"/>
                                <a:ea typeface="Cabin"/>
                                <a:cs typeface="Cabin"/>
                                <a:sym typeface="Cabin"/>
                              </a:rPr>
                              <m:t>𝑇</m:t>
                            </m:r>
                          </m:e>
                        </m:d>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𝜆</m:t>
                            </m:r>
                          </m:e>
                          <m:sub>
                            <m:r>
                              <a:rPr lang="en-US" sz="2000" b="0" i="1" smtClean="0">
                                <a:solidFill>
                                  <a:schemeClr val="dk1"/>
                                </a:solidFill>
                                <a:latin typeface="Cambria Math" panose="02040503050406030204" pitchFamily="18" charset="0"/>
                                <a:ea typeface="Cabin"/>
                                <a:cs typeface="Cabin"/>
                                <a:sym typeface="Cabin"/>
                              </a:rPr>
                              <m:t>1</m:t>
                            </m:r>
                          </m:sub>
                        </m:sSub>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b="0" i="1" smtClean="0">
                                <a:solidFill>
                                  <a:schemeClr val="dk1"/>
                                </a:solidFill>
                                <a:latin typeface="Cambria Math" panose="02040503050406030204" pitchFamily="18" charset="0"/>
                                <a:ea typeface="Cambria Math" panose="02040503050406030204" pitchFamily="18" charset="0"/>
                                <a:cs typeface="Cabin"/>
                                <a:sym typeface="Cabin"/>
                              </a:rPr>
                            </m:ctrlPr>
                          </m:dPr>
                          <m:e>
                            <m:sSub>
                              <m:sSubPr>
                                <m:ctrlPr>
                                  <a:rPr lang="en-US" sz="2000" b="0" i="1" smtClean="0">
                                    <a:solidFill>
                                      <a:schemeClr val="dk1"/>
                                    </a:solidFill>
                                    <a:latin typeface="Cambria Math" panose="02040503050406030204" pitchFamily="18" charset="0"/>
                                    <a:ea typeface="Cambria Math" panose="02040503050406030204" pitchFamily="18" charset="0"/>
                                    <a:cs typeface="Cabin"/>
                                    <a:sym typeface="Cabin"/>
                                  </a:rPr>
                                </m:ctrlPr>
                              </m:sSubPr>
                              <m:e>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𝑇</m:t>
                                </m:r>
                              </m:e>
                              <m:sub>
                                <m:r>
                                  <a:rPr lang="en-US" sz="2000" b="0" i="1" smtClean="0">
                                    <a:solidFill>
                                      <a:schemeClr val="dk1"/>
                                    </a:solidFill>
                                    <a:latin typeface="Cambria Math" panose="02040503050406030204" pitchFamily="18" charset="0"/>
                                    <a:ea typeface="Cambria Math" panose="02040503050406030204" pitchFamily="18" charset="0"/>
                                    <a:cs typeface="Cabin"/>
                                    <a:sym typeface="Cabin"/>
                                  </a:rPr>
                                  <m:t>1</m:t>
                                </m:r>
                              </m:sub>
                            </m:sSub>
                          </m:e>
                        </m:d>
                        <m:r>
                          <a:rPr lang="en-US" sz="2000" b="0" i="1" smtClean="0">
                            <a:solidFill>
                              <a:schemeClr val="dk1"/>
                            </a:solidFill>
                            <a:latin typeface="Cambria Math" panose="02040503050406030204" pitchFamily="18" charset="0"/>
                            <a:ea typeface="Cambria Math" panose="02040503050406030204" pitchFamily="18" charset="0"/>
                            <a:cs typeface="Cabin"/>
                            <a:sym typeface="Cabin"/>
                          </a:rPr>
                          <m:t>+</m:t>
                        </m:r>
                        <m:sSub>
                          <m:sSubPr>
                            <m:ctrlPr>
                              <a:rPr lang="en-US" sz="2000" b="0" i="1" smtClean="0">
                                <a:solidFill>
                                  <a:schemeClr val="dk1"/>
                                </a:solidFill>
                                <a:latin typeface="Cambria Math" panose="02040503050406030204" pitchFamily="18" charset="0"/>
                                <a:ea typeface="Cambria Math" panose="02040503050406030204" pitchFamily="18" charset="0"/>
                                <a:cs typeface="Cabin"/>
                                <a:sym typeface="Cabin"/>
                              </a:rPr>
                            </m:ctrlPr>
                          </m:sSubPr>
                          <m:e>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𝜆</m:t>
                            </m:r>
                          </m:e>
                          <m:sub>
                            <m:r>
                              <a:rPr lang="en-US" sz="2000" b="0" i="1" smtClean="0">
                                <a:solidFill>
                                  <a:schemeClr val="dk1"/>
                                </a:solidFill>
                                <a:latin typeface="Cambria Math" panose="02040503050406030204" pitchFamily="18" charset="0"/>
                                <a:ea typeface="Cambria Math" panose="02040503050406030204" pitchFamily="18" charset="0"/>
                                <a:cs typeface="Cabin"/>
                                <a:sym typeface="Cabin"/>
                              </a:rPr>
                              <m:t>2</m:t>
                            </m:r>
                          </m:sub>
                        </m:sSub>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000" b="0" i="1" smtClean="0">
                            <a:solidFill>
                              <a:schemeClr val="dk1"/>
                            </a:solidFill>
                            <a:latin typeface="Cambria Math" panose="02040503050406030204" pitchFamily="18" charset="0"/>
                            <a:ea typeface="Cambria Math" panose="02040503050406030204" pitchFamily="18" charset="0"/>
                            <a:cs typeface="Cabin"/>
                            <a:sym typeface="Cabin"/>
                          </a:rPr>
                          <m:t>[</m:t>
                        </m:r>
                        <m:sSub>
                          <m:sSubPr>
                            <m:ctrlPr>
                              <a:rPr lang="en-US" sz="2000" b="0" i="1" smtClean="0">
                                <a:solidFill>
                                  <a:schemeClr val="dk1"/>
                                </a:solidFill>
                                <a:latin typeface="Cambria Math" panose="02040503050406030204" pitchFamily="18" charset="0"/>
                                <a:ea typeface="Cambria Math" panose="02040503050406030204" pitchFamily="18" charset="0"/>
                                <a:cs typeface="Cabin"/>
                                <a:sym typeface="Cabin"/>
                              </a:rPr>
                            </m:ctrlPr>
                          </m:sSubPr>
                          <m:e>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𝑇</m:t>
                            </m:r>
                          </m:e>
                          <m:sub>
                            <m:r>
                              <a:rPr lang="en-US" sz="2000" b="0" i="1" smtClean="0">
                                <a:solidFill>
                                  <a:schemeClr val="dk1"/>
                                </a:solidFill>
                                <a:latin typeface="Cambria Math" panose="02040503050406030204" pitchFamily="18" charset="0"/>
                                <a:ea typeface="Cambria Math" panose="02040503050406030204" pitchFamily="18" charset="0"/>
                                <a:cs typeface="Cabin"/>
                                <a:sym typeface="Cabin"/>
                              </a:rPr>
                              <m:t>2</m:t>
                            </m:r>
                          </m:sub>
                        </m:sSub>
                        <m:r>
                          <a:rPr lang="en-US" sz="2000" b="0" i="1" smtClean="0">
                            <a:solidFill>
                              <a:schemeClr val="dk1"/>
                            </a:solidFill>
                            <a:latin typeface="Cambria Math" panose="02040503050406030204" pitchFamily="18" charset="0"/>
                            <a:ea typeface="Cambria Math" panose="02040503050406030204" pitchFamily="18" charset="0"/>
                            <a:cs typeface="Cabin"/>
                            <a:sym typeface="Cabin"/>
                          </a:rPr>
                          <m:t>]</m:t>
                        </m:r>
                      </m:oMath>
                    </m:oMathPara>
                  </a14:m>
                  <a:endParaRPr sz="2000" dirty="0">
                    <a:solidFill>
                      <a:schemeClr val="dk1"/>
                    </a:solidFill>
                    <a:latin typeface="Cabin"/>
                    <a:ea typeface="Cabin"/>
                    <a:cs typeface="Cabin"/>
                    <a:sym typeface="Cabin"/>
                  </a:endParaRPr>
                </a:p>
              </p:txBody>
            </p:sp>
          </mc:Choice>
          <mc:Fallback xmlns="">
            <p:sp>
              <p:nvSpPr>
                <p:cNvPr id="949" name="Google Shape;903;p32">
                  <a:extLst>
                    <a:ext uri="{FF2B5EF4-FFF2-40B4-BE49-F238E27FC236}">
                      <a16:creationId xmlns:a16="http://schemas.microsoft.com/office/drawing/2014/main" id="{4F93B26E-B419-941F-62A0-3A7B18572B0E}"/>
                    </a:ext>
                  </a:extLst>
                </p:cNvPr>
                <p:cNvSpPr txBox="1">
                  <a:spLocks noRot="1" noChangeAspect="1" noMove="1" noResize="1" noEditPoints="1" noAdjustHandles="1" noChangeArrowheads="1" noChangeShapeType="1" noTextEdit="1"/>
                </p:cNvSpPr>
                <p:nvPr/>
              </p:nvSpPr>
              <p:spPr>
                <a:xfrm>
                  <a:off x="4536668" y="5242137"/>
                  <a:ext cx="3838495" cy="492412"/>
                </a:xfrm>
                <a:prstGeom prst="rect">
                  <a:avLst/>
                </a:prstGeom>
                <a:blipFill>
                  <a:blip r:embed="rId13"/>
                  <a:stretch>
                    <a:fillRect b="-2500"/>
                  </a:stretch>
                </a:blipFill>
                <a:ln>
                  <a:noFill/>
                </a:ln>
              </p:spPr>
              <p:txBody>
                <a:bodyPr/>
                <a:lstStyle/>
                <a:p>
                  <a:r>
                    <a:rPr lang="en-US">
                      <a:noFill/>
                    </a:rPr>
                    <a:t> </a:t>
                  </a:r>
                </a:p>
              </p:txBody>
            </p:sp>
          </mc:Fallback>
        </mc:AlternateContent>
        <p:cxnSp>
          <p:nvCxnSpPr>
            <p:cNvPr id="953" name="Google Shape;899;p32">
              <a:extLst>
                <a:ext uri="{FF2B5EF4-FFF2-40B4-BE49-F238E27FC236}">
                  <a16:creationId xmlns:a16="http://schemas.microsoft.com/office/drawing/2014/main" id="{E2FA10AA-31A4-3378-5769-E21B9AFF4B4B}"/>
                </a:ext>
              </a:extLst>
            </p:cNvPr>
            <p:cNvCxnSpPr>
              <a:cxnSpLocks/>
            </p:cNvCxnSpPr>
            <p:nvPr/>
          </p:nvCxnSpPr>
          <p:spPr>
            <a:xfrm>
              <a:off x="3570152" y="4860759"/>
              <a:ext cx="1350301" cy="539144"/>
            </a:xfrm>
            <a:prstGeom prst="straightConnector1">
              <a:avLst/>
            </a:prstGeom>
            <a:noFill/>
            <a:ln w="9525" cap="flat" cmpd="sng">
              <a:solidFill>
                <a:schemeClr val="dk2"/>
              </a:solidFill>
              <a:prstDash val="solid"/>
              <a:round/>
              <a:headEnd type="none" w="med" len="med"/>
              <a:tailEnd type="triangle" w="med" len="med"/>
            </a:ln>
          </p:spPr>
        </p:cxnSp>
        <p:cxnSp>
          <p:nvCxnSpPr>
            <p:cNvPr id="955" name="Google Shape;899;p32">
              <a:extLst>
                <a:ext uri="{FF2B5EF4-FFF2-40B4-BE49-F238E27FC236}">
                  <a16:creationId xmlns:a16="http://schemas.microsoft.com/office/drawing/2014/main" id="{F41AE334-2376-0167-7D94-050D36811862}"/>
                </a:ext>
              </a:extLst>
            </p:cNvPr>
            <p:cNvCxnSpPr>
              <a:cxnSpLocks/>
            </p:cNvCxnSpPr>
            <p:nvPr/>
          </p:nvCxnSpPr>
          <p:spPr>
            <a:xfrm flipH="1">
              <a:off x="7990658" y="4862166"/>
              <a:ext cx="1104250" cy="537737"/>
            </a:xfrm>
            <a:prstGeom prst="straightConnector1">
              <a:avLst/>
            </a:prstGeom>
            <a:noFill/>
            <a:ln w="9525" cap="flat" cmpd="sng">
              <a:solidFill>
                <a:schemeClr val="dk2"/>
              </a:solidFill>
              <a:prstDash val="solid"/>
              <a:round/>
              <a:headEnd type="none" w="med" len="med"/>
              <a:tailEnd type="triangle" w="med" len="med"/>
            </a:ln>
          </p:spPr>
        </p:cxnSp>
      </p:grpSp>
    </p:spTree>
    <p:extLst>
      <p:ext uri="{BB962C8B-B14F-4D97-AF65-F5344CB8AC3E}">
        <p14:creationId xmlns:p14="http://schemas.microsoft.com/office/powerpoint/2010/main" val="11907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5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23919 -0.19885 L 0.02109 -0.01783 " pathEditMode="relative" rAng="0" ptsTypes="AA">
                                      <p:cBhvr>
                                        <p:cTn id="18" dur="2000" fill="hold"/>
                                        <p:tgtEl>
                                          <p:spTgt spid="950"/>
                                        </p:tgtEl>
                                        <p:attrNameLst>
                                          <p:attrName>ppt_x</p:attrName>
                                          <p:attrName>ppt_y</p:attrName>
                                        </p:attrNameLst>
                                      </p:cBhvr>
                                      <p:rCtr x="-10911" y="9051"/>
                                    </p:animMotion>
                                  </p:childTnLst>
                                </p:cTn>
                              </p:par>
                              <p:par>
                                <p:cTn id="19" presetID="1" presetClass="entr" presetSubtype="0" fill="hold" nodeType="withEffect">
                                  <p:stCondLst>
                                    <p:cond delay="0"/>
                                  </p:stCondLst>
                                  <p:childTnLst>
                                    <p:set>
                                      <p:cBhvr>
                                        <p:cTn id="20" dur="1" fill="hold">
                                          <p:stCondLst>
                                            <p:cond delay="0"/>
                                          </p:stCondLst>
                                        </p:cTn>
                                        <p:tgtEl>
                                          <p:spTgt spid="951"/>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25612 -0.20787 L 0.00143 -0.01806 " pathEditMode="relative" rAng="0" ptsTypes="AA">
                                      <p:cBhvr>
                                        <p:cTn id="22" dur="2000" fill="hold"/>
                                        <p:tgtEl>
                                          <p:spTgt spid="951"/>
                                        </p:tgtEl>
                                        <p:attrNameLst>
                                          <p:attrName>ppt_x</p:attrName>
                                          <p:attrName>ppt_y</p:attrName>
                                        </p:attrNameLst>
                                      </p:cBhvr>
                                      <p:rCtr x="12878" y="9491"/>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 grpId="0"/>
      <p:bldP spid="9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9" name="Google Shape;889;p32"/>
          <p:cNvSpPr txBox="1">
            <a:spLocks noGrp="1"/>
          </p:cNvSpPr>
          <p:nvPr>
            <p:ph type="title"/>
          </p:nvPr>
        </p:nvSpPr>
        <p:spPr>
          <a:xfrm>
            <a:off x="353964" y="2691071"/>
            <a:ext cx="4107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a:t>MSR-1 (</a:t>
            </a:r>
            <a:r>
              <a:rPr lang="en-US" sz="2000" err="1"/>
              <a:t>Grosof</a:t>
            </a:r>
            <a:r>
              <a:rPr lang="en-US" sz="2000"/>
              <a:t> 2024)</a:t>
            </a:r>
            <a:endParaRPr sz="2000"/>
          </a:p>
        </p:txBody>
      </p:sp>
      <p:sp>
        <p:nvSpPr>
          <p:cNvPr id="890" name="Google Shape;890;p3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904" name="Google Shape;904;p32"/>
          <p:cNvSpPr txBox="1">
            <a:spLocks noGrp="1"/>
          </p:cNvSpPr>
          <p:nvPr>
            <p:ph type="title"/>
          </p:nvPr>
        </p:nvSpPr>
        <p:spPr>
          <a:xfrm>
            <a:off x="137208" y="929697"/>
            <a:ext cx="3040909"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err="1"/>
              <a:t>Multiresource</a:t>
            </a:r>
            <a:r>
              <a:rPr lang="en-US" sz="2000" dirty="0"/>
              <a:t> Scheduling</a:t>
            </a:r>
            <a:endParaRPr sz="2000" dirty="0"/>
          </a:p>
        </p:txBody>
      </p:sp>
      <p:grpSp>
        <p:nvGrpSpPr>
          <p:cNvPr id="2" name="Group 1">
            <a:extLst>
              <a:ext uri="{FF2B5EF4-FFF2-40B4-BE49-F238E27FC236}">
                <a16:creationId xmlns:a16="http://schemas.microsoft.com/office/drawing/2014/main" id="{C17644EB-ACD3-3BE7-08E1-A9E957A7D7C4}"/>
              </a:ext>
            </a:extLst>
          </p:cNvPr>
          <p:cNvGrpSpPr/>
          <p:nvPr/>
        </p:nvGrpSpPr>
        <p:grpSpPr>
          <a:xfrm>
            <a:off x="7418094" y="999352"/>
            <a:ext cx="4567677" cy="1541004"/>
            <a:chOff x="351348" y="3328672"/>
            <a:chExt cx="6076058" cy="2049882"/>
          </a:xfrm>
        </p:grpSpPr>
        <p:grpSp>
          <p:nvGrpSpPr>
            <p:cNvPr id="886" name="Google Shape;886;p32"/>
            <p:cNvGrpSpPr/>
            <p:nvPr/>
          </p:nvGrpSpPr>
          <p:grpSpPr>
            <a:xfrm>
              <a:off x="430168" y="3971335"/>
              <a:ext cx="5919280" cy="831900"/>
              <a:chOff x="5718861" y="3870296"/>
              <a:chExt cx="5919280" cy="831900"/>
            </a:xfrm>
          </p:grpSpPr>
          <p:sp>
            <p:nvSpPr>
              <p:cNvPr id="887" name="Google Shape;887;p32"/>
              <p:cNvSpPr/>
              <p:nvPr/>
            </p:nvSpPr>
            <p:spPr>
              <a:xfrm>
                <a:off x="9175832" y="3870296"/>
                <a:ext cx="2462309"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8" name="Google Shape;888;p32"/>
              <p:cNvSpPr/>
              <p:nvPr/>
            </p:nvSpPr>
            <p:spPr>
              <a:xfrm>
                <a:off x="5718861" y="3870296"/>
                <a:ext cx="2462311"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06" name="Google Shape;906;p32"/>
            <p:cNvGrpSpPr/>
            <p:nvPr/>
          </p:nvGrpSpPr>
          <p:grpSpPr>
            <a:xfrm>
              <a:off x="351348" y="3328672"/>
              <a:ext cx="6076058" cy="2049882"/>
              <a:chOff x="6066348" y="1347472"/>
              <a:chExt cx="6076058" cy="2049882"/>
            </a:xfrm>
          </p:grpSpPr>
          <mc:AlternateContent xmlns:mc="http://schemas.openxmlformats.org/markup-compatibility/2006" xmlns:a14="http://schemas.microsoft.com/office/drawing/2010/main">
            <mc:Choice Requires="a14">
              <p:sp>
                <p:nvSpPr>
                  <p:cNvPr id="907" name="Google Shape;907;p32"/>
                  <p:cNvSpPr txBox="1"/>
                  <p:nvPr/>
                </p:nvSpPr>
                <p:spPr>
                  <a:xfrm>
                    <a:off x="6066348" y="1347472"/>
                    <a:ext cx="5264403" cy="4310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Type-1 completion rate: </a:t>
                    </a: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=2</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oMath>
                    </a14:m>
                    <a:endParaRPr dirty="0">
                      <a:solidFill>
                        <a:schemeClr val="dk1"/>
                      </a:solidFill>
                      <a:latin typeface="Cabin"/>
                      <a:ea typeface="Cabin"/>
                      <a:cs typeface="Cabin"/>
                      <a:sym typeface="Cabin"/>
                    </a:endParaRPr>
                  </a:p>
                </p:txBody>
              </p:sp>
            </mc:Choice>
            <mc:Fallback xmlns="">
              <p:sp>
                <p:nvSpPr>
                  <p:cNvPr id="907" name="Google Shape;907;p32"/>
                  <p:cNvSpPr txBox="1">
                    <a:spLocks noRot="1" noChangeAspect="1" noMove="1" noResize="1" noEditPoints="1" noAdjustHandles="1" noChangeArrowheads="1" noChangeShapeType="1" noTextEdit="1"/>
                  </p:cNvSpPr>
                  <p:nvPr/>
                </p:nvSpPr>
                <p:spPr>
                  <a:xfrm>
                    <a:off x="6066348" y="1347472"/>
                    <a:ext cx="5264403" cy="431099"/>
                  </a:xfrm>
                  <a:prstGeom prst="rect">
                    <a:avLst/>
                  </a:prstGeom>
                  <a:blipFill>
                    <a:blip r:embed="rId3"/>
                    <a:stretch>
                      <a:fillRect l="-641" b="-2222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0" name="Google Shape;910;p32"/>
                  <p:cNvSpPr txBox="1"/>
                  <p:nvPr/>
                </p:nvSpPr>
                <p:spPr>
                  <a:xfrm>
                    <a:off x="8514678" y="2886778"/>
                    <a:ext cx="3607312" cy="5105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dirty="0">
                        <a:solidFill>
                          <a:schemeClr val="dk1"/>
                        </a:solidFill>
                        <a:latin typeface="Cabin"/>
                        <a:ea typeface="Cabin"/>
                        <a:cs typeface="Cabin"/>
                        <a:sym typeface="Cabin"/>
                      </a:rPr>
                      <a:t>Type-1 completion rate: </a:t>
                    </a:r>
                    <a14:m>
                      <m:oMath xmlns:m="http://schemas.openxmlformats.org/officeDocument/2006/math">
                        <m:sSub>
                          <m:sSubPr>
                            <m:ctrlPr>
                              <a:rPr lang="en-US" sz="1300" b="0" i="1" smtClean="0">
                                <a:solidFill>
                                  <a:schemeClr val="dk1"/>
                                </a:solidFill>
                                <a:latin typeface="Cambria Math" panose="02040503050406030204" pitchFamily="18" charset="0"/>
                                <a:ea typeface="Cabin"/>
                                <a:cs typeface="Cabin"/>
                                <a:sym typeface="Cabin"/>
                              </a:rPr>
                            </m:ctrlPr>
                          </m:sSubPr>
                          <m:e>
                            <m:r>
                              <a:rPr lang="en-US" sz="1300" b="0" i="1" smtClean="0">
                                <a:solidFill>
                                  <a:schemeClr val="dk1"/>
                                </a:solidFill>
                                <a:latin typeface="Cambria Math" panose="02040503050406030204" pitchFamily="18" charset="0"/>
                                <a:ea typeface="Cabin"/>
                                <a:cs typeface="Cabin"/>
                                <a:sym typeface="Cabin"/>
                              </a:rPr>
                              <m:t>𝐶</m:t>
                            </m:r>
                          </m:e>
                          <m:sub>
                            <m:r>
                              <a:rPr lang="en-US" sz="1300" b="0" i="1" smtClean="0">
                                <a:solidFill>
                                  <a:schemeClr val="dk1"/>
                                </a:solidFill>
                                <a:latin typeface="Cambria Math" panose="02040503050406030204" pitchFamily="18" charset="0"/>
                                <a:ea typeface="Cabin"/>
                                <a:cs typeface="Cabin"/>
                                <a:sym typeface="Cabin"/>
                              </a:rPr>
                              <m:t>2</m:t>
                            </m:r>
                          </m:sub>
                        </m:sSub>
                        <m:r>
                          <a:rPr lang="en-US" sz="1300" b="0" i="1" smtClean="0">
                            <a:solidFill>
                              <a:schemeClr val="dk1"/>
                            </a:solidFill>
                            <a:latin typeface="Cambria Math" panose="02040503050406030204" pitchFamily="18" charset="0"/>
                            <a:ea typeface="Cabin"/>
                            <a:cs typeface="Cabin"/>
                            <a:sym typeface="Cabin"/>
                          </a:rPr>
                          <m:t>=</m:t>
                        </m:r>
                        <m:sSub>
                          <m:sSubPr>
                            <m:ctrlPr>
                              <a:rPr lang="en-US" sz="1300" b="0" i="1" smtClean="0">
                                <a:solidFill>
                                  <a:schemeClr val="dk1"/>
                                </a:solidFill>
                                <a:latin typeface="Cambria Math" panose="02040503050406030204" pitchFamily="18" charset="0"/>
                                <a:ea typeface="Cabin"/>
                                <a:cs typeface="Cabin"/>
                                <a:sym typeface="Cabin"/>
                              </a:rPr>
                            </m:ctrlPr>
                          </m:sSubPr>
                          <m:e>
                            <m:r>
                              <a:rPr lang="en-US" sz="1300" b="0" i="1" smtClean="0">
                                <a:solidFill>
                                  <a:schemeClr val="dk1"/>
                                </a:solidFill>
                                <a:latin typeface="Cambria Math" panose="02040503050406030204" pitchFamily="18" charset="0"/>
                                <a:ea typeface="Cabin"/>
                                <a:cs typeface="Cabin"/>
                                <a:sym typeface="Cabin"/>
                              </a:rPr>
                              <m:t>𝜇</m:t>
                            </m:r>
                          </m:e>
                          <m:sub>
                            <m:r>
                              <a:rPr lang="en-US" sz="1300" b="0" i="1" smtClean="0">
                                <a:solidFill>
                                  <a:schemeClr val="dk1"/>
                                </a:solidFill>
                                <a:latin typeface="Cambria Math" panose="02040503050406030204" pitchFamily="18" charset="0"/>
                                <a:ea typeface="Cabin"/>
                                <a:cs typeface="Cabin"/>
                                <a:sym typeface="Cabin"/>
                              </a:rPr>
                              <m:t>1</m:t>
                            </m:r>
                          </m:sub>
                        </m:sSub>
                      </m:oMath>
                    </a14:m>
                    <a:endParaRPr sz="1300" dirty="0">
                      <a:solidFill>
                        <a:schemeClr val="dk1"/>
                      </a:solidFill>
                      <a:latin typeface="Cabin"/>
                      <a:ea typeface="Cabin"/>
                      <a:cs typeface="Cabin"/>
                      <a:sym typeface="Cabin"/>
                    </a:endParaRPr>
                  </a:p>
                </p:txBody>
              </p:sp>
            </mc:Choice>
            <mc:Fallback xmlns="">
              <p:sp>
                <p:nvSpPr>
                  <p:cNvPr id="910" name="Google Shape;910;p32"/>
                  <p:cNvSpPr txBox="1">
                    <a:spLocks noRot="1" noChangeAspect="1" noMove="1" noResize="1" noEditPoints="1" noAdjustHandles="1" noChangeArrowheads="1" noChangeShapeType="1" noTextEdit="1"/>
                  </p:cNvSpPr>
                  <p:nvPr/>
                </p:nvSpPr>
                <p:spPr>
                  <a:xfrm>
                    <a:off x="8514678" y="2886778"/>
                    <a:ext cx="3607312" cy="510576"/>
                  </a:xfrm>
                  <a:prstGeom prst="rect">
                    <a:avLst/>
                  </a:prstGeom>
                  <a:blipFill>
                    <a:blip r:embed="rId4"/>
                    <a:stretch>
                      <a:fillRect l="-467"/>
                    </a:stretch>
                  </a:blipFill>
                  <a:ln>
                    <a:noFill/>
                  </a:ln>
                </p:spPr>
                <p:txBody>
                  <a:bodyPr/>
                  <a:lstStyle/>
                  <a:p>
                    <a:r>
                      <a:rPr lang="en-US">
                        <a:noFill/>
                      </a:rPr>
                      <a:t> </a:t>
                    </a:r>
                  </a:p>
                </p:txBody>
              </p:sp>
            </mc:Fallback>
          </mc:AlternateContent>
          <p:grpSp>
            <p:nvGrpSpPr>
              <p:cNvPr id="911" name="Google Shape;911;p32"/>
              <p:cNvGrpSpPr/>
              <p:nvPr/>
            </p:nvGrpSpPr>
            <p:grpSpPr>
              <a:xfrm>
                <a:off x="6309038" y="2018633"/>
                <a:ext cx="5833368" cy="784121"/>
                <a:chOff x="5851838" y="4152233"/>
                <a:chExt cx="5833368" cy="784121"/>
              </a:xfrm>
            </p:grpSpPr>
            <p:sp>
              <p:nvSpPr>
                <p:cNvPr id="912" name="Google Shape;912;p32"/>
                <p:cNvSpPr/>
                <p:nvPr/>
              </p:nvSpPr>
              <p:spPr>
                <a:xfrm>
                  <a:off x="5851838" y="42704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3" name="Google Shape;913;p32"/>
                <p:cNvSpPr/>
                <p:nvPr/>
              </p:nvSpPr>
              <p:spPr>
                <a:xfrm>
                  <a:off x="5851838" y="45869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4" name="Google Shape;914;p32"/>
                <p:cNvSpPr txBox="1"/>
                <p:nvPr/>
              </p:nvSpPr>
              <p:spPr>
                <a:xfrm>
                  <a:off x="7260649" y="4152233"/>
                  <a:ext cx="1151052" cy="4503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915" name="Google Shape;915;p32"/>
                <p:cNvSpPr txBox="1"/>
                <p:nvPr/>
              </p:nvSpPr>
              <p:spPr>
                <a:xfrm>
                  <a:off x="7258723" y="4477105"/>
                  <a:ext cx="1097400" cy="4503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916" name="Google Shape;916;p32"/>
                <p:cNvSpPr/>
                <p:nvPr/>
              </p:nvSpPr>
              <p:spPr>
                <a:xfrm>
                  <a:off x="5851838" y="4271360"/>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7" name="Google Shape;917;p32"/>
                <p:cNvSpPr/>
                <p:nvPr/>
              </p:nvSpPr>
              <p:spPr>
                <a:xfrm>
                  <a:off x="6592859" y="4271360"/>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8" name="Google Shape;918;p32"/>
                <p:cNvSpPr/>
                <p:nvPr/>
              </p:nvSpPr>
              <p:spPr>
                <a:xfrm>
                  <a:off x="5851838" y="4589660"/>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9" name="Google Shape;919;p32"/>
                <p:cNvSpPr/>
                <p:nvPr/>
              </p:nvSpPr>
              <p:spPr>
                <a:xfrm>
                  <a:off x="6226463" y="4588297"/>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0" name="Google Shape;920;p32"/>
                <p:cNvSpPr/>
                <p:nvPr/>
              </p:nvSpPr>
              <p:spPr>
                <a:xfrm>
                  <a:off x="9280850" y="42826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1" name="Google Shape;921;p32"/>
                <p:cNvSpPr/>
                <p:nvPr/>
              </p:nvSpPr>
              <p:spPr>
                <a:xfrm>
                  <a:off x="9280850" y="45991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2" name="Google Shape;922;p32"/>
                <p:cNvSpPr txBox="1"/>
                <p:nvPr/>
              </p:nvSpPr>
              <p:spPr>
                <a:xfrm>
                  <a:off x="10689662" y="4171239"/>
                  <a:ext cx="995544" cy="4503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923" name="Google Shape;923;p32"/>
                <p:cNvSpPr txBox="1"/>
                <p:nvPr/>
              </p:nvSpPr>
              <p:spPr>
                <a:xfrm>
                  <a:off x="10687733" y="4486042"/>
                  <a:ext cx="995543" cy="4503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sp>
              <p:nvSpPr>
                <p:cNvPr id="924" name="Google Shape;924;p32"/>
                <p:cNvSpPr/>
                <p:nvPr/>
              </p:nvSpPr>
              <p:spPr>
                <a:xfrm>
                  <a:off x="9280850" y="4283597"/>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5" name="Google Shape;925;p32"/>
                <p:cNvSpPr/>
                <p:nvPr/>
              </p:nvSpPr>
              <p:spPr>
                <a:xfrm>
                  <a:off x="9646567" y="4601895"/>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6" name="Google Shape;926;p32"/>
                <p:cNvSpPr/>
                <p:nvPr/>
              </p:nvSpPr>
              <p:spPr>
                <a:xfrm>
                  <a:off x="9280850" y="4601897"/>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7" name="Google Shape;927;p32"/>
                <p:cNvSpPr/>
                <p:nvPr/>
              </p:nvSpPr>
              <p:spPr>
                <a:xfrm>
                  <a:off x="10012267" y="428359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8" name="Google Shape;928;p32"/>
                <p:cNvSpPr/>
                <p:nvPr/>
              </p:nvSpPr>
              <p:spPr>
                <a:xfrm>
                  <a:off x="7705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9" name="Google Shape;929;p32"/>
                <p:cNvSpPr/>
                <p:nvPr/>
              </p:nvSpPr>
              <p:spPr>
                <a:xfrm>
                  <a:off x="9229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30" name="Google Shape;930;p32"/>
                <p:cNvCxnSpPr>
                  <a:stCxn id="928" idx="0"/>
                  <a:endCxn id="929" idx="0"/>
                </p:cNvCxnSpPr>
                <p:nvPr/>
              </p:nvCxnSpPr>
              <p:spPr>
                <a:xfrm rot="-5400000" flipH="1">
                  <a:off x="8577125" y="343907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931" name="Google Shape;931;p32"/>
                <p:cNvSpPr/>
                <p:nvPr/>
              </p:nvSpPr>
              <p:spPr>
                <a:xfrm>
                  <a:off x="7705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32" name="Google Shape;932;p32"/>
                <p:cNvSpPr/>
                <p:nvPr/>
              </p:nvSpPr>
              <p:spPr>
                <a:xfrm>
                  <a:off x="9229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33" name="Google Shape;933;p32"/>
                <p:cNvCxnSpPr>
                  <a:stCxn id="932" idx="2"/>
                  <a:endCxn id="931" idx="2"/>
                </p:cNvCxnSpPr>
                <p:nvPr/>
              </p:nvCxnSpPr>
              <p:spPr>
                <a:xfrm rot="5400000">
                  <a:off x="8577125" y="406971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grpSp>
        </p:grpSp>
      </p:grpSp>
      <p:grpSp>
        <p:nvGrpSpPr>
          <p:cNvPr id="935" name="Google Shape;935;p32"/>
          <p:cNvGrpSpPr/>
          <p:nvPr/>
        </p:nvGrpSpPr>
        <p:grpSpPr>
          <a:xfrm>
            <a:off x="3246117" y="3090673"/>
            <a:ext cx="4938502" cy="529784"/>
            <a:chOff x="5269042" y="1710080"/>
            <a:chExt cx="8575662" cy="919965"/>
          </a:xfrm>
        </p:grpSpPr>
        <p:grpSp>
          <p:nvGrpSpPr>
            <p:cNvPr id="936" name="Google Shape;936;p32"/>
            <p:cNvGrpSpPr/>
            <p:nvPr/>
          </p:nvGrpSpPr>
          <p:grpSpPr>
            <a:xfrm>
              <a:off x="6126900" y="1710080"/>
              <a:ext cx="7717804" cy="919965"/>
              <a:chOff x="6355500" y="2167280"/>
              <a:chExt cx="7717804" cy="919965"/>
            </a:xfrm>
          </p:grpSpPr>
          <p:grpSp>
            <p:nvGrpSpPr>
              <p:cNvPr id="937" name="Google Shape;937;p32"/>
              <p:cNvGrpSpPr/>
              <p:nvPr/>
            </p:nvGrpSpPr>
            <p:grpSpPr>
              <a:xfrm>
                <a:off x="6355500" y="2374445"/>
                <a:ext cx="3692250" cy="712800"/>
                <a:chOff x="699850" y="4383733"/>
                <a:chExt cx="3692250" cy="712800"/>
              </a:xfrm>
            </p:grpSpPr>
            <p:grpSp>
              <p:nvGrpSpPr>
                <p:cNvPr id="938" name="Google Shape;938;p32"/>
                <p:cNvGrpSpPr/>
                <p:nvPr/>
              </p:nvGrpSpPr>
              <p:grpSpPr>
                <a:xfrm>
                  <a:off x="1358350" y="4461433"/>
                  <a:ext cx="2166000" cy="557400"/>
                  <a:chOff x="2878925" y="3738025"/>
                  <a:chExt cx="2166000" cy="557400"/>
                </a:xfrm>
              </p:grpSpPr>
              <p:cxnSp>
                <p:nvCxnSpPr>
                  <p:cNvPr id="939" name="Google Shape;939;p32"/>
                  <p:cNvCxnSpPr/>
                  <p:nvPr/>
                </p:nvCxnSpPr>
                <p:spPr>
                  <a:xfrm>
                    <a:off x="2878925" y="3738025"/>
                    <a:ext cx="2166000" cy="0"/>
                  </a:xfrm>
                  <a:prstGeom prst="straightConnector1">
                    <a:avLst/>
                  </a:prstGeom>
                  <a:noFill/>
                  <a:ln w="9525" cap="flat" cmpd="sng">
                    <a:solidFill>
                      <a:schemeClr val="dk2"/>
                    </a:solidFill>
                    <a:prstDash val="solid"/>
                    <a:round/>
                    <a:headEnd type="none" w="med" len="med"/>
                    <a:tailEnd type="none" w="med" len="med"/>
                  </a:ln>
                </p:spPr>
              </p:cxnSp>
              <p:cxnSp>
                <p:nvCxnSpPr>
                  <p:cNvPr id="940" name="Google Shape;940;p32"/>
                  <p:cNvCxnSpPr/>
                  <p:nvPr/>
                </p:nvCxnSpPr>
                <p:spPr>
                  <a:xfrm>
                    <a:off x="5026675" y="3738025"/>
                    <a:ext cx="0" cy="557400"/>
                  </a:xfrm>
                  <a:prstGeom prst="straightConnector1">
                    <a:avLst/>
                  </a:prstGeom>
                  <a:noFill/>
                  <a:ln w="9525" cap="flat" cmpd="sng">
                    <a:solidFill>
                      <a:schemeClr val="dk2"/>
                    </a:solidFill>
                    <a:prstDash val="solid"/>
                    <a:round/>
                    <a:headEnd type="none" w="med" len="med"/>
                    <a:tailEnd type="none" w="med" len="med"/>
                  </a:ln>
                </p:spPr>
              </p:cxnSp>
              <p:cxnSp>
                <p:nvCxnSpPr>
                  <p:cNvPr id="941" name="Google Shape;941;p32"/>
                  <p:cNvCxnSpPr/>
                  <p:nvPr/>
                </p:nvCxnSpPr>
                <p:spPr>
                  <a:xfrm rot="10800000">
                    <a:off x="2897150" y="4286400"/>
                    <a:ext cx="2120400" cy="0"/>
                  </a:xfrm>
                  <a:prstGeom prst="straightConnector1">
                    <a:avLst/>
                  </a:prstGeom>
                  <a:noFill/>
                  <a:ln w="9525" cap="flat" cmpd="sng">
                    <a:solidFill>
                      <a:schemeClr val="dk2"/>
                    </a:solidFill>
                    <a:prstDash val="solid"/>
                    <a:round/>
                    <a:headEnd type="none" w="med" len="med"/>
                    <a:tailEnd type="none" w="med" len="med"/>
                  </a:ln>
                </p:spPr>
              </p:cxnSp>
            </p:grpSp>
            <p:sp>
              <p:nvSpPr>
                <p:cNvPr id="942" name="Google Shape;942;p32"/>
                <p:cNvSpPr/>
                <p:nvPr/>
              </p:nvSpPr>
              <p:spPr>
                <a:xfrm>
                  <a:off x="3679300" y="4383733"/>
                  <a:ext cx="712800" cy="71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43" name="Google Shape;943;p32"/>
                <p:cNvCxnSpPr/>
                <p:nvPr/>
              </p:nvCxnSpPr>
              <p:spPr>
                <a:xfrm>
                  <a:off x="699850" y="4753908"/>
                  <a:ext cx="585000" cy="0"/>
                </a:xfrm>
                <a:prstGeom prst="straightConnector1">
                  <a:avLst/>
                </a:prstGeom>
                <a:noFill/>
                <a:ln w="9525" cap="flat" cmpd="sng">
                  <a:solidFill>
                    <a:schemeClr val="dk2"/>
                  </a:solidFill>
                  <a:prstDash val="solid"/>
                  <a:round/>
                  <a:headEnd type="none" w="med" len="med"/>
                  <a:tailEnd type="triangle" w="med" len="med"/>
                </a:ln>
              </p:spPr>
            </p:cxnSp>
          </p:grpSp>
          <p:cxnSp>
            <p:nvCxnSpPr>
              <p:cNvPr id="944" name="Google Shape;944;p32"/>
              <p:cNvCxnSpPr/>
              <p:nvPr/>
            </p:nvCxnSpPr>
            <p:spPr>
              <a:xfrm>
                <a:off x="10304675" y="2730845"/>
                <a:ext cx="14958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45" name="Google Shape;945;p32"/>
                  <p:cNvSpPr txBox="1"/>
                  <p:nvPr/>
                </p:nvSpPr>
                <p:spPr>
                  <a:xfrm>
                    <a:off x="10143918" y="2167280"/>
                    <a:ext cx="3929386"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Varying completion rate </a:t>
                    </a: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𝐶</m:t>
                            </m:r>
                          </m:e>
                          <m:sub>
                            <m:r>
                              <a:rPr lang="en-US" sz="1200" b="0" i="1" smtClean="0">
                                <a:solidFill>
                                  <a:schemeClr val="dk1"/>
                                </a:solidFill>
                                <a:latin typeface="Cambria Math" panose="02040503050406030204" pitchFamily="18" charset="0"/>
                                <a:ea typeface="Cabin"/>
                                <a:cs typeface="Cabin"/>
                                <a:sym typeface="Cabin"/>
                              </a:rPr>
                              <m:t>1</m:t>
                            </m:r>
                          </m:sub>
                        </m:sSub>
                        <m:r>
                          <a:rPr lang="en-US" sz="1200" b="0" i="1" smtClean="0">
                            <a:solidFill>
                              <a:schemeClr val="dk1"/>
                            </a:solidFill>
                            <a:latin typeface="Cambria Math" panose="02040503050406030204" pitchFamily="18" charset="0"/>
                            <a:ea typeface="Cabin"/>
                            <a:cs typeface="Cabin"/>
                            <a:sym typeface="Cabin"/>
                          </a:rPr>
                          <m:t>(</m:t>
                        </m:r>
                        <m:r>
                          <a:rPr lang="en-US" sz="1200" b="0" i="1" smtClean="0">
                            <a:solidFill>
                              <a:schemeClr val="dk1"/>
                            </a:solidFill>
                            <a:latin typeface="Cambria Math" panose="02040503050406030204" pitchFamily="18" charset="0"/>
                            <a:ea typeface="Cabin"/>
                            <a:cs typeface="Cabin"/>
                            <a:sym typeface="Cabin"/>
                          </a:rPr>
                          <m:t>𝑡</m:t>
                        </m:r>
                        <m:r>
                          <a:rPr lang="en-US" sz="1200" b="0" i="1" smtClean="0">
                            <a:solidFill>
                              <a:schemeClr val="dk1"/>
                            </a:solidFill>
                            <a:latin typeface="Cambria Math" panose="02040503050406030204" pitchFamily="18" charset="0"/>
                            <a:ea typeface="Cabin"/>
                            <a:cs typeface="Cabin"/>
                            <a:sym typeface="Cabin"/>
                          </a:rPr>
                          <m:t>)</m:t>
                        </m:r>
                      </m:oMath>
                    </a14:m>
                    <a:endParaRPr sz="1200" dirty="0">
                      <a:solidFill>
                        <a:schemeClr val="dk1"/>
                      </a:solidFill>
                      <a:latin typeface="Cabin"/>
                      <a:ea typeface="Cabin"/>
                      <a:cs typeface="Cabin"/>
                      <a:sym typeface="Cabin"/>
                    </a:endParaRPr>
                  </a:p>
                </p:txBody>
              </p:sp>
            </mc:Choice>
            <mc:Fallback xmlns="">
              <p:sp>
                <p:nvSpPr>
                  <p:cNvPr id="945" name="Google Shape;945;p32"/>
                  <p:cNvSpPr txBox="1">
                    <a:spLocks noRot="1" noChangeAspect="1" noMove="1" noResize="1" noEditPoints="1" noAdjustHandles="1" noChangeArrowheads="1" noChangeShapeType="1" noTextEdit="1"/>
                  </p:cNvSpPr>
                  <p:nvPr/>
                </p:nvSpPr>
                <p:spPr>
                  <a:xfrm>
                    <a:off x="10143918" y="2167280"/>
                    <a:ext cx="3929386" cy="641289"/>
                  </a:xfrm>
                  <a:prstGeom prst="rect">
                    <a:avLst/>
                  </a:prstGeom>
                  <a:blipFill>
                    <a:blip r:embed="rId5"/>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48" name="Google Shape;948;p32"/>
                <p:cNvSpPr txBox="1"/>
                <p:nvPr/>
              </p:nvSpPr>
              <p:spPr>
                <a:xfrm>
                  <a:off x="5269042" y="1742277"/>
                  <a:ext cx="1878364"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948" name="Google Shape;948;p32"/>
                <p:cNvSpPr txBox="1">
                  <a:spLocks noRot="1" noChangeAspect="1" noMove="1" noResize="1" noEditPoints="1" noAdjustHandles="1" noChangeArrowheads="1" noChangeShapeType="1" noTextEdit="1"/>
                </p:cNvSpPr>
                <p:nvPr/>
              </p:nvSpPr>
              <p:spPr>
                <a:xfrm>
                  <a:off x="5269042" y="1742277"/>
                  <a:ext cx="1878364" cy="641289"/>
                </a:xfrm>
                <a:prstGeom prst="rect">
                  <a:avLst/>
                </a:prstGeom>
                <a:blipFill>
                  <a:blip r:embed="rId6"/>
                  <a:stretch>
                    <a:fillRect/>
                  </a:stretch>
                </a:blipFill>
                <a:ln>
                  <a:noFill/>
                </a:ln>
              </p:spPr>
              <p:txBody>
                <a:bodyPr/>
                <a:lstStyle/>
                <a:p>
                  <a:r>
                    <a:rPr lang="en-US">
                      <a:noFill/>
                    </a:rPr>
                    <a:t> </a:t>
                  </a:r>
                </a:p>
              </p:txBody>
            </p:sp>
          </mc:Fallback>
        </mc:AlternateContent>
      </p:grpSp>
      <p:sp>
        <p:nvSpPr>
          <p:cNvPr id="16" name="Google Shape;889;p32">
            <a:extLst>
              <a:ext uri="{FF2B5EF4-FFF2-40B4-BE49-F238E27FC236}">
                <a16:creationId xmlns:a16="http://schemas.microsoft.com/office/drawing/2014/main" id="{2F386C5F-977E-FBD9-CBB9-E37BFCA21CEE}"/>
              </a:ext>
            </a:extLst>
          </p:cNvPr>
          <p:cNvSpPr txBox="1">
            <a:spLocks/>
          </p:cNvSpPr>
          <p:nvPr/>
        </p:nvSpPr>
        <p:spPr>
          <a:xfrm>
            <a:off x="122859" y="4130478"/>
            <a:ext cx="4802205"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t>M/M/1 FCFS (Constant Service Rate)</a:t>
            </a:r>
          </a:p>
        </p:txBody>
      </p:sp>
      <p:grpSp>
        <p:nvGrpSpPr>
          <p:cNvPr id="17" name="Google Shape;935;p32">
            <a:extLst>
              <a:ext uri="{FF2B5EF4-FFF2-40B4-BE49-F238E27FC236}">
                <a16:creationId xmlns:a16="http://schemas.microsoft.com/office/drawing/2014/main" id="{090250A9-2BB1-2CAF-A73B-EDFEC5091D18}"/>
              </a:ext>
            </a:extLst>
          </p:cNvPr>
          <p:cNvGrpSpPr/>
          <p:nvPr/>
        </p:nvGrpSpPr>
        <p:grpSpPr>
          <a:xfrm>
            <a:off x="4650126" y="4578121"/>
            <a:ext cx="4411176" cy="515126"/>
            <a:chOff x="5269042" y="1735534"/>
            <a:chExt cx="7659964" cy="894511"/>
          </a:xfrm>
        </p:grpSpPr>
        <p:grpSp>
          <p:nvGrpSpPr>
            <p:cNvPr id="18" name="Google Shape;936;p32">
              <a:extLst>
                <a:ext uri="{FF2B5EF4-FFF2-40B4-BE49-F238E27FC236}">
                  <a16:creationId xmlns:a16="http://schemas.microsoft.com/office/drawing/2014/main" id="{7A675E57-86BD-9FF4-B43B-646FE7E61E56}"/>
                </a:ext>
              </a:extLst>
            </p:cNvPr>
            <p:cNvGrpSpPr/>
            <p:nvPr/>
          </p:nvGrpSpPr>
          <p:grpSpPr>
            <a:xfrm>
              <a:off x="6126900" y="1735534"/>
              <a:ext cx="6802106" cy="894511"/>
              <a:chOff x="6355500" y="2192734"/>
              <a:chExt cx="6802106" cy="894511"/>
            </a:xfrm>
          </p:grpSpPr>
          <p:grpSp>
            <p:nvGrpSpPr>
              <p:cNvPr id="20" name="Google Shape;937;p32">
                <a:extLst>
                  <a:ext uri="{FF2B5EF4-FFF2-40B4-BE49-F238E27FC236}">
                    <a16:creationId xmlns:a16="http://schemas.microsoft.com/office/drawing/2014/main" id="{BE5E2225-ABE9-CC19-2F00-367EC429ECA2}"/>
                  </a:ext>
                </a:extLst>
              </p:cNvPr>
              <p:cNvGrpSpPr/>
              <p:nvPr/>
            </p:nvGrpSpPr>
            <p:grpSpPr>
              <a:xfrm>
                <a:off x="6355500" y="2374445"/>
                <a:ext cx="2906354" cy="712800"/>
                <a:chOff x="699850" y="4383733"/>
                <a:chExt cx="2906354" cy="712800"/>
              </a:xfrm>
            </p:grpSpPr>
            <p:grpSp>
              <p:nvGrpSpPr>
                <p:cNvPr id="23" name="Google Shape;938;p32">
                  <a:extLst>
                    <a:ext uri="{FF2B5EF4-FFF2-40B4-BE49-F238E27FC236}">
                      <a16:creationId xmlns:a16="http://schemas.microsoft.com/office/drawing/2014/main" id="{ADDB4ABC-AE3D-BEEE-0349-74A018469D73}"/>
                    </a:ext>
                  </a:extLst>
                </p:cNvPr>
                <p:cNvGrpSpPr/>
                <p:nvPr/>
              </p:nvGrpSpPr>
              <p:grpSpPr>
                <a:xfrm>
                  <a:off x="1364201" y="4461433"/>
                  <a:ext cx="1374243" cy="557400"/>
                  <a:chOff x="2884776" y="3738025"/>
                  <a:chExt cx="1374243" cy="557400"/>
                </a:xfrm>
              </p:grpSpPr>
              <p:cxnSp>
                <p:nvCxnSpPr>
                  <p:cNvPr id="26" name="Google Shape;939;p32">
                    <a:extLst>
                      <a:ext uri="{FF2B5EF4-FFF2-40B4-BE49-F238E27FC236}">
                        <a16:creationId xmlns:a16="http://schemas.microsoft.com/office/drawing/2014/main" id="{7D867BDD-6D46-3D50-92CB-9A062DC68210}"/>
                      </a:ext>
                    </a:extLst>
                  </p:cNvPr>
                  <p:cNvCxnSpPr>
                    <a:cxnSpLocks/>
                  </p:cNvCxnSpPr>
                  <p:nvPr/>
                </p:nvCxnSpPr>
                <p:spPr>
                  <a:xfrm>
                    <a:off x="2884776" y="3738025"/>
                    <a:ext cx="1374243" cy="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940;p32">
                    <a:extLst>
                      <a:ext uri="{FF2B5EF4-FFF2-40B4-BE49-F238E27FC236}">
                        <a16:creationId xmlns:a16="http://schemas.microsoft.com/office/drawing/2014/main" id="{DF140FB5-C349-9142-C623-73E88564C8F4}"/>
                      </a:ext>
                    </a:extLst>
                  </p:cNvPr>
                  <p:cNvCxnSpPr>
                    <a:cxnSpLocks/>
                  </p:cNvCxnSpPr>
                  <p:nvPr/>
                </p:nvCxnSpPr>
                <p:spPr>
                  <a:xfrm>
                    <a:off x="4240770" y="3738025"/>
                    <a:ext cx="0" cy="55740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941;p32">
                    <a:extLst>
                      <a:ext uri="{FF2B5EF4-FFF2-40B4-BE49-F238E27FC236}">
                        <a16:creationId xmlns:a16="http://schemas.microsoft.com/office/drawing/2014/main" id="{103ABC21-1919-1103-C284-BE486CC1562A}"/>
                      </a:ext>
                    </a:extLst>
                  </p:cNvPr>
                  <p:cNvCxnSpPr>
                    <a:cxnSpLocks/>
                  </p:cNvCxnSpPr>
                  <p:nvPr/>
                </p:nvCxnSpPr>
                <p:spPr>
                  <a:xfrm flipH="1">
                    <a:off x="2884776" y="4286400"/>
                    <a:ext cx="1346869" cy="0"/>
                  </a:xfrm>
                  <a:prstGeom prst="straightConnector1">
                    <a:avLst/>
                  </a:prstGeom>
                  <a:noFill/>
                  <a:ln w="9525" cap="flat" cmpd="sng">
                    <a:solidFill>
                      <a:schemeClr val="dk2"/>
                    </a:solidFill>
                    <a:prstDash val="solid"/>
                    <a:round/>
                    <a:headEnd type="none" w="med" len="med"/>
                    <a:tailEnd type="none" w="med" len="med"/>
                  </a:ln>
                </p:spPr>
              </p:cxnSp>
            </p:grpSp>
            <p:sp>
              <p:nvSpPr>
                <p:cNvPr id="24" name="Google Shape;942;p32">
                  <a:extLst>
                    <a:ext uri="{FF2B5EF4-FFF2-40B4-BE49-F238E27FC236}">
                      <a16:creationId xmlns:a16="http://schemas.microsoft.com/office/drawing/2014/main" id="{65158A0E-37D0-EF5B-9CCD-90AF019A0B84}"/>
                    </a:ext>
                  </a:extLst>
                </p:cNvPr>
                <p:cNvSpPr/>
                <p:nvPr/>
              </p:nvSpPr>
              <p:spPr>
                <a:xfrm>
                  <a:off x="2893404" y="4383733"/>
                  <a:ext cx="712800" cy="71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25" name="Google Shape;943;p32">
                  <a:extLst>
                    <a:ext uri="{FF2B5EF4-FFF2-40B4-BE49-F238E27FC236}">
                      <a16:creationId xmlns:a16="http://schemas.microsoft.com/office/drawing/2014/main" id="{405C60E8-F102-0A48-F9F3-25D003D1B0EE}"/>
                    </a:ext>
                  </a:extLst>
                </p:cNvPr>
                <p:cNvCxnSpPr/>
                <p:nvPr/>
              </p:nvCxnSpPr>
              <p:spPr>
                <a:xfrm>
                  <a:off x="699850" y="4753908"/>
                  <a:ext cx="585000" cy="0"/>
                </a:xfrm>
                <a:prstGeom prst="straightConnector1">
                  <a:avLst/>
                </a:prstGeom>
                <a:noFill/>
                <a:ln w="9525" cap="flat" cmpd="sng">
                  <a:solidFill>
                    <a:schemeClr val="dk2"/>
                  </a:solidFill>
                  <a:prstDash val="solid"/>
                  <a:round/>
                  <a:headEnd type="none" w="med" len="med"/>
                  <a:tailEnd type="triangle" w="med" len="med"/>
                </a:ln>
              </p:spPr>
            </p:cxnSp>
          </p:grpSp>
          <p:cxnSp>
            <p:nvCxnSpPr>
              <p:cNvPr id="21" name="Google Shape;944;p32">
                <a:extLst>
                  <a:ext uri="{FF2B5EF4-FFF2-40B4-BE49-F238E27FC236}">
                    <a16:creationId xmlns:a16="http://schemas.microsoft.com/office/drawing/2014/main" id="{300EB683-281C-EE90-8971-9150C13617D8}"/>
                  </a:ext>
                </a:extLst>
              </p:cNvPr>
              <p:cNvCxnSpPr/>
              <p:nvPr/>
            </p:nvCxnSpPr>
            <p:spPr>
              <a:xfrm>
                <a:off x="9411085" y="2744620"/>
                <a:ext cx="14958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2" name="Google Shape;945;p32">
                    <a:extLst>
                      <a:ext uri="{FF2B5EF4-FFF2-40B4-BE49-F238E27FC236}">
                        <a16:creationId xmlns:a16="http://schemas.microsoft.com/office/drawing/2014/main" id="{4699B565-BD85-D832-F800-FD4B50056983}"/>
                      </a:ext>
                    </a:extLst>
                  </p:cNvPr>
                  <p:cNvSpPr txBox="1"/>
                  <p:nvPr/>
                </p:nvSpPr>
                <p:spPr>
                  <a:xfrm>
                    <a:off x="9228221" y="2192734"/>
                    <a:ext cx="3929385"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Constant completion rate </a:t>
                    </a:r>
                    <a14:m>
                      <m:oMath xmlns:m="http://schemas.openxmlformats.org/officeDocument/2006/math">
                        <m:sSubSup>
                          <m:sSubSupPr>
                            <m:ctrlPr>
                              <a:rPr lang="en-US" sz="1200" b="0" i="1" smtClean="0">
                                <a:solidFill>
                                  <a:schemeClr val="dk1"/>
                                </a:solidFill>
                                <a:latin typeface="Cambria Math" panose="02040503050406030204" pitchFamily="18" charset="0"/>
                                <a:ea typeface="Cabin"/>
                                <a:cs typeface="Cabin"/>
                                <a:sym typeface="Cabin"/>
                              </a:rPr>
                            </m:ctrlPr>
                          </m:sSubSupPr>
                          <m:e>
                            <m:r>
                              <a:rPr lang="en-US" sz="1200" b="0" i="1" smtClean="0">
                                <a:solidFill>
                                  <a:schemeClr val="dk1"/>
                                </a:solidFill>
                                <a:latin typeface="Cambria Math" panose="02040503050406030204" pitchFamily="18" charset="0"/>
                                <a:ea typeface="Cabin"/>
                                <a:cs typeface="Cabin"/>
                                <a:sym typeface="Cabin"/>
                              </a:rPr>
                              <m:t>𝜇</m:t>
                            </m:r>
                          </m:e>
                          <m:sub>
                            <m:r>
                              <a:rPr lang="en-US" sz="1200" b="0" i="1" smtClean="0">
                                <a:solidFill>
                                  <a:schemeClr val="dk1"/>
                                </a:solidFill>
                                <a:latin typeface="Cambria Math" panose="02040503050406030204" pitchFamily="18" charset="0"/>
                                <a:ea typeface="Cabin"/>
                                <a:cs typeface="Cabin"/>
                                <a:sym typeface="Cabin"/>
                              </a:rPr>
                              <m:t>1</m:t>
                            </m:r>
                          </m:sub>
                          <m:sup>
                            <m:r>
                              <a:rPr lang="en-US" sz="1200" b="0" i="1" smtClean="0">
                                <a:solidFill>
                                  <a:schemeClr val="dk1"/>
                                </a:solidFill>
                                <a:latin typeface="Cambria Math" panose="02040503050406030204" pitchFamily="18" charset="0"/>
                                <a:ea typeface="Cabin"/>
                                <a:cs typeface="Cabin"/>
                                <a:sym typeface="Cabin"/>
                              </a:rPr>
                              <m:t>∗</m:t>
                            </m:r>
                          </m:sup>
                        </m:sSubSup>
                      </m:oMath>
                    </a14:m>
                    <a:endParaRPr sz="1200" dirty="0">
                      <a:solidFill>
                        <a:schemeClr val="dk1"/>
                      </a:solidFill>
                      <a:latin typeface="Cabin"/>
                      <a:ea typeface="Cabin"/>
                      <a:cs typeface="Cabin"/>
                      <a:sym typeface="Cabin"/>
                    </a:endParaRPr>
                  </a:p>
                </p:txBody>
              </p:sp>
            </mc:Choice>
            <mc:Fallback xmlns="">
              <p:sp>
                <p:nvSpPr>
                  <p:cNvPr id="22" name="Google Shape;945;p32">
                    <a:extLst>
                      <a:ext uri="{FF2B5EF4-FFF2-40B4-BE49-F238E27FC236}">
                        <a16:creationId xmlns:a16="http://schemas.microsoft.com/office/drawing/2014/main" id="{4699B565-BD85-D832-F800-FD4B50056983}"/>
                      </a:ext>
                    </a:extLst>
                  </p:cNvPr>
                  <p:cNvSpPr txBox="1">
                    <a:spLocks noRot="1" noChangeAspect="1" noMove="1" noResize="1" noEditPoints="1" noAdjustHandles="1" noChangeArrowheads="1" noChangeShapeType="1" noTextEdit="1"/>
                  </p:cNvSpPr>
                  <p:nvPr/>
                </p:nvSpPr>
                <p:spPr>
                  <a:xfrm>
                    <a:off x="9228221" y="2192734"/>
                    <a:ext cx="3929385" cy="641289"/>
                  </a:xfrm>
                  <a:prstGeom prst="rect">
                    <a:avLst/>
                  </a:prstGeom>
                  <a:blipFill>
                    <a:blip r:embed="rId7"/>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Google Shape;948;p32">
                  <a:extLst>
                    <a:ext uri="{FF2B5EF4-FFF2-40B4-BE49-F238E27FC236}">
                      <a16:creationId xmlns:a16="http://schemas.microsoft.com/office/drawing/2014/main" id="{B13A358F-FB69-6C69-A172-CDC250720E09}"/>
                    </a:ext>
                  </a:extLst>
                </p:cNvPr>
                <p:cNvSpPr txBox="1"/>
                <p:nvPr/>
              </p:nvSpPr>
              <p:spPr>
                <a:xfrm>
                  <a:off x="5269042" y="1742277"/>
                  <a:ext cx="1878364"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19" name="Google Shape;948;p32">
                  <a:extLst>
                    <a:ext uri="{FF2B5EF4-FFF2-40B4-BE49-F238E27FC236}">
                      <a16:creationId xmlns:a16="http://schemas.microsoft.com/office/drawing/2014/main" id="{B13A358F-FB69-6C69-A172-CDC250720E09}"/>
                    </a:ext>
                  </a:extLst>
                </p:cNvPr>
                <p:cNvSpPr txBox="1">
                  <a:spLocks noRot="1" noChangeAspect="1" noMove="1" noResize="1" noEditPoints="1" noAdjustHandles="1" noChangeArrowheads="1" noChangeShapeType="1" noTextEdit="1"/>
                </p:cNvSpPr>
                <p:nvPr/>
              </p:nvSpPr>
              <p:spPr>
                <a:xfrm>
                  <a:off x="5269042" y="1742277"/>
                  <a:ext cx="1878364" cy="641289"/>
                </a:xfrm>
                <a:prstGeom prst="rect">
                  <a:avLst/>
                </a:prstGeom>
                <a:blipFill>
                  <a:blip r:embed="rId8"/>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Google Shape;904;p32">
                <a:extLst>
                  <a:ext uri="{FF2B5EF4-FFF2-40B4-BE49-F238E27FC236}">
                    <a16:creationId xmlns:a16="http://schemas.microsoft.com/office/drawing/2014/main" id="{C37C9D40-1DA7-19CC-D569-359BA168AB57}"/>
                  </a:ext>
                </a:extLst>
              </p:cNvPr>
              <p:cNvSpPr txBox="1">
                <a:spLocks/>
              </p:cNvSpPr>
              <p:nvPr/>
            </p:nvSpPr>
            <p:spPr>
              <a:xfrm>
                <a:off x="97100" y="-203770"/>
                <a:ext cx="8087509"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Key Result 2: Bounding </a:t>
                </a:r>
                <a14:m>
                  <m:oMath xmlns:m="http://schemas.openxmlformats.org/officeDocument/2006/math">
                    <m:r>
                      <a:rPr lang="en-US" sz="2400" i="1">
                        <a:latin typeface="Cambria Math" panose="02040503050406030204" pitchFamily="18" charset="0"/>
                        <a:ea typeface="Cambria Math" panose="02040503050406030204" pitchFamily="18" charset="0"/>
                      </a:rPr>
                      <m:t>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𝑇</m:t>
                    </m:r>
                    <m:r>
                      <a:rPr lang="en-US" sz="2400" i="1">
                        <a:latin typeface="Cambria Math" panose="02040503050406030204" pitchFamily="18" charset="0"/>
                        <a:ea typeface="Cambria Math" panose="02040503050406030204" pitchFamily="18" charset="0"/>
                      </a:rPr>
                      <m:t>]</m:t>
                    </m:r>
                  </m:oMath>
                </a14:m>
                <a:r>
                  <a:rPr lang="en-US" sz="2400" dirty="0"/>
                  <a:t> for MSR policies</a:t>
                </a:r>
              </a:p>
            </p:txBody>
          </p:sp>
        </mc:Choice>
        <mc:Fallback xmlns="">
          <p:sp>
            <p:nvSpPr>
              <p:cNvPr id="3" name="Google Shape;904;p32">
                <a:extLst>
                  <a:ext uri="{FF2B5EF4-FFF2-40B4-BE49-F238E27FC236}">
                    <a16:creationId xmlns:a16="http://schemas.microsoft.com/office/drawing/2014/main" id="{C37C9D40-1DA7-19CC-D569-359BA168AB57}"/>
                  </a:ext>
                </a:extLst>
              </p:cNvPr>
              <p:cNvSpPr txBox="1">
                <a:spLocks noRot="1" noChangeAspect="1" noMove="1" noResize="1" noEditPoints="1" noAdjustHandles="1" noChangeArrowheads="1" noChangeShapeType="1" noTextEdit="1"/>
              </p:cNvSpPr>
              <p:nvPr/>
            </p:nvSpPr>
            <p:spPr>
              <a:xfrm>
                <a:off x="97100" y="-203770"/>
                <a:ext cx="8087509" cy="1325700"/>
              </a:xfrm>
              <a:prstGeom prst="rect">
                <a:avLst/>
              </a:prstGeom>
              <a:blipFill>
                <a:blip r:embed="rId9"/>
                <a:stretch>
                  <a:fillRect l="-1097"/>
                </a:stretch>
              </a:blipFill>
              <a:ln>
                <a:no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6ECDBF93-83D4-226F-5E24-3C537687FCAD}"/>
              </a:ext>
            </a:extLst>
          </p:cNvPr>
          <p:cNvGrpSpPr/>
          <p:nvPr/>
        </p:nvGrpSpPr>
        <p:grpSpPr>
          <a:xfrm>
            <a:off x="909510" y="2107859"/>
            <a:ext cx="3420154" cy="698094"/>
            <a:chOff x="1584708" y="1647541"/>
            <a:chExt cx="3420154" cy="698094"/>
          </a:xfrm>
        </p:grpSpPr>
        <p:cxnSp>
          <p:nvCxnSpPr>
            <p:cNvPr id="6" name="Straight Arrow Connector 5">
              <a:extLst>
                <a:ext uri="{FF2B5EF4-FFF2-40B4-BE49-F238E27FC236}">
                  <a16:creationId xmlns:a16="http://schemas.microsoft.com/office/drawing/2014/main" id="{5EB1FCE5-3772-F6C4-87EB-17191BB58D98}"/>
                </a:ext>
              </a:extLst>
            </p:cNvPr>
            <p:cNvCxnSpPr/>
            <p:nvPr/>
          </p:nvCxnSpPr>
          <p:spPr>
            <a:xfrm>
              <a:off x="1584708" y="1647541"/>
              <a:ext cx="0" cy="6980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Google Shape;907;p32">
              <a:extLst>
                <a:ext uri="{FF2B5EF4-FFF2-40B4-BE49-F238E27FC236}">
                  <a16:creationId xmlns:a16="http://schemas.microsoft.com/office/drawing/2014/main" id="{E9AE5393-DF5E-8993-37C4-B1F4D65ABB2A}"/>
                </a:ext>
              </a:extLst>
            </p:cNvPr>
            <p:cNvSpPr txBox="1"/>
            <p:nvPr/>
          </p:nvSpPr>
          <p:spPr>
            <a:xfrm>
              <a:off x="1586098" y="1781636"/>
              <a:ext cx="3418764" cy="3819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Step 1 (penalty from running multiple jobs)</a:t>
              </a:r>
              <a:endParaRPr dirty="0">
                <a:solidFill>
                  <a:schemeClr val="dk1"/>
                </a:solidFill>
                <a:latin typeface="Cabin"/>
                <a:ea typeface="Cabin"/>
                <a:cs typeface="Cabin"/>
                <a:sym typeface="Cabin"/>
              </a:endParaRPr>
            </a:p>
          </p:txBody>
        </p:sp>
      </p:grpSp>
      <p:grpSp>
        <p:nvGrpSpPr>
          <p:cNvPr id="11" name="Group 10">
            <a:extLst>
              <a:ext uri="{FF2B5EF4-FFF2-40B4-BE49-F238E27FC236}">
                <a16:creationId xmlns:a16="http://schemas.microsoft.com/office/drawing/2014/main" id="{0DCBC0FC-2457-DF59-8866-553E18C3888E}"/>
              </a:ext>
            </a:extLst>
          </p:cNvPr>
          <p:cNvGrpSpPr/>
          <p:nvPr/>
        </p:nvGrpSpPr>
        <p:grpSpPr>
          <a:xfrm>
            <a:off x="916137" y="3753648"/>
            <a:ext cx="2548794" cy="698094"/>
            <a:chOff x="1591335" y="3151661"/>
            <a:chExt cx="2548794" cy="698094"/>
          </a:xfrm>
        </p:grpSpPr>
        <p:cxnSp>
          <p:nvCxnSpPr>
            <p:cNvPr id="7" name="Straight Arrow Connector 6">
              <a:extLst>
                <a:ext uri="{FF2B5EF4-FFF2-40B4-BE49-F238E27FC236}">
                  <a16:creationId xmlns:a16="http://schemas.microsoft.com/office/drawing/2014/main" id="{335E5ADE-E412-BA0D-52C4-2C972449434C}"/>
                </a:ext>
              </a:extLst>
            </p:cNvPr>
            <p:cNvCxnSpPr/>
            <p:nvPr/>
          </p:nvCxnSpPr>
          <p:spPr>
            <a:xfrm>
              <a:off x="1591335" y="3151661"/>
              <a:ext cx="0" cy="6980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Google Shape;907;p32">
              <a:extLst>
                <a:ext uri="{FF2B5EF4-FFF2-40B4-BE49-F238E27FC236}">
                  <a16:creationId xmlns:a16="http://schemas.microsoft.com/office/drawing/2014/main" id="{2DCD33C7-0FE6-1D0D-FB56-49AA34BEE3CA}"/>
                </a:ext>
              </a:extLst>
            </p:cNvPr>
            <p:cNvSpPr txBox="1"/>
            <p:nvPr/>
          </p:nvSpPr>
          <p:spPr>
            <a:xfrm>
              <a:off x="1630484" y="3266960"/>
              <a:ext cx="2509645" cy="3240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Step 2 (penalty from variance)</a:t>
              </a:r>
              <a:endParaRPr dirty="0">
                <a:solidFill>
                  <a:schemeClr val="dk1"/>
                </a:solidFill>
                <a:latin typeface="Cabin"/>
                <a:ea typeface="Cabin"/>
                <a:cs typeface="Cabin"/>
                <a:sym typeface="Cabin"/>
              </a:endParaRPr>
            </a:p>
          </p:txBody>
        </p:sp>
      </p:grpSp>
      <p:grpSp>
        <p:nvGrpSpPr>
          <p:cNvPr id="5" name="Group 4">
            <a:extLst>
              <a:ext uri="{FF2B5EF4-FFF2-40B4-BE49-F238E27FC236}">
                <a16:creationId xmlns:a16="http://schemas.microsoft.com/office/drawing/2014/main" id="{CF364C37-F678-7897-1514-19C52FB519AF}"/>
              </a:ext>
            </a:extLst>
          </p:cNvPr>
          <p:cNvGrpSpPr/>
          <p:nvPr/>
        </p:nvGrpSpPr>
        <p:grpSpPr>
          <a:xfrm>
            <a:off x="3143022" y="1176683"/>
            <a:ext cx="4215895" cy="1336339"/>
            <a:chOff x="3070068" y="716365"/>
            <a:chExt cx="4215895" cy="1336339"/>
          </a:xfrm>
        </p:grpSpPr>
        <p:grpSp>
          <p:nvGrpSpPr>
            <p:cNvPr id="892" name="Google Shape;892;p32"/>
            <p:cNvGrpSpPr/>
            <p:nvPr/>
          </p:nvGrpSpPr>
          <p:grpSpPr>
            <a:xfrm>
              <a:off x="3070068" y="971941"/>
              <a:ext cx="4215895" cy="1080763"/>
              <a:chOff x="7517106" y="1056278"/>
              <a:chExt cx="5609597" cy="1438046"/>
            </a:xfrm>
          </p:grpSpPr>
          <p:grpSp>
            <p:nvGrpSpPr>
              <p:cNvPr id="893" name="Google Shape;893;p32"/>
              <p:cNvGrpSpPr/>
              <p:nvPr/>
            </p:nvGrpSpPr>
            <p:grpSpPr>
              <a:xfrm>
                <a:off x="8519253" y="1056278"/>
                <a:ext cx="1930032" cy="774495"/>
                <a:chOff x="9297725" y="1221264"/>
                <a:chExt cx="1400400" cy="164646"/>
              </a:xfrm>
            </p:grpSpPr>
            <p:cxnSp>
              <p:nvCxnSpPr>
                <p:cNvPr id="894" name="Google Shape;894;p32"/>
                <p:cNvCxnSpPr/>
                <p:nvPr/>
              </p:nvCxnSpPr>
              <p:spPr>
                <a:xfrm>
                  <a:off x="9298925" y="1221264"/>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32"/>
                <p:cNvCxnSpPr>
                  <a:cxnSpLocks/>
                </p:cNvCxnSpPr>
                <p:nvPr/>
              </p:nvCxnSpPr>
              <p:spPr>
                <a:xfrm>
                  <a:off x="10698125" y="1221264"/>
                  <a:ext cx="0" cy="164646"/>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32"/>
                <p:cNvCxnSpPr/>
                <p:nvPr/>
              </p:nvCxnSpPr>
              <p:spPr>
                <a:xfrm rot="10800000">
                  <a:off x="9297725" y="1385910"/>
                  <a:ext cx="1400400" cy="0"/>
                </a:xfrm>
                <a:prstGeom prst="straightConnector1">
                  <a:avLst/>
                </a:prstGeom>
                <a:noFill/>
                <a:ln w="9525" cap="flat" cmpd="sng">
                  <a:solidFill>
                    <a:schemeClr val="dk2"/>
                  </a:solidFill>
                  <a:prstDash val="solid"/>
                  <a:round/>
                  <a:headEnd type="none" w="med" len="med"/>
                  <a:tailEnd type="none" w="med" len="med"/>
                </a:ln>
              </p:spPr>
            </p:cxnSp>
          </p:grpSp>
          <p:cxnSp>
            <p:nvCxnSpPr>
              <p:cNvPr id="899" name="Google Shape;899;p32"/>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0" name="Google Shape;900;p32"/>
                  <p:cNvSpPr txBox="1"/>
                  <p:nvPr/>
                </p:nvSpPr>
                <p:spPr>
                  <a:xfrm>
                    <a:off x="10438070" y="1961985"/>
                    <a:ext cx="2688633" cy="5323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Completion rate</a:t>
                    </a:r>
                    <a:r>
                      <a:rPr lang="en-US" i="1" dirty="0">
                        <a:solidFill>
                          <a:schemeClr val="dk1"/>
                        </a:solidFill>
                        <a:latin typeface="Cabin"/>
                        <a:ea typeface="Cabin"/>
                        <a:cs typeface="Cabin"/>
                        <a:sym typeface="Cabin"/>
                      </a:rPr>
                      <a:t>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dirty="0">
                      <a:solidFill>
                        <a:schemeClr val="dk1"/>
                      </a:solidFill>
                      <a:latin typeface="Cabin"/>
                      <a:ea typeface="Cabin"/>
                      <a:cs typeface="Cabin"/>
                      <a:sym typeface="Cabin"/>
                    </a:endParaRPr>
                  </a:p>
                </p:txBody>
              </p:sp>
            </mc:Choice>
            <mc:Fallback xmlns="">
              <p:sp>
                <p:nvSpPr>
                  <p:cNvPr id="900" name="Google Shape;900;p32"/>
                  <p:cNvSpPr txBox="1">
                    <a:spLocks noRot="1" noChangeAspect="1" noMove="1" noResize="1" noEditPoints="1" noAdjustHandles="1" noChangeArrowheads="1" noChangeShapeType="1" noTextEdit="1"/>
                  </p:cNvSpPr>
                  <p:nvPr/>
                </p:nvSpPr>
                <p:spPr>
                  <a:xfrm>
                    <a:off x="10438070" y="1961985"/>
                    <a:ext cx="2688633" cy="532339"/>
                  </a:xfrm>
                  <a:prstGeom prst="rect">
                    <a:avLst/>
                  </a:prstGeom>
                  <a:blipFill>
                    <a:blip r:embed="rId10"/>
                    <a:stretch>
                      <a:fillRect l="-1250" b="-3125"/>
                    </a:stretch>
                  </a:blipFill>
                  <a:ln>
                    <a:noFill/>
                  </a:ln>
                </p:spPr>
                <p:txBody>
                  <a:bodyPr/>
                  <a:lstStyle/>
                  <a:p>
                    <a:r>
                      <a:rPr lang="en-US">
                        <a:noFill/>
                      </a:rPr>
                      <a:t> </a:t>
                    </a:r>
                  </a:p>
                </p:txBody>
              </p:sp>
            </mc:Fallback>
          </mc:AlternateContent>
          <p:cxnSp>
            <p:nvCxnSpPr>
              <p:cNvPr id="901" name="Google Shape;901;p32"/>
              <p:cNvCxnSpPr/>
              <p:nvPr/>
            </p:nvCxnSpPr>
            <p:spPr>
              <a:xfrm>
                <a:off x="7728150" y="1483350"/>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3" name="Google Shape;903;p32"/>
                  <p:cNvSpPr txBox="1"/>
                  <p:nvPr/>
                </p:nvSpPr>
                <p:spPr>
                  <a:xfrm>
                    <a:off x="7517106" y="1060170"/>
                    <a:ext cx="1423817" cy="4913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903" name="Google Shape;903;p32"/>
                  <p:cNvSpPr txBox="1">
                    <a:spLocks noRot="1" noChangeAspect="1" noMove="1" noResize="1" noEditPoints="1" noAdjustHandles="1" noChangeArrowheads="1" noChangeShapeType="1" noTextEdit="1"/>
                  </p:cNvSpPr>
                  <p:nvPr/>
                </p:nvSpPr>
                <p:spPr>
                  <a:xfrm>
                    <a:off x="7517106" y="1060170"/>
                    <a:ext cx="1423817" cy="491387"/>
                  </a:xfrm>
                  <a:prstGeom prst="rect">
                    <a:avLst/>
                  </a:prstGeom>
                  <a:blipFill>
                    <a:blip r:embed="rId11"/>
                    <a:stretch>
                      <a:fillRect/>
                    </a:stretch>
                  </a:blipFill>
                  <a:ln>
                    <a:noFill/>
                  </a:ln>
                </p:spPr>
                <p:txBody>
                  <a:bodyPr/>
                  <a:lstStyle/>
                  <a:p>
                    <a:r>
                      <a:rPr lang="en-US">
                        <a:noFill/>
                      </a:rPr>
                      <a:t> </a:t>
                    </a:r>
                  </a:p>
                </p:txBody>
              </p:sp>
            </mc:Fallback>
          </mc:AlternateContent>
        </p:grpSp>
        <p:pic>
          <p:nvPicPr>
            <p:cNvPr id="4" name="Google Shape;644;p26">
              <a:extLst>
                <a:ext uri="{FF2B5EF4-FFF2-40B4-BE49-F238E27FC236}">
                  <a16:creationId xmlns:a16="http://schemas.microsoft.com/office/drawing/2014/main" id="{16CAB88F-0D04-EC82-46D8-7AF41C9106AA}"/>
                </a:ext>
              </a:extLst>
            </p:cNvPr>
            <p:cNvPicPr preferRelativeResize="0"/>
            <p:nvPr/>
          </p:nvPicPr>
          <p:blipFill>
            <a:blip r:embed="rId12">
              <a:alphaModFix/>
            </a:blip>
            <a:stretch>
              <a:fillRect/>
            </a:stretch>
          </p:blipFill>
          <p:spPr>
            <a:xfrm>
              <a:off x="5352457" y="716365"/>
              <a:ext cx="1046700" cy="1046700"/>
            </a:xfrm>
            <a:prstGeom prst="rect">
              <a:avLst/>
            </a:prstGeom>
            <a:noFill/>
            <a:ln>
              <a:noFill/>
            </a:ln>
          </p:spPr>
        </p:pic>
      </p:grpSp>
      <mc:AlternateContent xmlns:mc="http://schemas.openxmlformats.org/markup-compatibility/2006" xmlns:a14="http://schemas.microsoft.com/office/drawing/2010/main">
        <mc:Choice Requires="a14">
          <p:sp>
            <p:nvSpPr>
              <p:cNvPr id="14" name="Google Shape;945;p32">
                <a:extLst>
                  <a:ext uri="{FF2B5EF4-FFF2-40B4-BE49-F238E27FC236}">
                    <a16:creationId xmlns:a16="http://schemas.microsoft.com/office/drawing/2014/main" id="{A21B47E9-A0B0-4827-1059-AB8712E91AFF}"/>
                  </a:ext>
                </a:extLst>
              </p:cNvPr>
              <p:cNvSpPr txBox="1"/>
              <p:nvPr/>
            </p:nvSpPr>
            <p:spPr>
              <a:xfrm>
                <a:off x="2282035" y="5198317"/>
                <a:ext cx="7617337" cy="1004155"/>
              </a:xfrm>
              <a:prstGeom prst="rect">
                <a:avLst/>
              </a:prstGeom>
              <a:noFill/>
              <a:ln>
                <a:noFill/>
              </a:ln>
            </p:spPr>
            <p:txBody>
              <a:bodyPr spcFirstLastPara="1" wrap="square" lIns="91425" tIns="91425" rIns="91425" bIns="91425" anchor="t" anchorCtr="0">
                <a:spAutoFit/>
              </a:bodyPr>
              <a:lstStyle/>
              <a:p>
                <a:pPr lvl="0"/>
                <a:r>
                  <a:rPr lang="en-US" sz="2000" dirty="0">
                    <a:solidFill>
                      <a:schemeClr val="dk1"/>
                    </a:solidFill>
                    <a:latin typeface="Cabin"/>
                    <a:ea typeface="Cabin"/>
                    <a:cs typeface="Cabin"/>
                    <a:sym typeface="Cabin"/>
                  </a:rPr>
                  <a:t>Step 1 + step 2:</a:t>
                </a:r>
              </a:p>
              <a:p>
                <a:pPr lvl="0"/>
                <a:r>
                  <a:rPr lang="en-US" sz="2000" dirty="0">
                    <a:solidFill>
                      <a:schemeClr val="dk1"/>
                    </a:solidFill>
                    <a:latin typeface="Cabin"/>
                    <a:ea typeface="Cabin"/>
                    <a:cs typeface="Cabin"/>
                    <a:sym typeface="Cabin"/>
                  </a:rPr>
                  <a:t>M/M/1 + MSR-1 variation </a:t>
                </a:r>
                <a14:m>
                  <m:oMath xmlns:m="http://schemas.openxmlformats.org/officeDocument/2006/math">
                    <m:r>
                      <a:rPr lang="en-US" sz="2000" i="1">
                        <a:solidFill>
                          <a:schemeClr val="dk1"/>
                        </a:solidFill>
                        <a:latin typeface="Cambria Math" panose="02040503050406030204" pitchFamily="18" charset="0"/>
                        <a:ea typeface="Cambria Math" panose="02040503050406030204" pitchFamily="18" charset="0"/>
                        <a:cs typeface="Cabin"/>
                        <a:sym typeface="Cabin"/>
                      </a:rPr>
                      <m:t>≤</m:t>
                    </m:r>
                    <m:r>
                      <a:rPr lang="en-US"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i="1">
                            <a:solidFill>
                              <a:schemeClr val="dk1"/>
                            </a:solidFill>
                            <a:latin typeface="Cambria Math" panose="02040503050406030204" pitchFamily="18" charset="0"/>
                            <a:ea typeface="Cabin"/>
                            <a:cs typeface="Cabin"/>
                            <a:sym typeface="Cabin"/>
                          </a:rPr>
                        </m:ctrlPr>
                      </m:dPr>
                      <m:e>
                        <m:sSub>
                          <m:sSubPr>
                            <m:ctrlPr>
                              <a:rPr lang="en-US" sz="2000" i="1">
                                <a:solidFill>
                                  <a:schemeClr val="dk1"/>
                                </a:solidFill>
                                <a:latin typeface="Cambria Math" panose="02040503050406030204" pitchFamily="18" charset="0"/>
                                <a:ea typeface="Cabin"/>
                                <a:cs typeface="Cabin"/>
                                <a:sym typeface="Cabin"/>
                              </a:rPr>
                            </m:ctrlPr>
                          </m:sSubPr>
                          <m:e>
                            <m:r>
                              <a:rPr lang="en-US" sz="2000" i="1">
                                <a:solidFill>
                                  <a:schemeClr val="dk1"/>
                                </a:solidFill>
                                <a:latin typeface="Cambria Math" panose="02040503050406030204" pitchFamily="18" charset="0"/>
                                <a:ea typeface="Cabin"/>
                                <a:cs typeface="Cabin"/>
                                <a:sym typeface="Cabin"/>
                              </a:rPr>
                              <m:t>𝑇</m:t>
                            </m:r>
                          </m:e>
                          <m:sub>
                            <m:r>
                              <a:rPr lang="en-US" sz="2000" i="1">
                                <a:solidFill>
                                  <a:schemeClr val="dk1"/>
                                </a:solidFill>
                                <a:latin typeface="Cambria Math" panose="02040503050406030204" pitchFamily="18" charset="0"/>
                                <a:ea typeface="Cabin"/>
                                <a:cs typeface="Cabin"/>
                                <a:sym typeface="Cabin"/>
                              </a:rPr>
                              <m:t>1</m:t>
                            </m:r>
                          </m:sub>
                        </m:sSub>
                      </m:e>
                    </m:d>
                    <m:r>
                      <a:rPr lang="en-US" sz="2000" i="1">
                        <a:solidFill>
                          <a:schemeClr val="dk1"/>
                        </a:solidFill>
                        <a:latin typeface="Cambria Math" panose="02040503050406030204" pitchFamily="18" charset="0"/>
                        <a:ea typeface="Cabin"/>
                        <a:cs typeface="Cabin"/>
                        <a:sym typeface="Cabin"/>
                      </a:rPr>
                      <m:t>≤</m:t>
                    </m:r>
                  </m:oMath>
                </a14:m>
                <a:r>
                  <a:rPr lang="en-US" sz="2000" dirty="0">
                    <a:solidFill>
                      <a:schemeClr val="dk1"/>
                    </a:solidFill>
                    <a:latin typeface="Cabin"/>
                    <a:sym typeface="Cabin"/>
                  </a:rPr>
                  <a:t> M/M/1 + MSR-1 variation </a:t>
                </a:r>
                <a:r>
                  <a:rPr lang="en-US" sz="2000" dirty="0">
                    <a:solidFill>
                      <a:schemeClr val="dk1"/>
                    </a:solidFill>
                    <a:latin typeface="Cabin"/>
                    <a:ea typeface="Cabin"/>
                    <a:cs typeface="Cabin"/>
                    <a:sym typeface="Cabin"/>
                  </a:rPr>
                  <a:t>+ </a:t>
                </a:r>
                <a14:m>
                  <m:oMath xmlns:m="http://schemas.openxmlformats.org/officeDocument/2006/math">
                    <m:f>
                      <m:fPr>
                        <m:ctrlPr>
                          <a:rPr lang="en-US" sz="2000" i="1">
                            <a:solidFill>
                              <a:schemeClr val="dk1"/>
                            </a:solidFill>
                            <a:latin typeface="Cambria Math" panose="02040503050406030204" pitchFamily="18" charset="0"/>
                            <a:sym typeface="Cabin"/>
                          </a:rPr>
                        </m:ctrlPr>
                      </m:fPr>
                      <m:num>
                        <m:func>
                          <m:funcPr>
                            <m:ctrlPr>
                              <a:rPr lang="en-US" sz="2000" i="1">
                                <a:solidFill>
                                  <a:schemeClr val="dk1"/>
                                </a:solidFill>
                                <a:latin typeface="Cambria Math" panose="02040503050406030204" pitchFamily="18" charset="0"/>
                                <a:sym typeface="Cabin"/>
                              </a:rPr>
                            </m:ctrlPr>
                          </m:funcPr>
                          <m:fName>
                            <m:limLow>
                              <m:limLowPr>
                                <m:ctrlPr>
                                  <a:rPr lang="en-US" sz="2000" i="1">
                                    <a:solidFill>
                                      <a:schemeClr val="dk1"/>
                                    </a:solidFill>
                                    <a:latin typeface="Cambria Math" panose="02040503050406030204" pitchFamily="18" charset="0"/>
                                    <a:sym typeface="Cabin"/>
                                  </a:rPr>
                                </m:ctrlPr>
                              </m:limLowPr>
                              <m:e>
                                <m:r>
                                  <m:rPr>
                                    <m:sty m:val="p"/>
                                  </m:rPr>
                                  <a:rPr lang="en-US" sz="2000">
                                    <a:solidFill>
                                      <a:schemeClr val="dk1"/>
                                    </a:solidFill>
                                    <a:latin typeface="Cambria Math" panose="02040503050406030204" pitchFamily="18" charset="0"/>
                                    <a:sym typeface="Cabin"/>
                                  </a:rPr>
                                  <m:t>max</m:t>
                                </m:r>
                              </m:e>
                              <m:lim>
                                <m:r>
                                  <a:rPr lang="en-US" sz="2000" i="1">
                                    <a:solidFill>
                                      <a:schemeClr val="dk1"/>
                                    </a:solidFill>
                                    <a:latin typeface="Cambria Math" panose="02040503050406030204" pitchFamily="18" charset="0"/>
                                    <a:sym typeface="Cabin"/>
                                  </a:rPr>
                                  <m:t>𝑖</m:t>
                                </m:r>
                              </m:lim>
                            </m:limLow>
                          </m:fName>
                          <m:e>
                            <m:sSub>
                              <m:sSubPr>
                                <m:ctrlPr>
                                  <a:rPr lang="en-US" sz="2000" i="1">
                                    <a:solidFill>
                                      <a:schemeClr val="dk1"/>
                                    </a:solidFill>
                                    <a:latin typeface="Cambria Math" panose="02040503050406030204" pitchFamily="18" charset="0"/>
                                    <a:sym typeface="Cabin"/>
                                  </a:rPr>
                                </m:ctrlPr>
                              </m:sSubPr>
                              <m:e>
                                <m:r>
                                  <a:rPr lang="en-US" sz="2000" i="1">
                                    <a:solidFill>
                                      <a:schemeClr val="dk1"/>
                                    </a:solidFill>
                                    <a:latin typeface="Cambria Math" panose="02040503050406030204" pitchFamily="18" charset="0"/>
                                    <a:sym typeface="Cabin"/>
                                  </a:rPr>
                                  <m:t>𝐶</m:t>
                                </m:r>
                              </m:e>
                              <m:sub>
                                <m:r>
                                  <a:rPr lang="en-US" sz="2000" i="1">
                                    <a:solidFill>
                                      <a:schemeClr val="dk1"/>
                                    </a:solidFill>
                                    <a:latin typeface="Cambria Math" panose="02040503050406030204" pitchFamily="18" charset="0"/>
                                    <a:sym typeface="Cabin"/>
                                  </a:rPr>
                                  <m:t>𝑖</m:t>
                                </m:r>
                              </m:sub>
                            </m:sSub>
                          </m:e>
                        </m:func>
                      </m:num>
                      <m:den>
                        <m:r>
                          <a:rPr lang="en-US" sz="2000" i="1">
                            <a:solidFill>
                              <a:schemeClr val="dk1"/>
                            </a:solidFill>
                            <a:latin typeface="Cambria Math" panose="02040503050406030204" pitchFamily="18" charset="0"/>
                            <a:sym typeface="Cabin"/>
                          </a:rPr>
                          <m:t>𝜆</m:t>
                        </m:r>
                      </m:den>
                    </m:f>
                  </m:oMath>
                </a14:m>
                <a:endParaRPr lang="en-US" sz="2000" dirty="0">
                  <a:solidFill>
                    <a:schemeClr val="dk1"/>
                  </a:solidFill>
                  <a:latin typeface="Cabin"/>
                  <a:sym typeface="Cabin"/>
                </a:endParaRPr>
              </a:p>
            </p:txBody>
          </p:sp>
        </mc:Choice>
        <mc:Fallback xmlns="">
          <p:sp>
            <p:nvSpPr>
              <p:cNvPr id="14" name="Google Shape;945;p32">
                <a:extLst>
                  <a:ext uri="{FF2B5EF4-FFF2-40B4-BE49-F238E27FC236}">
                    <a16:creationId xmlns:a16="http://schemas.microsoft.com/office/drawing/2014/main" id="{A21B47E9-A0B0-4827-1059-AB8712E91AFF}"/>
                  </a:ext>
                </a:extLst>
              </p:cNvPr>
              <p:cNvSpPr txBox="1">
                <a:spLocks noRot="1" noChangeAspect="1" noMove="1" noResize="1" noEditPoints="1" noAdjustHandles="1" noChangeArrowheads="1" noChangeShapeType="1" noTextEdit="1"/>
              </p:cNvSpPr>
              <p:nvPr/>
            </p:nvSpPr>
            <p:spPr>
              <a:xfrm>
                <a:off x="2282035" y="5198317"/>
                <a:ext cx="7617337" cy="1004155"/>
              </a:xfrm>
              <a:prstGeom prst="rect">
                <a:avLst/>
              </a:prstGeom>
              <a:blipFill>
                <a:blip r:embed="rId13"/>
                <a:stretch>
                  <a:fillRect l="-832"/>
                </a:stretch>
              </a:blipFill>
              <a:ln>
                <a:noFill/>
              </a:ln>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AF8370A0-2789-2A92-0BFC-282319B5425B}"/>
              </a:ext>
            </a:extLst>
          </p:cNvPr>
          <p:cNvGrpSpPr/>
          <p:nvPr/>
        </p:nvGrpSpPr>
        <p:grpSpPr>
          <a:xfrm>
            <a:off x="4386271" y="1535341"/>
            <a:ext cx="842226" cy="368654"/>
            <a:chOff x="4386271" y="1213366"/>
            <a:chExt cx="842226" cy="368654"/>
          </a:xfrm>
        </p:grpSpPr>
        <p:sp>
          <p:nvSpPr>
            <p:cNvPr id="13" name="Google Shape;916;p32">
              <a:extLst>
                <a:ext uri="{FF2B5EF4-FFF2-40B4-BE49-F238E27FC236}">
                  <a16:creationId xmlns:a16="http://schemas.microsoft.com/office/drawing/2014/main" id="{EAEFBC67-1827-1794-35C6-AAC4F747C975}"/>
                </a:ext>
              </a:extLst>
            </p:cNvPr>
            <p:cNvSpPr/>
            <p:nvPr/>
          </p:nvSpPr>
          <p:spPr>
            <a:xfrm>
              <a:off x="4862737" y="1213366"/>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916;p32">
              <a:extLst>
                <a:ext uri="{FF2B5EF4-FFF2-40B4-BE49-F238E27FC236}">
                  <a16:creationId xmlns:a16="http://schemas.microsoft.com/office/drawing/2014/main" id="{C101A7DA-41C7-56F9-AACB-D22CBE4891DF}"/>
                </a:ext>
              </a:extLst>
            </p:cNvPr>
            <p:cNvSpPr/>
            <p:nvPr/>
          </p:nvSpPr>
          <p:spPr>
            <a:xfrm>
              <a:off x="4386271" y="1216260"/>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44" name="Group 43">
            <a:extLst>
              <a:ext uri="{FF2B5EF4-FFF2-40B4-BE49-F238E27FC236}">
                <a16:creationId xmlns:a16="http://schemas.microsoft.com/office/drawing/2014/main" id="{27C0F024-C307-A8DC-0F1A-4759046CB2D7}"/>
              </a:ext>
            </a:extLst>
          </p:cNvPr>
          <p:cNvGrpSpPr/>
          <p:nvPr/>
        </p:nvGrpSpPr>
        <p:grpSpPr>
          <a:xfrm>
            <a:off x="8738914" y="2885662"/>
            <a:ext cx="2425450" cy="1251186"/>
            <a:chOff x="8738914" y="2396260"/>
            <a:chExt cx="2425450" cy="1251186"/>
          </a:xfrm>
        </p:grpSpPr>
        <p:grpSp>
          <p:nvGrpSpPr>
            <p:cNvPr id="32" name="Google Shape;956;p33">
              <a:extLst>
                <a:ext uri="{FF2B5EF4-FFF2-40B4-BE49-F238E27FC236}">
                  <a16:creationId xmlns:a16="http://schemas.microsoft.com/office/drawing/2014/main" id="{0CCF916E-A710-A405-FD86-9E92DE843B78}"/>
                </a:ext>
              </a:extLst>
            </p:cNvPr>
            <p:cNvGrpSpPr/>
            <p:nvPr/>
          </p:nvGrpSpPr>
          <p:grpSpPr>
            <a:xfrm>
              <a:off x="9162762" y="2396260"/>
              <a:ext cx="1577825" cy="1251186"/>
              <a:chOff x="719200" y="1467229"/>
              <a:chExt cx="1577825" cy="1251186"/>
            </a:xfrm>
          </p:grpSpPr>
          <p:grpSp>
            <p:nvGrpSpPr>
              <p:cNvPr id="33" name="Google Shape;957;p33">
                <a:extLst>
                  <a:ext uri="{FF2B5EF4-FFF2-40B4-BE49-F238E27FC236}">
                    <a16:creationId xmlns:a16="http://schemas.microsoft.com/office/drawing/2014/main" id="{9EAE8680-D349-8FA2-3987-C393784CD9B0}"/>
                  </a:ext>
                </a:extLst>
              </p:cNvPr>
              <p:cNvGrpSpPr/>
              <p:nvPr/>
            </p:nvGrpSpPr>
            <p:grpSpPr>
              <a:xfrm>
                <a:off x="719200" y="1887073"/>
                <a:ext cx="1577825" cy="404400"/>
                <a:chOff x="6468725" y="4128148"/>
                <a:chExt cx="1577825" cy="404400"/>
              </a:xfrm>
            </p:grpSpPr>
            <p:sp>
              <p:nvSpPr>
                <p:cNvPr id="38" name="Google Shape;958;p33">
                  <a:extLst>
                    <a:ext uri="{FF2B5EF4-FFF2-40B4-BE49-F238E27FC236}">
                      <a16:creationId xmlns:a16="http://schemas.microsoft.com/office/drawing/2014/main" id="{3BC51E32-E093-63CC-9B0A-433CB00534E5}"/>
                    </a:ext>
                  </a:extLst>
                </p:cNvPr>
                <p:cNvSpPr/>
                <p:nvPr/>
              </p:nvSpPr>
              <p:spPr>
                <a:xfrm>
                  <a:off x="6468725" y="4128148"/>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1</a:t>
                  </a:r>
                  <a:endParaRPr>
                    <a:latin typeface="Cabin"/>
                    <a:ea typeface="Cabin"/>
                    <a:cs typeface="Cabin"/>
                    <a:sym typeface="Cabin"/>
                  </a:endParaRPr>
                </a:p>
              </p:txBody>
            </p:sp>
            <p:sp>
              <p:nvSpPr>
                <p:cNvPr id="39" name="Google Shape;959;p33">
                  <a:extLst>
                    <a:ext uri="{FF2B5EF4-FFF2-40B4-BE49-F238E27FC236}">
                      <a16:creationId xmlns:a16="http://schemas.microsoft.com/office/drawing/2014/main" id="{1C428D3B-8882-4842-45D7-0427478628CF}"/>
                    </a:ext>
                  </a:extLst>
                </p:cNvPr>
                <p:cNvSpPr/>
                <p:nvPr/>
              </p:nvSpPr>
              <p:spPr>
                <a:xfrm>
                  <a:off x="7642150" y="4128148"/>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2</a:t>
                  </a:r>
                  <a:endParaRPr>
                    <a:latin typeface="Cabin"/>
                    <a:ea typeface="Cabin"/>
                    <a:cs typeface="Cabin"/>
                    <a:sym typeface="Cabin"/>
                  </a:endParaRPr>
                </a:p>
              </p:txBody>
            </p:sp>
            <p:cxnSp>
              <p:nvCxnSpPr>
                <p:cNvPr id="40" name="Google Shape;960;p33">
                  <a:extLst>
                    <a:ext uri="{FF2B5EF4-FFF2-40B4-BE49-F238E27FC236}">
                      <a16:creationId xmlns:a16="http://schemas.microsoft.com/office/drawing/2014/main" id="{E4F4C89D-3862-8C5C-1480-A079E942C4E5}"/>
                    </a:ext>
                  </a:extLst>
                </p:cNvPr>
                <p:cNvCxnSpPr>
                  <a:stCxn id="38" idx="7"/>
                  <a:endCxn id="39" idx="1"/>
                </p:cNvCxnSpPr>
                <p:nvPr/>
              </p:nvCxnSpPr>
              <p:spPr>
                <a:xfrm rot="-5400000" flipH="1">
                  <a:off x="7257302" y="3743971"/>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cxnSp>
              <p:nvCxnSpPr>
                <p:cNvPr id="41" name="Google Shape;961;p33">
                  <a:extLst>
                    <a:ext uri="{FF2B5EF4-FFF2-40B4-BE49-F238E27FC236}">
                      <a16:creationId xmlns:a16="http://schemas.microsoft.com/office/drawing/2014/main" id="{1E2131B1-162F-3718-9C97-744601F80A09}"/>
                    </a:ext>
                  </a:extLst>
                </p:cNvPr>
                <p:cNvCxnSpPr>
                  <a:stCxn id="39" idx="3"/>
                  <a:endCxn id="38" idx="5"/>
                </p:cNvCxnSpPr>
                <p:nvPr/>
              </p:nvCxnSpPr>
              <p:spPr>
                <a:xfrm rot="5400000">
                  <a:off x="7257373" y="4029925"/>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grpSp>
          <p:pic>
            <p:nvPicPr>
              <p:cNvPr id="36" name="Google Shape;964;p33" title="[0,0,0,&quot;https://www.codecogs.com/eqnedit.php?latex=%5Calpha_%7B1%2C2%7D#0&quot;]">
                <a:extLst>
                  <a:ext uri="{FF2B5EF4-FFF2-40B4-BE49-F238E27FC236}">
                    <a16:creationId xmlns:a16="http://schemas.microsoft.com/office/drawing/2014/main" id="{41975609-54E4-C3EF-A7E6-112676F48294}"/>
                  </a:ext>
                </a:extLst>
              </p:cNvPr>
              <p:cNvPicPr preferRelativeResize="0"/>
              <p:nvPr/>
            </p:nvPicPr>
            <p:blipFill>
              <a:blip r:embed="rId14">
                <a:alphaModFix/>
              </a:blip>
              <a:stretch>
                <a:fillRect/>
              </a:stretch>
            </p:blipFill>
            <p:spPr>
              <a:xfrm>
                <a:off x="1357082" y="1467229"/>
                <a:ext cx="294362" cy="144475"/>
              </a:xfrm>
              <a:prstGeom prst="rect">
                <a:avLst/>
              </a:prstGeom>
              <a:noFill/>
              <a:ln>
                <a:noFill/>
              </a:ln>
            </p:spPr>
          </p:pic>
          <p:pic>
            <p:nvPicPr>
              <p:cNvPr id="37" name="Google Shape;965;p33" title="[0,0,0,&quot;https://www.codecogs.com/eqnedit.php?latex=%5Calpha_%7B2%2C1%7D#0&quot;]">
                <a:extLst>
                  <a:ext uri="{FF2B5EF4-FFF2-40B4-BE49-F238E27FC236}">
                    <a16:creationId xmlns:a16="http://schemas.microsoft.com/office/drawing/2014/main" id="{B305FB78-A849-36F6-529D-8A8BCCD4253C}"/>
                  </a:ext>
                </a:extLst>
              </p:cNvPr>
              <p:cNvPicPr preferRelativeResize="0"/>
              <p:nvPr/>
            </p:nvPicPr>
            <p:blipFill>
              <a:blip r:embed="rId15">
                <a:alphaModFix/>
              </a:blip>
              <a:stretch>
                <a:fillRect/>
              </a:stretch>
            </p:blipFill>
            <p:spPr>
              <a:xfrm>
                <a:off x="1344375" y="2573940"/>
                <a:ext cx="290300" cy="144475"/>
              </a:xfrm>
              <a:prstGeom prst="rect">
                <a:avLst/>
              </a:prstGeom>
              <a:noFill/>
              <a:ln>
                <a:noFill/>
              </a:ln>
            </p:spPr>
          </p:pic>
        </p:grpSp>
        <mc:AlternateContent xmlns:mc="http://schemas.openxmlformats.org/markup-compatibility/2006" xmlns:a14="http://schemas.microsoft.com/office/drawing/2010/main">
          <mc:Choice Requires="a14">
            <p:sp>
              <p:nvSpPr>
                <p:cNvPr id="42" name="Google Shape;900;p32">
                  <a:extLst>
                    <a:ext uri="{FF2B5EF4-FFF2-40B4-BE49-F238E27FC236}">
                      <a16:creationId xmlns:a16="http://schemas.microsoft.com/office/drawing/2014/main" id="{BEA836A9-8D2A-E331-2888-5F38D98B7ADF}"/>
                    </a:ext>
                  </a:extLst>
                </p:cNvPr>
                <p:cNvSpPr txBox="1"/>
                <p:nvPr/>
              </p:nvSpPr>
              <p:spPr>
                <a:xfrm>
                  <a:off x="8738914" y="2804463"/>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42" name="Google Shape;900;p32">
                  <a:extLst>
                    <a:ext uri="{FF2B5EF4-FFF2-40B4-BE49-F238E27FC236}">
                      <a16:creationId xmlns:a16="http://schemas.microsoft.com/office/drawing/2014/main" id="{BEA836A9-8D2A-E331-2888-5F38D98B7ADF}"/>
                    </a:ext>
                  </a:extLst>
                </p:cNvPr>
                <p:cNvSpPr txBox="1">
                  <a:spLocks noRot="1" noChangeAspect="1" noMove="1" noResize="1" noEditPoints="1" noAdjustHandles="1" noChangeArrowheads="1" noChangeShapeType="1" noTextEdit="1"/>
                </p:cNvSpPr>
                <p:nvPr/>
              </p:nvSpPr>
              <p:spPr>
                <a:xfrm>
                  <a:off x="8738914" y="2804463"/>
                  <a:ext cx="598232" cy="400079"/>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Google Shape;900;p32">
                  <a:extLst>
                    <a:ext uri="{FF2B5EF4-FFF2-40B4-BE49-F238E27FC236}">
                      <a16:creationId xmlns:a16="http://schemas.microsoft.com/office/drawing/2014/main" id="{70745B37-A3CA-1ACC-74B3-A7C8A7DC4931}"/>
                    </a:ext>
                  </a:extLst>
                </p:cNvPr>
                <p:cNvSpPr txBox="1"/>
                <p:nvPr/>
              </p:nvSpPr>
              <p:spPr>
                <a:xfrm>
                  <a:off x="10566132" y="281426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43" name="Google Shape;900;p32">
                  <a:extLst>
                    <a:ext uri="{FF2B5EF4-FFF2-40B4-BE49-F238E27FC236}">
                      <a16:creationId xmlns:a16="http://schemas.microsoft.com/office/drawing/2014/main" id="{70745B37-A3CA-1ACC-74B3-A7C8A7DC4931}"/>
                    </a:ext>
                  </a:extLst>
                </p:cNvPr>
                <p:cNvSpPr txBox="1">
                  <a:spLocks noRot="1" noChangeAspect="1" noMove="1" noResize="1" noEditPoints="1" noAdjustHandles="1" noChangeArrowheads="1" noChangeShapeType="1" noTextEdit="1"/>
                </p:cNvSpPr>
                <p:nvPr/>
              </p:nvSpPr>
              <p:spPr>
                <a:xfrm>
                  <a:off x="10566132" y="2814267"/>
                  <a:ext cx="598232" cy="400079"/>
                </a:xfrm>
                <a:prstGeom prst="rect">
                  <a:avLst/>
                </a:prstGeom>
                <a:blipFill>
                  <a:blip r:embed="rId17"/>
                  <a:stretch>
                    <a:fillRect/>
                  </a:stretch>
                </a:blipFill>
                <a:ln>
                  <a:noFill/>
                </a:ln>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8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87E5-D36D-8F2D-52EE-E1C70BF2AEBF}"/>
              </a:ext>
            </a:extLst>
          </p:cNvPr>
          <p:cNvSpPr>
            <a:spLocks noGrp="1"/>
          </p:cNvSpPr>
          <p:nvPr>
            <p:ph type="title"/>
          </p:nvPr>
        </p:nvSpPr>
        <p:spPr>
          <a:xfrm>
            <a:off x="1775790" y="2766218"/>
            <a:ext cx="8892210" cy="1325563"/>
          </a:xfrm>
        </p:spPr>
        <p:txBody>
          <a:bodyPr/>
          <a:lstStyle/>
          <a:p>
            <a:r>
              <a:rPr lang="en-US" dirty="0"/>
              <a:t>Key Idea 3: Preemption Behaviors</a:t>
            </a:r>
          </a:p>
        </p:txBody>
      </p:sp>
      <p:sp>
        <p:nvSpPr>
          <p:cNvPr id="4" name="Slide Number Placeholder 3">
            <a:extLst>
              <a:ext uri="{FF2B5EF4-FFF2-40B4-BE49-F238E27FC236}">
                <a16:creationId xmlns:a16="http://schemas.microsoft.com/office/drawing/2014/main" id="{B34A994E-A885-4D65-5698-CDC239BA2B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1086424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9">
          <a:extLst>
            <a:ext uri="{FF2B5EF4-FFF2-40B4-BE49-F238E27FC236}">
              <a16:creationId xmlns:a16="http://schemas.microsoft.com/office/drawing/2014/main" id="{EB451ABC-537D-99C2-73FF-345A73B471E0}"/>
            </a:ext>
          </a:extLst>
        </p:cNvPr>
        <p:cNvGrpSpPr/>
        <p:nvPr/>
      </p:nvGrpSpPr>
      <p:grpSpPr>
        <a:xfrm>
          <a:off x="0" y="0"/>
          <a:ext cx="0" cy="0"/>
          <a:chOff x="0" y="0"/>
          <a:chExt cx="0" cy="0"/>
        </a:xfrm>
      </p:grpSpPr>
      <p:sp>
        <p:nvSpPr>
          <p:cNvPr id="760" name="Google Shape;760;p29">
            <a:extLst>
              <a:ext uri="{FF2B5EF4-FFF2-40B4-BE49-F238E27FC236}">
                <a16:creationId xmlns:a16="http://schemas.microsoft.com/office/drawing/2014/main" id="{993C4AF6-187C-56C7-2653-6B47D8627872}"/>
              </a:ext>
            </a:extLst>
          </p:cNvPr>
          <p:cNvSpPr/>
          <p:nvPr/>
        </p:nvSpPr>
        <p:spPr>
          <a:xfrm>
            <a:off x="851546" y="2221159"/>
            <a:ext cx="2170250" cy="2141325"/>
          </a:xfrm>
          <a:custGeom>
            <a:avLst/>
            <a:gdLst/>
            <a:ahLst/>
            <a:cxnLst/>
            <a:rect l="l" t="t" r="r" b="b"/>
            <a:pathLst>
              <a:path w="86810" h="85653" extrusionOk="0">
                <a:moveTo>
                  <a:pt x="86810" y="85653"/>
                </a:moveTo>
                <a:lnTo>
                  <a:pt x="0" y="0"/>
                </a:lnTo>
                <a:lnTo>
                  <a:pt x="0" y="85653"/>
                </a:lnTo>
                <a:close/>
              </a:path>
            </a:pathLst>
          </a:custGeom>
          <a:solidFill>
            <a:schemeClr val="lt2"/>
          </a:solidFill>
          <a:ln w="9525" cap="flat" cmpd="sng">
            <a:solidFill>
              <a:schemeClr val="dk2"/>
            </a:solidFill>
            <a:prstDash val="solid"/>
            <a:round/>
            <a:headEnd type="none" w="med" len="med"/>
            <a:tailEnd type="none" w="med" len="med"/>
          </a:ln>
        </p:spPr>
        <p:txBody>
          <a:bodyPr/>
          <a:lstStyle/>
          <a:p>
            <a:endParaRPr lang="en-US"/>
          </a:p>
        </p:txBody>
      </p:sp>
      <p:sp>
        <p:nvSpPr>
          <p:cNvPr id="761" name="Google Shape;761;p29">
            <a:extLst>
              <a:ext uri="{FF2B5EF4-FFF2-40B4-BE49-F238E27FC236}">
                <a16:creationId xmlns:a16="http://schemas.microsoft.com/office/drawing/2014/main" id="{0D1F0EFE-5F8D-5FA0-95EE-A12AB407F30F}"/>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grpSp>
        <p:nvGrpSpPr>
          <p:cNvPr id="762" name="Google Shape;762;p29">
            <a:extLst>
              <a:ext uri="{FF2B5EF4-FFF2-40B4-BE49-F238E27FC236}">
                <a16:creationId xmlns:a16="http://schemas.microsoft.com/office/drawing/2014/main" id="{71ED97F1-F4A1-3BBD-6E5B-CE9FA62F1CA2}"/>
              </a:ext>
            </a:extLst>
          </p:cNvPr>
          <p:cNvGrpSpPr/>
          <p:nvPr/>
        </p:nvGrpSpPr>
        <p:grpSpPr>
          <a:xfrm>
            <a:off x="558779" y="1187212"/>
            <a:ext cx="3837579" cy="3784966"/>
            <a:chOff x="6438870" y="1560703"/>
            <a:chExt cx="3837579" cy="3784966"/>
          </a:xfrm>
        </p:grpSpPr>
        <p:sp>
          <p:nvSpPr>
            <p:cNvPr id="763" name="Google Shape;763;p29">
              <a:extLst>
                <a:ext uri="{FF2B5EF4-FFF2-40B4-BE49-F238E27FC236}">
                  <a16:creationId xmlns:a16="http://schemas.microsoft.com/office/drawing/2014/main" id="{0C97F0EA-3C60-F38F-5821-93B7D879441E}"/>
                </a:ext>
              </a:extLst>
            </p:cNvPr>
            <p:cNvSpPr/>
            <p:nvPr/>
          </p:nvSpPr>
          <p:spPr>
            <a:xfrm>
              <a:off x="7829809" y="3675169"/>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64" name="Google Shape;764;p29">
              <a:extLst>
                <a:ext uri="{FF2B5EF4-FFF2-40B4-BE49-F238E27FC236}">
                  <a16:creationId xmlns:a16="http://schemas.microsoft.com/office/drawing/2014/main" id="{BD210ABC-61BD-E554-36AC-C6E0E870ACBF}"/>
                </a:ext>
              </a:extLst>
            </p:cNvPr>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765" name="Google Shape;765;p29">
              <a:extLst>
                <a:ext uri="{FF2B5EF4-FFF2-40B4-BE49-F238E27FC236}">
                  <a16:creationId xmlns:a16="http://schemas.microsoft.com/office/drawing/2014/main" id="{59606F58-5F77-4F33-C159-556B280B99F4}"/>
                </a:ext>
              </a:extLst>
            </p:cNvPr>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766" name="Google Shape;766;p29">
                  <a:extLst>
                    <a:ext uri="{FF2B5EF4-FFF2-40B4-BE49-F238E27FC236}">
                      <a16:creationId xmlns:a16="http://schemas.microsoft.com/office/drawing/2014/main" id="{5DC0C62C-E5F5-095F-099E-D70CAB8B41A3}"/>
                    </a:ext>
                  </a:extLst>
                </p:cNvPr>
                <p:cNvSpPr txBox="1"/>
                <p:nvPr/>
              </p:nvSpPr>
              <p:spPr>
                <a:xfrm>
                  <a:off x="6438870" y="1560703"/>
                  <a:ext cx="151197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a:solidFill>
                                <a:schemeClr val="accent2"/>
                              </a:solidFill>
                              <a:latin typeface="Cambria Math" panose="02040503050406030204" pitchFamily="18" charset="0"/>
                              <a:ea typeface="Cabin"/>
                              <a:cs typeface="Cabin"/>
                              <a:sym typeface="Cabin"/>
                            </a:rPr>
                          </m:ctrlPr>
                        </m:sSubPr>
                        <m:e>
                          <m:r>
                            <a:rPr lang="en-US" i="1">
                              <a:solidFill>
                                <a:schemeClr val="accent2"/>
                              </a:solidFill>
                              <a:latin typeface="Cambria Math" panose="02040503050406030204" pitchFamily="18" charset="0"/>
                              <a:ea typeface="Cabin"/>
                              <a:cs typeface="Cabin"/>
                              <a:sym typeface="Cabin"/>
                            </a:rPr>
                            <m:t>𝜆</m:t>
                          </m:r>
                        </m:e>
                        <m:sub>
                          <m:r>
                            <a:rPr lang="en-US" i="1">
                              <a:solidFill>
                                <a:schemeClr val="accent2"/>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i="1">
                              <a:solidFill>
                                <a:schemeClr val="accent1"/>
                              </a:solidFill>
                              <a:latin typeface="Cambria Math" panose="02040503050406030204" pitchFamily="18" charset="0"/>
                              <a:ea typeface="Cabin"/>
                              <a:cs typeface="Cabin"/>
                              <a:sym typeface="Cabin"/>
                            </a:rPr>
                          </m:ctrlPr>
                        </m:sSubPr>
                        <m:e>
                          <m:r>
                            <a:rPr lang="en-US" i="1">
                              <a:solidFill>
                                <a:schemeClr val="accent1"/>
                              </a:solidFill>
                              <a:latin typeface="Cambria Math" panose="02040503050406030204" pitchFamily="18" charset="0"/>
                              <a:ea typeface="Cabin"/>
                              <a:cs typeface="Cabin"/>
                              <a:sym typeface="Cabin"/>
                            </a:rPr>
                            <m:t>𝐶</m:t>
                          </m:r>
                        </m:e>
                        <m:sub>
                          <m:r>
                            <a:rPr lang="en-US" i="1">
                              <a:solidFill>
                                <a:schemeClr val="accent1"/>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766" name="Google Shape;766;p29">
                  <a:extLst>
                    <a:ext uri="{FF2B5EF4-FFF2-40B4-BE49-F238E27FC236}">
                      <a16:creationId xmlns:a16="http://schemas.microsoft.com/office/drawing/2014/main" id="{5DC0C62C-E5F5-095F-099E-D70CAB8B41A3}"/>
                    </a:ext>
                  </a:extLst>
                </p:cNvPr>
                <p:cNvSpPr txBox="1">
                  <a:spLocks noRot="1" noChangeAspect="1" noMove="1" noResize="1" noEditPoints="1" noAdjustHandles="1" noChangeArrowheads="1" noChangeShapeType="1" noTextEdit="1"/>
                </p:cNvSpPr>
                <p:nvPr/>
              </p:nvSpPr>
              <p:spPr>
                <a:xfrm>
                  <a:off x="6438870" y="1560703"/>
                  <a:ext cx="1511975" cy="615523"/>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7" name="Google Shape;767;p29">
                  <a:extLst>
                    <a:ext uri="{FF2B5EF4-FFF2-40B4-BE49-F238E27FC236}">
                      <a16:creationId xmlns:a16="http://schemas.microsoft.com/office/drawing/2014/main" id="{F217F549-0C26-84BB-B5D0-FD18F661FCC7}"/>
                    </a:ext>
                  </a:extLst>
                </p:cNvPr>
                <p:cNvSpPr txBox="1"/>
                <p:nvPr/>
              </p:nvSpPr>
              <p:spPr>
                <a:xfrm>
                  <a:off x="8850494" y="4730146"/>
                  <a:ext cx="142595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a:solidFill>
                                <a:schemeClr val="accent2"/>
                              </a:solidFill>
                              <a:latin typeface="Cambria Math" panose="02040503050406030204" pitchFamily="18" charset="0"/>
                              <a:ea typeface="Cabin"/>
                              <a:cs typeface="Cabin"/>
                              <a:sym typeface="Cabin"/>
                            </a:rPr>
                          </m:ctrlPr>
                        </m:sSubPr>
                        <m:e>
                          <m:r>
                            <a:rPr lang="en-US" i="1">
                              <a:solidFill>
                                <a:schemeClr val="accent2"/>
                              </a:solidFill>
                              <a:latin typeface="Cambria Math" panose="02040503050406030204" pitchFamily="18" charset="0"/>
                              <a:ea typeface="Cabin"/>
                              <a:cs typeface="Cabin"/>
                              <a:sym typeface="Cabin"/>
                            </a:rPr>
                            <m:t>𝜆</m:t>
                          </m:r>
                        </m:e>
                        <m:sub>
                          <m:r>
                            <a:rPr lang="en-US" i="1">
                              <a:solidFill>
                                <a:schemeClr val="accent2"/>
                              </a:solidFill>
                              <a:latin typeface="Cambria Math" panose="02040503050406030204" pitchFamily="18" charset="0"/>
                              <a:ea typeface="Cabin"/>
                              <a:cs typeface="Cabin"/>
                              <a:sym typeface="Cabin"/>
                            </a:rPr>
                            <m:t>1</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ar-AE" i="1">
                              <a:solidFill>
                                <a:schemeClr val="accent5"/>
                              </a:solidFill>
                              <a:latin typeface="Cambria Math" panose="02040503050406030204" pitchFamily="18" charset="0"/>
                              <a:ea typeface="Cabin"/>
                              <a:cs typeface="Cabin"/>
                              <a:sym typeface="Cabin"/>
                            </a:rPr>
                          </m:ctrlPr>
                        </m:sSubPr>
                        <m:e>
                          <m:r>
                            <m:rPr>
                              <m:sty m:val="p"/>
                            </m:rPr>
                            <a:rPr lang="en-US">
                              <a:solidFill>
                                <a:schemeClr val="accent5"/>
                              </a:solidFill>
                              <a:latin typeface="Cambria Math" panose="02040503050406030204" pitchFamily="18" charset="0"/>
                              <a:ea typeface="Cabin"/>
                              <a:cs typeface="Cabin"/>
                              <a:sym typeface="Cabin"/>
                            </a:rPr>
                            <m:t>C</m:t>
                          </m:r>
                        </m:e>
                        <m:sub>
                          <m:r>
                            <a:rPr lang="ar-AE">
                              <a:solidFill>
                                <a:schemeClr val="accent5"/>
                              </a:solidFill>
                              <a:latin typeface="Cambria Math" panose="02040503050406030204" pitchFamily="18" charset="0"/>
                              <a:ea typeface="Cabin"/>
                              <a:cs typeface="Cabin"/>
                              <a:sym typeface="Cabin"/>
                            </a:rPr>
                            <m:t>1</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767" name="Google Shape;767;p29">
                  <a:extLst>
                    <a:ext uri="{FF2B5EF4-FFF2-40B4-BE49-F238E27FC236}">
                      <a16:creationId xmlns:a16="http://schemas.microsoft.com/office/drawing/2014/main" id="{F217F549-0C26-84BB-B5D0-FD18F661FCC7}"/>
                    </a:ext>
                  </a:extLst>
                </p:cNvPr>
                <p:cNvSpPr txBox="1">
                  <a:spLocks noRot="1" noChangeAspect="1" noMove="1" noResize="1" noEditPoints="1" noAdjustHandles="1" noChangeArrowheads="1" noChangeShapeType="1" noTextEdit="1"/>
                </p:cNvSpPr>
                <p:nvPr/>
              </p:nvSpPr>
              <p:spPr>
                <a:xfrm>
                  <a:off x="8850494" y="4730146"/>
                  <a:ext cx="1425955" cy="615523"/>
                </a:xfrm>
                <a:prstGeom prst="rect">
                  <a:avLst/>
                </a:prstGeom>
                <a:blipFill>
                  <a:blip r:embed="rId4"/>
                  <a:stretch>
                    <a:fillRect b="-2041"/>
                  </a:stretch>
                </a:blipFill>
                <a:ln>
                  <a:noFill/>
                </a:ln>
              </p:spPr>
              <p:txBody>
                <a:bodyPr/>
                <a:lstStyle/>
                <a:p>
                  <a:r>
                    <a:rPr lang="en-US">
                      <a:noFill/>
                    </a:rPr>
                    <a:t> </a:t>
                  </a:r>
                </a:p>
              </p:txBody>
            </p:sp>
          </mc:Fallback>
        </mc:AlternateContent>
        <p:sp>
          <p:nvSpPr>
            <p:cNvPr id="768" name="Google Shape;768;p29">
              <a:extLst>
                <a:ext uri="{FF2B5EF4-FFF2-40B4-BE49-F238E27FC236}">
                  <a16:creationId xmlns:a16="http://schemas.microsoft.com/office/drawing/2014/main" id="{15E991FF-FDA6-10F1-83AB-F27030FD759A}"/>
                </a:ext>
              </a:extLst>
            </p:cNvPr>
            <p:cNvSpPr/>
            <p:nvPr/>
          </p:nvSpPr>
          <p:spPr>
            <a:xfrm>
              <a:off x="8850494" y="4684096"/>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769" name="Google Shape;769;p29">
            <a:extLst>
              <a:ext uri="{FF2B5EF4-FFF2-40B4-BE49-F238E27FC236}">
                <a16:creationId xmlns:a16="http://schemas.microsoft.com/office/drawing/2014/main" id="{0F965DD3-11B6-7B64-6089-293321F91D94}"/>
              </a:ext>
            </a:extLst>
          </p:cNvPr>
          <p:cNvSpPr/>
          <p:nvPr/>
        </p:nvSpPr>
        <p:spPr>
          <a:xfrm>
            <a:off x="2215621" y="4078262"/>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71" name="Google Shape;771;p29">
            <a:extLst>
              <a:ext uri="{FF2B5EF4-FFF2-40B4-BE49-F238E27FC236}">
                <a16:creationId xmlns:a16="http://schemas.microsoft.com/office/drawing/2014/main" id="{08C0FC9C-08EB-40E5-72E1-3BA0DC1A9676}"/>
              </a:ext>
            </a:extLst>
          </p:cNvPr>
          <p:cNvCxnSpPr>
            <a:stCxn id="763" idx="5"/>
            <a:endCxn id="768" idx="1"/>
          </p:cNvCxnSpPr>
          <p:nvPr/>
        </p:nvCxnSpPr>
        <p:spPr>
          <a:xfrm>
            <a:off x="2028330" y="3380291"/>
            <a:ext cx="955500" cy="943800"/>
          </a:xfrm>
          <a:prstGeom prst="straightConnector1">
            <a:avLst/>
          </a:prstGeom>
          <a:noFill/>
          <a:ln w="9525" cap="flat" cmpd="sng">
            <a:solidFill>
              <a:schemeClr val="dk2"/>
            </a:solidFill>
            <a:prstDash val="solid"/>
            <a:round/>
            <a:headEnd type="none" w="med" len="med"/>
            <a:tailEnd type="none" w="med" len="med"/>
          </a:ln>
        </p:spPr>
      </p:cxnSp>
      <p:grpSp>
        <p:nvGrpSpPr>
          <p:cNvPr id="14" name="Group 13">
            <a:extLst>
              <a:ext uri="{FF2B5EF4-FFF2-40B4-BE49-F238E27FC236}">
                <a16:creationId xmlns:a16="http://schemas.microsoft.com/office/drawing/2014/main" id="{7CF12774-EC8C-2088-46D2-C626DF88C37F}"/>
              </a:ext>
            </a:extLst>
          </p:cNvPr>
          <p:cNvGrpSpPr/>
          <p:nvPr/>
        </p:nvGrpSpPr>
        <p:grpSpPr>
          <a:xfrm>
            <a:off x="2525224" y="3598629"/>
            <a:ext cx="2336400" cy="503641"/>
            <a:chOff x="2525224" y="3598629"/>
            <a:chExt cx="2336400" cy="503641"/>
          </a:xfrm>
        </p:grpSpPr>
        <p:sp>
          <p:nvSpPr>
            <p:cNvPr id="772" name="Google Shape;772;p29">
              <a:extLst>
                <a:ext uri="{FF2B5EF4-FFF2-40B4-BE49-F238E27FC236}">
                  <a16:creationId xmlns:a16="http://schemas.microsoft.com/office/drawing/2014/main" id="{6E8BB54B-9FF3-7961-A8F7-DB7FBB287EC4}"/>
                </a:ext>
              </a:extLst>
            </p:cNvPr>
            <p:cNvSpPr/>
            <p:nvPr/>
          </p:nvSpPr>
          <p:spPr>
            <a:xfrm>
              <a:off x="2674496" y="4010170"/>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773" name="Google Shape;773;p29">
                  <a:extLst>
                    <a:ext uri="{FF2B5EF4-FFF2-40B4-BE49-F238E27FC236}">
                      <a16:creationId xmlns:a16="http://schemas.microsoft.com/office/drawing/2014/main" id="{2651FDD0-EB9E-1FE8-D918-CCD7896ED8E8}"/>
                    </a:ext>
                  </a:extLst>
                </p:cNvPr>
                <p:cNvSpPr txBox="1"/>
                <p:nvPr/>
              </p:nvSpPr>
              <p:spPr>
                <a:xfrm>
                  <a:off x="2525224" y="3598629"/>
                  <a:ext cx="2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Average schedule </a:t>
                  </a:r>
                  <a14:m>
                    <m:oMath xmlns:m="http://schemas.openxmlformats.org/officeDocument/2006/math">
                      <m:sSup>
                        <m:sSupPr>
                          <m:ctrlPr>
                            <a:rPr lang="ar-AE" b="0" i="1" smtClean="0">
                              <a:solidFill>
                                <a:schemeClr val="dk1"/>
                              </a:solidFill>
                              <a:latin typeface="Cambria Math" panose="02040503050406030204" pitchFamily="18" charset="0"/>
                              <a:ea typeface="Cabin"/>
                              <a:cs typeface="Cabin"/>
                              <a:sym typeface="Cabin"/>
                            </a:rPr>
                          </m:ctrlPr>
                        </m:sSupPr>
                        <m:e>
                          <m:r>
                            <a:rPr lang="ar-AE" b="1" i="1" smtClean="0">
                              <a:solidFill>
                                <a:schemeClr val="dk1"/>
                              </a:solidFill>
                              <a:latin typeface="Cambria Math" panose="02040503050406030204" pitchFamily="18" charset="0"/>
                              <a:ea typeface="Cabin"/>
                              <a:cs typeface="Cabin"/>
                              <a:sym typeface="Cabin"/>
                            </a:rPr>
                            <m:t>𝝁</m:t>
                          </m:r>
                        </m:e>
                        <m:sup>
                          <m:r>
                            <a:rPr lang="ar-AE" b="0" i="1" smtClean="0">
                              <a:solidFill>
                                <a:schemeClr val="dk1"/>
                              </a:solidFill>
                              <a:latin typeface="Cambria Math" panose="02040503050406030204" pitchFamily="18" charset="0"/>
                              <a:ea typeface="Cabin"/>
                              <a:cs typeface="Cabin"/>
                              <a:sym typeface="Cabin"/>
                            </a:rPr>
                            <m:t>∗</m:t>
                          </m:r>
                        </m:sup>
                      </m:sSup>
                    </m:oMath>
                  </a14:m>
                  <a:endParaRPr lang="ar-AE" dirty="0">
                    <a:solidFill>
                      <a:schemeClr val="dk1"/>
                    </a:solidFill>
                    <a:latin typeface="Cabin"/>
                    <a:ea typeface="Cabin"/>
                    <a:cs typeface="Cabin"/>
                    <a:sym typeface="Cabin"/>
                  </a:endParaRPr>
                </a:p>
              </p:txBody>
            </p:sp>
          </mc:Choice>
          <mc:Fallback xmlns="">
            <p:sp>
              <p:nvSpPr>
                <p:cNvPr id="773" name="Google Shape;773;p29">
                  <a:extLst>
                    <a:ext uri="{FF2B5EF4-FFF2-40B4-BE49-F238E27FC236}">
                      <a16:creationId xmlns:a16="http://schemas.microsoft.com/office/drawing/2014/main" id="{2651FDD0-EB9E-1FE8-D918-CCD7896ED8E8}"/>
                    </a:ext>
                  </a:extLst>
                </p:cNvPr>
                <p:cNvSpPr txBox="1">
                  <a:spLocks noRot="1" noChangeAspect="1" noMove="1" noResize="1" noEditPoints="1" noAdjustHandles="1" noChangeArrowheads="1" noChangeShapeType="1" noTextEdit="1"/>
                </p:cNvSpPr>
                <p:nvPr/>
              </p:nvSpPr>
              <p:spPr>
                <a:xfrm>
                  <a:off x="2525224" y="3598629"/>
                  <a:ext cx="2336400" cy="400200"/>
                </a:xfrm>
                <a:prstGeom prst="rect">
                  <a:avLst/>
                </a:prstGeom>
                <a:blipFill>
                  <a:blip r:embed="rId5"/>
                  <a:stretch>
                    <a:fillRect l="-538" b="-3125"/>
                  </a:stretch>
                </a:blipFill>
                <a:ln>
                  <a:noFill/>
                </a:ln>
              </p:spPr>
              <p:txBody>
                <a:bodyPr/>
                <a:lstStyle/>
                <a:p>
                  <a:r>
                    <a:rPr lang="en-US">
                      <a:noFill/>
                    </a:rPr>
                    <a:t> </a:t>
                  </a:r>
                </a:p>
              </p:txBody>
            </p:sp>
          </mc:Fallback>
        </mc:AlternateContent>
      </p:grpSp>
      <p:sp>
        <p:nvSpPr>
          <p:cNvPr id="774" name="Google Shape;774;p29">
            <a:extLst>
              <a:ext uri="{FF2B5EF4-FFF2-40B4-BE49-F238E27FC236}">
                <a16:creationId xmlns:a16="http://schemas.microsoft.com/office/drawing/2014/main" id="{DC325AA3-C091-FD6B-9457-BA9DDFD8B52E}"/>
              </a:ext>
            </a:extLst>
          </p:cNvPr>
          <p:cNvSpPr/>
          <p:nvPr/>
        </p:nvSpPr>
        <p:spPr>
          <a:xfrm>
            <a:off x="802810" y="431060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75" name="Google Shape;775;p29">
            <a:extLst>
              <a:ext uri="{FF2B5EF4-FFF2-40B4-BE49-F238E27FC236}">
                <a16:creationId xmlns:a16="http://schemas.microsoft.com/office/drawing/2014/main" id="{C13886AE-00D6-CCCE-AB9E-BB3EAF150F21}"/>
              </a:ext>
            </a:extLst>
          </p:cNvPr>
          <p:cNvSpPr/>
          <p:nvPr/>
        </p:nvSpPr>
        <p:spPr>
          <a:xfrm>
            <a:off x="1978654" y="431060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76" name="Google Shape;776;p29">
            <a:extLst>
              <a:ext uri="{FF2B5EF4-FFF2-40B4-BE49-F238E27FC236}">
                <a16:creationId xmlns:a16="http://schemas.microsoft.com/office/drawing/2014/main" id="{F9F83516-A8AA-9EB6-0D6C-13EA31599453}"/>
              </a:ext>
            </a:extLst>
          </p:cNvPr>
          <p:cNvSpPr/>
          <p:nvPr/>
        </p:nvSpPr>
        <p:spPr>
          <a:xfrm>
            <a:off x="802810" y="3243367"/>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77" name="Google Shape;777;p29">
            <a:extLst>
              <a:ext uri="{FF2B5EF4-FFF2-40B4-BE49-F238E27FC236}">
                <a16:creationId xmlns:a16="http://schemas.microsoft.com/office/drawing/2014/main" id="{DB0FB713-EAAE-E03F-566C-8A7C5868BF6F}"/>
              </a:ext>
            </a:extLst>
          </p:cNvPr>
          <p:cNvSpPr/>
          <p:nvPr/>
        </p:nvSpPr>
        <p:spPr>
          <a:xfrm>
            <a:off x="802810" y="2195332"/>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78" name="Google Shape;778;p29">
            <a:extLst>
              <a:ext uri="{FF2B5EF4-FFF2-40B4-BE49-F238E27FC236}">
                <a16:creationId xmlns:a16="http://schemas.microsoft.com/office/drawing/2014/main" id="{855FA5EF-F2A4-6CBB-F4AF-8D2FDEDD67B0}"/>
              </a:ext>
            </a:extLst>
          </p:cNvPr>
          <p:cNvSpPr txBox="1"/>
          <p:nvPr/>
        </p:nvSpPr>
        <p:spPr>
          <a:xfrm>
            <a:off x="1987025" y="3000915"/>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sp>
        <p:nvSpPr>
          <p:cNvPr id="779" name="Google Shape;779;p29">
            <a:extLst>
              <a:ext uri="{FF2B5EF4-FFF2-40B4-BE49-F238E27FC236}">
                <a16:creationId xmlns:a16="http://schemas.microsoft.com/office/drawing/2014/main" id="{F11C8E23-3E7E-B911-DFCA-B9FB2A28726E}"/>
              </a:ext>
            </a:extLst>
          </p:cNvPr>
          <p:cNvSpPr txBox="1"/>
          <p:nvPr/>
        </p:nvSpPr>
        <p:spPr>
          <a:xfrm>
            <a:off x="2938075" y="4005990"/>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2" name="Google Shape;731;p28">
            <a:extLst>
              <a:ext uri="{FF2B5EF4-FFF2-40B4-BE49-F238E27FC236}">
                <a16:creationId xmlns:a16="http://schemas.microsoft.com/office/drawing/2014/main" id="{211890BE-8D66-AFF5-55BA-04023C94057A}"/>
              </a:ext>
            </a:extLst>
          </p:cNvPr>
          <p:cNvSpPr txBox="1">
            <a:spLocks noGrp="1"/>
          </p:cNvSpPr>
          <p:nvPr>
            <p:ph type="title"/>
          </p:nvPr>
        </p:nvSpPr>
        <p:spPr>
          <a:xfrm>
            <a:off x="232032" y="53707"/>
            <a:ext cx="11467596"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t>MSR Maximizes Capacity Region (Preemptible Jobs)</a:t>
            </a:r>
            <a:endParaRPr sz="3200" dirty="0"/>
          </a:p>
        </p:txBody>
      </p:sp>
      <p:grpSp>
        <p:nvGrpSpPr>
          <p:cNvPr id="3" name="Google Shape;816;p30">
            <a:extLst>
              <a:ext uri="{FF2B5EF4-FFF2-40B4-BE49-F238E27FC236}">
                <a16:creationId xmlns:a16="http://schemas.microsoft.com/office/drawing/2014/main" id="{85BD2FF8-D2B3-0E86-ADD3-4FBB2E1469C3}"/>
              </a:ext>
            </a:extLst>
          </p:cNvPr>
          <p:cNvGrpSpPr/>
          <p:nvPr/>
        </p:nvGrpSpPr>
        <p:grpSpPr>
          <a:xfrm>
            <a:off x="5438111" y="2722381"/>
            <a:ext cx="5915689" cy="1184040"/>
            <a:chOff x="5219050" y="3365350"/>
            <a:chExt cx="5584025" cy="1327575"/>
          </a:xfrm>
        </p:grpSpPr>
        <mc:AlternateContent xmlns:mc="http://schemas.openxmlformats.org/markup-compatibility/2006" xmlns:a14="http://schemas.microsoft.com/office/drawing/2010/main">
          <mc:Choice Requires="a14">
            <p:sp>
              <p:nvSpPr>
                <p:cNvPr id="4" name="Google Shape;817;p30">
                  <a:extLst>
                    <a:ext uri="{FF2B5EF4-FFF2-40B4-BE49-F238E27FC236}">
                      <a16:creationId xmlns:a16="http://schemas.microsoft.com/office/drawing/2014/main" id="{8D1A8F72-36FB-8574-1715-D60F20629F14}"/>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Given there are </a:t>
                  </a:r>
                  <a14:m>
                    <m:oMath xmlns:m="http://schemas.openxmlformats.org/officeDocument/2006/math">
                      <m:r>
                        <a:rPr lang="en-US" sz="1600" b="0" i="1" smtClean="0">
                          <a:latin typeface="Cambria Math" panose="02040503050406030204" pitchFamily="18" charset="0"/>
                          <a:ea typeface="Cabin"/>
                          <a:cs typeface="Cabin"/>
                          <a:sym typeface="Cabin"/>
                        </a:rPr>
                        <m:t>𝐾</m:t>
                      </m:r>
                    </m:oMath>
                  </a14:m>
                  <a:r>
                    <a:rPr lang="en-US" sz="1600" dirty="0">
                      <a:latin typeface="Cabin"/>
                      <a:ea typeface="Cabin"/>
                      <a:cs typeface="Cabin"/>
                      <a:sym typeface="Cabin"/>
                    </a:rPr>
                    <a:t> types of preemptible jobs. If there exists a policy that can stabilize the system, then there exists an MSR policy that can stabilize the system.</a:t>
                  </a:r>
                  <a:endParaRPr sz="1600" dirty="0">
                    <a:latin typeface="Cabin"/>
                    <a:ea typeface="Cabin"/>
                    <a:cs typeface="Cabin"/>
                    <a:sym typeface="Cabin"/>
                  </a:endParaRPr>
                </a:p>
              </p:txBody>
            </p:sp>
          </mc:Choice>
          <mc:Fallback xmlns="">
            <p:sp>
              <p:nvSpPr>
                <p:cNvPr id="4" name="Google Shape;817;p30">
                  <a:extLst>
                    <a:ext uri="{FF2B5EF4-FFF2-40B4-BE49-F238E27FC236}">
                      <a16:creationId xmlns:a16="http://schemas.microsoft.com/office/drawing/2014/main" id="{8D1A8F72-36FB-8574-1715-D60F20629F14}"/>
                    </a:ext>
                  </a:extLst>
                </p:cNvPr>
                <p:cNvSpPr>
                  <a:spLocks noRot="1" noChangeAspect="1" noMove="1" noResize="1" noEditPoints="1" noAdjustHandles="1" noChangeArrowheads="1" noChangeShapeType="1" noTextEdit="1"/>
                </p:cNvSpPr>
                <p:nvPr/>
              </p:nvSpPr>
              <p:spPr>
                <a:xfrm>
                  <a:off x="5219175" y="3366325"/>
                  <a:ext cx="5583900" cy="1326600"/>
                </a:xfrm>
                <a:prstGeom prst="roundRect">
                  <a:avLst>
                    <a:gd name="adj" fmla="val 16667"/>
                  </a:avLst>
                </a:prstGeom>
                <a:blipFill>
                  <a:blip r:embed="rId6"/>
                  <a:stretch>
                    <a:fillRect b="-1053"/>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5" name="Google Shape;818;p30">
              <a:extLst>
                <a:ext uri="{FF2B5EF4-FFF2-40B4-BE49-F238E27FC236}">
                  <a16:creationId xmlns:a16="http://schemas.microsoft.com/office/drawing/2014/main" id="{083EFEC0-2D30-9BBC-47B9-E068DB7EF2E3}"/>
                </a:ext>
              </a:extLst>
            </p:cNvPr>
            <p:cNvSpPr/>
            <p:nvPr/>
          </p:nvSpPr>
          <p:spPr>
            <a:xfrm>
              <a:off x="5219050" y="3365350"/>
              <a:ext cx="5583900" cy="309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Theorem 2 (Preemptive)</a:t>
              </a:r>
              <a:endParaRPr i="1" dirty="0">
                <a:solidFill>
                  <a:schemeClr val="lt1"/>
                </a:solidFill>
                <a:latin typeface="Cabin"/>
                <a:ea typeface="Cabin"/>
                <a:cs typeface="Cabin"/>
                <a:sym typeface="Cabin"/>
              </a:endParaRPr>
            </a:p>
          </p:txBody>
        </p:sp>
      </p:grpSp>
      <p:sp>
        <p:nvSpPr>
          <p:cNvPr id="7" name="Oval Callout 6">
            <a:extLst>
              <a:ext uri="{FF2B5EF4-FFF2-40B4-BE49-F238E27FC236}">
                <a16:creationId xmlns:a16="http://schemas.microsoft.com/office/drawing/2014/main" id="{997D70EE-8D05-A7AF-C157-9E3766FF758F}"/>
              </a:ext>
            </a:extLst>
          </p:cNvPr>
          <p:cNvSpPr/>
          <p:nvPr/>
        </p:nvSpPr>
        <p:spPr>
          <a:xfrm>
            <a:off x="1052104" y="5077515"/>
            <a:ext cx="2919168" cy="952373"/>
          </a:xfrm>
          <a:prstGeom prst="wedgeEllipseCallout">
            <a:avLst>
              <a:gd name="adj1" fmla="val -27892"/>
              <a:gd name="adj2" fmla="val -105185"/>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Convex hull of all feasible schedules</a:t>
            </a:r>
          </a:p>
        </p:txBody>
      </p:sp>
      <mc:AlternateContent xmlns:mc="http://schemas.openxmlformats.org/markup-compatibility/2006" xmlns:a14="http://schemas.microsoft.com/office/drawing/2010/main">
        <mc:Choice Requires="a14">
          <p:sp>
            <p:nvSpPr>
              <p:cNvPr id="8" name="Google Shape;773;p29">
                <a:extLst>
                  <a:ext uri="{FF2B5EF4-FFF2-40B4-BE49-F238E27FC236}">
                    <a16:creationId xmlns:a16="http://schemas.microsoft.com/office/drawing/2014/main" id="{8DC45C05-AB59-7097-3953-FDF17D5D7B5D}"/>
                  </a:ext>
                </a:extLst>
              </p:cNvPr>
              <p:cNvSpPr txBox="1"/>
              <p:nvPr/>
            </p:nvSpPr>
            <p:spPr>
              <a:xfrm>
                <a:off x="1102097" y="3773199"/>
                <a:ext cx="12142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1" i="1" smtClean="0">
                          <a:solidFill>
                            <a:schemeClr val="dk1"/>
                          </a:solidFill>
                          <a:latin typeface="Cambria Math" panose="02040503050406030204" pitchFamily="18" charset="0"/>
                          <a:ea typeface="Cabin"/>
                          <a:cs typeface="Cabin"/>
                          <a:sym typeface="Cabin"/>
                        </a:rPr>
                        <m:t>𝝀</m:t>
                      </m:r>
                      <m:r>
                        <a:rPr lang="en-US" b="0" i="1" smtClean="0">
                          <a:solidFill>
                            <a:schemeClr val="dk1"/>
                          </a:solidFill>
                          <a:latin typeface="Cambria Math" panose="02040503050406030204" pitchFamily="18" charset="0"/>
                          <a:ea typeface="Cabin"/>
                          <a:cs typeface="Cabin"/>
                          <a:sym typeface="Cabin"/>
                        </a:rPr>
                        <m:t>=(1.2, 0.2)</m:t>
                      </m:r>
                    </m:oMath>
                  </m:oMathPara>
                </a14:m>
                <a:endParaRPr lang="en-US" dirty="0">
                  <a:solidFill>
                    <a:schemeClr val="dk1"/>
                  </a:solidFill>
                  <a:latin typeface="Cabin"/>
                  <a:ea typeface="Cabin"/>
                  <a:cs typeface="Cabin"/>
                  <a:sym typeface="Cabin"/>
                </a:endParaRPr>
              </a:p>
            </p:txBody>
          </p:sp>
        </mc:Choice>
        <mc:Fallback xmlns="">
          <p:sp>
            <p:nvSpPr>
              <p:cNvPr id="8" name="Google Shape;773;p29">
                <a:extLst>
                  <a:ext uri="{FF2B5EF4-FFF2-40B4-BE49-F238E27FC236}">
                    <a16:creationId xmlns:a16="http://schemas.microsoft.com/office/drawing/2014/main" id="{8DC45C05-AB59-7097-3953-FDF17D5D7B5D}"/>
                  </a:ext>
                </a:extLst>
              </p:cNvPr>
              <p:cNvSpPr txBox="1">
                <a:spLocks noRot="1" noChangeAspect="1" noMove="1" noResize="1" noEditPoints="1" noAdjustHandles="1" noChangeArrowheads="1" noChangeShapeType="1" noTextEdit="1"/>
              </p:cNvSpPr>
              <p:nvPr/>
            </p:nvSpPr>
            <p:spPr>
              <a:xfrm>
                <a:off x="1102097" y="3773199"/>
                <a:ext cx="1214250" cy="400200"/>
              </a:xfrm>
              <a:prstGeom prst="rect">
                <a:avLst/>
              </a:prstGeom>
              <a:blipFill>
                <a:blip r:embed="rId7"/>
                <a:stretch>
                  <a:fillRect/>
                </a:stretch>
              </a:blipFill>
              <a:ln>
                <a:noFill/>
              </a:ln>
            </p:spPr>
            <p:txBody>
              <a:bodyPr/>
              <a:lstStyle/>
              <a:p>
                <a:r>
                  <a:rPr lang="en-US">
                    <a:noFill/>
                  </a:rPr>
                  <a:t> </a:t>
                </a:r>
              </a:p>
            </p:txBody>
          </p:sp>
        </mc:Fallback>
      </mc:AlternateContent>
      <p:grpSp>
        <p:nvGrpSpPr>
          <p:cNvPr id="9" name="Google Shape;780;p29">
            <a:extLst>
              <a:ext uri="{FF2B5EF4-FFF2-40B4-BE49-F238E27FC236}">
                <a16:creationId xmlns:a16="http://schemas.microsoft.com/office/drawing/2014/main" id="{50EEE695-6B3F-D9FA-326F-C363B0100CD4}"/>
              </a:ext>
            </a:extLst>
          </p:cNvPr>
          <p:cNvGrpSpPr/>
          <p:nvPr/>
        </p:nvGrpSpPr>
        <p:grpSpPr>
          <a:xfrm>
            <a:off x="5438111" y="1678310"/>
            <a:ext cx="4147764" cy="700592"/>
            <a:chOff x="5219050" y="3365350"/>
            <a:chExt cx="5584025" cy="1327575"/>
          </a:xfrm>
        </p:grpSpPr>
        <mc:AlternateContent xmlns:mc="http://schemas.openxmlformats.org/markup-compatibility/2006" xmlns:a14="http://schemas.microsoft.com/office/drawing/2010/main">
          <mc:Choice Requires="a14">
            <p:sp>
              <p:nvSpPr>
                <p:cNvPr id="10" name="Google Shape;781;p29">
                  <a:extLst>
                    <a:ext uri="{FF2B5EF4-FFF2-40B4-BE49-F238E27FC236}">
                      <a16:creationId xmlns:a16="http://schemas.microsoft.com/office/drawing/2014/main" id="{C394885F-15DB-A965-7B10-7048A6B0A11A}"/>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1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The system is stable when </a:t>
                  </a:r>
                  <a14:m>
                    <m:oMath xmlns:m="http://schemas.openxmlformats.org/officeDocument/2006/math">
                      <m:sSup>
                        <m:sSupPr>
                          <m:ctrlPr>
                            <a:rPr lang="en-US" sz="1600" b="0" i="1" dirty="0" smtClean="0">
                              <a:latin typeface="Cambria Math" panose="02040503050406030204" pitchFamily="18" charset="0"/>
                              <a:ea typeface="Cabin"/>
                              <a:cs typeface="Cabin"/>
                              <a:sym typeface="Cabin"/>
                            </a:rPr>
                          </m:ctrlPr>
                        </m:sSupPr>
                        <m:e>
                          <m:r>
                            <a:rPr lang="en-US" sz="1600" b="1" i="1" dirty="0" smtClean="0">
                              <a:latin typeface="Cambria Math" panose="02040503050406030204" pitchFamily="18" charset="0"/>
                              <a:ea typeface="Cabin"/>
                              <a:cs typeface="Cabin"/>
                              <a:sym typeface="Cabin"/>
                            </a:rPr>
                            <m:t>𝝁</m:t>
                          </m:r>
                        </m:e>
                        <m:sup>
                          <m:r>
                            <a:rPr lang="en-US" sz="1600" b="0" i="1" dirty="0" smtClean="0">
                              <a:latin typeface="Cambria Math" panose="02040503050406030204" pitchFamily="18" charset="0"/>
                              <a:ea typeface="Cabin"/>
                              <a:cs typeface="Cabin"/>
                              <a:sym typeface="Cabin"/>
                            </a:rPr>
                            <m:t>∗</m:t>
                          </m:r>
                        </m:sup>
                      </m:sSup>
                      <m:r>
                        <a:rPr lang="en-US" sz="1600" b="0" i="1" dirty="0" smtClean="0">
                          <a:latin typeface="Cambria Math" panose="02040503050406030204" pitchFamily="18" charset="0"/>
                          <a:ea typeface="Cabin"/>
                          <a:cs typeface="Cabin"/>
                          <a:sym typeface="Cabin"/>
                        </a:rPr>
                        <m:t>&gt;</m:t>
                      </m:r>
                      <m:r>
                        <a:rPr lang="en-US" sz="1600" b="1" i="1" dirty="0" smtClean="0">
                          <a:latin typeface="Cambria Math" panose="02040503050406030204" pitchFamily="18" charset="0"/>
                          <a:ea typeface="Cabin"/>
                          <a:cs typeface="Cabin"/>
                          <a:sym typeface="Cabin"/>
                        </a:rPr>
                        <m:t>𝝀</m:t>
                      </m:r>
                    </m:oMath>
                  </a14:m>
                  <a:r>
                    <a:rPr lang="en-US" sz="1600" dirty="0">
                      <a:latin typeface="Cabin"/>
                      <a:ea typeface="Cabin"/>
                      <a:cs typeface="Cabin"/>
                      <a:sym typeface="Cabin"/>
                    </a:rPr>
                    <a:t>.</a:t>
                  </a:r>
                  <a:endParaRPr sz="1600" dirty="0">
                    <a:latin typeface="Cabin"/>
                    <a:ea typeface="Cabin"/>
                    <a:cs typeface="Cabin"/>
                    <a:sym typeface="Cabin"/>
                  </a:endParaRPr>
                </a:p>
              </p:txBody>
            </p:sp>
          </mc:Choice>
          <mc:Fallback xmlns="">
            <p:sp>
              <p:nvSpPr>
                <p:cNvPr id="10" name="Google Shape;781;p29">
                  <a:extLst>
                    <a:ext uri="{FF2B5EF4-FFF2-40B4-BE49-F238E27FC236}">
                      <a16:creationId xmlns:a16="http://schemas.microsoft.com/office/drawing/2014/main" id="{C394885F-15DB-A965-7B10-7048A6B0A11A}"/>
                    </a:ext>
                  </a:extLst>
                </p:cNvPr>
                <p:cNvSpPr>
                  <a:spLocks noRot="1" noChangeAspect="1" noMove="1" noResize="1" noEditPoints="1" noAdjustHandles="1" noChangeArrowheads="1" noChangeShapeType="1" noTextEdit="1"/>
                </p:cNvSpPr>
                <p:nvPr/>
              </p:nvSpPr>
              <p:spPr>
                <a:xfrm>
                  <a:off x="5219175" y="3366325"/>
                  <a:ext cx="5583900" cy="1326600"/>
                </a:xfrm>
                <a:prstGeom prst="roundRect">
                  <a:avLst>
                    <a:gd name="adj" fmla="val 16667"/>
                  </a:avLst>
                </a:prstGeom>
                <a:blipFill>
                  <a:blip r:embed="rId8"/>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11" name="Google Shape;782;p29">
              <a:extLst>
                <a:ext uri="{FF2B5EF4-FFF2-40B4-BE49-F238E27FC236}">
                  <a16:creationId xmlns:a16="http://schemas.microsoft.com/office/drawing/2014/main" id="{F430E7F3-BCBB-6766-B0F9-A195D556234A}"/>
                </a:ext>
              </a:extLst>
            </p:cNvPr>
            <p:cNvSpPr/>
            <p:nvPr/>
          </p:nvSpPr>
          <p:spPr>
            <a:xfrm>
              <a:off x="5219050" y="3365350"/>
              <a:ext cx="5583900" cy="43084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Theorem 1 (Stability conditions)</a:t>
              </a:r>
              <a:endParaRPr i="1" dirty="0">
                <a:solidFill>
                  <a:schemeClr val="lt1"/>
                </a:solidFill>
                <a:latin typeface="Cabin"/>
                <a:ea typeface="Cabin"/>
                <a:cs typeface="Cabin"/>
                <a:sym typeface="Cabin"/>
              </a:endParaRPr>
            </a:p>
          </p:txBody>
        </p:sp>
      </p:grpSp>
      <p:cxnSp>
        <p:nvCxnSpPr>
          <p:cNvPr id="13" name="Straight Arrow Connector 12">
            <a:extLst>
              <a:ext uri="{FF2B5EF4-FFF2-40B4-BE49-F238E27FC236}">
                <a16:creationId xmlns:a16="http://schemas.microsoft.com/office/drawing/2014/main" id="{3B56BFB0-EA0A-DC6F-06F1-B5C049F074E2}"/>
              </a:ext>
            </a:extLst>
          </p:cNvPr>
          <p:cNvCxnSpPr>
            <a:stCxn id="774" idx="2"/>
          </p:cNvCxnSpPr>
          <p:nvPr/>
        </p:nvCxnSpPr>
        <p:spPr>
          <a:xfrm flipV="1">
            <a:off x="802810" y="4005990"/>
            <a:ext cx="2259693" cy="3506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727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31DEA03E-5146-8AE3-D7F6-C815A74BE8E2}"/>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E3345F55-66C0-C127-DC2C-20F3D97D6870}"/>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853" name="Google Shape;853;p31">
            <a:extLst>
              <a:ext uri="{FF2B5EF4-FFF2-40B4-BE49-F238E27FC236}">
                <a16:creationId xmlns:a16="http://schemas.microsoft.com/office/drawing/2014/main" id="{3D90B2E2-60CF-D3C1-CD19-147F5DE810E4}"/>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Picking the best MSR policy in the preemptive setting</a:t>
            </a:r>
            <a:endParaRPr sz="3300" dirty="0"/>
          </a:p>
        </p:txBody>
      </p:sp>
      <p:grpSp>
        <p:nvGrpSpPr>
          <p:cNvPr id="18" name="Group 17">
            <a:extLst>
              <a:ext uri="{FF2B5EF4-FFF2-40B4-BE49-F238E27FC236}">
                <a16:creationId xmlns:a16="http://schemas.microsoft.com/office/drawing/2014/main" id="{1266A1BF-5590-9214-7765-C4CC2801448F}"/>
              </a:ext>
            </a:extLst>
          </p:cNvPr>
          <p:cNvGrpSpPr/>
          <p:nvPr/>
        </p:nvGrpSpPr>
        <p:grpSpPr>
          <a:xfrm>
            <a:off x="1313907" y="1460907"/>
            <a:ext cx="2425450" cy="1528805"/>
            <a:chOff x="1075371" y="1272066"/>
            <a:chExt cx="2425450" cy="1528805"/>
          </a:xfrm>
        </p:grpSpPr>
        <p:grpSp>
          <p:nvGrpSpPr>
            <p:cNvPr id="9" name="Google Shape;957;p33">
              <a:extLst>
                <a:ext uri="{FF2B5EF4-FFF2-40B4-BE49-F238E27FC236}">
                  <a16:creationId xmlns:a16="http://schemas.microsoft.com/office/drawing/2014/main" id="{10AF411F-9E47-81AE-C056-EA5D3B9771E3}"/>
                </a:ext>
              </a:extLst>
            </p:cNvPr>
            <p:cNvGrpSpPr/>
            <p:nvPr/>
          </p:nvGrpSpPr>
          <p:grpSpPr>
            <a:xfrm>
              <a:off x="1499219" y="1857706"/>
              <a:ext cx="1577825" cy="404400"/>
              <a:chOff x="6468725" y="4128148"/>
              <a:chExt cx="1577825" cy="404400"/>
            </a:xfrm>
          </p:grpSpPr>
          <p:sp>
            <p:nvSpPr>
              <p:cNvPr id="12" name="Google Shape;958;p33">
                <a:extLst>
                  <a:ext uri="{FF2B5EF4-FFF2-40B4-BE49-F238E27FC236}">
                    <a16:creationId xmlns:a16="http://schemas.microsoft.com/office/drawing/2014/main" id="{544773EC-D966-6DF1-7A0E-197F10BDEA14}"/>
                  </a:ext>
                </a:extLst>
              </p:cNvPr>
              <p:cNvSpPr/>
              <p:nvPr/>
            </p:nvSpPr>
            <p:spPr>
              <a:xfrm>
                <a:off x="6468725" y="4128148"/>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1</a:t>
                </a:r>
                <a:endParaRPr>
                  <a:latin typeface="Cabin"/>
                  <a:ea typeface="Cabin"/>
                  <a:cs typeface="Cabin"/>
                  <a:sym typeface="Cabin"/>
                </a:endParaRPr>
              </a:p>
            </p:txBody>
          </p:sp>
          <p:sp>
            <p:nvSpPr>
              <p:cNvPr id="13" name="Google Shape;959;p33">
                <a:extLst>
                  <a:ext uri="{FF2B5EF4-FFF2-40B4-BE49-F238E27FC236}">
                    <a16:creationId xmlns:a16="http://schemas.microsoft.com/office/drawing/2014/main" id="{10389E23-25D5-4512-2163-6714819C82D6}"/>
                  </a:ext>
                </a:extLst>
              </p:cNvPr>
              <p:cNvSpPr/>
              <p:nvPr/>
            </p:nvSpPr>
            <p:spPr>
              <a:xfrm>
                <a:off x="7642150" y="4128148"/>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2</a:t>
                </a:r>
                <a:endParaRPr>
                  <a:latin typeface="Cabin"/>
                  <a:ea typeface="Cabin"/>
                  <a:cs typeface="Cabin"/>
                  <a:sym typeface="Cabin"/>
                </a:endParaRPr>
              </a:p>
            </p:txBody>
          </p:sp>
          <p:cxnSp>
            <p:nvCxnSpPr>
              <p:cNvPr id="14" name="Google Shape;960;p33">
                <a:extLst>
                  <a:ext uri="{FF2B5EF4-FFF2-40B4-BE49-F238E27FC236}">
                    <a16:creationId xmlns:a16="http://schemas.microsoft.com/office/drawing/2014/main" id="{ADAB0D8D-8075-0D2C-1E67-41C96328A5B4}"/>
                  </a:ext>
                </a:extLst>
              </p:cNvPr>
              <p:cNvCxnSpPr>
                <a:stCxn id="12" idx="7"/>
                <a:endCxn id="13" idx="1"/>
              </p:cNvCxnSpPr>
              <p:nvPr/>
            </p:nvCxnSpPr>
            <p:spPr>
              <a:xfrm rot="-5400000" flipH="1">
                <a:off x="7257302" y="3743971"/>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cxnSp>
            <p:nvCxnSpPr>
              <p:cNvPr id="15" name="Google Shape;961;p33">
                <a:extLst>
                  <a:ext uri="{FF2B5EF4-FFF2-40B4-BE49-F238E27FC236}">
                    <a16:creationId xmlns:a16="http://schemas.microsoft.com/office/drawing/2014/main" id="{190DCFC5-90B9-71D5-E641-A526480F8065}"/>
                  </a:ext>
                </a:extLst>
              </p:cNvPr>
              <p:cNvCxnSpPr>
                <a:stCxn id="13" idx="3"/>
                <a:endCxn id="12" idx="5"/>
              </p:cNvCxnSpPr>
              <p:nvPr/>
            </p:nvCxnSpPr>
            <p:spPr>
              <a:xfrm rot="5400000">
                <a:off x="7257373" y="4029925"/>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grpSp>
        <mc:AlternateContent xmlns:mc="http://schemas.openxmlformats.org/markup-compatibility/2006" xmlns:a14="http://schemas.microsoft.com/office/drawing/2010/main">
          <mc:Choice Requires="a14">
            <p:sp>
              <p:nvSpPr>
                <p:cNvPr id="7" name="Google Shape;900;p32">
                  <a:extLst>
                    <a:ext uri="{FF2B5EF4-FFF2-40B4-BE49-F238E27FC236}">
                      <a16:creationId xmlns:a16="http://schemas.microsoft.com/office/drawing/2014/main" id="{499A479D-631C-75E0-13FD-038FFB388BF7}"/>
                    </a:ext>
                  </a:extLst>
                </p:cNvPr>
                <p:cNvSpPr txBox="1"/>
                <p:nvPr/>
              </p:nvSpPr>
              <p:spPr>
                <a:xfrm>
                  <a:off x="1075371" y="1846065"/>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7" name="Google Shape;900;p32">
                  <a:extLst>
                    <a:ext uri="{FF2B5EF4-FFF2-40B4-BE49-F238E27FC236}">
                      <a16:creationId xmlns:a16="http://schemas.microsoft.com/office/drawing/2014/main" id="{499A479D-631C-75E0-13FD-038FFB388BF7}"/>
                    </a:ext>
                  </a:extLst>
                </p:cNvPr>
                <p:cNvSpPr txBox="1">
                  <a:spLocks noRot="1" noChangeAspect="1" noMove="1" noResize="1" noEditPoints="1" noAdjustHandles="1" noChangeArrowheads="1" noChangeShapeType="1" noTextEdit="1"/>
                </p:cNvSpPr>
                <p:nvPr/>
              </p:nvSpPr>
              <p:spPr>
                <a:xfrm>
                  <a:off x="1075371" y="1846065"/>
                  <a:ext cx="598232" cy="400079"/>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900;p32">
                  <a:extLst>
                    <a:ext uri="{FF2B5EF4-FFF2-40B4-BE49-F238E27FC236}">
                      <a16:creationId xmlns:a16="http://schemas.microsoft.com/office/drawing/2014/main" id="{25B026DF-72DB-0931-F358-86951C7BCA2E}"/>
                    </a:ext>
                  </a:extLst>
                </p:cNvPr>
                <p:cNvSpPr txBox="1"/>
                <p:nvPr/>
              </p:nvSpPr>
              <p:spPr>
                <a:xfrm>
                  <a:off x="2902589" y="1855869"/>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8" name="Google Shape;900;p32">
                  <a:extLst>
                    <a:ext uri="{FF2B5EF4-FFF2-40B4-BE49-F238E27FC236}">
                      <a16:creationId xmlns:a16="http://schemas.microsoft.com/office/drawing/2014/main" id="{25B026DF-72DB-0931-F358-86951C7BCA2E}"/>
                    </a:ext>
                  </a:extLst>
                </p:cNvPr>
                <p:cNvSpPr txBox="1">
                  <a:spLocks noRot="1" noChangeAspect="1" noMove="1" noResize="1" noEditPoints="1" noAdjustHandles="1" noChangeArrowheads="1" noChangeShapeType="1" noTextEdit="1"/>
                </p:cNvSpPr>
                <p:nvPr/>
              </p:nvSpPr>
              <p:spPr>
                <a:xfrm>
                  <a:off x="2902589" y="1855869"/>
                  <a:ext cx="598232" cy="400079"/>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Google Shape;900;p32">
                  <a:extLst>
                    <a:ext uri="{FF2B5EF4-FFF2-40B4-BE49-F238E27FC236}">
                      <a16:creationId xmlns:a16="http://schemas.microsoft.com/office/drawing/2014/main" id="{5263D460-78F3-6976-8DD6-2139F69EA04D}"/>
                    </a:ext>
                  </a:extLst>
                </p:cNvPr>
                <p:cNvSpPr txBox="1"/>
                <p:nvPr/>
              </p:nvSpPr>
              <p:spPr>
                <a:xfrm>
                  <a:off x="1988980" y="1272066"/>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oMath>
                    </m:oMathPara>
                  </a14:m>
                  <a:endParaRPr i="1" dirty="0">
                    <a:solidFill>
                      <a:schemeClr val="dk1"/>
                    </a:solidFill>
                    <a:latin typeface="Cabin"/>
                    <a:ea typeface="Cabin"/>
                    <a:cs typeface="Cabin"/>
                    <a:sym typeface="Cabin"/>
                  </a:endParaRPr>
                </a:p>
              </p:txBody>
            </p:sp>
          </mc:Choice>
          <mc:Fallback xmlns="">
            <p:sp>
              <p:nvSpPr>
                <p:cNvPr id="16" name="Google Shape;900;p32">
                  <a:extLst>
                    <a:ext uri="{FF2B5EF4-FFF2-40B4-BE49-F238E27FC236}">
                      <a16:creationId xmlns:a16="http://schemas.microsoft.com/office/drawing/2014/main" id="{5263D460-78F3-6976-8DD6-2139F69EA04D}"/>
                    </a:ext>
                  </a:extLst>
                </p:cNvPr>
                <p:cNvSpPr txBox="1">
                  <a:spLocks noRot="1" noChangeAspect="1" noMove="1" noResize="1" noEditPoints="1" noAdjustHandles="1" noChangeArrowheads="1" noChangeShapeType="1" noTextEdit="1"/>
                </p:cNvSpPr>
                <p:nvPr/>
              </p:nvSpPr>
              <p:spPr>
                <a:xfrm>
                  <a:off x="1988980" y="1272066"/>
                  <a:ext cx="598232" cy="400079"/>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Google Shape;900;p32">
                  <a:extLst>
                    <a:ext uri="{FF2B5EF4-FFF2-40B4-BE49-F238E27FC236}">
                      <a16:creationId xmlns:a16="http://schemas.microsoft.com/office/drawing/2014/main" id="{6DC83D04-D4BF-3875-9056-E0242B3408F8}"/>
                    </a:ext>
                  </a:extLst>
                </p:cNvPr>
                <p:cNvSpPr txBox="1"/>
                <p:nvPr/>
              </p:nvSpPr>
              <p:spPr>
                <a:xfrm>
                  <a:off x="2002832" y="2400792"/>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oMath>
                    </m:oMathPara>
                  </a14:m>
                  <a:endParaRPr i="1" dirty="0">
                    <a:solidFill>
                      <a:schemeClr val="dk1"/>
                    </a:solidFill>
                    <a:latin typeface="Cabin"/>
                    <a:ea typeface="Cabin"/>
                    <a:cs typeface="Cabin"/>
                    <a:sym typeface="Cabin"/>
                  </a:endParaRPr>
                </a:p>
              </p:txBody>
            </p:sp>
          </mc:Choice>
          <mc:Fallback xmlns="">
            <p:sp>
              <p:nvSpPr>
                <p:cNvPr id="17" name="Google Shape;900;p32">
                  <a:extLst>
                    <a:ext uri="{FF2B5EF4-FFF2-40B4-BE49-F238E27FC236}">
                      <a16:creationId xmlns:a16="http://schemas.microsoft.com/office/drawing/2014/main" id="{6DC83D04-D4BF-3875-9056-E0242B3408F8}"/>
                    </a:ext>
                  </a:extLst>
                </p:cNvPr>
                <p:cNvSpPr txBox="1">
                  <a:spLocks noRot="1" noChangeAspect="1" noMove="1" noResize="1" noEditPoints="1" noAdjustHandles="1" noChangeArrowheads="1" noChangeShapeType="1" noTextEdit="1"/>
                </p:cNvSpPr>
                <p:nvPr/>
              </p:nvSpPr>
              <p:spPr>
                <a:xfrm>
                  <a:off x="2002832" y="2400792"/>
                  <a:ext cx="598232" cy="400079"/>
                </a:xfrm>
                <a:prstGeom prst="rect">
                  <a:avLst/>
                </a:prstGeom>
                <a:blipFill>
                  <a:blip r:embed="rId5"/>
                  <a:stretch>
                    <a:fillRect/>
                  </a:stretch>
                </a:blipFill>
                <a:ln>
                  <a:noFill/>
                </a:ln>
              </p:spPr>
              <p:txBody>
                <a:bodyPr/>
                <a:lstStyle/>
                <a:p>
                  <a:r>
                    <a:rPr lang="en-US">
                      <a:noFill/>
                    </a:rPr>
                    <a:t> </a:t>
                  </a:r>
                </a:p>
              </p:txBody>
            </p:sp>
          </mc:Fallback>
        </mc:AlternateContent>
      </p:grpSp>
      <p:pic>
        <p:nvPicPr>
          <p:cNvPr id="19" name="Picture 18">
            <a:extLst>
              <a:ext uri="{FF2B5EF4-FFF2-40B4-BE49-F238E27FC236}">
                <a16:creationId xmlns:a16="http://schemas.microsoft.com/office/drawing/2014/main" id="{9B7D93E7-2C4D-A26D-6903-1ACC20D2231B}"/>
              </a:ext>
            </a:extLst>
          </p:cNvPr>
          <p:cNvPicPr>
            <a:picLocks noChangeAspect="1"/>
          </p:cNvPicPr>
          <p:nvPr/>
        </p:nvPicPr>
        <p:blipFill>
          <a:blip r:embed="rId6"/>
          <a:stretch>
            <a:fillRect/>
          </a:stretch>
        </p:blipFill>
        <p:spPr>
          <a:xfrm>
            <a:off x="5535954" y="1472105"/>
            <a:ext cx="4279900" cy="1981200"/>
          </a:xfrm>
          <a:prstGeom prst="rect">
            <a:avLst/>
          </a:prstGeom>
        </p:spPr>
      </p:pic>
      <mc:AlternateContent xmlns:mc="http://schemas.openxmlformats.org/markup-compatibility/2006" xmlns:a14="http://schemas.microsoft.com/office/drawing/2010/main">
        <mc:Choice Requires="a14">
          <p:sp>
            <p:nvSpPr>
              <p:cNvPr id="20" name="Google Shape;945;p32">
                <a:extLst>
                  <a:ext uri="{FF2B5EF4-FFF2-40B4-BE49-F238E27FC236}">
                    <a16:creationId xmlns:a16="http://schemas.microsoft.com/office/drawing/2014/main" id="{1153F3CF-D8CE-0AEE-4F7E-984B0906EA10}"/>
                  </a:ext>
                </a:extLst>
              </p:cNvPr>
              <p:cNvSpPr txBox="1"/>
              <p:nvPr/>
            </p:nvSpPr>
            <p:spPr>
              <a:xfrm>
                <a:off x="2082932" y="4628331"/>
                <a:ext cx="8992820" cy="1415742"/>
              </a:xfrm>
              <a:prstGeom prst="rect">
                <a:avLst/>
              </a:prstGeom>
              <a:noFill/>
              <a:ln>
                <a:noFill/>
              </a:ln>
            </p:spPr>
            <p:txBody>
              <a:bodyPr spcFirstLastPara="1" wrap="square" lIns="91425" tIns="91425" rIns="91425" bIns="91425" anchor="t" anchorCtr="0">
                <a:spAutoFit/>
              </a:bodyPr>
              <a:lstStyle/>
              <a:p>
                <a:pPr lvl="0"/>
                <a:r>
                  <a:rPr lang="en-US" sz="2000" dirty="0">
                    <a:solidFill>
                      <a:schemeClr val="dk1"/>
                    </a:solidFill>
                    <a:latin typeface="Cabin"/>
                    <a:ea typeface="Cabin"/>
                    <a:cs typeface="Cabin"/>
                    <a:sym typeface="Cabin"/>
                  </a:rPr>
                  <a:t>As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𝛼</m:t>
                    </m:r>
                    <m:r>
                      <a:rPr lang="en-US" sz="2000" b="0" i="1" smtClean="0">
                        <a:solidFill>
                          <a:schemeClr val="dk1"/>
                        </a:solidFill>
                        <a:latin typeface="Cambria Math" panose="02040503050406030204" pitchFamily="18" charset="0"/>
                        <a:ea typeface="Cabin"/>
                        <a:cs typeface="Cabin"/>
                        <a:sym typeface="Cabin"/>
                      </a:rPr>
                      <m:t>→∞</m:t>
                    </m:r>
                  </m:oMath>
                </a14:m>
                <a:r>
                  <a:rPr lang="en-US" sz="2000" dirty="0">
                    <a:solidFill>
                      <a:schemeClr val="dk1"/>
                    </a:solidFill>
                    <a:latin typeface="Cabin"/>
                    <a:ea typeface="Cabin"/>
                    <a:cs typeface="Cabin"/>
                    <a:sym typeface="Cabin"/>
                  </a:rPr>
                  <a:t>, MSR-1 variation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→0</m:t>
                    </m:r>
                  </m:oMath>
                </a14:m>
                <a:r>
                  <a:rPr lang="en-US" sz="2000" dirty="0">
                    <a:solidFill>
                      <a:schemeClr val="dk1"/>
                    </a:solidFill>
                    <a:latin typeface="Cabin"/>
                    <a:ea typeface="Cabin"/>
                    <a:cs typeface="Cabin"/>
                    <a:sym typeface="Cabin"/>
                  </a:rPr>
                  <a:t>.</a:t>
                </a:r>
              </a:p>
              <a:p>
                <a:pPr lvl="0"/>
                <a:r>
                  <a:rPr lang="en-US" sz="2000" dirty="0">
                    <a:solidFill>
                      <a:schemeClr val="dk1"/>
                    </a:solidFill>
                    <a:latin typeface="Cabin"/>
                    <a:ea typeface="Cabin"/>
                    <a:cs typeface="Cabin"/>
                    <a:sym typeface="Cabin"/>
                  </a:rPr>
                  <a:t>When jobs are preemptive, we set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𝛼</m:t>
                    </m:r>
                    <m:r>
                      <a:rPr lang="en-US" sz="2000" b="0" i="1" smtClean="0">
                        <a:solidFill>
                          <a:schemeClr val="dk1"/>
                        </a:solidFill>
                        <a:latin typeface="Cambria Math" panose="02040503050406030204" pitchFamily="18" charset="0"/>
                        <a:ea typeface="Cabin"/>
                        <a:cs typeface="Cabin"/>
                        <a:sym typeface="Cabin"/>
                      </a:rPr>
                      <m:t>=∞</m:t>
                    </m:r>
                  </m:oMath>
                </a14:m>
                <a:r>
                  <a:rPr lang="en-US" sz="2000" dirty="0">
                    <a:solidFill>
                      <a:schemeClr val="dk1"/>
                    </a:solidFill>
                    <a:latin typeface="Cabin"/>
                    <a:ea typeface="Cabin"/>
                    <a:cs typeface="Cabin"/>
                    <a:sym typeface="Cabin"/>
                  </a:rPr>
                  <a:t> to minimize</a:t>
                </a:r>
                <a:r>
                  <a:rPr lang="en-US" sz="2000" dirty="0">
                    <a:solidFill>
                      <a:schemeClr val="dk1"/>
                    </a:solidFill>
                    <a:ea typeface="Cambria Math" panose="02040503050406030204" pitchFamily="18" charset="0"/>
                    <a:cs typeface="Cabin"/>
                    <a:sym typeface="Cabin"/>
                  </a:rPr>
                  <a:t> </a:t>
                </a:r>
                <a14:m>
                  <m:oMath xmlns:m="http://schemas.openxmlformats.org/officeDocument/2006/math">
                    <m:r>
                      <a:rPr lang="en-US" sz="2000" i="1">
                        <a:solidFill>
                          <a:schemeClr val="dk1"/>
                        </a:solidFill>
                        <a:latin typeface="Cambria Math" panose="02040503050406030204" pitchFamily="18" charset="0"/>
                        <a:ea typeface="Cambria Math" panose="02040503050406030204" pitchFamily="18" charset="0"/>
                        <a:cs typeface="Cabin"/>
                        <a:sym typeface="Cabin"/>
                      </a:rPr>
                      <m:t>𝔼</m:t>
                    </m:r>
                    <m:r>
                      <a:rPr lang="en-US" sz="2000" i="1">
                        <a:solidFill>
                          <a:schemeClr val="dk1"/>
                        </a:solidFill>
                        <a:latin typeface="Cambria Math" panose="02040503050406030204" pitchFamily="18" charset="0"/>
                        <a:ea typeface="Cambria Math" panose="02040503050406030204" pitchFamily="18" charset="0"/>
                        <a:cs typeface="Cabin"/>
                        <a:sym typeface="Cabin"/>
                      </a:rPr>
                      <m:t>[</m:t>
                    </m:r>
                    <m:r>
                      <a:rPr lang="en-US" sz="2000" i="1">
                        <a:solidFill>
                          <a:schemeClr val="dk1"/>
                        </a:solidFill>
                        <a:latin typeface="Cambria Math" panose="02040503050406030204" pitchFamily="18" charset="0"/>
                        <a:ea typeface="Cambria Math" panose="02040503050406030204" pitchFamily="18" charset="0"/>
                        <a:cs typeface="Cabin"/>
                        <a:sym typeface="Cabin"/>
                      </a:rPr>
                      <m:t>𝑇</m:t>
                    </m:r>
                    <m:r>
                      <a:rPr lang="en-US" sz="2000" i="1">
                        <a:solidFill>
                          <a:schemeClr val="dk1"/>
                        </a:solidFill>
                        <a:latin typeface="Cambria Math" panose="02040503050406030204" pitchFamily="18" charset="0"/>
                        <a:ea typeface="Cambria Math" panose="02040503050406030204" pitchFamily="18" charset="0"/>
                        <a:cs typeface="Cabin"/>
                        <a:sym typeface="Cabin"/>
                      </a:rPr>
                      <m:t>]</m:t>
                    </m:r>
                  </m:oMath>
                </a14:m>
                <a:r>
                  <a:rPr lang="en-US" sz="2000" dirty="0">
                    <a:solidFill>
                      <a:schemeClr val="dk1"/>
                    </a:solidFill>
                    <a:latin typeface="Cabin"/>
                    <a:ea typeface="Cabin"/>
                    <a:cs typeface="Cabin"/>
                    <a:sym typeface="Cabin"/>
                  </a:rPr>
                  <a:t>.</a:t>
                </a:r>
              </a:p>
              <a:p>
                <a:pPr lvl="0"/>
                <a:r>
                  <a:rPr lang="en-US" sz="2000" dirty="0">
                    <a:solidFill>
                      <a:schemeClr val="dk1"/>
                    </a:solidFill>
                    <a:latin typeface="Cabin"/>
                    <a:ea typeface="Cabin"/>
                    <a:cs typeface="Cabin"/>
                    <a:sym typeface="Cabin"/>
                  </a:rPr>
                  <a:t>We prove that doing this minimizes </a:t>
                </a:r>
                <a14:m>
                  <m:oMath xmlns:m="http://schemas.openxmlformats.org/officeDocument/2006/math">
                    <m:r>
                      <a:rPr lang="en-US" sz="200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000" b="0" i="1" smtClean="0">
                        <a:solidFill>
                          <a:schemeClr val="dk1"/>
                        </a:solidFill>
                        <a:latin typeface="Cambria Math" panose="02040503050406030204" pitchFamily="18" charset="0"/>
                        <a:ea typeface="Cambria Math" panose="02040503050406030204" pitchFamily="18" charset="0"/>
                        <a:cs typeface="Cabin"/>
                        <a:sym typeface="Cabin"/>
                      </a:rPr>
                      <m:t>[</m:t>
                    </m:r>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𝑇</m:t>
                    </m:r>
                    <m:r>
                      <a:rPr lang="en-US" sz="2000" b="0" i="1" smtClean="0">
                        <a:solidFill>
                          <a:schemeClr val="dk1"/>
                        </a:solidFill>
                        <a:latin typeface="Cambria Math" panose="02040503050406030204" pitchFamily="18" charset="0"/>
                        <a:ea typeface="Cambria Math" panose="02040503050406030204" pitchFamily="18" charset="0"/>
                        <a:cs typeface="Cabin"/>
                        <a:sym typeface="Cabin"/>
                      </a:rPr>
                      <m:t>]</m:t>
                    </m:r>
                  </m:oMath>
                </a14:m>
                <a:r>
                  <a:rPr lang="en-US" sz="2000" dirty="0">
                    <a:solidFill>
                      <a:schemeClr val="dk1"/>
                    </a:solidFill>
                    <a:latin typeface="Cabin"/>
                    <a:ea typeface="Cabin"/>
                    <a:cs typeface="Cabin"/>
                    <a:sym typeface="Cabin"/>
                  </a:rPr>
                  <a:t> switching between two configurations.</a:t>
                </a:r>
              </a:p>
              <a:p>
                <a:r>
                  <a:rPr lang="en-US" sz="2000" dirty="0">
                    <a:solidFill>
                      <a:schemeClr val="dk1"/>
                    </a:solidFill>
                    <a:latin typeface="Cabin"/>
                    <a:ea typeface="Cabin"/>
                    <a:cs typeface="Cabin"/>
                    <a:sym typeface="Cabin"/>
                  </a:rPr>
                  <a:t>We conjecture that this holds for switching among more than two configurations.</a:t>
                </a:r>
              </a:p>
            </p:txBody>
          </p:sp>
        </mc:Choice>
        <mc:Fallback xmlns="">
          <p:sp>
            <p:nvSpPr>
              <p:cNvPr id="20" name="Google Shape;945;p32">
                <a:extLst>
                  <a:ext uri="{FF2B5EF4-FFF2-40B4-BE49-F238E27FC236}">
                    <a16:creationId xmlns:a16="http://schemas.microsoft.com/office/drawing/2014/main" id="{1153F3CF-D8CE-0AEE-4F7E-984B0906EA10}"/>
                  </a:ext>
                </a:extLst>
              </p:cNvPr>
              <p:cNvSpPr txBox="1">
                <a:spLocks noRot="1" noChangeAspect="1" noMove="1" noResize="1" noEditPoints="1" noAdjustHandles="1" noChangeArrowheads="1" noChangeShapeType="1" noTextEdit="1"/>
              </p:cNvSpPr>
              <p:nvPr/>
            </p:nvSpPr>
            <p:spPr>
              <a:xfrm>
                <a:off x="2082932" y="4628331"/>
                <a:ext cx="8992820" cy="1415742"/>
              </a:xfrm>
              <a:prstGeom prst="rect">
                <a:avLst/>
              </a:prstGeom>
              <a:blipFill>
                <a:blip r:embed="rId7"/>
                <a:stretch>
                  <a:fillRect l="-846" b="-446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Google Shape;945;p32">
                <a:extLst>
                  <a:ext uri="{FF2B5EF4-FFF2-40B4-BE49-F238E27FC236}">
                    <a16:creationId xmlns:a16="http://schemas.microsoft.com/office/drawing/2014/main" id="{7559F9C6-D8F7-8039-AFE9-23B625511419}"/>
                  </a:ext>
                </a:extLst>
              </p:cNvPr>
              <p:cNvSpPr txBox="1"/>
              <p:nvPr/>
            </p:nvSpPr>
            <p:spPr>
              <a:xfrm>
                <a:off x="2241368" y="3110724"/>
                <a:ext cx="7574486" cy="10041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dk1"/>
                    </a:solidFill>
                    <a:latin typeface="Cabin"/>
                    <a:ea typeface="Cabin"/>
                    <a:cs typeface="Cabin"/>
                    <a:sym typeface="Cabin"/>
                  </a:rPr>
                  <a:t>Step 1 + step 2:</a:t>
                </a:r>
              </a:p>
              <a:p>
                <a:pPr marL="0" lvl="0" indent="0" algn="l" rtl="0">
                  <a:spcBef>
                    <a:spcPts val="0"/>
                  </a:spcBef>
                  <a:spcAft>
                    <a:spcPts val="0"/>
                  </a:spcAft>
                  <a:buNone/>
                </a:pPr>
                <a:r>
                  <a:rPr lang="en-US" sz="2000" dirty="0">
                    <a:solidFill>
                      <a:schemeClr val="dk1"/>
                    </a:solidFill>
                    <a:latin typeface="Cabin"/>
                    <a:ea typeface="Cabin"/>
                    <a:cs typeface="Cabin"/>
                    <a:sym typeface="Cabin"/>
                  </a:rPr>
                  <a:t>M/M/1 + MSR-1 variation </a:t>
                </a:r>
                <a14:m>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m:t>
                    </m:r>
                    <m:r>
                      <a:rPr lang="en-US"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i="1">
                            <a:solidFill>
                              <a:schemeClr val="dk1"/>
                            </a:solidFill>
                            <a:latin typeface="Cambria Math" panose="02040503050406030204" pitchFamily="18" charset="0"/>
                            <a:ea typeface="Cabin"/>
                            <a:cs typeface="Cabin"/>
                            <a:sym typeface="Cabin"/>
                          </a:rPr>
                        </m:ctrlPr>
                      </m:dPr>
                      <m:e>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𝑇</m:t>
                            </m:r>
                          </m:e>
                          <m:sub>
                            <m:r>
                              <a:rPr lang="en-US" sz="2000" b="0" i="1" smtClean="0">
                                <a:solidFill>
                                  <a:schemeClr val="dk1"/>
                                </a:solidFill>
                                <a:latin typeface="Cambria Math" panose="02040503050406030204" pitchFamily="18" charset="0"/>
                                <a:ea typeface="Cabin"/>
                                <a:cs typeface="Cabin"/>
                                <a:sym typeface="Cabin"/>
                              </a:rPr>
                              <m:t>1</m:t>
                            </m:r>
                          </m:sub>
                        </m:sSub>
                      </m:e>
                    </m:d>
                    <m:r>
                      <a:rPr lang="en-US" sz="2000" b="0" i="1" smtClean="0">
                        <a:solidFill>
                          <a:schemeClr val="dk1"/>
                        </a:solidFill>
                        <a:latin typeface="Cambria Math" panose="02040503050406030204" pitchFamily="18" charset="0"/>
                        <a:ea typeface="Cabin"/>
                        <a:cs typeface="Cabin"/>
                        <a:sym typeface="Cabin"/>
                      </a:rPr>
                      <m:t>≤</m:t>
                    </m:r>
                  </m:oMath>
                </a14:m>
                <a:r>
                  <a:rPr lang="en-US" sz="2000" dirty="0">
                    <a:solidFill>
                      <a:schemeClr val="dk1"/>
                    </a:solidFill>
                    <a:latin typeface="Cabin"/>
                    <a:sym typeface="Cabin"/>
                  </a:rPr>
                  <a:t> M/M/1 + MSR-1 variation </a:t>
                </a:r>
                <a:r>
                  <a:rPr lang="en-US" sz="2000" dirty="0">
                    <a:solidFill>
                      <a:schemeClr val="dk1"/>
                    </a:solidFill>
                    <a:latin typeface="Cabin"/>
                    <a:ea typeface="Cabin"/>
                    <a:cs typeface="Cabin"/>
                    <a:sym typeface="Cabin"/>
                  </a:rPr>
                  <a:t>+ </a:t>
                </a:r>
                <a14:m>
                  <m:oMath xmlns:m="http://schemas.openxmlformats.org/officeDocument/2006/math">
                    <m:f>
                      <m:fPr>
                        <m:ctrlPr>
                          <a:rPr lang="en-US" sz="2000" i="1" smtClean="0">
                            <a:solidFill>
                              <a:schemeClr val="dk1"/>
                            </a:solidFill>
                            <a:latin typeface="Cambria Math" panose="02040503050406030204" pitchFamily="18" charset="0"/>
                            <a:sym typeface="Cabin"/>
                          </a:rPr>
                        </m:ctrlPr>
                      </m:fPr>
                      <m:num>
                        <m:func>
                          <m:funcPr>
                            <m:ctrlPr>
                              <a:rPr lang="en-US" sz="2000" b="0" i="1" smtClean="0">
                                <a:solidFill>
                                  <a:schemeClr val="dk1"/>
                                </a:solidFill>
                                <a:latin typeface="Cambria Math" panose="02040503050406030204" pitchFamily="18" charset="0"/>
                                <a:sym typeface="Cabin"/>
                              </a:rPr>
                            </m:ctrlPr>
                          </m:funcPr>
                          <m:fName>
                            <m:limLow>
                              <m:limLowPr>
                                <m:ctrlPr>
                                  <a:rPr lang="en-US" sz="2000" b="0" i="1" smtClean="0">
                                    <a:solidFill>
                                      <a:schemeClr val="dk1"/>
                                    </a:solidFill>
                                    <a:latin typeface="Cambria Math" panose="02040503050406030204" pitchFamily="18" charset="0"/>
                                    <a:sym typeface="Cabin"/>
                                  </a:rPr>
                                </m:ctrlPr>
                              </m:limLowPr>
                              <m:e>
                                <m:r>
                                  <m:rPr>
                                    <m:sty m:val="p"/>
                                  </m:rPr>
                                  <a:rPr lang="en-US" sz="2000" b="0" i="0" smtClean="0">
                                    <a:solidFill>
                                      <a:schemeClr val="dk1"/>
                                    </a:solidFill>
                                    <a:latin typeface="Cambria Math" panose="02040503050406030204" pitchFamily="18" charset="0"/>
                                    <a:sym typeface="Cabin"/>
                                  </a:rPr>
                                  <m:t>max</m:t>
                                </m:r>
                              </m:e>
                              <m:lim>
                                <m:r>
                                  <a:rPr lang="en-US" sz="2000" b="0" i="1" smtClean="0">
                                    <a:solidFill>
                                      <a:schemeClr val="dk1"/>
                                    </a:solidFill>
                                    <a:latin typeface="Cambria Math" panose="02040503050406030204" pitchFamily="18" charset="0"/>
                                    <a:sym typeface="Cabin"/>
                                  </a:rPr>
                                  <m:t>𝑖</m:t>
                                </m:r>
                              </m:lim>
                            </m:limLow>
                          </m:fName>
                          <m:e>
                            <m:sSub>
                              <m:sSubPr>
                                <m:ctrlPr>
                                  <a:rPr lang="en-US" sz="2000" b="0" i="1" smtClean="0">
                                    <a:solidFill>
                                      <a:schemeClr val="dk1"/>
                                    </a:solidFill>
                                    <a:latin typeface="Cambria Math" panose="02040503050406030204" pitchFamily="18" charset="0"/>
                                    <a:sym typeface="Cabin"/>
                                  </a:rPr>
                                </m:ctrlPr>
                              </m:sSubPr>
                              <m:e>
                                <m:r>
                                  <a:rPr lang="en-US" sz="2000" b="0" i="1" smtClean="0">
                                    <a:solidFill>
                                      <a:schemeClr val="dk1"/>
                                    </a:solidFill>
                                    <a:latin typeface="Cambria Math" panose="02040503050406030204" pitchFamily="18" charset="0"/>
                                    <a:sym typeface="Cabin"/>
                                  </a:rPr>
                                  <m:t>𝐶</m:t>
                                </m:r>
                              </m:e>
                              <m:sub>
                                <m:r>
                                  <a:rPr lang="en-US" sz="2000" b="0" i="1" smtClean="0">
                                    <a:solidFill>
                                      <a:schemeClr val="dk1"/>
                                    </a:solidFill>
                                    <a:latin typeface="Cambria Math" panose="02040503050406030204" pitchFamily="18" charset="0"/>
                                    <a:sym typeface="Cabin"/>
                                  </a:rPr>
                                  <m:t>𝑖</m:t>
                                </m:r>
                              </m:sub>
                            </m:sSub>
                          </m:e>
                        </m:func>
                      </m:num>
                      <m:den>
                        <m:r>
                          <a:rPr lang="en-US" sz="2000" b="0" i="1" smtClean="0">
                            <a:solidFill>
                              <a:schemeClr val="dk1"/>
                            </a:solidFill>
                            <a:latin typeface="Cambria Math" panose="02040503050406030204" pitchFamily="18" charset="0"/>
                            <a:sym typeface="Cabin"/>
                          </a:rPr>
                          <m:t>𝜆</m:t>
                        </m:r>
                      </m:den>
                    </m:f>
                  </m:oMath>
                </a14:m>
                <a:endParaRPr lang="en-US" sz="2000" b="0" dirty="0">
                  <a:solidFill>
                    <a:schemeClr val="dk1"/>
                  </a:solidFill>
                  <a:latin typeface="Cabin"/>
                  <a:sym typeface="Cabin"/>
                </a:endParaRPr>
              </a:p>
            </p:txBody>
          </p:sp>
        </mc:Choice>
        <mc:Fallback xmlns="">
          <p:sp>
            <p:nvSpPr>
              <p:cNvPr id="24" name="Google Shape;945;p32">
                <a:extLst>
                  <a:ext uri="{FF2B5EF4-FFF2-40B4-BE49-F238E27FC236}">
                    <a16:creationId xmlns:a16="http://schemas.microsoft.com/office/drawing/2014/main" id="{7559F9C6-D8F7-8039-AFE9-23B625511419}"/>
                  </a:ext>
                </a:extLst>
              </p:cNvPr>
              <p:cNvSpPr txBox="1">
                <a:spLocks noRot="1" noChangeAspect="1" noMove="1" noResize="1" noEditPoints="1" noAdjustHandles="1" noChangeArrowheads="1" noChangeShapeType="1" noTextEdit="1"/>
              </p:cNvSpPr>
              <p:nvPr/>
            </p:nvSpPr>
            <p:spPr>
              <a:xfrm>
                <a:off x="2241368" y="3110724"/>
                <a:ext cx="7574486" cy="1004155"/>
              </a:xfrm>
              <a:prstGeom prst="rect">
                <a:avLst/>
              </a:prstGeom>
              <a:blipFill>
                <a:blip r:embed="rId8"/>
                <a:stretch>
                  <a:fillRect l="-838"/>
                </a:stretch>
              </a:blipFill>
              <a:ln>
                <a:noFill/>
              </a:ln>
            </p:spPr>
            <p:txBody>
              <a:bodyPr/>
              <a:lstStyle/>
              <a:p>
                <a:r>
                  <a:rPr lang="en-US">
                    <a:noFill/>
                  </a:rPr>
                  <a:t> </a:t>
                </a:r>
              </a:p>
            </p:txBody>
          </p:sp>
        </mc:Fallback>
      </mc:AlternateContent>
      <p:grpSp>
        <p:nvGrpSpPr>
          <p:cNvPr id="25" name="Google Shape;816;p30">
            <a:extLst>
              <a:ext uri="{FF2B5EF4-FFF2-40B4-BE49-F238E27FC236}">
                <a16:creationId xmlns:a16="http://schemas.microsoft.com/office/drawing/2014/main" id="{BC1DBEBD-9194-8729-AA4B-43272AA26735}"/>
              </a:ext>
            </a:extLst>
          </p:cNvPr>
          <p:cNvGrpSpPr/>
          <p:nvPr/>
        </p:nvGrpSpPr>
        <p:grpSpPr>
          <a:xfrm>
            <a:off x="4851919" y="4113083"/>
            <a:ext cx="6044681" cy="661573"/>
            <a:chOff x="5219050" y="3365350"/>
            <a:chExt cx="5584025" cy="1531812"/>
          </a:xfrm>
        </p:grpSpPr>
        <mc:AlternateContent xmlns:mc="http://schemas.openxmlformats.org/markup-compatibility/2006" xmlns:a14="http://schemas.microsoft.com/office/drawing/2010/main">
          <mc:Choice Requires="a14">
            <p:sp>
              <p:nvSpPr>
                <p:cNvPr id="26" name="Google Shape;817;p30">
                  <a:extLst>
                    <a:ext uri="{FF2B5EF4-FFF2-40B4-BE49-F238E27FC236}">
                      <a16:creationId xmlns:a16="http://schemas.microsoft.com/office/drawing/2014/main" id="{A49E92A8-C572-BAD9-7C31-8AF00368388A}"/>
                    </a:ext>
                  </a:extLst>
                </p:cNvPr>
                <p:cNvSpPr/>
                <p:nvPr/>
              </p:nvSpPr>
              <p:spPr>
                <a:xfrm>
                  <a:off x="5219175" y="3366323"/>
                  <a:ext cx="5583900" cy="1530839"/>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3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Given an MSR with 2 preemptive job types, </a:t>
                  </a:r>
                  <a14:m>
                    <m:oMath xmlns:m="http://schemas.openxmlformats.org/officeDocument/2006/math">
                      <m:r>
                        <a:rPr lang="en-US" sz="1600" b="0" i="1" smtClean="0">
                          <a:latin typeface="Cambria Math" panose="02040503050406030204" pitchFamily="18" charset="0"/>
                          <a:ea typeface="Cabin"/>
                          <a:cs typeface="Cabin"/>
                          <a:sym typeface="Cabin"/>
                        </a:rPr>
                        <m:t>𝛼</m:t>
                      </m:r>
                      <m:r>
                        <a:rPr lang="en-US" sz="1600" b="0" i="1" smtClean="0">
                          <a:latin typeface="Cambria Math" panose="02040503050406030204" pitchFamily="18" charset="0"/>
                          <a:ea typeface="Cabin"/>
                          <a:cs typeface="Cabin"/>
                          <a:sym typeface="Cabin"/>
                        </a:rPr>
                        <m:t>→∞</m:t>
                      </m:r>
                    </m:oMath>
                  </a14:m>
                  <a:r>
                    <a:rPr lang="en-US" sz="1600" dirty="0">
                      <a:latin typeface="Cabin"/>
                      <a:ea typeface="Cabin"/>
                      <a:cs typeface="Cabin"/>
                      <a:sym typeface="Cabin"/>
                    </a:rPr>
                    <a:t> minimizes </a:t>
                  </a:r>
                  <a14:m>
                    <m:oMath xmlns:m="http://schemas.openxmlformats.org/officeDocument/2006/math">
                      <m:r>
                        <a:rPr lang="en-US" sz="1600" i="1" smtClean="0">
                          <a:latin typeface="Cambria Math" panose="02040503050406030204" pitchFamily="18" charset="0"/>
                          <a:ea typeface="Cambria Math" panose="02040503050406030204" pitchFamily="18" charset="0"/>
                          <a:cs typeface="Cabin"/>
                          <a:sym typeface="Cabin"/>
                        </a:rPr>
                        <m:t>𝔼</m:t>
                      </m:r>
                      <m:r>
                        <a:rPr lang="en-US" sz="1600" b="0" i="1" smtClean="0">
                          <a:latin typeface="Cambria Math" panose="02040503050406030204" pitchFamily="18" charset="0"/>
                          <a:ea typeface="Cambria Math" panose="02040503050406030204" pitchFamily="18" charset="0"/>
                          <a:cs typeface="Cabin"/>
                          <a:sym typeface="Cabin"/>
                        </a:rPr>
                        <m:t>[</m:t>
                      </m:r>
                      <m:r>
                        <a:rPr lang="en-US" sz="1600" b="0" i="1" smtClean="0">
                          <a:latin typeface="Cambria Math" panose="02040503050406030204" pitchFamily="18" charset="0"/>
                          <a:ea typeface="Cambria Math" panose="02040503050406030204" pitchFamily="18" charset="0"/>
                          <a:cs typeface="Cabin"/>
                          <a:sym typeface="Cabin"/>
                        </a:rPr>
                        <m:t>𝑇</m:t>
                      </m:r>
                      <m:r>
                        <a:rPr lang="en-US" sz="1600" b="0" i="1" smtClean="0">
                          <a:latin typeface="Cambria Math" panose="02040503050406030204" pitchFamily="18" charset="0"/>
                          <a:ea typeface="Cambria Math" panose="02040503050406030204" pitchFamily="18" charset="0"/>
                          <a:cs typeface="Cabin"/>
                          <a:sym typeface="Cabin"/>
                        </a:rPr>
                        <m:t>]</m:t>
                      </m:r>
                    </m:oMath>
                  </a14:m>
                  <a:r>
                    <a:rPr lang="en-US" sz="1600" dirty="0">
                      <a:latin typeface="Cabin"/>
                      <a:ea typeface="Cabin"/>
                      <a:cs typeface="Cabin"/>
                      <a:sym typeface="Cabin"/>
                    </a:rPr>
                    <a:t>.</a:t>
                  </a:r>
                  <a:endParaRPr sz="1600" dirty="0">
                    <a:latin typeface="Cabin"/>
                    <a:ea typeface="Cabin"/>
                    <a:cs typeface="Cabin"/>
                    <a:sym typeface="Cabin"/>
                  </a:endParaRPr>
                </a:p>
              </p:txBody>
            </p:sp>
          </mc:Choice>
          <mc:Fallback xmlns="">
            <p:sp>
              <p:nvSpPr>
                <p:cNvPr id="26" name="Google Shape;817;p30">
                  <a:extLst>
                    <a:ext uri="{FF2B5EF4-FFF2-40B4-BE49-F238E27FC236}">
                      <a16:creationId xmlns:a16="http://schemas.microsoft.com/office/drawing/2014/main" id="{A49E92A8-C572-BAD9-7C31-8AF00368388A}"/>
                    </a:ext>
                  </a:extLst>
                </p:cNvPr>
                <p:cNvSpPr>
                  <a:spLocks noRot="1" noChangeAspect="1" noMove="1" noResize="1" noEditPoints="1" noAdjustHandles="1" noChangeArrowheads="1" noChangeShapeType="1" noTextEdit="1"/>
                </p:cNvSpPr>
                <p:nvPr/>
              </p:nvSpPr>
              <p:spPr>
                <a:xfrm>
                  <a:off x="5219175" y="3366323"/>
                  <a:ext cx="5583900" cy="1530839"/>
                </a:xfrm>
                <a:prstGeom prst="roundRect">
                  <a:avLst>
                    <a:gd name="adj" fmla="val 16667"/>
                  </a:avLst>
                </a:prstGeom>
                <a:blipFill>
                  <a:blip r:embed="rId9"/>
                  <a:stretch>
                    <a:fillRect b="-185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7" name="Google Shape;818;p30">
              <a:extLst>
                <a:ext uri="{FF2B5EF4-FFF2-40B4-BE49-F238E27FC236}">
                  <a16:creationId xmlns:a16="http://schemas.microsoft.com/office/drawing/2014/main" id="{3032A336-45DC-8E17-BEC6-97B772F64C3E}"/>
                </a:ext>
              </a:extLst>
            </p:cNvPr>
            <p:cNvSpPr/>
            <p:nvPr/>
          </p:nvSpPr>
          <p:spPr>
            <a:xfrm>
              <a:off x="5219050" y="3365350"/>
              <a:ext cx="5583900" cy="544079"/>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Theorem 3 (Best MSR for Preemptible Jobs)</a:t>
              </a:r>
              <a:endParaRPr i="1" dirty="0">
                <a:solidFill>
                  <a:schemeClr val="lt1"/>
                </a:solidFill>
                <a:latin typeface="Cabin"/>
                <a:ea typeface="Cabin"/>
                <a:cs typeface="Cabin"/>
                <a:sym typeface="Cabin"/>
              </a:endParaRPr>
            </a:p>
          </p:txBody>
        </p:sp>
      </p:grpSp>
    </p:spTree>
    <p:extLst>
      <p:ext uri="{BB962C8B-B14F-4D97-AF65-F5344CB8AC3E}">
        <p14:creationId xmlns:p14="http://schemas.microsoft.com/office/powerpoint/2010/main" val="233606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FDA1E6FF-0013-85E4-1C68-D64A31CE74EB}"/>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1EA6A81B-9278-1C24-79D7-7CDCBD6F8A91}"/>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853" name="Google Shape;853;p31">
            <a:extLst>
              <a:ext uri="{FF2B5EF4-FFF2-40B4-BE49-F238E27FC236}">
                <a16:creationId xmlns:a16="http://schemas.microsoft.com/office/drawing/2014/main" id="{E740E66A-C498-50CA-61BD-5DA68D5F3A27}"/>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MSR: Non-preemptive</a:t>
            </a:r>
            <a:endParaRPr sz="3300" dirty="0"/>
          </a:p>
        </p:txBody>
      </p:sp>
      <p:pic>
        <p:nvPicPr>
          <p:cNvPr id="2" name="Picture 1">
            <a:extLst>
              <a:ext uri="{FF2B5EF4-FFF2-40B4-BE49-F238E27FC236}">
                <a16:creationId xmlns:a16="http://schemas.microsoft.com/office/drawing/2014/main" id="{E5EFB14D-F522-4F0A-9A16-1A338C047A8F}"/>
              </a:ext>
            </a:extLst>
          </p:cNvPr>
          <p:cNvPicPr>
            <a:picLocks noChangeAspect="1"/>
          </p:cNvPicPr>
          <p:nvPr/>
        </p:nvPicPr>
        <p:blipFill>
          <a:blip r:embed="rId3"/>
          <a:stretch>
            <a:fillRect/>
          </a:stretch>
        </p:blipFill>
        <p:spPr>
          <a:xfrm>
            <a:off x="6096000" y="1164591"/>
            <a:ext cx="5821877" cy="1770396"/>
          </a:xfrm>
          <a:prstGeom prst="rect">
            <a:avLst/>
          </a:prstGeom>
        </p:spPr>
      </p:pic>
      <p:pic>
        <p:nvPicPr>
          <p:cNvPr id="3" name="Picture 2">
            <a:extLst>
              <a:ext uri="{FF2B5EF4-FFF2-40B4-BE49-F238E27FC236}">
                <a16:creationId xmlns:a16="http://schemas.microsoft.com/office/drawing/2014/main" id="{09026B20-FC44-548C-5700-C2FDA5BE39FD}"/>
              </a:ext>
            </a:extLst>
          </p:cNvPr>
          <p:cNvPicPr>
            <a:picLocks noChangeAspect="1"/>
          </p:cNvPicPr>
          <p:nvPr/>
        </p:nvPicPr>
        <p:blipFill>
          <a:blip r:embed="rId4"/>
          <a:stretch>
            <a:fillRect/>
          </a:stretch>
        </p:blipFill>
        <p:spPr>
          <a:xfrm>
            <a:off x="6830381" y="3569625"/>
            <a:ext cx="5168900" cy="2209800"/>
          </a:xfrm>
          <a:prstGeom prst="rect">
            <a:avLst/>
          </a:prstGeom>
        </p:spPr>
      </p:pic>
      <mc:AlternateContent xmlns:mc="http://schemas.openxmlformats.org/markup-compatibility/2006" xmlns:a14="http://schemas.microsoft.com/office/drawing/2010/main">
        <mc:Choice Requires="a14">
          <p:sp>
            <p:nvSpPr>
              <p:cNvPr id="4" name="Google Shape;945;p32">
                <a:extLst>
                  <a:ext uri="{FF2B5EF4-FFF2-40B4-BE49-F238E27FC236}">
                    <a16:creationId xmlns:a16="http://schemas.microsoft.com/office/drawing/2014/main" id="{E1CE4EB9-7B08-0F77-5703-DCDF2D9B68BD}"/>
                  </a:ext>
                </a:extLst>
              </p:cNvPr>
              <p:cNvSpPr txBox="1"/>
              <p:nvPr/>
            </p:nvSpPr>
            <p:spPr>
              <a:xfrm>
                <a:off x="113208" y="4535232"/>
                <a:ext cx="2063464" cy="677078"/>
              </a:xfrm>
              <a:prstGeom prst="rect">
                <a:avLst/>
              </a:prstGeom>
              <a:noFill/>
              <a:ln>
                <a:noFill/>
              </a:ln>
            </p:spPr>
            <p:txBody>
              <a:bodyPr spcFirstLastPara="1" wrap="square" lIns="91425" tIns="91425" rIns="91425" bIns="91425" anchor="t" anchorCtr="0">
                <a:spAutoFit/>
              </a:bodyPr>
              <a:lstStyle/>
              <a:p>
                <a:pPr lvl="0"/>
                <a:r>
                  <a:rPr lang="en-US" sz="1600" dirty="0">
                    <a:solidFill>
                      <a:schemeClr val="dk1"/>
                    </a:solidFill>
                    <a:latin typeface="Cabin"/>
                    <a:ea typeface="Cabin"/>
                    <a:cs typeface="Cabin"/>
                    <a:sym typeface="Cabin"/>
                  </a:rPr>
                  <a:t>Stable but high </a:t>
                </a:r>
                <a14:m>
                  <m:oMath xmlns:m="http://schemas.openxmlformats.org/officeDocument/2006/math">
                    <m:r>
                      <a:rPr lang="en-US" sz="160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1600" b="0" i="1" smtClean="0">
                        <a:solidFill>
                          <a:schemeClr val="dk1"/>
                        </a:solidFill>
                        <a:latin typeface="Cambria Math" panose="02040503050406030204" pitchFamily="18" charset="0"/>
                        <a:ea typeface="Cambria Math" panose="02040503050406030204" pitchFamily="18" charset="0"/>
                        <a:cs typeface="Cabin"/>
                        <a:sym typeface="Cabin"/>
                      </a:rPr>
                      <m:t>[</m:t>
                    </m:r>
                    <m:r>
                      <a:rPr lang="en-US" sz="1600" b="0" i="1" smtClean="0">
                        <a:solidFill>
                          <a:schemeClr val="dk1"/>
                        </a:solidFill>
                        <a:latin typeface="Cambria Math" panose="02040503050406030204" pitchFamily="18" charset="0"/>
                        <a:ea typeface="Cambria Math" panose="02040503050406030204" pitchFamily="18" charset="0"/>
                        <a:cs typeface="Cabin"/>
                        <a:sym typeface="Cabin"/>
                      </a:rPr>
                      <m:t>𝑇</m:t>
                    </m:r>
                    <m:r>
                      <a:rPr lang="en-US" sz="1600" b="0" i="1" smtClean="0">
                        <a:solidFill>
                          <a:schemeClr val="dk1"/>
                        </a:solidFill>
                        <a:latin typeface="Cambria Math" panose="02040503050406030204" pitchFamily="18" charset="0"/>
                        <a:ea typeface="Cambria Math" panose="02040503050406030204" pitchFamily="18" charset="0"/>
                        <a:cs typeface="Cabin"/>
                        <a:sym typeface="Cabin"/>
                      </a:rPr>
                      <m:t>]</m:t>
                    </m:r>
                  </m:oMath>
                </a14:m>
                <a:r>
                  <a:rPr lang="en-US" sz="1600" dirty="0">
                    <a:solidFill>
                      <a:schemeClr val="dk1"/>
                    </a:solidFill>
                    <a:latin typeface="Cabin"/>
                    <a:ea typeface="Cabin"/>
                    <a:cs typeface="Cabin"/>
                    <a:sym typeface="Cabin"/>
                  </a:rPr>
                  <a:t> due to slow switching</a:t>
                </a:r>
              </a:p>
            </p:txBody>
          </p:sp>
        </mc:Choice>
        <mc:Fallback xmlns="">
          <p:sp>
            <p:nvSpPr>
              <p:cNvPr id="4" name="Google Shape;945;p32">
                <a:extLst>
                  <a:ext uri="{FF2B5EF4-FFF2-40B4-BE49-F238E27FC236}">
                    <a16:creationId xmlns:a16="http://schemas.microsoft.com/office/drawing/2014/main" id="{E1CE4EB9-7B08-0F77-5703-DCDF2D9B68BD}"/>
                  </a:ext>
                </a:extLst>
              </p:cNvPr>
              <p:cNvSpPr txBox="1">
                <a:spLocks noRot="1" noChangeAspect="1" noMove="1" noResize="1" noEditPoints="1" noAdjustHandles="1" noChangeArrowheads="1" noChangeShapeType="1" noTextEdit="1"/>
              </p:cNvSpPr>
              <p:nvPr/>
            </p:nvSpPr>
            <p:spPr>
              <a:xfrm>
                <a:off x="113208" y="4535232"/>
                <a:ext cx="2063464" cy="677078"/>
              </a:xfrm>
              <a:prstGeom prst="rect">
                <a:avLst/>
              </a:prstGeom>
              <a:blipFill>
                <a:blip r:embed="rId5"/>
                <a:stretch>
                  <a:fillRect l="-1840" b="-1852"/>
                </a:stretch>
              </a:blipFill>
              <a:ln>
                <a:no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DF8482A2-E747-2865-2B34-3FD3F276B4F9}"/>
              </a:ext>
            </a:extLst>
          </p:cNvPr>
          <p:cNvGrpSpPr/>
          <p:nvPr/>
        </p:nvGrpSpPr>
        <p:grpSpPr>
          <a:xfrm>
            <a:off x="514091" y="4973609"/>
            <a:ext cx="5689565" cy="805816"/>
            <a:chOff x="5664235" y="3190717"/>
            <a:chExt cx="5689565" cy="805816"/>
          </a:xfrm>
        </p:grpSpPr>
        <p:cxnSp>
          <p:nvCxnSpPr>
            <p:cNvPr id="6" name="Straight Arrow Connector 5">
              <a:extLst>
                <a:ext uri="{FF2B5EF4-FFF2-40B4-BE49-F238E27FC236}">
                  <a16:creationId xmlns:a16="http://schemas.microsoft.com/office/drawing/2014/main" id="{2E7F88BD-0FEF-028D-178B-F91BBD344EDE}"/>
                </a:ext>
              </a:extLst>
            </p:cNvPr>
            <p:cNvCxnSpPr/>
            <p:nvPr/>
          </p:nvCxnSpPr>
          <p:spPr>
            <a:xfrm>
              <a:off x="5846164" y="3429000"/>
              <a:ext cx="4923315"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Google Shape;292;p20">
                  <a:extLst>
                    <a:ext uri="{FF2B5EF4-FFF2-40B4-BE49-F238E27FC236}">
                      <a16:creationId xmlns:a16="http://schemas.microsoft.com/office/drawing/2014/main" id="{1A456CAA-E2B3-0F08-6D8C-CDE97CD8EF6F}"/>
                    </a:ext>
                  </a:extLst>
                </p:cNvPr>
                <p:cNvSpPr txBox="1">
                  <a:spLocks/>
                </p:cNvSpPr>
                <p:nvPr/>
              </p:nvSpPr>
              <p:spPr>
                <a:xfrm>
                  <a:off x="10727567" y="3190717"/>
                  <a:ext cx="626233"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𝛼</m:t>
                        </m:r>
                      </m:oMath>
                    </m:oMathPara>
                  </a14:m>
                  <a:endParaRPr lang="en-US" sz="1800" dirty="0"/>
                </a:p>
              </p:txBody>
            </p:sp>
          </mc:Choice>
          <mc:Fallback xmlns="">
            <p:sp>
              <p:nvSpPr>
                <p:cNvPr id="7" name="Google Shape;292;p20">
                  <a:extLst>
                    <a:ext uri="{FF2B5EF4-FFF2-40B4-BE49-F238E27FC236}">
                      <a16:creationId xmlns:a16="http://schemas.microsoft.com/office/drawing/2014/main" id="{1A456CAA-E2B3-0F08-6D8C-CDE97CD8EF6F}"/>
                    </a:ext>
                  </a:extLst>
                </p:cNvPr>
                <p:cNvSpPr txBox="1">
                  <a:spLocks noRot="1" noChangeAspect="1" noMove="1" noResize="1" noEditPoints="1" noAdjustHandles="1" noChangeArrowheads="1" noChangeShapeType="1" noTextEdit="1"/>
                </p:cNvSpPr>
                <p:nvPr/>
              </p:nvSpPr>
              <p:spPr>
                <a:xfrm>
                  <a:off x="10727567" y="3190717"/>
                  <a:ext cx="626233" cy="476566"/>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292;p20">
                  <a:extLst>
                    <a:ext uri="{FF2B5EF4-FFF2-40B4-BE49-F238E27FC236}">
                      <a16:creationId xmlns:a16="http://schemas.microsoft.com/office/drawing/2014/main" id="{0335C50A-B02B-32AB-B0A6-7F015A43889B}"/>
                    </a:ext>
                  </a:extLst>
                </p:cNvPr>
                <p:cNvSpPr txBox="1">
                  <a:spLocks/>
                </p:cNvSpPr>
                <p:nvPr/>
              </p:nvSpPr>
              <p:spPr>
                <a:xfrm>
                  <a:off x="10236688" y="3485213"/>
                  <a:ext cx="626233"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p:txBody>
            </p:sp>
          </mc:Choice>
          <mc:Fallback xmlns="">
            <p:sp>
              <p:nvSpPr>
                <p:cNvPr id="8" name="Google Shape;292;p20">
                  <a:extLst>
                    <a:ext uri="{FF2B5EF4-FFF2-40B4-BE49-F238E27FC236}">
                      <a16:creationId xmlns:a16="http://schemas.microsoft.com/office/drawing/2014/main" id="{0335C50A-B02B-32AB-B0A6-7F015A43889B}"/>
                    </a:ext>
                  </a:extLst>
                </p:cNvPr>
                <p:cNvSpPr txBox="1">
                  <a:spLocks noRot="1" noChangeAspect="1" noMove="1" noResize="1" noEditPoints="1" noAdjustHandles="1" noChangeArrowheads="1" noChangeShapeType="1" noTextEdit="1"/>
                </p:cNvSpPr>
                <p:nvPr/>
              </p:nvSpPr>
              <p:spPr>
                <a:xfrm>
                  <a:off x="10236688" y="3485213"/>
                  <a:ext cx="626233" cy="476566"/>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292;p20">
                  <a:extLst>
                    <a:ext uri="{FF2B5EF4-FFF2-40B4-BE49-F238E27FC236}">
                      <a16:creationId xmlns:a16="http://schemas.microsoft.com/office/drawing/2014/main" id="{AB0C203E-6DE3-561D-7F84-CA71AE6FF893}"/>
                    </a:ext>
                  </a:extLst>
                </p:cNvPr>
                <p:cNvSpPr txBox="1">
                  <a:spLocks/>
                </p:cNvSpPr>
                <p:nvPr/>
              </p:nvSpPr>
              <p:spPr>
                <a:xfrm>
                  <a:off x="5664235" y="3519967"/>
                  <a:ext cx="626233"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m:t>
                        </m:r>
                      </m:oMath>
                    </m:oMathPara>
                  </a14:m>
                  <a:endParaRPr lang="en-US" sz="1800" dirty="0"/>
                </a:p>
              </p:txBody>
            </p:sp>
          </mc:Choice>
          <mc:Fallback xmlns="">
            <p:sp>
              <p:nvSpPr>
                <p:cNvPr id="9" name="Google Shape;292;p20">
                  <a:extLst>
                    <a:ext uri="{FF2B5EF4-FFF2-40B4-BE49-F238E27FC236}">
                      <a16:creationId xmlns:a16="http://schemas.microsoft.com/office/drawing/2014/main" id="{AB0C203E-6DE3-561D-7F84-CA71AE6FF893}"/>
                    </a:ext>
                  </a:extLst>
                </p:cNvPr>
                <p:cNvSpPr txBox="1">
                  <a:spLocks noRot="1" noChangeAspect="1" noMove="1" noResize="1" noEditPoints="1" noAdjustHandles="1" noChangeArrowheads="1" noChangeShapeType="1" noTextEdit="1"/>
                </p:cNvSpPr>
                <p:nvPr/>
              </p:nvSpPr>
              <p:spPr>
                <a:xfrm>
                  <a:off x="5664235" y="3519967"/>
                  <a:ext cx="626233" cy="476566"/>
                </a:xfrm>
                <a:prstGeom prst="rect">
                  <a:avLst/>
                </a:prstGeom>
                <a:blipFill>
                  <a:blip r:embed="rId8"/>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Google Shape;945;p32">
                <a:extLst>
                  <a:ext uri="{FF2B5EF4-FFF2-40B4-BE49-F238E27FC236}">
                    <a16:creationId xmlns:a16="http://schemas.microsoft.com/office/drawing/2014/main" id="{9402FB06-546B-F745-F026-A5D3E532129F}"/>
                  </a:ext>
                </a:extLst>
              </p:cNvPr>
              <p:cNvSpPr txBox="1"/>
              <p:nvPr/>
            </p:nvSpPr>
            <p:spPr>
              <a:xfrm>
                <a:off x="355114" y="3107602"/>
                <a:ext cx="6007520" cy="800189"/>
              </a:xfrm>
              <a:prstGeom prst="rect">
                <a:avLst/>
              </a:prstGeom>
              <a:noFill/>
              <a:ln>
                <a:noFill/>
              </a:ln>
            </p:spPr>
            <p:txBody>
              <a:bodyPr spcFirstLastPara="1" wrap="square" lIns="91425" tIns="91425" rIns="91425" bIns="91425" anchor="t" anchorCtr="0">
                <a:spAutoFit/>
              </a:bodyPr>
              <a:lstStyle/>
              <a:p>
                <a:pPr lvl="0"/>
                <a:r>
                  <a:rPr lang="en-US" sz="2000" dirty="0">
                    <a:solidFill>
                      <a:schemeClr val="dk1"/>
                    </a:solidFill>
                    <a:latin typeface="Cabin"/>
                    <a:ea typeface="Cabin"/>
                    <a:cs typeface="Cabin"/>
                    <a:sym typeface="Cabin"/>
                  </a:rPr>
                  <a:t>Key Result 1 still holds because we can set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𝛼</m:t>
                    </m:r>
                  </m:oMath>
                </a14:m>
                <a:r>
                  <a:rPr lang="en-US" sz="2000" dirty="0">
                    <a:solidFill>
                      <a:schemeClr val="dk1"/>
                    </a:solidFill>
                    <a:latin typeface="Cabin"/>
                    <a:ea typeface="Cabin"/>
                    <a:cs typeface="Cabin"/>
                    <a:sym typeface="Cabin"/>
                  </a:rPr>
                  <a:t> to a small value so that we almost never hit the switching states.</a:t>
                </a:r>
              </a:p>
            </p:txBody>
          </p:sp>
        </mc:Choice>
        <mc:Fallback xmlns="">
          <p:sp>
            <p:nvSpPr>
              <p:cNvPr id="10" name="Google Shape;945;p32">
                <a:extLst>
                  <a:ext uri="{FF2B5EF4-FFF2-40B4-BE49-F238E27FC236}">
                    <a16:creationId xmlns:a16="http://schemas.microsoft.com/office/drawing/2014/main" id="{9402FB06-546B-F745-F026-A5D3E532129F}"/>
                  </a:ext>
                </a:extLst>
              </p:cNvPr>
              <p:cNvSpPr txBox="1">
                <a:spLocks noRot="1" noChangeAspect="1" noMove="1" noResize="1" noEditPoints="1" noAdjustHandles="1" noChangeArrowheads="1" noChangeShapeType="1" noTextEdit="1"/>
              </p:cNvSpPr>
              <p:nvPr/>
            </p:nvSpPr>
            <p:spPr>
              <a:xfrm>
                <a:off x="355114" y="3107602"/>
                <a:ext cx="6007520" cy="800189"/>
              </a:xfrm>
              <a:prstGeom prst="rect">
                <a:avLst/>
              </a:prstGeom>
              <a:blipFill>
                <a:blip r:embed="rId9"/>
                <a:stretch>
                  <a:fillRect l="-842" r="-842" b="-6250"/>
                </a:stretch>
              </a:blipFill>
              <a:ln>
                <a:noFill/>
              </a:ln>
            </p:spPr>
            <p:txBody>
              <a:bodyPr/>
              <a:lstStyle/>
              <a:p>
                <a:r>
                  <a:rPr lang="en-US">
                    <a:noFill/>
                  </a:rPr>
                  <a:t> </a:t>
                </a:r>
              </a:p>
            </p:txBody>
          </p:sp>
        </mc:Fallback>
      </mc:AlternateContent>
      <p:sp>
        <p:nvSpPr>
          <p:cNvPr id="11" name="Google Shape;945;p32">
            <a:extLst>
              <a:ext uri="{FF2B5EF4-FFF2-40B4-BE49-F238E27FC236}">
                <a16:creationId xmlns:a16="http://schemas.microsoft.com/office/drawing/2014/main" id="{0FADE51F-066E-9B0C-8929-08DD170EEF46}"/>
              </a:ext>
            </a:extLst>
          </p:cNvPr>
          <p:cNvSpPr txBox="1"/>
          <p:nvPr/>
        </p:nvSpPr>
        <p:spPr>
          <a:xfrm>
            <a:off x="3538330" y="4474964"/>
            <a:ext cx="2733249" cy="677078"/>
          </a:xfrm>
          <a:prstGeom prst="rect">
            <a:avLst/>
          </a:prstGeom>
          <a:noFill/>
          <a:ln>
            <a:noFill/>
          </a:ln>
        </p:spPr>
        <p:txBody>
          <a:bodyPr spcFirstLastPara="1" wrap="square" lIns="91425" tIns="91425" rIns="91425" bIns="91425" anchor="t" anchorCtr="0">
            <a:spAutoFit/>
          </a:bodyPr>
          <a:lstStyle/>
          <a:p>
            <a:pPr lvl="0"/>
            <a:r>
              <a:rPr lang="en-US" sz="1600" dirty="0">
                <a:solidFill>
                  <a:schemeClr val="dk1"/>
                </a:solidFill>
                <a:latin typeface="Cabin"/>
                <a:ea typeface="Cabin"/>
                <a:cs typeface="Cabin"/>
                <a:sym typeface="Cabin"/>
              </a:rPr>
              <a:t>Unstable for spending too much time in switching states</a:t>
            </a:r>
          </a:p>
        </p:txBody>
      </p:sp>
    </p:spTree>
    <p:extLst>
      <p:ext uri="{BB962C8B-B14F-4D97-AF65-F5344CB8AC3E}">
        <p14:creationId xmlns:p14="http://schemas.microsoft.com/office/powerpoint/2010/main" val="126805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p"/>
      <p:bldP spid="1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9442A500-CDD6-CC1A-8686-CC70D28777C8}"/>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AF7B3DAA-CF30-59E4-39D1-369F2E977ACE}"/>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853" name="Google Shape;853;p31">
            <a:extLst>
              <a:ext uri="{FF2B5EF4-FFF2-40B4-BE49-F238E27FC236}">
                <a16:creationId xmlns:a16="http://schemas.microsoft.com/office/drawing/2014/main" id="{E7962E27-59EC-8B2E-3D23-9EE4A3CB923B}"/>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MSR: Non-preemptive</a:t>
            </a:r>
            <a:endParaRPr sz="3300" dirty="0"/>
          </a:p>
        </p:txBody>
      </p:sp>
      <p:pic>
        <p:nvPicPr>
          <p:cNvPr id="2" name="Picture 1">
            <a:extLst>
              <a:ext uri="{FF2B5EF4-FFF2-40B4-BE49-F238E27FC236}">
                <a16:creationId xmlns:a16="http://schemas.microsoft.com/office/drawing/2014/main" id="{2595489E-D0B9-3F19-48FC-DBF1F85438E0}"/>
              </a:ext>
            </a:extLst>
          </p:cNvPr>
          <p:cNvPicPr>
            <a:picLocks noChangeAspect="1"/>
          </p:cNvPicPr>
          <p:nvPr/>
        </p:nvPicPr>
        <p:blipFill>
          <a:blip r:embed="rId3"/>
          <a:stretch>
            <a:fillRect/>
          </a:stretch>
        </p:blipFill>
        <p:spPr>
          <a:xfrm>
            <a:off x="6096000" y="1164591"/>
            <a:ext cx="5821877" cy="1770396"/>
          </a:xfrm>
          <a:prstGeom prst="rect">
            <a:avLst/>
          </a:prstGeom>
        </p:spPr>
      </p:pic>
      <p:pic>
        <p:nvPicPr>
          <p:cNvPr id="3" name="Picture 2">
            <a:extLst>
              <a:ext uri="{FF2B5EF4-FFF2-40B4-BE49-F238E27FC236}">
                <a16:creationId xmlns:a16="http://schemas.microsoft.com/office/drawing/2014/main" id="{C70D11BF-515A-521B-0E0E-3E3FD06B3A67}"/>
              </a:ext>
            </a:extLst>
          </p:cNvPr>
          <p:cNvPicPr>
            <a:picLocks noChangeAspect="1"/>
          </p:cNvPicPr>
          <p:nvPr/>
        </p:nvPicPr>
        <p:blipFill>
          <a:blip r:embed="rId4"/>
          <a:stretch>
            <a:fillRect/>
          </a:stretch>
        </p:blipFill>
        <p:spPr>
          <a:xfrm>
            <a:off x="6830381" y="3569625"/>
            <a:ext cx="5168900" cy="2209800"/>
          </a:xfrm>
          <a:prstGeom prst="rect">
            <a:avLst/>
          </a:prstGeom>
        </p:spPr>
      </p:pic>
      <mc:AlternateContent xmlns:mc="http://schemas.openxmlformats.org/markup-compatibility/2006" xmlns:a14="http://schemas.microsoft.com/office/drawing/2010/main">
        <mc:Choice Requires="a14">
          <p:sp>
            <p:nvSpPr>
              <p:cNvPr id="4" name="Google Shape;945;p32">
                <a:extLst>
                  <a:ext uri="{FF2B5EF4-FFF2-40B4-BE49-F238E27FC236}">
                    <a16:creationId xmlns:a16="http://schemas.microsoft.com/office/drawing/2014/main" id="{33A39E1D-0133-1D3C-282F-F3E43D3631D3}"/>
                  </a:ext>
                </a:extLst>
              </p:cNvPr>
              <p:cNvSpPr txBox="1"/>
              <p:nvPr/>
            </p:nvSpPr>
            <p:spPr>
              <a:xfrm>
                <a:off x="113208" y="4535232"/>
                <a:ext cx="2063464" cy="677078"/>
              </a:xfrm>
              <a:prstGeom prst="rect">
                <a:avLst/>
              </a:prstGeom>
              <a:noFill/>
              <a:ln>
                <a:noFill/>
              </a:ln>
            </p:spPr>
            <p:txBody>
              <a:bodyPr spcFirstLastPara="1" wrap="square" lIns="91425" tIns="91425" rIns="91425" bIns="91425" anchor="t" anchorCtr="0">
                <a:spAutoFit/>
              </a:bodyPr>
              <a:lstStyle/>
              <a:p>
                <a:pPr lvl="0"/>
                <a:r>
                  <a:rPr lang="en-US" sz="1600" dirty="0">
                    <a:solidFill>
                      <a:schemeClr val="dk1"/>
                    </a:solidFill>
                    <a:latin typeface="Cabin"/>
                    <a:ea typeface="Cabin"/>
                    <a:cs typeface="Cabin"/>
                    <a:sym typeface="Cabin"/>
                  </a:rPr>
                  <a:t>Stable but high </a:t>
                </a:r>
                <a14:m>
                  <m:oMath xmlns:m="http://schemas.openxmlformats.org/officeDocument/2006/math">
                    <m:r>
                      <a:rPr lang="en-US" sz="160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1600" b="0" i="1" smtClean="0">
                        <a:solidFill>
                          <a:schemeClr val="dk1"/>
                        </a:solidFill>
                        <a:latin typeface="Cambria Math" panose="02040503050406030204" pitchFamily="18" charset="0"/>
                        <a:ea typeface="Cambria Math" panose="02040503050406030204" pitchFamily="18" charset="0"/>
                        <a:cs typeface="Cabin"/>
                        <a:sym typeface="Cabin"/>
                      </a:rPr>
                      <m:t>[</m:t>
                    </m:r>
                    <m:r>
                      <a:rPr lang="en-US" sz="1600" b="0" i="1" smtClean="0">
                        <a:solidFill>
                          <a:schemeClr val="dk1"/>
                        </a:solidFill>
                        <a:latin typeface="Cambria Math" panose="02040503050406030204" pitchFamily="18" charset="0"/>
                        <a:ea typeface="Cambria Math" panose="02040503050406030204" pitchFamily="18" charset="0"/>
                        <a:cs typeface="Cabin"/>
                        <a:sym typeface="Cabin"/>
                      </a:rPr>
                      <m:t>𝑇</m:t>
                    </m:r>
                    <m:r>
                      <a:rPr lang="en-US" sz="1600" b="0" i="1" smtClean="0">
                        <a:solidFill>
                          <a:schemeClr val="dk1"/>
                        </a:solidFill>
                        <a:latin typeface="Cambria Math" panose="02040503050406030204" pitchFamily="18" charset="0"/>
                        <a:ea typeface="Cambria Math" panose="02040503050406030204" pitchFamily="18" charset="0"/>
                        <a:cs typeface="Cabin"/>
                        <a:sym typeface="Cabin"/>
                      </a:rPr>
                      <m:t>]</m:t>
                    </m:r>
                  </m:oMath>
                </a14:m>
                <a:r>
                  <a:rPr lang="en-US" sz="1600" dirty="0">
                    <a:solidFill>
                      <a:schemeClr val="dk1"/>
                    </a:solidFill>
                    <a:latin typeface="Cabin"/>
                    <a:ea typeface="Cabin"/>
                    <a:cs typeface="Cabin"/>
                    <a:sym typeface="Cabin"/>
                  </a:rPr>
                  <a:t> due to slow switching</a:t>
                </a:r>
              </a:p>
            </p:txBody>
          </p:sp>
        </mc:Choice>
        <mc:Fallback xmlns="">
          <p:sp>
            <p:nvSpPr>
              <p:cNvPr id="4" name="Google Shape;945;p32">
                <a:extLst>
                  <a:ext uri="{FF2B5EF4-FFF2-40B4-BE49-F238E27FC236}">
                    <a16:creationId xmlns:a16="http://schemas.microsoft.com/office/drawing/2014/main" id="{33A39E1D-0133-1D3C-282F-F3E43D3631D3}"/>
                  </a:ext>
                </a:extLst>
              </p:cNvPr>
              <p:cNvSpPr txBox="1">
                <a:spLocks noRot="1" noChangeAspect="1" noMove="1" noResize="1" noEditPoints="1" noAdjustHandles="1" noChangeArrowheads="1" noChangeShapeType="1" noTextEdit="1"/>
              </p:cNvSpPr>
              <p:nvPr/>
            </p:nvSpPr>
            <p:spPr>
              <a:xfrm>
                <a:off x="113208" y="4535232"/>
                <a:ext cx="2063464" cy="677078"/>
              </a:xfrm>
              <a:prstGeom prst="rect">
                <a:avLst/>
              </a:prstGeom>
              <a:blipFill>
                <a:blip r:embed="rId5"/>
                <a:stretch>
                  <a:fillRect l="-1840" b="-1852"/>
                </a:stretch>
              </a:blipFill>
              <a:ln>
                <a:no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49E31757-1C7C-7FCB-5DE1-BDB827CA41FC}"/>
              </a:ext>
            </a:extLst>
          </p:cNvPr>
          <p:cNvGrpSpPr/>
          <p:nvPr/>
        </p:nvGrpSpPr>
        <p:grpSpPr>
          <a:xfrm>
            <a:off x="514091" y="4973609"/>
            <a:ext cx="5689565" cy="805816"/>
            <a:chOff x="5664235" y="3190717"/>
            <a:chExt cx="5689565" cy="805816"/>
          </a:xfrm>
        </p:grpSpPr>
        <p:cxnSp>
          <p:nvCxnSpPr>
            <p:cNvPr id="6" name="Straight Arrow Connector 5">
              <a:extLst>
                <a:ext uri="{FF2B5EF4-FFF2-40B4-BE49-F238E27FC236}">
                  <a16:creationId xmlns:a16="http://schemas.microsoft.com/office/drawing/2014/main" id="{52AF7C39-2E4E-C36D-7EF9-A8A6DC147493}"/>
                </a:ext>
              </a:extLst>
            </p:cNvPr>
            <p:cNvCxnSpPr/>
            <p:nvPr/>
          </p:nvCxnSpPr>
          <p:spPr>
            <a:xfrm>
              <a:off x="5846164" y="3429000"/>
              <a:ext cx="4923315"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Google Shape;292;p20">
                  <a:extLst>
                    <a:ext uri="{FF2B5EF4-FFF2-40B4-BE49-F238E27FC236}">
                      <a16:creationId xmlns:a16="http://schemas.microsoft.com/office/drawing/2014/main" id="{22A2C52B-B300-42E3-05B4-4DC054BF1DFD}"/>
                    </a:ext>
                  </a:extLst>
                </p:cNvPr>
                <p:cNvSpPr txBox="1">
                  <a:spLocks/>
                </p:cNvSpPr>
                <p:nvPr/>
              </p:nvSpPr>
              <p:spPr>
                <a:xfrm>
                  <a:off x="10727567" y="3190717"/>
                  <a:ext cx="626233"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𝛼</m:t>
                        </m:r>
                      </m:oMath>
                    </m:oMathPara>
                  </a14:m>
                  <a:endParaRPr lang="en-US" sz="1800" dirty="0"/>
                </a:p>
              </p:txBody>
            </p:sp>
          </mc:Choice>
          <mc:Fallback xmlns="">
            <p:sp>
              <p:nvSpPr>
                <p:cNvPr id="7" name="Google Shape;292;p20">
                  <a:extLst>
                    <a:ext uri="{FF2B5EF4-FFF2-40B4-BE49-F238E27FC236}">
                      <a16:creationId xmlns:a16="http://schemas.microsoft.com/office/drawing/2014/main" id="{22A2C52B-B300-42E3-05B4-4DC054BF1DFD}"/>
                    </a:ext>
                  </a:extLst>
                </p:cNvPr>
                <p:cNvSpPr txBox="1">
                  <a:spLocks noRot="1" noChangeAspect="1" noMove="1" noResize="1" noEditPoints="1" noAdjustHandles="1" noChangeArrowheads="1" noChangeShapeType="1" noTextEdit="1"/>
                </p:cNvSpPr>
                <p:nvPr/>
              </p:nvSpPr>
              <p:spPr>
                <a:xfrm>
                  <a:off x="10727567" y="3190717"/>
                  <a:ext cx="626233" cy="476566"/>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292;p20">
                  <a:extLst>
                    <a:ext uri="{FF2B5EF4-FFF2-40B4-BE49-F238E27FC236}">
                      <a16:creationId xmlns:a16="http://schemas.microsoft.com/office/drawing/2014/main" id="{88442781-F444-E74F-B174-79F2A3F2C9EC}"/>
                    </a:ext>
                  </a:extLst>
                </p:cNvPr>
                <p:cNvSpPr txBox="1">
                  <a:spLocks/>
                </p:cNvSpPr>
                <p:nvPr/>
              </p:nvSpPr>
              <p:spPr>
                <a:xfrm>
                  <a:off x="10236688" y="3485213"/>
                  <a:ext cx="626233"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p:txBody>
            </p:sp>
          </mc:Choice>
          <mc:Fallback xmlns="">
            <p:sp>
              <p:nvSpPr>
                <p:cNvPr id="8" name="Google Shape;292;p20">
                  <a:extLst>
                    <a:ext uri="{FF2B5EF4-FFF2-40B4-BE49-F238E27FC236}">
                      <a16:creationId xmlns:a16="http://schemas.microsoft.com/office/drawing/2014/main" id="{88442781-F444-E74F-B174-79F2A3F2C9EC}"/>
                    </a:ext>
                  </a:extLst>
                </p:cNvPr>
                <p:cNvSpPr txBox="1">
                  <a:spLocks noRot="1" noChangeAspect="1" noMove="1" noResize="1" noEditPoints="1" noAdjustHandles="1" noChangeArrowheads="1" noChangeShapeType="1" noTextEdit="1"/>
                </p:cNvSpPr>
                <p:nvPr/>
              </p:nvSpPr>
              <p:spPr>
                <a:xfrm>
                  <a:off x="10236688" y="3485213"/>
                  <a:ext cx="626233" cy="476566"/>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292;p20">
                  <a:extLst>
                    <a:ext uri="{FF2B5EF4-FFF2-40B4-BE49-F238E27FC236}">
                      <a16:creationId xmlns:a16="http://schemas.microsoft.com/office/drawing/2014/main" id="{FEDA184C-7485-F6A0-CF1D-947A6D52A270}"/>
                    </a:ext>
                  </a:extLst>
                </p:cNvPr>
                <p:cNvSpPr txBox="1">
                  <a:spLocks/>
                </p:cNvSpPr>
                <p:nvPr/>
              </p:nvSpPr>
              <p:spPr>
                <a:xfrm>
                  <a:off x="5664235" y="3519967"/>
                  <a:ext cx="626233"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m:t>
                        </m:r>
                      </m:oMath>
                    </m:oMathPara>
                  </a14:m>
                  <a:endParaRPr lang="en-US" sz="1800" dirty="0"/>
                </a:p>
              </p:txBody>
            </p:sp>
          </mc:Choice>
          <mc:Fallback xmlns="">
            <p:sp>
              <p:nvSpPr>
                <p:cNvPr id="9" name="Google Shape;292;p20">
                  <a:extLst>
                    <a:ext uri="{FF2B5EF4-FFF2-40B4-BE49-F238E27FC236}">
                      <a16:creationId xmlns:a16="http://schemas.microsoft.com/office/drawing/2014/main" id="{FEDA184C-7485-F6A0-CF1D-947A6D52A270}"/>
                    </a:ext>
                  </a:extLst>
                </p:cNvPr>
                <p:cNvSpPr txBox="1">
                  <a:spLocks noRot="1" noChangeAspect="1" noMove="1" noResize="1" noEditPoints="1" noAdjustHandles="1" noChangeArrowheads="1" noChangeShapeType="1" noTextEdit="1"/>
                </p:cNvSpPr>
                <p:nvPr/>
              </p:nvSpPr>
              <p:spPr>
                <a:xfrm>
                  <a:off x="5664235" y="3519967"/>
                  <a:ext cx="626233" cy="476566"/>
                </a:xfrm>
                <a:prstGeom prst="rect">
                  <a:avLst/>
                </a:prstGeom>
                <a:blipFill>
                  <a:blip r:embed="rId8"/>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Google Shape;945;p32">
                <a:extLst>
                  <a:ext uri="{FF2B5EF4-FFF2-40B4-BE49-F238E27FC236}">
                    <a16:creationId xmlns:a16="http://schemas.microsoft.com/office/drawing/2014/main" id="{46CCEB4C-E59D-BB30-A14C-4A667FC17F46}"/>
                  </a:ext>
                </a:extLst>
              </p:cNvPr>
              <p:cNvSpPr txBox="1"/>
              <p:nvPr/>
            </p:nvSpPr>
            <p:spPr>
              <a:xfrm>
                <a:off x="355114" y="3107602"/>
                <a:ext cx="6007520" cy="800189"/>
              </a:xfrm>
              <a:prstGeom prst="rect">
                <a:avLst/>
              </a:prstGeom>
              <a:noFill/>
              <a:ln>
                <a:noFill/>
              </a:ln>
            </p:spPr>
            <p:txBody>
              <a:bodyPr spcFirstLastPara="1" wrap="square" lIns="91425" tIns="91425" rIns="91425" bIns="91425" anchor="t" anchorCtr="0">
                <a:spAutoFit/>
              </a:bodyPr>
              <a:lstStyle/>
              <a:p>
                <a:pPr lvl="0"/>
                <a:r>
                  <a:rPr lang="en-US" sz="2000" dirty="0">
                    <a:solidFill>
                      <a:schemeClr val="dk1"/>
                    </a:solidFill>
                    <a:latin typeface="Cabin"/>
                    <a:ea typeface="Cabin"/>
                    <a:cs typeface="Cabin"/>
                    <a:sym typeface="Cabin"/>
                  </a:rPr>
                  <a:t>Key Result 1 still holds because we can set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𝛼</m:t>
                    </m:r>
                  </m:oMath>
                </a14:m>
                <a:r>
                  <a:rPr lang="en-US" sz="2000" dirty="0">
                    <a:solidFill>
                      <a:schemeClr val="dk1"/>
                    </a:solidFill>
                    <a:latin typeface="Cabin"/>
                    <a:ea typeface="Cabin"/>
                    <a:cs typeface="Cabin"/>
                    <a:sym typeface="Cabin"/>
                  </a:rPr>
                  <a:t> to a small value so that we almost never hit the switching states.</a:t>
                </a:r>
              </a:p>
            </p:txBody>
          </p:sp>
        </mc:Choice>
        <mc:Fallback xmlns="">
          <p:sp>
            <p:nvSpPr>
              <p:cNvPr id="10" name="Google Shape;945;p32">
                <a:extLst>
                  <a:ext uri="{FF2B5EF4-FFF2-40B4-BE49-F238E27FC236}">
                    <a16:creationId xmlns:a16="http://schemas.microsoft.com/office/drawing/2014/main" id="{46CCEB4C-E59D-BB30-A14C-4A667FC17F46}"/>
                  </a:ext>
                </a:extLst>
              </p:cNvPr>
              <p:cNvSpPr txBox="1">
                <a:spLocks noRot="1" noChangeAspect="1" noMove="1" noResize="1" noEditPoints="1" noAdjustHandles="1" noChangeArrowheads="1" noChangeShapeType="1" noTextEdit="1"/>
              </p:cNvSpPr>
              <p:nvPr/>
            </p:nvSpPr>
            <p:spPr>
              <a:xfrm>
                <a:off x="355114" y="3107602"/>
                <a:ext cx="6007520" cy="800189"/>
              </a:xfrm>
              <a:prstGeom prst="rect">
                <a:avLst/>
              </a:prstGeom>
              <a:blipFill>
                <a:blip r:embed="rId9"/>
                <a:stretch>
                  <a:fillRect l="-842" r="-842" b="-6250"/>
                </a:stretch>
              </a:blipFill>
              <a:ln>
                <a:noFill/>
              </a:ln>
            </p:spPr>
            <p:txBody>
              <a:bodyPr/>
              <a:lstStyle/>
              <a:p>
                <a:r>
                  <a:rPr lang="en-US">
                    <a:noFill/>
                  </a:rPr>
                  <a:t> </a:t>
                </a:r>
              </a:p>
            </p:txBody>
          </p:sp>
        </mc:Fallback>
      </mc:AlternateContent>
      <p:sp>
        <p:nvSpPr>
          <p:cNvPr id="11" name="Google Shape;945;p32">
            <a:extLst>
              <a:ext uri="{FF2B5EF4-FFF2-40B4-BE49-F238E27FC236}">
                <a16:creationId xmlns:a16="http://schemas.microsoft.com/office/drawing/2014/main" id="{F09D473C-07BB-00EF-BCB7-214FBE2D59E6}"/>
              </a:ext>
            </a:extLst>
          </p:cNvPr>
          <p:cNvSpPr txBox="1"/>
          <p:nvPr/>
        </p:nvSpPr>
        <p:spPr>
          <a:xfrm>
            <a:off x="3538330" y="4474964"/>
            <a:ext cx="2733249" cy="677078"/>
          </a:xfrm>
          <a:prstGeom prst="rect">
            <a:avLst/>
          </a:prstGeom>
          <a:noFill/>
          <a:ln>
            <a:noFill/>
          </a:ln>
        </p:spPr>
        <p:txBody>
          <a:bodyPr spcFirstLastPara="1" wrap="square" lIns="91425" tIns="91425" rIns="91425" bIns="91425" anchor="t" anchorCtr="0">
            <a:spAutoFit/>
          </a:bodyPr>
          <a:lstStyle/>
          <a:p>
            <a:pPr lvl="0"/>
            <a:r>
              <a:rPr lang="en-US" sz="1600" dirty="0">
                <a:solidFill>
                  <a:schemeClr val="dk1"/>
                </a:solidFill>
                <a:latin typeface="Cabin"/>
                <a:ea typeface="Cabin"/>
                <a:cs typeface="Cabin"/>
                <a:sym typeface="Cabin"/>
              </a:rPr>
              <a:t>Unstable for spending too much time in switching states</a:t>
            </a:r>
          </a:p>
        </p:txBody>
      </p:sp>
    </p:spTree>
    <p:extLst>
      <p:ext uri="{BB962C8B-B14F-4D97-AF65-F5344CB8AC3E}">
        <p14:creationId xmlns:p14="http://schemas.microsoft.com/office/powerpoint/2010/main" val="306933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p"/>
      <p:bldP spid="1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851"/>
        <p:cNvGrpSpPr/>
        <p:nvPr/>
      </p:nvGrpSpPr>
      <p:grpSpPr>
        <a:xfrm>
          <a:off x="0" y="0"/>
          <a:ext cx="0" cy="0"/>
          <a:chOff x="0" y="0"/>
          <a:chExt cx="0" cy="0"/>
        </a:xfrm>
      </p:grpSpPr>
      <p:sp>
        <p:nvSpPr>
          <p:cNvPr id="852" name="Google Shape;852;p31"/>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853" name="Google Shape;853;p31"/>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Minimizing the mean response time of MSR policies</a:t>
            </a:r>
            <a:endParaRPr sz="3300" dirty="0"/>
          </a:p>
        </p:txBody>
      </p:sp>
      <p:sp>
        <p:nvSpPr>
          <p:cNvPr id="854" name="Google Shape;854;p31"/>
          <p:cNvSpPr/>
          <p:nvPr/>
        </p:nvSpPr>
        <p:spPr>
          <a:xfrm>
            <a:off x="1338800" y="1985050"/>
            <a:ext cx="2170250" cy="2141325"/>
          </a:xfrm>
          <a:custGeom>
            <a:avLst/>
            <a:gdLst/>
            <a:ahLst/>
            <a:cxnLst/>
            <a:rect l="l" t="t" r="r" b="b"/>
            <a:pathLst>
              <a:path w="86810" h="85653" extrusionOk="0">
                <a:moveTo>
                  <a:pt x="86810" y="85653"/>
                </a:moveTo>
                <a:lnTo>
                  <a:pt x="0" y="0"/>
                </a:lnTo>
                <a:lnTo>
                  <a:pt x="0" y="85653"/>
                </a:lnTo>
                <a:close/>
              </a:path>
            </a:pathLst>
          </a:custGeom>
          <a:solidFill>
            <a:schemeClr val="lt2"/>
          </a:solidFill>
          <a:ln w="9525" cap="flat" cmpd="sng">
            <a:solidFill>
              <a:schemeClr val="dk2"/>
            </a:solidFill>
            <a:prstDash val="solid"/>
            <a:round/>
            <a:headEnd type="none" w="med" len="med"/>
            <a:tailEnd type="none" w="med" len="med"/>
          </a:ln>
        </p:spPr>
        <p:txBody>
          <a:bodyPr/>
          <a:lstStyle/>
          <a:p>
            <a:endParaRPr lang="en-US"/>
          </a:p>
        </p:txBody>
      </p:sp>
      <p:grpSp>
        <p:nvGrpSpPr>
          <p:cNvPr id="855" name="Google Shape;855;p31"/>
          <p:cNvGrpSpPr/>
          <p:nvPr/>
        </p:nvGrpSpPr>
        <p:grpSpPr>
          <a:xfrm>
            <a:off x="1101623" y="931415"/>
            <a:ext cx="3714890" cy="3804056"/>
            <a:chOff x="6494460" y="1541015"/>
            <a:chExt cx="3714890" cy="3804056"/>
          </a:xfrm>
        </p:grpSpPr>
        <p:sp>
          <p:nvSpPr>
            <p:cNvPr id="856" name="Google Shape;856;p31"/>
            <p:cNvSpPr/>
            <p:nvPr/>
          </p:nvSpPr>
          <p:spPr>
            <a:xfrm>
              <a:off x="7829809" y="3675169"/>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57" name="Google Shape;857;p31"/>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858" name="Google Shape;858;p31"/>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859" name="Google Shape;859;p31"/>
                <p:cNvSpPr txBox="1"/>
                <p:nvPr/>
              </p:nvSpPr>
              <p:spPr>
                <a:xfrm>
                  <a:off x="6494460" y="1541015"/>
                  <a:ext cx="1525052"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a:solidFill>
                                <a:schemeClr val="accent2"/>
                              </a:solidFill>
                              <a:latin typeface="Cambria Math" panose="02040503050406030204" pitchFamily="18" charset="0"/>
                              <a:ea typeface="Cabin"/>
                              <a:cs typeface="Cabin"/>
                              <a:sym typeface="Cabin"/>
                            </a:rPr>
                          </m:ctrlPr>
                        </m:sSubPr>
                        <m:e>
                          <m:r>
                            <a:rPr lang="en-US" i="1">
                              <a:solidFill>
                                <a:schemeClr val="accent2"/>
                              </a:solidFill>
                              <a:latin typeface="Cambria Math" panose="02040503050406030204" pitchFamily="18" charset="0"/>
                              <a:ea typeface="Cabin"/>
                              <a:cs typeface="Cabin"/>
                              <a:sym typeface="Cabin"/>
                            </a:rPr>
                            <m:t>𝜆</m:t>
                          </m:r>
                        </m:e>
                        <m:sub>
                          <m:r>
                            <a:rPr lang="en-US" i="1">
                              <a:solidFill>
                                <a:schemeClr val="accent2"/>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i="1">
                              <a:solidFill>
                                <a:schemeClr val="accent1"/>
                              </a:solidFill>
                              <a:latin typeface="Cambria Math" panose="02040503050406030204" pitchFamily="18" charset="0"/>
                              <a:ea typeface="Cabin"/>
                              <a:cs typeface="Cabin"/>
                              <a:sym typeface="Cabin"/>
                            </a:rPr>
                          </m:ctrlPr>
                        </m:sSubPr>
                        <m:e>
                          <m:r>
                            <a:rPr lang="en-US" i="1">
                              <a:solidFill>
                                <a:schemeClr val="accent1"/>
                              </a:solidFill>
                              <a:latin typeface="Cambria Math" panose="02040503050406030204" pitchFamily="18" charset="0"/>
                              <a:ea typeface="Cabin"/>
                              <a:cs typeface="Cabin"/>
                              <a:sym typeface="Cabin"/>
                            </a:rPr>
                            <m:t>𝐶</m:t>
                          </m:r>
                        </m:e>
                        <m:sub>
                          <m:r>
                            <a:rPr lang="en-US" i="1">
                              <a:solidFill>
                                <a:schemeClr val="accent1"/>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859" name="Google Shape;859;p31"/>
                <p:cNvSpPr txBox="1">
                  <a:spLocks noRot="1" noChangeAspect="1" noMove="1" noResize="1" noEditPoints="1" noAdjustHandles="1" noChangeArrowheads="1" noChangeShapeType="1" noTextEdit="1"/>
                </p:cNvSpPr>
                <p:nvPr/>
              </p:nvSpPr>
              <p:spPr>
                <a:xfrm>
                  <a:off x="6494460" y="1541015"/>
                  <a:ext cx="1525052" cy="615523"/>
                </a:xfrm>
                <a:prstGeom prst="rect">
                  <a:avLst/>
                </a:prstGeom>
                <a:blipFill>
                  <a:blip r:embed="rId3"/>
                  <a:stretch>
                    <a:fillRect b="-204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0" name="Google Shape;860;p31"/>
                <p:cNvSpPr txBox="1"/>
                <p:nvPr/>
              </p:nvSpPr>
              <p:spPr>
                <a:xfrm>
                  <a:off x="8741966" y="4729548"/>
                  <a:ext cx="1467384"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a:solidFill>
                                <a:schemeClr val="accent2"/>
                              </a:solidFill>
                              <a:latin typeface="Cambria Math" panose="02040503050406030204" pitchFamily="18" charset="0"/>
                              <a:ea typeface="Cabin"/>
                              <a:cs typeface="Cabin"/>
                              <a:sym typeface="Cabin"/>
                            </a:rPr>
                          </m:ctrlPr>
                        </m:sSubPr>
                        <m:e>
                          <m:r>
                            <a:rPr lang="en-US" i="1">
                              <a:solidFill>
                                <a:schemeClr val="accent2"/>
                              </a:solidFill>
                              <a:latin typeface="Cambria Math" panose="02040503050406030204" pitchFamily="18" charset="0"/>
                              <a:ea typeface="Cabin"/>
                              <a:cs typeface="Cabin"/>
                              <a:sym typeface="Cabin"/>
                            </a:rPr>
                            <m:t>𝜆</m:t>
                          </m:r>
                        </m:e>
                        <m:sub>
                          <m:r>
                            <a:rPr lang="en-US" i="1">
                              <a:solidFill>
                                <a:schemeClr val="accent2"/>
                              </a:solidFill>
                              <a:latin typeface="Cambria Math" panose="02040503050406030204" pitchFamily="18" charset="0"/>
                              <a:ea typeface="Cabin"/>
                              <a:cs typeface="Cabin"/>
                              <a:sym typeface="Cabin"/>
                            </a:rPr>
                            <m:t>1</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ar-AE" i="1">
                              <a:solidFill>
                                <a:schemeClr val="accent5"/>
                              </a:solidFill>
                              <a:latin typeface="Cambria Math" panose="02040503050406030204" pitchFamily="18" charset="0"/>
                              <a:ea typeface="Cabin"/>
                              <a:cs typeface="Cabin"/>
                              <a:sym typeface="Cabin"/>
                            </a:rPr>
                          </m:ctrlPr>
                        </m:sSubPr>
                        <m:e>
                          <m:r>
                            <m:rPr>
                              <m:sty m:val="p"/>
                            </m:rPr>
                            <a:rPr lang="en-US">
                              <a:solidFill>
                                <a:schemeClr val="accent5"/>
                              </a:solidFill>
                              <a:latin typeface="Cambria Math" panose="02040503050406030204" pitchFamily="18" charset="0"/>
                              <a:ea typeface="Cabin"/>
                              <a:cs typeface="Cabin"/>
                              <a:sym typeface="Cabin"/>
                            </a:rPr>
                            <m:t>C</m:t>
                          </m:r>
                        </m:e>
                        <m:sub>
                          <m:r>
                            <a:rPr lang="ar-AE">
                              <a:solidFill>
                                <a:schemeClr val="accent5"/>
                              </a:solidFill>
                              <a:latin typeface="Cambria Math" panose="02040503050406030204" pitchFamily="18" charset="0"/>
                              <a:ea typeface="Cabin"/>
                              <a:cs typeface="Cabin"/>
                              <a:sym typeface="Cabin"/>
                            </a:rPr>
                            <m:t>1</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860" name="Google Shape;860;p31"/>
                <p:cNvSpPr txBox="1">
                  <a:spLocks noRot="1" noChangeAspect="1" noMove="1" noResize="1" noEditPoints="1" noAdjustHandles="1" noChangeArrowheads="1" noChangeShapeType="1" noTextEdit="1"/>
                </p:cNvSpPr>
                <p:nvPr/>
              </p:nvSpPr>
              <p:spPr>
                <a:xfrm>
                  <a:off x="8741966" y="4729548"/>
                  <a:ext cx="1467384" cy="615523"/>
                </a:xfrm>
                <a:prstGeom prst="rect">
                  <a:avLst/>
                </a:prstGeom>
                <a:blipFill>
                  <a:blip r:embed="rId4"/>
                  <a:stretch>
                    <a:fillRect b="-2041"/>
                  </a:stretch>
                </a:blipFill>
                <a:ln>
                  <a:noFill/>
                </a:ln>
              </p:spPr>
              <p:txBody>
                <a:bodyPr/>
                <a:lstStyle/>
                <a:p>
                  <a:r>
                    <a:rPr lang="en-US">
                      <a:noFill/>
                    </a:rPr>
                    <a:t> </a:t>
                  </a:r>
                </a:p>
              </p:txBody>
            </p:sp>
          </mc:Fallback>
        </mc:AlternateContent>
        <p:sp>
          <p:nvSpPr>
            <p:cNvPr id="861" name="Google Shape;861;p31"/>
            <p:cNvSpPr/>
            <p:nvPr/>
          </p:nvSpPr>
          <p:spPr>
            <a:xfrm>
              <a:off x="8850494" y="4684096"/>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862" name="Google Shape;862;p31"/>
          <p:cNvSpPr/>
          <p:nvPr/>
        </p:nvSpPr>
        <p:spPr>
          <a:xfrm>
            <a:off x="2626675" y="38852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63" name="Google Shape;863;p31"/>
          <p:cNvCxnSpPr>
            <a:stCxn id="856" idx="5"/>
            <a:endCxn id="861" idx="1"/>
          </p:cNvCxnSpPr>
          <p:nvPr/>
        </p:nvCxnSpPr>
        <p:spPr>
          <a:xfrm>
            <a:off x="2515584" y="3144182"/>
            <a:ext cx="955500" cy="943800"/>
          </a:xfrm>
          <a:prstGeom prst="straightConnector1">
            <a:avLst/>
          </a:prstGeom>
          <a:noFill/>
          <a:ln w="9525" cap="flat" cmpd="sng">
            <a:solidFill>
              <a:schemeClr val="dk2"/>
            </a:solidFill>
            <a:prstDash val="solid"/>
            <a:round/>
            <a:headEnd type="none" w="med" len="med"/>
            <a:tailEnd type="none" w="med" len="med"/>
          </a:ln>
        </p:spPr>
      </p:cxnSp>
      <p:sp>
        <p:nvSpPr>
          <p:cNvPr id="864" name="Google Shape;864;p31"/>
          <p:cNvSpPr/>
          <p:nvPr/>
        </p:nvSpPr>
        <p:spPr>
          <a:xfrm>
            <a:off x="2845629" y="3456962"/>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65" name="Google Shape;865;p31"/>
          <p:cNvSpPr txBox="1"/>
          <p:nvPr/>
        </p:nvSpPr>
        <p:spPr>
          <a:xfrm>
            <a:off x="2986446" y="3168200"/>
            <a:ext cx="2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Average schedule</a:t>
            </a:r>
            <a:endParaRPr>
              <a:solidFill>
                <a:schemeClr val="dk1"/>
              </a:solidFill>
              <a:latin typeface="Cabin"/>
              <a:ea typeface="Cabin"/>
              <a:cs typeface="Cabin"/>
              <a:sym typeface="Cabin"/>
            </a:endParaRPr>
          </a:p>
        </p:txBody>
      </p:sp>
      <p:sp>
        <p:nvSpPr>
          <p:cNvPr id="866" name="Google Shape;866;p31"/>
          <p:cNvSpPr/>
          <p:nvPr/>
        </p:nvSpPr>
        <p:spPr>
          <a:xfrm>
            <a:off x="1290064" y="40744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67" name="Google Shape;867;p31"/>
          <p:cNvSpPr/>
          <p:nvPr/>
        </p:nvSpPr>
        <p:spPr>
          <a:xfrm>
            <a:off x="2465908" y="40744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68" name="Google Shape;868;p31"/>
          <p:cNvSpPr/>
          <p:nvPr/>
        </p:nvSpPr>
        <p:spPr>
          <a:xfrm>
            <a:off x="1290064" y="3007258"/>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69" name="Google Shape;869;p31"/>
          <p:cNvSpPr/>
          <p:nvPr/>
        </p:nvSpPr>
        <p:spPr>
          <a:xfrm>
            <a:off x="1290064" y="1959223"/>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0" name="Google Shape;870;p31"/>
          <p:cNvSpPr txBox="1"/>
          <p:nvPr/>
        </p:nvSpPr>
        <p:spPr>
          <a:xfrm>
            <a:off x="2398079" y="2764806"/>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sp>
        <p:nvSpPr>
          <p:cNvPr id="871" name="Google Shape;871;p31"/>
          <p:cNvSpPr txBox="1"/>
          <p:nvPr/>
        </p:nvSpPr>
        <p:spPr>
          <a:xfrm>
            <a:off x="3349129" y="3769881"/>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872" name="Google Shape;872;p31"/>
          <p:cNvSpPr txBox="1"/>
          <p:nvPr/>
        </p:nvSpPr>
        <p:spPr>
          <a:xfrm>
            <a:off x="5700525" y="1591525"/>
            <a:ext cx="5970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MSR Version 1: pick schedule 2 and schedule 3</a:t>
            </a:r>
            <a:endParaRPr sz="2200">
              <a:solidFill>
                <a:schemeClr val="dk1"/>
              </a:solidFill>
              <a:latin typeface="Cabin"/>
              <a:ea typeface="Cabin"/>
              <a:cs typeface="Cabin"/>
              <a:sym typeface="Cabin"/>
            </a:endParaRPr>
          </a:p>
        </p:txBody>
      </p:sp>
      <p:sp>
        <p:nvSpPr>
          <p:cNvPr id="873" name="Google Shape;873;p31"/>
          <p:cNvSpPr txBox="1"/>
          <p:nvPr/>
        </p:nvSpPr>
        <p:spPr>
          <a:xfrm>
            <a:off x="5700525" y="1591525"/>
            <a:ext cx="5970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MSR Version 2: pick schedule 2 and schedule 5</a:t>
            </a:r>
            <a:endParaRPr sz="2200">
              <a:solidFill>
                <a:schemeClr val="dk1"/>
              </a:solidFill>
              <a:latin typeface="Cabin"/>
              <a:ea typeface="Cabin"/>
              <a:cs typeface="Cabin"/>
              <a:sym typeface="Cabin"/>
            </a:endParaRPr>
          </a:p>
        </p:txBody>
      </p:sp>
      <p:sp>
        <p:nvSpPr>
          <p:cNvPr id="874" name="Google Shape;874;p31"/>
          <p:cNvSpPr txBox="1"/>
          <p:nvPr/>
        </p:nvSpPr>
        <p:spPr>
          <a:xfrm>
            <a:off x="324079" y="2777006"/>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5</a:t>
            </a:r>
            <a:endParaRPr>
              <a:solidFill>
                <a:schemeClr val="dk1"/>
              </a:solidFill>
              <a:latin typeface="Cabin"/>
              <a:ea typeface="Cabin"/>
              <a:cs typeface="Cabin"/>
              <a:sym typeface="Cabin"/>
            </a:endParaRPr>
          </a:p>
        </p:txBody>
      </p:sp>
      <p:sp>
        <p:nvSpPr>
          <p:cNvPr id="875" name="Google Shape;875;p31"/>
          <p:cNvSpPr/>
          <p:nvPr/>
        </p:nvSpPr>
        <p:spPr>
          <a:xfrm>
            <a:off x="1290064" y="3007696"/>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6" name="Google Shape;876;p31"/>
          <p:cNvSpPr/>
          <p:nvPr/>
        </p:nvSpPr>
        <p:spPr>
          <a:xfrm>
            <a:off x="2433064" y="306460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77" name="Google Shape;877;p31"/>
          <p:cNvCxnSpPr>
            <a:stCxn id="875" idx="6"/>
          </p:cNvCxnSpPr>
          <p:nvPr/>
        </p:nvCxnSpPr>
        <p:spPr>
          <a:xfrm>
            <a:off x="1382164" y="3053746"/>
            <a:ext cx="2087700" cy="1035600"/>
          </a:xfrm>
          <a:prstGeom prst="straightConnector1">
            <a:avLst/>
          </a:prstGeom>
          <a:noFill/>
          <a:ln w="9525" cap="flat" cmpd="sng">
            <a:solidFill>
              <a:schemeClr val="dk2"/>
            </a:solidFill>
            <a:prstDash val="solid"/>
            <a:round/>
            <a:headEnd type="none" w="med" len="med"/>
            <a:tailEnd type="none" w="med" len="med"/>
          </a:ln>
        </p:spPr>
      </p:cxnSp>
      <p:sp>
        <p:nvSpPr>
          <p:cNvPr id="878" name="Google Shape;878;p31"/>
          <p:cNvSpPr/>
          <p:nvPr/>
        </p:nvSpPr>
        <p:spPr>
          <a:xfrm>
            <a:off x="2760925" y="3706823"/>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80" name="Google Shape;880;p31"/>
              <p:cNvSpPr txBox="1"/>
              <p:nvPr/>
            </p:nvSpPr>
            <p:spPr>
              <a:xfrm>
                <a:off x="5527925" y="3812750"/>
                <a:ext cx="57900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dk1"/>
                    </a:solidFill>
                    <a:latin typeface="Cabin"/>
                    <a:ea typeface="Cabin"/>
                    <a:cs typeface="Cabin"/>
                    <a:sym typeface="Cabin"/>
                  </a:rPr>
                  <a:t>Goal: Pick the MSR policy that minimizes </a:t>
                </a:r>
                <a14:m>
                  <m:oMath xmlns:m="http://schemas.openxmlformats.org/officeDocument/2006/math">
                    <m:r>
                      <a:rPr lang="en-US" sz="220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200" b="0" i="1" smtClean="0">
                        <a:solidFill>
                          <a:schemeClr val="dk1"/>
                        </a:solidFill>
                        <a:latin typeface="Cambria Math" panose="02040503050406030204" pitchFamily="18" charset="0"/>
                        <a:ea typeface="Cambria Math" panose="02040503050406030204" pitchFamily="18" charset="0"/>
                        <a:cs typeface="Cabin"/>
                        <a:sym typeface="Cabin"/>
                      </a:rPr>
                      <m:t>[</m:t>
                    </m:r>
                    <m:r>
                      <a:rPr lang="en-US" sz="2200" b="0" i="1" smtClean="0">
                        <a:solidFill>
                          <a:schemeClr val="dk1"/>
                        </a:solidFill>
                        <a:latin typeface="Cambria Math" panose="02040503050406030204" pitchFamily="18" charset="0"/>
                        <a:ea typeface="Cambria Math" panose="02040503050406030204" pitchFamily="18" charset="0"/>
                        <a:cs typeface="Cabin"/>
                        <a:sym typeface="Cabin"/>
                      </a:rPr>
                      <m:t>𝑇</m:t>
                    </m:r>
                    <m:r>
                      <a:rPr lang="en-US" sz="2200" b="0" i="1" smtClean="0">
                        <a:solidFill>
                          <a:schemeClr val="dk1"/>
                        </a:solidFill>
                        <a:latin typeface="Cambria Math" panose="02040503050406030204" pitchFamily="18" charset="0"/>
                        <a:ea typeface="Cambria Math" panose="02040503050406030204" pitchFamily="18" charset="0"/>
                        <a:cs typeface="Cabin"/>
                        <a:sym typeface="Cabin"/>
                      </a:rPr>
                      <m:t>]</m:t>
                    </m:r>
                  </m:oMath>
                </a14:m>
                <a:r>
                  <a:rPr lang="en-US" sz="2200" dirty="0">
                    <a:solidFill>
                      <a:schemeClr val="dk1"/>
                    </a:solidFill>
                    <a:latin typeface="Cabin"/>
                    <a:ea typeface="Cabin"/>
                    <a:cs typeface="Cabin"/>
                    <a:sym typeface="Cabin"/>
                  </a:rPr>
                  <a:t>!</a:t>
                </a:r>
                <a:endParaRPr sz="2200" dirty="0">
                  <a:solidFill>
                    <a:schemeClr val="dk1"/>
                  </a:solidFill>
                  <a:latin typeface="Cabin"/>
                  <a:ea typeface="Cabin"/>
                  <a:cs typeface="Cabin"/>
                  <a:sym typeface="Cabin"/>
                </a:endParaRPr>
              </a:p>
            </p:txBody>
          </p:sp>
        </mc:Choice>
        <mc:Fallback xmlns="">
          <p:sp>
            <p:nvSpPr>
              <p:cNvPr id="880" name="Google Shape;880;p31"/>
              <p:cNvSpPr txBox="1">
                <a:spLocks noRot="1" noChangeAspect="1" noMove="1" noResize="1" noEditPoints="1" noAdjustHandles="1" noChangeArrowheads="1" noChangeShapeType="1" noTextEdit="1"/>
              </p:cNvSpPr>
              <p:nvPr/>
            </p:nvSpPr>
            <p:spPr>
              <a:xfrm>
                <a:off x="5527925" y="3812750"/>
                <a:ext cx="5790000" cy="523190"/>
              </a:xfrm>
              <a:prstGeom prst="rect">
                <a:avLst/>
              </a:prstGeom>
              <a:blipFill>
                <a:blip r:embed="rId5"/>
                <a:stretch>
                  <a:fillRect l="-1313" b="-11905"/>
                </a:stretch>
              </a:blipFill>
              <a:ln>
                <a:noFill/>
              </a:ln>
            </p:spPr>
            <p:txBody>
              <a:bodyPr/>
              <a:lstStyle/>
              <a:p>
                <a:r>
                  <a:rPr lang="en-US">
                    <a:noFill/>
                  </a:rPr>
                  <a:t> </a:t>
                </a:r>
              </a:p>
            </p:txBody>
          </p:sp>
        </mc:Fallback>
      </mc:AlternateContent>
      <p:sp>
        <p:nvSpPr>
          <p:cNvPr id="2" name="Google Shape;865;p31">
            <a:extLst>
              <a:ext uri="{FF2B5EF4-FFF2-40B4-BE49-F238E27FC236}">
                <a16:creationId xmlns:a16="http://schemas.microsoft.com/office/drawing/2014/main" id="{88AED21F-69C7-9B80-9CC2-A685858F7992}"/>
              </a:ext>
            </a:extLst>
          </p:cNvPr>
          <p:cNvSpPr txBox="1"/>
          <p:nvPr/>
        </p:nvSpPr>
        <p:spPr>
          <a:xfrm>
            <a:off x="1297708" y="3564252"/>
            <a:ext cx="2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Average schedule</a:t>
            </a:r>
            <a:endParaRPr>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3" name="Google Shape;969;p33">
                <a:extLst>
                  <a:ext uri="{FF2B5EF4-FFF2-40B4-BE49-F238E27FC236}">
                    <a16:creationId xmlns:a16="http://schemas.microsoft.com/office/drawing/2014/main" id="{F0EDBF22-8ACC-A9A9-63BF-0A9A6D459A65}"/>
                  </a:ext>
                </a:extLst>
              </p:cNvPr>
              <p:cNvSpPr txBox="1"/>
              <p:nvPr/>
            </p:nvSpPr>
            <p:spPr>
              <a:xfrm>
                <a:off x="4082821" y="4712601"/>
                <a:ext cx="7983614" cy="421200"/>
              </a:xfrm>
              <a:prstGeom prst="rect">
                <a:avLst/>
              </a:prstGeom>
              <a:noFill/>
              <a:ln>
                <a:noFill/>
              </a:ln>
            </p:spPr>
            <p:txBody>
              <a:bodyPr spcFirstLastPara="1" wrap="square" lIns="91425" tIns="91425" rIns="91425" bIns="91425" anchor="t" anchorCtr="0">
                <a:noAutofit/>
              </a:bodyPr>
              <a:lstStyle/>
              <a:p>
                <a:pPr lvl="0"/>
                <a:r>
                  <a:rPr lang="en-US" sz="2000" dirty="0">
                    <a:solidFill>
                      <a:schemeClr val="dk1"/>
                    </a:solidFill>
                    <a:latin typeface="Cabin"/>
                    <a:ea typeface="Cabin"/>
                    <a:cs typeface="Cabin"/>
                    <a:sym typeface="Cabin"/>
                  </a:rPr>
                  <a:t>An important observation: </a:t>
                </a:r>
                <a14:m>
                  <m:oMath xmlns:m="http://schemas.openxmlformats.org/officeDocument/2006/math">
                    <m:limLow>
                      <m:limLowPr>
                        <m:ctrlPr>
                          <a:rPr lang="en-US" sz="2000" b="0" i="1" smtClean="0">
                            <a:solidFill>
                              <a:schemeClr val="dk1"/>
                            </a:solidFill>
                            <a:latin typeface="Cambria Math" panose="02040503050406030204" pitchFamily="18" charset="0"/>
                            <a:ea typeface="Cabin"/>
                            <a:cs typeface="Cabin"/>
                            <a:sym typeface="Cabin"/>
                          </a:rPr>
                        </m:ctrlPr>
                      </m:limLowPr>
                      <m:e>
                        <m:r>
                          <m:rPr>
                            <m:sty m:val="p"/>
                          </m:rPr>
                          <a:rPr lang="en-US" sz="2000" b="0" i="0" smtClean="0">
                            <a:solidFill>
                              <a:schemeClr val="dk1"/>
                            </a:solidFill>
                            <a:latin typeface="Cambria Math" panose="02040503050406030204" pitchFamily="18" charset="0"/>
                            <a:ea typeface="Cabin"/>
                            <a:cs typeface="Cabin"/>
                            <a:sym typeface="Cabin"/>
                          </a:rPr>
                          <m:t>lim</m:t>
                        </m:r>
                      </m:e>
                      <m:lim>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𝛼</m:t>
                            </m:r>
                          </m:e>
                          <m:sub>
                            <m:r>
                              <a:rPr lang="en-US" sz="2000" b="0" i="1" smtClean="0">
                                <a:solidFill>
                                  <a:schemeClr val="dk1"/>
                                </a:solidFill>
                                <a:latin typeface="Cambria Math" panose="02040503050406030204" pitchFamily="18" charset="0"/>
                                <a:ea typeface="Cabin"/>
                                <a:cs typeface="Cabin"/>
                                <a:sym typeface="Cabin"/>
                              </a:rPr>
                              <m:t>1,2</m:t>
                            </m:r>
                          </m:sub>
                        </m:sSub>
                        <m:r>
                          <a:rPr lang="en-US" sz="2000" b="0" i="0"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𝛼</m:t>
                            </m:r>
                          </m:e>
                          <m:sub>
                            <m:r>
                              <a:rPr lang="en-US" sz="2000" b="0" i="1" smtClean="0">
                                <a:solidFill>
                                  <a:schemeClr val="dk1"/>
                                </a:solidFill>
                                <a:latin typeface="Cambria Math" panose="02040503050406030204" pitchFamily="18" charset="0"/>
                                <a:ea typeface="Cabin"/>
                                <a:cs typeface="Cabin"/>
                                <a:sym typeface="Cabin"/>
                              </a:rPr>
                              <m:t>2,1</m:t>
                            </m:r>
                          </m:sub>
                        </m:sSub>
                        <m:r>
                          <a:rPr lang="en-US" sz="2000" b="0" i="1" smtClean="0">
                            <a:solidFill>
                              <a:schemeClr val="dk1"/>
                            </a:solidFill>
                            <a:latin typeface="Cambria Math" panose="02040503050406030204" pitchFamily="18" charset="0"/>
                            <a:ea typeface="Cabin"/>
                            <a:cs typeface="Cabin"/>
                            <a:sym typeface="Cabin"/>
                          </a:rPr>
                          <m:t>→∞</m:t>
                        </m:r>
                      </m:lim>
                    </m:limLow>
                    <m:r>
                      <a:rPr lang="en-US" sz="200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b="0" i="1" smtClean="0">
                            <a:solidFill>
                              <a:schemeClr val="dk1"/>
                            </a:solidFill>
                            <a:latin typeface="Cambria Math" panose="02040503050406030204" pitchFamily="18" charset="0"/>
                            <a:ea typeface="Cambria Math" panose="02040503050406030204" pitchFamily="18" charset="0"/>
                            <a:cs typeface="Cabin"/>
                            <a:sym typeface="Cabin"/>
                          </a:rPr>
                        </m:ctrlPr>
                      </m:dPr>
                      <m:e>
                        <m:sSubSup>
                          <m:sSubSupPr>
                            <m:ctrlPr>
                              <a:rPr lang="en-US" sz="2000" b="0" i="1" smtClean="0">
                                <a:solidFill>
                                  <a:schemeClr val="dk1"/>
                                </a:solidFill>
                                <a:latin typeface="Cambria Math" panose="02040503050406030204" pitchFamily="18" charset="0"/>
                                <a:ea typeface="Cambria Math" panose="02040503050406030204" pitchFamily="18" charset="0"/>
                                <a:cs typeface="Cabin"/>
                                <a:sym typeface="Cabin"/>
                              </a:rPr>
                            </m:ctrlPr>
                          </m:sSubSupPr>
                          <m:e>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𝑇</m:t>
                            </m:r>
                          </m:e>
                          <m:sub>
                            <m:r>
                              <a:rPr lang="en-US" sz="2000" b="0" i="1" smtClean="0">
                                <a:solidFill>
                                  <a:schemeClr val="dk1"/>
                                </a:solidFill>
                                <a:latin typeface="Cambria Math" panose="02040503050406030204" pitchFamily="18" charset="0"/>
                                <a:ea typeface="Cambria Math" panose="02040503050406030204" pitchFamily="18" charset="0"/>
                                <a:cs typeface="Cabin"/>
                                <a:sym typeface="Cabin"/>
                              </a:rPr>
                              <m:t>1</m:t>
                            </m:r>
                          </m:sub>
                          <m:sup>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𝑀𝑆𝑅</m:t>
                            </m:r>
                            <m:r>
                              <a:rPr lang="en-US" sz="2000" b="0" i="1" smtClean="0">
                                <a:solidFill>
                                  <a:schemeClr val="dk1"/>
                                </a:solidFill>
                                <a:latin typeface="Cambria Math" panose="02040503050406030204" pitchFamily="18" charset="0"/>
                                <a:ea typeface="Cambria Math" panose="02040503050406030204" pitchFamily="18" charset="0"/>
                                <a:cs typeface="Cabin"/>
                                <a:sym typeface="Cabin"/>
                              </a:rPr>
                              <m:t>−1</m:t>
                            </m:r>
                          </m:sup>
                        </m:sSubSup>
                      </m:e>
                    </m:d>
                    <m:r>
                      <a:rPr lang="en-US" sz="2000" b="0" i="1" smtClean="0">
                        <a:solidFill>
                          <a:schemeClr val="dk1"/>
                        </a:solidFill>
                        <a:latin typeface="Cambria Math" panose="02040503050406030204" pitchFamily="18" charset="0"/>
                        <a:ea typeface="Cambria Math" panose="02040503050406030204" pitchFamily="18" charset="0"/>
                        <a:cs typeface="Cabin"/>
                        <a:sym typeface="Cabin"/>
                      </a:rPr>
                      <m:t>=</m:t>
                    </m:r>
                  </m:oMath>
                </a14:m>
                <a:r>
                  <a:rPr lang="en-US" sz="2000" dirty="0">
                    <a:solidFill>
                      <a:schemeClr val="dk1"/>
                    </a:solidFill>
                    <a:latin typeface="Cabin"/>
                    <a:ea typeface="Cabin"/>
                    <a:cs typeface="Cabin"/>
                    <a:sym typeface="Cabin"/>
                  </a:rPr>
                  <a:t> M/M/1 response time</a:t>
                </a:r>
                <a:endParaRPr sz="2000" dirty="0">
                  <a:solidFill>
                    <a:schemeClr val="dk1"/>
                  </a:solidFill>
                  <a:latin typeface="Cabin"/>
                  <a:ea typeface="Cabin"/>
                  <a:cs typeface="Cabin"/>
                  <a:sym typeface="Cabin"/>
                </a:endParaRPr>
              </a:p>
            </p:txBody>
          </p:sp>
        </mc:Choice>
        <mc:Fallback xmlns="">
          <p:sp>
            <p:nvSpPr>
              <p:cNvPr id="3" name="Google Shape;969;p33">
                <a:extLst>
                  <a:ext uri="{FF2B5EF4-FFF2-40B4-BE49-F238E27FC236}">
                    <a16:creationId xmlns:a16="http://schemas.microsoft.com/office/drawing/2014/main" id="{F0EDBF22-8ACC-A9A9-63BF-0A9A6D459A65}"/>
                  </a:ext>
                </a:extLst>
              </p:cNvPr>
              <p:cNvSpPr txBox="1">
                <a:spLocks noRot="1" noChangeAspect="1" noMove="1" noResize="1" noEditPoints="1" noAdjustHandles="1" noChangeArrowheads="1" noChangeShapeType="1" noTextEdit="1"/>
              </p:cNvSpPr>
              <p:nvPr/>
            </p:nvSpPr>
            <p:spPr>
              <a:xfrm>
                <a:off x="4082821" y="4712601"/>
                <a:ext cx="7983614" cy="421200"/>
              </a:xfrm>
              <a:prstGeom prst="rect">
                <a:avLst/>
              </a:prstGeom>
              <a:blipFill>
                <a:blip r:embed="rId6"/>
                <a:stretch>
                  <a:fillRect l="-795" b="-41176"/>
                </a:stretch>
              </a:blipFill>
              <a:ln>
                <a:noFill/>
              </a:ln>
            </p:spPr>
            <p:txBody>
              <a:bodyPr/>
              <a:lstStyle/>
              <a:p>
                <a:r>
                  <a:rPr lang="en-US">
                    <a:noFill/>
                  </a:rPr>
                  <a:t> </a:t>
                </a:r>
              </a:p>
            </p:txBody>
          </p:sp>
        </mc:Fallback>
      </mc:AlternateContent>
      <p:sp>
        <p:nvSpPr>
          <p:cNvPr id="4" name="Google Shape;880;p31">
            <a:extLst>
              <a:ext uri="{FF2B5EF4-FFF2-40B4-BE49-F238E27FC236}">
                <a16:creationId xmlns:a16="http://schemas.microsoft.com/office/drawing/2014/main" id="{19E2B844-EA6D-8CE4-1F1E-09BDD1D18459}"/>
              </a:ext>
            </a:extLst>
          </p:cNvPr>
          <p:cNvSpPr txBox="1"/>
          <p:nvPr/>
        </p:nvSpPr>
        <p:spPr>
          <a:xfrm>
            <a:off x="4698981" y="5343060"/>
            <a:ext cx="6192798"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dk1"/>
                </a:solidFill>
                <a:latin typeface="Cabin"/>
                <a:ea typeface="Cabin"/>
                <a:cs typeface="Cabin"/>
                <a:sym typeface="Cabin"/>
              </a:rPr>
              <a:t>Heuristic: pick the the intersection between the arrival ray and the edge of the convex area.</a:t>
            </a:r>
            <a:endParaRPr sz="2200" dirty="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7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7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6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7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86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991"/>
        <p:cNvGrpSpPr/>
        <p:nvPr/>
      </p:nvGrpSpPr>
      <p:grpSpPr>
        <a:xfrm>
          <a:off x="0" y="0"/>
          <a:ext cx="0" cy="0"/>
          <a:chOff x="0" y="0"/>
          <a:chExt cx="0" cy="0"/>
        </a:xfrm>
      </p:grpSpPr>
      <p:sp>
        <p:nvSpPr>
          <p:cNvPr id="992" name="Google Shape;992;p34"/>
          <p:cNvSpPr txBox="1">
            <a:spLocks noGrp="1"/>
          </p:cNvSpPr>
          <p:nvPr>
            <p:ph type="title"/>
          </p:nvPr>
        </p:nvSpPr>
        <p:spPr>
          <a:xfrm>
            <a:off x="253879" y="198843"/>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600" dirty="0"/>
              <a:t>How to find optimal MSR policy when preemptions are limited?</a:t>
            </a:r>
            <a:endParaRPr sz="2600" dirty="0"/>
          </a:p>
        </p:txBody>
      </p:sp>
      <p:sp>
        <p:nvSpPr>
          <p:cNvPr id="993" name="Google Shape;993;p34"/>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mc:AlternateContent xmlns:mc="http://schemas.openxmlformats.org/markup-compatibility/2006" xmlns:a14="http://schemas.microsoft.com/office/drawing/2010/main">
        <mc:Choice Requires="a14">
          <p:sp>
            <p:nvSpPr>
              <p:cNvPr id="4" name="Google Shape;292;p20">
                <a:extLst>
                  <a:ext uri="{FF2B5EF4-FFF2-40B4-BE49-F238E27FC236}">
                    <a16:creationId xmlns:a16="http://schemas.microsoft.com/office/drawing/2014/main" id="{ADFEB1DC-35B1-A2D9-33EA-705F0D8A920A}"/>
                  </a:ext>
                </a:extLst>
              </p:cNvPr>
              <p:cNvSpPr txBox="1">
                <a:spLocks noGrp="1"/>
              </p:cNvSpPr>
              <p:nvPr>
                <p:ph type="body" idx="1"/>
              </p:nvPr>
            </p:nvSpPr>
            <p:spPr>
              <a:xfrm>
                <a:off x="3433146" y="1521273"/>
                <a:ext cx="6750532" cy="1031400"/>
              </a:xfrm>
              <a:prstGeom prst="rect">
                <a:avLst/>
              </a:prstGeom>
            </p:spPr>
            <p:txBody>
              <a:bodyPr spcFirstLastPara="1" wrap="square" lIns="91425" tIns="91425" rIns="91425" bIns="91425" anchor="t" anchorCtr="0">
                <a:noAutofit/>
              </a:bodyPr>
              <a:lstStyle/>
              <a:p>
                <a:pPr marL="50800" lvl="0" indent="0" algn="l" rtl="0">
                  <a:spcBef>
                    <a:spcPts val="0"/>
                  </a:spcBef>
                  <a:spcAft>
                    <a:spcPts val="0"/>
                  </a:spcAft>
                  <a:buSzPts val="2800"/>
                  <a:buNone/>
                </a:pPr>
                <a:r>
                  <a:rPr lang="en-US" sz="2200" dirty="0"/>
                  <a:t>Average rate of preemption:</a:t>
                </a:r>
              </a:p>
              <a:p>
                <a:pPr marL="50800" lvl="0" indent="0" algn="l" rtl="0">
                  <a:spcBef>
                    <a:spcPts val="0"/>
                  </a:spcBef>
                  <a:spcAft>
                    <a:spcPts val="0"/>
                  </a:spcAft>
                  <a:buSzPts val="2800"/>
                  <a:buNone/>
                </a:pPr>
                <a:endParaRPr lang="en-US" sz="800" dirty="0"/>
              </a:p>
              <a:p>
                <a:pPr marL="50800" lvl="0" indent="0" algn="l" rtl="0">
                  <a:spcBef>
                    <a:spcPts val="0"/>
                  </a:spcBef>
                  <a:spcAft>
                    <a:spcPts val="0"/>
                  </a:spcAft>
                  <a:buSzPts val="280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𝛼</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1,2</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2,1</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1,2</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2,1</m:t>
                              </m:r>
                            </m:sub>
                          </m:sSub>
                        </m:den>
                      </m:f>
                    </m:oMath>
                  </m:oMathPara>
                </a14:m>
                <a:endParaRPr lang="en-US" sz="1800" dirty="0"/>
              </a:p>
            </p:txBody>
          </p:sp>
        </mc:Choice>
        <mc:Fallback xmlns="">
          <p:sp>
            <p:nvSpPr>
              <p:cNvPr id="4" name="Google Shape;292;p20">
                <a:extLst>
                  <a:ext uri="{FF2B5EF4-FFF2-40B4-BE49-F238E27FC236}">
                    <a16:creationId xmlns:a16="http://schemas.microsoft.com/office/drawing/2014/main" id="{ADFEB1DC-35B1-A2D9-33EA-705F0D8A920A}"/>
                  </a:ext>
                </a:extLst>
              </p:cNvPr>
              <p:cNvSpPr txBox="1">
                <a:spLocks noGrp="1" noRot="1" noChangeAspect="1" noMove="1" noResize="1" noEditPoints="1" noAdjustHandles="1" noChangeArrowheads="1" noChangeShapeType="1" noTextEdit="1"/>
              </p:cNvSpPr>
              <p:nvPr>
                <p:ph type="body" idx="1"/>
              </p:nvPr>
            </p:nvSpPr>
            <p:spPr>
              <a:xfrm>
                <a:off x="3433146" y="1521273"/>
                <a:ext cx="6750532" cy="1031400"/>
              </a:xfrm>
              <a:prstGeom prst="rect">
                <a:avLst/>
              </a:prstGeom>
              <a:blipFill>
                <a:blip r:embed="rId3"/>
                <a:stretch>
                  <a:fillRect l="-375" t="-3659" b="-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Google Shape;292;p20">
                <a:extLst>
                  <a:ext uri="{FF2B5EF4-FFF2-40B4-BE49-F238E27FC236}">
                    <a16:creationId xmlns:a16="http://schemas.microsoft.com/office/drawing/2014/main" id="{F9158CAF-78E1-069B-F03A-788BFE511F71}"/>
                  </a:ext>
                </a:extLst>
              </p:cNvPr>
              <p:cNvSpPr txBox="1">
                <a:spLocks/>
              </p:cNvSpPr>
              <p:nvPr/>
            </p:nvSpPr>
            <p:spPr>
              <a:xfrm>
                <a:off x="3433146" y="2872387"/>
                <a:ext cx="6452459" cy="13685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Para xmlns:m="http://schemas.openxmlformats.org/officeDocument/2006/math">
                    <m:oMathParaPr>
                      <m:jc m:val="centerGroup"/>
                    </m:oMathParaPr>
                    <m:oMath xmlns:m="http://schemas.openxmlformats.org/officeDocument/2006/math">
                      <m:func>
                        <m:funcPr>
                          <m:ctrlPr>
                            <a:rPr lang="en-US" sz="1800" b="0" i="1" smtClean="0">
                              <a:latin typeface="Cambria Math" panose="02040503050406030204" pitchFamily="18" charset="0"/>
                            </a:rPr>
                          </m:ctrlPr>
                        </m:funcPr>
                        <m:fName>
                          <m:limLow>
                            <m:limLowPr>
                              <m:ctrlPr>
                                <a:rPr lang="en-US" sz="1800" b="0" i="1" smtClean="0">
                                  <a:latin typeface="Cambria Math" panose="02040503050406030204" pitchFamily="18" charset="0"/>
                                </a:rPr>
                              </m:ctrlPr>
                            </m:limLowPr>
                            <m:e>
                              <m:r>
                                <m:rPr>
                                  <m:sty m:val="p"/>
                                </m:rPr>
                                <a:rPr lang="en-US" sz="1800" b="0" i="0" smtClean="0">
                                  <a:latin typeface="Cambria Math" panose="02040503050406030204" pitchFamily="18" charset="0"/>
                                </a:rPr>
                                <m:t>min</m:t>
                              </m:r>
                            </m:e>
                            <m:li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1,2</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2,1</m:t>
                                  </m:r>
                                </m:sub>
                              </m:sSub>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2</m:t>
                                  </m:r>
                                </m:sub>
                              </m:sSub>
                            </m:lim>
                          </m:limLow>
                        </m:fName>
                        <m:e>
                          <m:r>
                            <a:rPr lang="en-US" sz="1800" b="0" i="1" smtClean="0">
                              <a:latin typeface="Cambria Math" panose="02040503050406030204" pitchFamily="18" charset="0"/>
                              <a:ea typeface="Cambria Math" panose="02040503050406030204" pitchFamily="18" charset="0"/>
                            </a:rPr>
                            <m:t>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𝑇</m:t>
                          </m:r>
                          <m:r>
                            <a:rPr lang="en-US" sz="1800" b="0" i="1" smtClean="0">
                              <a:latin typeface="Cambria Math" panose="02040503050406030204" pitchFamily="18" charset="0"/>
                              <a:ea typeface="Cambria Math" panose="02040503050406030204" pitchFamily="18" charset="0"/>
                            </a:rPr>
                            <m:t>]</m:t>
                          </m:r>
                        </m:e>
                      </m:func>
                    </m:oMath>
                  </m:oMathPara>
                </a14:m>
                <a:endParaRPr lang="en-US" sz="1800" b="0" dirty="0"/>
              </a:p>
              <a:p>
                <a:pPr marL="50800" indent="0">
                  <a:spcBef>
                    <a:spcPts val="0"/>
                  </a:spcBef>
                  <a:buFont typeface="Noto Sans Symbols"/>
                  <a:buNone/>
                </a:pPr>
                <a:endParaRPr lang="en-US" sz="1400" b="0" dirty="0"/>
              </a:p>
              <a:p>
                <a:pPr marL="50800" indent="0">
                  <a:spcBef>
                    <a:spcPts val="0"/>
                  </a:spcBef>
                  <a:buFont typeface="Noto Sans Symbols"/>
                  <a:buNone/>
                </a:pPr>
                <a:r>
                  <a:rPr lang="en-US" sz="2200" dirty="0"/>
                  <a:t>Subject to </a:t>
                </a:r>
                <a14:m>
                  <m:oMath xmlns:m="http://schemas.openxmlformats.org/officeDocument/2006/math">
                    <m:r>
                      <a:rPr lang="en-US" sz="2200" b="0" i="1" smtClean="0">
                        <a:latin typeface="Cambria Math" panose="02040503050406030204" pitchFamily="18" charset="0"/>
                      </a:rPr>
                      <m:t>𝛼</m:t>
                    </m:r>
                    <m:r>
                      <a:rPr lang="en-US" sz="2200" b="0" i="1" smtClean="0">
                        <a:latin typeface="Cambria Math" panose="02040503050406030204" pitchFamily="18" charset="0"/>
                      </a:rPr>
                      <m:t>≤</m:t>
                    </m:r>
                    <m:acc>
                      <m:accPr>
                        <m:chr m:val="̅"/>
                        <m:ctrlPr>
                          <a:rPr lang="en-US" sz="2200" b="0" i="1" smtClean="0">
                            <a:latin typeface="Cambria Math" panose="02040503050406030204" pitchFamily="18" charset="0"/>
                          </a:rPr>
                        </m:ctrlPr>
                      </m:accPr>
                      <m:e>
                        <m:r>
                          <a:rPr lang="en-US" sz="2200" b="0" i="1" smtClean="0">
                            <a:latin typeface="Cambria Math" panose="02040503050406030204" pitchFamily="18" charset="0"/>
                          </a:rPr>
                          <m:t>𝛼</m:t>
                        </m:r>
                      </m:e>
                    </m:acc>
                    <m:r>
                      <a:rPr lang="en-US" sz="2200" b="0" i="0" smtClean="0">
                        <a:latin typeface="Cambria Math" panose="02040503050406030204" pitchFamily="18" charset="0"/>
                      </a:rPr>
                      <m:t>,</m:t>
                    </m:r>
                  </m:oMath>
                </a14:m>
                <a:endParaRPr lang="en-US" sz="2200" b="0" dirty="0"/>
              </a:p>
              <a:p>
                <a:pPr marL="50800" indent="0">
                  <a:spcBef>
                    <a:spcPts val="0"/>
                  </a:spcBef>
                  <a:buFont typeface="Noto Sans Symbols"/>
                  <a:buNone/>
                </a:pPr>
                <a:r>
                  <a:rPr lang="en-US" sz="2200" dirty="0"/>
                  <a:t>Where </a:t>
                </a:r>
                <a14:m>
                  <m:oMath xmlns:m="http://schemas.openxmlformats.org/officeDocument/2006/math">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𝛼</m:t>
                        </m:r>
                      </m:e>
                    </m:acc>
                  </m:oMath>
                </a14:m>
                <a:r>
                  <a:rPr lang="en-US" sz="2200" dirty="0"/>
                  <a:t> denotes the preemption budget.</a:t>
                </a:r>
              </a:p>
            </p:txBody>
          </p:sp>
        </mc:Choice>
        <mc:Fallback xmlns="">
          <p:sp>
            <p:nvSpPr>
              <p:cNvPr id="5" name="Google Shape;292;p20">
                <a:extLst>
                  <a:ext uri="{FF2B5EF4-FFF2-40B4-BE49-F238E27FC236}">
                    <a16:creationId xmlns:a16="http://schemas.microsoft.com/office/drawing/2014/main" id="{F9158CAF-78E1-069B-F03A-788BFE511F71}"/>
                  </a:ext>
                </a:extLst>
              </p:cNvPr>
              <p:cNvSpPr txBox="1">
                <a:spLocks noRot="1" noChangeAspect="1" noMove="1" noResize="1" noEditPoints="1" noAdjustHandles="1" noChangeArrowheads="1" noChangeShapeType="1" noTextEdit="1"/>
              </p:cNvSpPr>
              <p:nvPr/>
            </p:nvSpPr>
            <p:spPr>
              <a:xfrm>
                <a:off x="3433146" y="2872387"/>
                <a:ext cx="6452459" cy="1368508"/>
              </a:xfrm>
              <a:prstGeom prst="rect">
                <a:avLst/>
              </a:prstGeom>
              <a:blipFill>
                <a:blip r:embed="rId4"/>
                <a:stretch>
                  <a:fillRect l="-393" b="-2752"/>
                </a:stretch>
              </a:blipFill>
              <a:ln>
                <a:no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1D732125-322D-DBEC-AC66-4060AA780410}"/>
              </a:ext>
            </a:extLst>
          </p:cNvPr>
          <p:cNvGrpSpPr/>
          <p:nvPr/>
        </p:nvGrpSpPr>
        <p:grpSpPr>
          <a:xfrm>
            <a:off x="3265285" y="5188329"/>
            <a:ext cx="5689565" cy="805816"/>
            <a:chOff x="5664235" y="3190717"/>
            <a:chExt cx="5689565" cy="805816"/>
          </a:xfrm>
        </p:grpSpPr>
        <p:cxnSp>
          <p:nvCxnSpPr>
            <p:cNvPr id="3" name="Straight Arrow Connector 2">
              <a:extLst>
                <a:ext uri="{FF2B5EF4-FFF2-40B4-BE49-F238E27FC236}">
                  <a16:creationId xmlns:a16="http://schemas.microsoft.com/office/drawing/2014/main" id="{D7332F9A-4333-0FCF-8A89-D11FE8C7104E}"/>
                </a:ext>
              </a:extLst>
            </p:cNvPr>
            <p:cNvCxnSpPr/>
            <p:nvPr/>
          </p:nvCxnSpPr>
          <p:spPr>
            <a:xfrm>
              <a:off x="5846164" y="3429000"/>
              <a:ext cx="4923315"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Google Shape;292;p20">
                  <a:extLst>
                    <a:ext uri="{FF2B5EF4-FFF2-40B4-BE49-F238E27FC236}">
                      <a16:creationId xmlns:a16="http://schemas.microsoft.com/office/drawing/2014/main" id="{78FFC38B-9AF6-BFEA-A24A-A1154FAD9FFC}"/>
                    </a:ext>
                  </a:extLst>
                </p:cNvPr>
                <p:cNvSpPr txBox="1">
                  <a:spLocks/>
                </p:cNvSpPr>
                <p:nvPr/>
              </p:nvSpPr>
              <p:spPr>
                <a:xfrm>
                  <a:off x="10727567" y="3190717"/>
                  <a:ext cx="626233"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𝛼</m:t>
                        </m:r>
                      </m:oMath>
                    </m:oMathPara>
                  </a14:m>
                  <a:endParaRPr lang="en-US" sz="1800" dirty="0"/>
                </a:p>
              </p:txBody>
            </p:sp>
          </mc:Choice>
          <mc:Fallback xmlns="">
            <p:sp>
              <p:nvSpPr>
                <p:cNvPr id="7" name="Google Shape;292;p20">
                  <a:extLst>
                    <a:ext uri="{FF2B5EF4-FFF2-40B4-BE49-F238E27FC236}">
                      <a16:creationId xmlns:a16="http://schemas.microsoft.com/office/drawing/2014/main" id="{78FFC38B-9AF6-BFEA-A24A-A1154FAD9FFC}"/>
                    </a:ext>
                  </a:extLst>
                </p:cNvPr>
                <p:cNvSpPr txBox="1">
                  <a:spLocks noRot="1" noChangeAspect="1" noMove="1" noResize="1" noEditPoints="1" noAdjustHandles="1" noChangeArrowheads="1" noChangeShapeType="1" noTextEdit="1"/>
                </p:cNvSpPr>
                <p:nvPr/>
              </p:nvSpPr>
              <p:spPr>
                <a:xfrm>
                  <a:off x="10727567" y="3190717"/>
                  <a:ext cx="626233" cy="476566"/>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292;p20">
                  <a:extLst>
                    <a:ext uri="{FF2B5EF4-FFF2-40B4-BE49-F238E27FC236}">
                      <a16:creationId xmlns:a16="http://schemas.microsoft.com/office/drawing/2014/main" id="{5F99B0E2-C70E-7EFD-4EAA-2B740A3CE8F1}"/>
                    </a:ext>
                  </a:extLst>
                </p:cNvPr>
                <p:cNvSpPr txBox="1">
                  <a:spLocks/>
                </p:cNvSpPr>
                <p:nvPr/>
              </p:nvSpPr>
              <p:spPr>
                <a:xfrm>
                  <a:off x="10236688" y="3485213"/>
                  <a:ext cx="626233"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p:txBody>
            </p:sp>
          </mc:Choice>
          <mc:Fallback xmlns="">
            <p:sp>
              <p:nvSpPr>
                <p:cNvPr id="8" name="Google Shape;292;p20">
                  <a:extLst>
                    <a:ext uri="{FF2B5EF4-FFF2-40B4-BE49-F238E27FC236}">
                      <a16:creationId xmlns:a16="http://schemas.microsoft.com/office/drawing/2014/main" id="{5F99B0E2-C70E-7EFD-4EAA-2B740A3CE8F1}"/>
                    </a:ext>
                  </a:extLst>
                </p:cNvPr>
                <p:cNvSpPr txBox="1">
                  <a:spLocks noRot="1" noChangeAspect="1" noMove="1" noResize="1" noEditPoints="1" noAdjustHandles="1" noChangeArrowheads="1" noChangeShapeType="1" noTextEdit="1"/>
                </p:cNvSpPr>
                <p:nvPr/>
              </p:nvSpPr>
              <p:spPr>
                <a:xfrm>
                  <a:off x="10236688" y="3485213"/>
                  <a:ext cx="626233" cy="476566"/>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292;p20">
                  <a:extLst>
                    <a:ext uri="{FF2B5EF4-FFF2-40B4-BE49-F238E27FC236}">
                      <a16:creationId xmlns:a16="http://schemas.microsoft.com/office/drawing/2014/main" id="{37339A90-97CA-FE90-9C5E-6BDA214AA624}"/>
                    </a:ext>
                  </a:extLst>
                </p:cNvPr>
                <p:cNvSpPr txBox="1">
                  <a:spLocks/>
                </p:cNvSpPr>
                <p:nvPr/>
              </p:nvSpPr>
              <p:spPr>
                <a:xfrm>
                  <a:off x="5664235" y="3519967"/>
                  <a:ext cx="626233"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m:t>
                        </m:r>
                      </m:oMath>
                    </m:oMathPara>
                  </a14:m>
                  <a:endParaRPr lang="en-US" sz="1800" dirty="0"/>
                </a:p>
              </p:txBody>
            </p:sp>
          </mc:Choice>
          <mc:Fallback xmlns="">
            <p:sp>
              <p:nvSpPr>
                <p:cNvPr id="9" name="Google Shape;292;p20">
                  <a:extLst>
                    <a:ext uri="{FF2B5EF4-FFF2-40B4-BE49-F238E27FC236}">
                      <a16:creationId xmlns:a16="http://schemas.microsoft.com/office/drawing/2014/main" id="{37339A90-97CA-FE90-9C5E-6BDA214AA624}"/>
                    </a:ext>
                  </a:extLst>
                </p:cNvPr>
                <p:cNvSpPr txBox="1">
                  <a:spLocks noRot="1" noChangeAspect="1" noMove="1" noResize="1" noEditPoints="1" noAdjustHandles="1" noChangeArrowheads="1" noChangeShapeType="1" noTextEdit="1"/>
                </p:cNvSpPr>
                <p:nvPr/>
              </p:nvSpPr>
              <p:spPr>
                <a:xfrm>
                  <a:off x="5664235" y="3519967"/>
                  <a:ext cx="626233" cy="476566"/>
                </a:xfrm>
                <a:prstGeom prst="rect">
                  <a:avLst/>
                </a:prstGeom>
                <a:blipFill>
                  <a:blip r:embed="rId7"/>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Google Shape;292;p20">
                <a:extLst>
                  <a:ext uri="{FF2B5EF4-FFF2-40B4-BE49-F238E27FC236}">
                    <a16:creationId xmlns:a16="http://schemas.microsoft.com/office/drawing/2014/main" id="{9E86020B-81B1-1AB8-4BEB-ED35736B5EE4}"/>
                  </a:ext>
                </a:extLst>
              </p:cNvPr>
              <p:cNvSpPr txBox="1">
                <a:spLocks/>
              </p:cNvSpPr>
              <p:nvPr/>
            </p:nvSpPr>
            <p:spPr>
              <a:xfrm>
                <a:off x="7528187" y="4830905"/>
                <a:ext cx="2264863"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 xmlns:m="http://schemas.openxmlformats.org/officeDocument/2006/math">
                    <m:r>
                      <a:rPr lang="en-US" sz="1800" b="0" i="1" smtClean="0">
                        <a:latin typeface="Cambria Math" panose="02040503050406030204" pitchFamily="18" charset="0"/>
                        <a:ea typeface="Cambria Math" panose="02040503050406030204" pitchFamily="18" charset="0"/>
                      </a:rPr>
                      <m:t>𝔼</m:t>
                    </m:r>
                    <m:d>
                      <m:dPr>
                        <m:begChr m:val="["/>
                        <m:endChr m:val="]"/>
                        <m:ctrlPr>
                          <a:rPr lang="en-US" sz="1800" b="0" i="1" smtClean="0">
                            <a:latin typeface="Cambria Math" panose="02040503050406030204" pitchFamily="18" charset="0"/>
                          </a:rPr>
                        </m:ctrlPr>
                      </m:dPr>
                      <m:e>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𝑇</m:t>
                            </m:r>
                          </m:e>
                          <m:sub>
                            <m:r>
                              <a:rPr lang="en-US" sz="1800" b="0" i="1" smtClean="0">
                                <a:latin typeface="Cambria Math" panose="02040503050406030204" pitchFamily="18" charset="0"/>
                              </a:rPr>
                              <m:t>1</m:t>
                            </m:r>
                          </m:sub>
                          <m:sup>
                            <m:r>
                              <a:rPr lang="en-US" sz="1800" b="0" i="1" smtClean="0">
                                <a:latin typeface="Cambria Math" panose="02040503050406030204" pitchFamily="18" charset="0"/>
                              </a:rPr>
                              <m:t>𝑀𝑆𝑅</m:t>
                            </m:r>
                            <m:r>
                              <a:rPr lang="en-US" sz="1800" b="0" i="1" smtClean="0">
                                <a:latin typeface="Cambria Math" panose="02040503050406030204" pitchFamily="18" charset="0"/>
                              </a:rPr>
                              <m:t>−1</m:t>
                            </m:r>
                          </m:sup>
                        </m:sSubSup>
                      </m:e>
                    </m:d>
                    <m:r>
                      <a:rPr lang="en-US" sz="1800" b="0" i="1" smtClean="0">
                        <a:latin typeface="Cambria Math" panose="02040503050406030204" pitchFamily="18" charset="0"/>
                      </a:rPr>
                      <m:t>→</m:t>
                    </m:r>
                  </m:oMath>
                </a14:m>
                <a:r>
                  <a:rPr lang="en-US" sz="1800" dirty="0"/>
                  <a:t> M/M/1</a:t>
                </a:r>
              </a:p>
            </p:txBody>
          </p:sp>
        </mc:Choice>
        <mc:Fallback xmlns="">
          <p:sp>
            <p:nvSpPr>
              <p:cNvPr id="11" name="Google Shape;292;p20">
                <a:extLst>
                  <a:ext uri="{FF2B5EF4-FFF2-40B4-BE49-F238E27FC236}">
                    <a16:creationId xmlns:a16="http://schemas.microsoft.com/office/drawing/2014/main" id="{9E86020B-81B1-1AB8-4BEB-ED35736B5EE4}"/>
                  </a:ext>
                </a:extLst>
              </p:cNvPr>
              <p:cNvSpPr txBox="1">
                <a:spLocks noRot="1" noChangeAspect="1" noMove="1" noResize="1" noEditPoints="1" noAdjustHandles="1" noChangeArrowheads="1" noChangeShapeType="1" noTextEdit="1"/>
              </p:cNvSpPr>
              <p:nvPr/>
            </p:nvSpPr>
            <p:spPr>
              <a:xfrm>
                <a:off x="7528187" y="4830905"/>
                <a:ext cx="2264863" cy="476566"/>
              </a:xfrm>
              <a:prstGeom prst="rect">
                <a:avLst/>
              </a:prstGeom>
              <a:blipFill>
                <a:blip r:embed="rId8"/>
                <a:stretch>
                  <a:fillRect b="-256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Google Shape;292;p20">
                <a:extLst>
                  <a:ext uri="{FF2B5EF4-FFF2-40B4-BE49-F238E27FC236}">
                    <a16:creationId xmlns:a16="http://schemas.microsoft.com/office/drawing/2014/main" id="{ADA4F526-A81C-8228-CCB3-32AFF819B49D}"/>
                  </a:ext>
                </a:extLst>
              </p:cNvPr>
              <p:cNvSpPr txBox="1">
                <a:spLocks/>
              </p:cNvSpPr>
              <p:nvPr/>
            </p:nvSpPr>
            <p:spPr>
              <a:xfrm>
                <a:off x="3112729" y="4661714"/>
                <a:ext cx="2044224"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 xmlns:m="http://schemas.openxmlformats.org/officeDocument/2006/math">
                    <m:r>
                      <a:rPr lang="en-US" sz="1800" b="0" i="1" smtClean="0">
                        <a:latin typeface="Cambria Math" panose="02040503050406030204" pitchFamily="18" charset="0"/>
                        <a:ea typeface="Cambria Math" panose="02040503050406030204" pitchFamily="18" charset="0"/>
                      </a:rPr>
                      <m:t>𝔼</m:t>
                    </m:r>
                    <m:d>
                      <m:dPr>
                        <m:begChr m:val="["/>
                        <m:endChr m:val="]"/>
                        <m:ctrlPr>
                          <a:rPr lang="en-US" sz="1800" b="0" i="1" smtClean="0">
                            <a:latin typeface="Cambria Math" panose="02040503050406030204" pitchFamily="18" charset="0"/>
                          </a:rPr>
                        </m:ctrlPr>
                      </m:dPr>
                      <m:e>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𝑇</m:t>
                            </m:r>
                          </m:e>
                          <m:sub>
                            <m:r>
                              <a:rPr lang="en-US" sz="1800" b="0" i="1" smtClean="0">
                                <a:latin typeface="Cambria Math" panose="02040503050406030204" pitchFamily="18" charset="0"/>
                              </a:rPr>
                              <m:t>1</m:t>
                            </m:r>
                          </m:sub>
                          <m:sup>
                            <m:r>
                              <a:rPr lang="en-US" sz="1800" b="0" i="1" smtClean="0">
                                <a:latin typeface="Cambria Math" panose="02040503050406030204" pitchFamily="18" charset="0"/>
                              </a:rPr>
                              <m:t>𝑀𝑆𝑅</m:t>
                            </m:r>
                            <m:r>
                              <a:rPr lang="en-US" sz="1800" b="0" i="1" smtClean="0">
                                <a:latin typeface="Cambria Math" panose="02040503050406030204" pitchFamily="18" charset="0"/>
                              </a:rPr>
                              <m:t>−1</m:t>
                            </m:r>
                          </m:sup>
                        </m:sSubSup>
                      </m:e>
                    </m:d>
                    <m:r>
                      <a:rPr lang="en-US" sz="1800" b="0" i="1" smtClean="0">
                        <a:latin typeface="Cambria Math" panose="02040503050406030204" pitchFamily="18" charset="0"/>
                      </a:rPr>
                      <m:t>→</m:t>
                    </m:r>
                  </m:oMath>
                </a14:m>
                <a:r>
                  <a:rPr lang="en-US" sz="1800" dirty="0"/>
                  <a:t> switching penalty</a:t>
                </a:r>
              </a:p>
            </p:txBody>
          </p:sp>
        </mc:Choice>
        <mc:Fallback xmlns="">
          <p:sp>
            <p:nvSpPr>
              <p:cNvPr id="12" name="Google Shape;292;p20">
                <a:extLst>
                  <a:ext uri="{FF2B5EF4-FFF2-40B4-BE49-F238E27FC236}">
                    <a16:creationId xmlns:a16="http://schemas.microsoft.com/office/drawing/2014/main" id="{ADA4F526-A81C-8228-CCB3-32AFF819B49D}"/>
                  </a:ext>
                </a:extLst>
              </p:cNvPr>
              <p:cNvSpPr txBox="1">
                <a:spLocks noRot="1" noChangeAspect="1" noMove="1" noResize="1" noEditPoints="1" noAdjustHandles="1" noChangeArrowheads="1" noChangeShapeType="1" noTextEdit="1"/>
              </p:cNvSpPr>
              <p:nvPr/>
            </p:nvSpPr>
            <p:spPr>
              <a:xfrm>
                <a:off x="3112729" y="4661714"/>
                <a:ext cx="2044224" cy="476566"/>
              </a:xfrm>
              <a:prstGeom prst="rect">
                <a:avLst/>
              </a:prstGeom>
              <a:blipFill>
                <a:blip r:embed="rId9"/>
                <a:stretch>
                  <a:fillRect b="-5789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46175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304800" y="-17970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900" dirty="0"/>
              <a:t>A Wide Variety of Workloads Run in Data Centers</a:t>
            </a:r>
            <a:endParaRPr sz="2900" dirty="0"/>
          </a:p>
        </p:txBody>
      </p:sp>
      <p:sp>
        <p:nvSpPr>
          <p:cNvPr id="113" name="Google Shape;113;p16"/>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114" name="Google Shape;114;p16"/>
          <p:cNvPicPr preferRelativeResize="0"/>
          <p:nvPr/>
        </p:nvPicPr>
        <p:blipFill>
          <a:blip r:embed="rId4">
            <a:alphaModFix/>
          </a:blip>
          <a:stretch>
            <a:fillRect/>
          </a:stretch>
        </p:blipFill>
        <p:spPr>
          <a:xfrm>
            <a:off x="4098662" y="3297197"/>
            <a:ext cx="4174075" cy="2350099"/>
          </a:xfrm>
          <a:prstGeom prst="rect">
            <a:avLst/>
          </a:prstGeom>
          <a:noFill/>
          <a:ln>
            <a:noFill/>
          </a:ln>
        </p:spPr>
      </p:pic>
      <p:sp>
        <p:nvSpPr>
          <p:cNvPr id="115" name="Google Shape;115;p16"/>
          <p:cNvSpPr txBox="1"/>
          <p:nvPr/>
        </p:nvSpPr>
        <p:spPr>
          <a:xfrm>
            <a:off x="4325399" y="5647296"/>
            <a:ext cx="3720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How to schedule these workloads?</a:t>
            </a:r>
            <a:endParaRPr sz="1800">
              <a:solidFill>
                <a:schemeClr val="dk1"/>
              </a:solidFill>
              <a:latin typeface="Cabin"/>
              <a:ea typeface="Cabin"/>
              <a:cs typeface="Cabin"/>
              <a:sym typeface="Cabin"/>
            </a:endParaRPr>
          </a:p>
        </p:txBody>
      </p:sp>
      <p:grpSp>
        <p:nvGrpSpPr>
          <p:cNvPr id="116" name="Google Shape;116;p16"/>
          <p:cNvGrpSpPr/>
          <p:nvPr/>
        </p:nvGrpSpPr>
        <p:grpSpPr>
          <a:xfrm>
            <a:off x="1371600" y="1118847"/>
            <a:ext cx="2857500" cy="2085850"/>
            <a:chOff x="1409700" y="3936300"/>
            <a:chExt cx="2857500" cy="2085850"/>
          </a:xfrm>
        </p:grpSpPr>
        <p:pic>
          <p:nvPicPr>
            <p:cNvPr id="117" name="Google Shape;117;p16"/>
            <p:cNvPicPr preferRelativeResize="0"/>
            <p:nvPr/>
          </p:nvPicPr>
          <p:blipFill>
            <a:blip r:embed="rId5">
              <a:alphaModFix/>
            </a:blip>
            <a:stretch>
              <a:fillRect/>
            </a:stretch>
          </p:blipFill>
          <p:spPr>
            <a:xfrm>
              <a:off x="1409700" y="3936300"/>
              <a:ext cx="2857500" cy="1600200"/>
            </a:xfrm>
            <a:prstGeom prst="rect">
              <a:avLst/>
            </a:prstGeom>
            <a:noFill/>
            <a:ln>
              <a:noFill/>
            </a:ln>
          </p:spPr>
        </p:pic>
        <p:sp>
          <p:nvSpPr>
            <p:cNvPr id="118" name="Google Shape;118;p16"/>
            <p:cNvSpPr txBox="1"/>
            <p:nvPr/>
          </p:nvSpPr>
          <p:spPr>
            <a:xfrm>
              <a:off x="2314500" y="5591050"/>
              <a:ext cx="1200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Serverless</a:t>
              </a:r>
              <a:endParaRPr sz="1600">
                <a:solidFill>
                  <a:schemeClr val="dk1"/>
                </a:solidFill>
                <a:latin typeface="Cabin"/>
                <a:ea typeface="Cabin"/>
                <a:cs typeface="Cabin"/>
                <a:sym typeface="Cabin"/>
              </a:endParaRPr>
            </a:p>
          </p:txBody>
        </p:sp>
      </p:grpSp>
      <p:grpSp>
        <p:nvGrpSpPr>
          <p:cNvPr id="119" name="Google Shape;119;p16"/>
          <p:cNvGrpSpPr/>
          <p:nvPr/>
        </p:nvGrpSpPr>
        <p:grpSpPr>
          <a:xfrm>
            <a:off x="4403770" y="1080897"/>
            <a:ext cx="3158173" cy="2105240"/>
            <a:chOff x="4441870" y="3898350"/>
            <a:chExt cx="3158173" cy="2105240"/>
          </a:xfrm>
        </p:grpSpPr>
        <p:pic>
          <p:nvPicPr>
            <p:cNvPr id="120" name="Google Shape;120;p16"/>
            <p:cNvPicPr preferRelativeResize="0"/>
            <p:nvPr/>
          </p:nvPicPr>
          <p:blipFill rotWithShape="1">
            <a:blip r:embed="rId6">
              <a:alphaModFix/>
            </a:blip>
            <a:srcRect l="9197" r="7862"/>
            <a:stretch/>
          </p:blipFill>
          <p:spPr>
            <a:xfrm>
              <a:off x="5280700" y="3898350"/>
              <a:ext cx="1657300" cy="1600200"/>
            </a:xfrm>
            <a:prstGeom prst="rect">
              <a:avLst/>
            </a:prstGeom>
            <a:noFill/>
            <a:ln>
              <a:noFill/>
            </a:ln>
          </p:spPr>
        </p:pic>
        <p:sp>
          <p:nvSpPr>
            <p:cNvPr id="121" name="Google Shape;121;p16"/>
            <p:cNvSpPr txBox="1"/>
            <p:nvPr/>
          </p:nvSpPr>
          <p:spPr>
            <a:xfrm>
              <a:off x="4441870" y="5572733"/>
              <a:ext cx="3158173"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Cloud Instances (AWS, Azure, etc.)</a:t>
              </a:r>
              <a:endParaRPr sz="1600">
                <a:solidFill>
                  <a:schemeClr val="dk1"/>
                </a:solidFill>
                <a:latin typeface="Cabin"/>
                <a:ea typeface="Cabin"/>
                <a:cs typeface="Cabin"/>
                <a:sym typeface="Cabin"/>
              </a:endParaRPr>
            </a:p>
          </p:txBody>
        </p:sp>
      </p:grpSp>
      <p:grpSp>
        <p:nvGrpSpPr>
          <p:cNvPr id="122" name="Google Shape;122;p16"/>
          <p:cNvGrpSpPr/>
          <p:nvPr/>
        </p:nvGrpSpPr>
        <p:grpSpPr>
          <a:xfrm>
            <a:off x="7925814" y="1080897"/>
            <a:ext cx="3328819" cy="2123557"/>
            <a:chOff x="7963914" y="3898350"/>
            <a:chExt cx="3328819" cy="2123557"/>
          </a:xfrm>
        </p:grpSpPr>
        <p:pic>
          <p:nvPicPr>
            <p:cNvPr id="123" name="Google Shape;123;p16"/>
            <p:cNvPicPr preferRelativeResize="0"/>
            <p:nvPr/>
          </p:nvPicPr>
          <p:blipFill rotWithShape="1">
            <a:blip r:embed="rId7">
              <a:alphaModFix/>
            </a:blip>
            <a:srcRect l="4210" t="5128" r="54225" b="25939"/>
            <a:stretch/>
          </p:blipFill>
          <p:spPr>
            <a:xfrm>
              <a:off x="8721100" y="3898350"/>
              <a:ext cx="1814448" cy="1692700"/>
            </a:xfrm>
            <a:prstGeom prst="rect">
              <a:avLst/>
            </a:prstGeom>
            <a:noFill/>
            <a:ln>
              <a:noFill/>
            </a:ln>
          </p:spPr>
        </p:pic>
        <p:sp>
          <p:nvSpPr>
            <p:cNvPr id="124" name="Google Shape;124;p16"/>
            <p:cNvSpPr txBox="1"/>
            <p:nvPr/>
          </p:nvSpPr>
          <p:spPr>
            <a:xfrm>
              <a:off x="7963914" y="5591050"/>
              <a:ext cx="3328819"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dk1"/>
                  </a:solidFill>
                  <a:latin typeface="Cabin"/>
                  <a:ea typeface="Cabin"/>
                  <a:cs typeface="Cabin"/>
                  <a:sym typeface="Cabin"/>
                </a:rPr>
                <a:t>High Performance Computing (HPC)</a:t>
              </a:r>
              <a:endParaRPr sz="1600" dirty="0">
                <a:solidFill>
                  <a:schemeClr val="dk1"/>
                </a:solidFill>
                <a:latin typeface="Cabin"/>
                <a:ea typeface="Cabin"/>
                <a:cs typeface="Cabin"/>
                <a:sym typeface="Cabin"/>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991"/>
        <p:cNvGrpSpPr/>
        <p:nvPr/>
      </p:nvGrpSpPr>
      <p:grpSpPr>
        <a:xfrm>
          <a:off x="0" y="0"/>
          <a:ext cx="0" cy="0"/>
          <a:chOff x="0" y="0"/>
          <a:chExt cx="0" cy="0"/>
        </a:xfrm>
      </p:grpSpPr>
      <p:sp>
        <p:nvSpPr>
          <p:cNvPr id="992" name="Google Shape;992;p34"/>
          <p:cNvSpPr txBox="1">
            <a:spLocks noGrp="1"/>
          </p:cNvSpPr>
          <p:nvPr>
            <p:ph type="title"/>
          </p:nvPr>
        </p:nvSpPr>
        <p:spPr>
          <a:xfrm>
            <a:off x="253879" y="198843"/>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400" dirty="0"/>
              <a:t>An example on picking MSR</a:t>
            </a:r>
            <a:endParaRPr sz="3400" dirty="0"/>
          </a:p>
        </p:txBody>
      </p:sp>
      <p:sp>
        <p:nvSpPr>
          <p:cNvPr id="993" name="Google Shape;993;p34"/>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grpSp>
        <p:nvGrpSpPr>
          <p:cNvPr id="39" name="Group 38">
            <a:extLst>
              <a:ext uri="{FF2B5EF4-FFF2-40B4-BE49-F238E27FC236}">
                <a16:creationId xmlns:a16="http://schemas.microsoft.com/office/drawing/2014/main" id="{6B33F931-50EE-A10C-C60E-B2C416526759}"/>
              </a:ext>
            </a:extLst>
          </p:cNvPr>
          <p:cNvGrpSpPr/>
          <p:nvPr/>
        </p:nvGrpSpPr>
        <p:grpSpPr>
          <a:xfrm>
            <a:off x="3994069" y="1333042"/>
            <a:ext cx="4128761" cy="3569247"/>
            <a:chOff x="1099878" y="2727290"/>
            <a:chExt cx="4128761" cy="3569247"/>
          </a:xfrm>
        </p:grpSpPr>
        <p:grpSp>
          <p:nvGrpSpPr>
            <p:cNvPr id="19" name="Google Shape;732;p28">
              <a:extLst>
                <a:ext uri="{FF2B5EF4-FFF2-40B4-BE49-F238E27FC236}">
                  <a16:creationId xmlns:a16="http://schemas.microsoft.com/office/drawing/2014/main" id="{7944ECE0-C8EC-DFA6-B5B4-0D628C31B1C4}"/>
                </a:ext>
              </a:extLst>
            </p:cNvPr>
            <p:cNvGrpSpPr/>
            <p:nvPr/>
          </p:nvGrpSpPr>
          <p:grpSpPr>
            <a:xfrm>
              <a:off x="1099878" y="2727290"/>
              <a:ext cx="3924450" cy="3569247"/>
              <a:chOff x="6501999" y="1561099"/>
              <a:chExt cx="3924450" cy="3569247"/>
            </a:xfrm>
          </p:grpSpPr>
          <p:sp>
            <p:nvSpPr>
              <p:cNvPr id="20" name="Google Shape;733;p28">
                <a:extLst>
                  <a:ext uri="{FF2B5EF4-FFF2-40B4-BE49-F238E27FC236}">
                    <a16:creationId xmlns:a16="http://schemas.microsoft.com/office/drawing/2014/main" id="{51AE5863-2563-ACCE-4B91-2C4B1FF73EC8}"/>
                  </a:ext>
                </a:extLst>
              </p:cNvPr>
              <p:cNvSpPr/>
              <p:nvPr/>
            </p:nvSpPr>
            <p:spPr>
              <a:xfrm>
                <a:off x="7858746" y="36172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21" name="Google Shape;734;p28">
                <a:extLst>
                  <a:ext uri="{FF2B5EF4-FFF2-40B4-BE49-F238E27FC236}">
                    <a16:creationId xmlns:a16="http://schemas.microsoft.com/office/drawing/2014/main" id="{18DE21E1-56ED-EDFB-FD09-98020A8B0E0C}"/>
                  </a:ext>
                </a:extLst>
              </p:cNvPr>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22" name="Google Shape;735;p28">
                <a:extLst>
                  <a:ext uri="{FF2B5EF4-FFF2-40B4-BE49-F238E27FC236}">
                    <a16:creationId xmlns:a16="http://schemas.microsoft.com/office/drawing/2014/main" id="{A781EF54-11D8-7D86-1EFF-0F7CA54BE869}"/>
                  </a:ext>
                </a:extLst>
              </p:cNvPr>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3" name="Google Shape;736;p28">
                    <a:extLst>
                      <a:ext uri="{FF2B5EF4-FFF2-40B4-BE49-F238E27FC236}">
                        <a16:creationId xmlns:a16="http://schemas.microsoft.com/office/drawing/2014/main" id="{022D902B-C07A-C435-4988-24936204C537}"/>
                      </a:ext>
                    </a:extLst>
                  </p:cNvPr>
                  <p:cNvSpPr txBox="1"/>
                  <p:nvPr/>
                </p:nvSpPr>
                <p:spPr>
                  <a:xfrm>
                    <a:off x="6501999" y="1561099"/>
                    <a:ext cx="159134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a:solidFill>
                                  <a:schemeClr val="accent2"/>
                                </a:solidFill>
                                <a:latin typeface="Cambria Math" panose="02040503050406030204" pitchFamily="18" charset="0"/>
                                <a:ea typeface="Cabin"/>
                                <a:cs typeface="Cabin"/>
                                <a:sym typeface="Cabin"/>
                              </a:rPr>
                            </m:ctrlPr>
                          </m:sSubPr>
                          <m:e>
                            <m:r>
                              <a:rPr lang="en-US" i="1">
                                <a:solidFill>
                                  <a:schemeClr val="accent2"/>
                                </a:solidFill>
                                <a:latin typeface="Cambria Math" panose="02040503050406030204" pitchFamily="18" charset="0"/>
                                <a:ea typeface="Cabin"/>
                                <a:cs typeface="Cabin"/>
                                <a:sym typeface="Cabin"/>
                              </a:rPr>
                              <m:t>𝜆</m:t>
                            </m:r>
                          </m:e>
                          <m:sub>
                            <m:r>
                              <a:rPr lang="en-US" i="1">
                                <a:solidFill>
                                  <a:schemeClr val="accent2"/>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i="1">
                                <a:solidFill>
                                  <a:schemeClr val="accent1"/>
                                </a:solidFill>
                                <a:latin typeface="Cambria Math" panose="02040503050406030204" pitchFamily="18" charset="0"/>
                                <a:ea typeface="Cabin"/>
                                <a:cs typeface="Cabin"/>
                                <a:sym typeface="Cabin"/>
                              </a:rPr>
                            </m:ctrlPr>
                          </m:sSubPr>
                          <m:e>
                            <m:r>
                              <a:rPr lang="en-US" i="1">
                                <a:solidFill>
                                  <a:schemeClr val="accent1"/>
                                </a:solidFill>
                                <a:latin typeface="Cambria Math" panose="02040503050406030204" pitchFamily="18" charset="0"/>
                                <a:ea typeface="Cabin"/>
                                <a:cs typeface="Cabin"/>
                                <a:sym typeface="Cabin"/>
                              </a:rPr>
                              <m:t>𝐶</m:t>
                            </m:r>
                          </m:e>
                          <m:sub>
                            <m:r>
                              <a:rPr lang="en-US" i="1">
                                <a:solidFill>
                                  <a:schemeClr val="accent1"/>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23" name="Google Shape;736;p28">
                    <a:extLst>
                      <a:ext uri="{FF2B5EF4-FFF2-40B4-BE49-F238E27FC236}">
                        <a16:creationId xmlns:a16="http://schemas.microsoft.com/office/drawing/2014/main" id="{022D902B-C07A-C435-4988-24936204C537}"/>
                      </a:ext>
                    </a:extLst>
                  </p:cNvPr>
                  <p:cNvSpPr txBox="1">
                    <a:spLocks noRot="1" noChangeAspect="1" noMove="1" noResize="1" noEditPoints="1" noAdjustHandles="1" noChangeArrowheads="1" noChangeShapeType="1" noTextEdit="1"/>
                  </p:cNvSpPr>
                  <p:nvPr/>
                </p:nvSpPr>
                <p:spPr>
                  <a:xfrm>
                    <a:off x="6501999" y="1561099"/>
                    <a:ext cx="1591345" cy="615523"/>
                  </a:xfrm>
                  <a:prstGeom prst="rect">
                    <a:avLst/>
                  </a:prstGeom>
                  <a:blipFill>
                    <a:blip r:embed="rId3"/>
                    <a:stretch>
                      <a:fillRect b="-204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Google Shape;737;p28">
                    <a:extLst>
                      <a:ext uri="{FF2B5EF4-FFF2-40B4-BE49-F238E27FC236}">
                        <a16:creationId xmlns:a16="http://schemas.microsoft.com/office/drawing/2014/main" id="{8C4D03DF-ADE8-F7FA-9A1C-1812554EE264}"/>
                      </a:ext>
                    </a:extLst>
                  </p:cNvPr>
                  <p:cNvSpPr txBox="1"/>
                  <p:nvPr/>
                </p:nvSpPr>
                <p:spPr>
                  <a:xfrm>
                    <a:off x="8866134" y="4730146"/>
                    <a:ext cx="1560315"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ar-AE" b="0" i="1" smtClean="0">
                                <a:solidFill>
                                  <a:schemeClr val="accent2"/>
                                </a:solidFill>
                                <a:latin typeface="Cambria Math" panose="02040503050406030204" pitchFamily="18" charset="0"/>
                                <a:ea typeface="Cabin"/>
                                <a:cs typeface="Cabin"/>
                                <a:sym typeface="Cabin"/>
                              </a:rPr>
                            </m:ctrlPr>
                          </m:sSubPr>
                          <m:e>
                            <m:r>
                              <a:rPr lang="ar-AE" b="0" i="1" smtClean="0">
                                <a:solidFill>
                                  <a:schemeClr val="accent2"/>
                                </a:solidFill>
                                <a:latin typeface="Cambria Math" panose="02040503050406030204" pitchFamily="18" charset="0"/>
                                <a:ea typeface="Cabin"/>
                                <a:cs typeface="Cabin"/>
                                <a:sym typeface="Cabin"/>
                              </a:rPr>
                              <m:t>𝜆</m:t>
                            </m:r>
                          </m:e>
                          <m:sub>
                            <m:r>
                              <a:rPr lang="en-US" b="0" i="1" smtClean="0">
                                <a:solidFill>
                                  <a:schemeClr val="accent2"/>
                                </a:solidFill>
                                <a:latin typeface="Cambria Math" panose="02040503050406030204" pitchFamily="18" charset="0"/>
                                <a:ea typeface="Cabin"/>
                                <a:cs typeface="Cabin"/>
                                <a:sym typeface="Cabin"/>
                              </a:rPr>
                              <m:t>1</m:t>
                            </m:r>
                          </m:sub>
                        </m:sSub>
                        <m:r>
                          <a:rPr lang="ar-AE" b="0" i="1" smtClean="0">
                            <a:solidFill>
                              <a:schemeClr val="dk1"/>
                            </a:solidFill>
                            <a:latin typeface="Cambria Math" panose="02040503050406030204" pitchFamily="18" charset="0"/>
                            <a:ea typeface="Cabin"/>
                            <a:cs typeface="Cabin"/>
                            <a:sym typeface="Cabin"/>
                          </a:rPr>
                          <m:t>/</m:t>
                        </m:r>
                        <m:sSub>
                          <m:sSubPr>
                            <m:ctrlPr>
                              <a:rPr lang="ar-AE" b="0" i="1" smtClean="0">
                                <a:solidFill>
                                  <a:schemeClr val="accent5"/>
                                </a:solidFill>
                                <a:latin typeface="Cambria Math" panose="02040503050406030204" pitchFamily="18" charset="0"/>
                                <a:ea typeface="Cabin"/>
                                <a:cs typeface="Cabin"/>
                                <a:sym typeface="Cabin"/>
                              </a:rPr>
                            </m:ctrlPr>
                          </m:sSubPr>
                          <m:e>
                            <m:r>
                              <a:rPr lang="ar-AE" b="0" i="1" smtClean="0">
                                <a:solidFill>
                                  <a:schemeClr val="accent5"/>
                                </a:solidFill>
                                <a:latin typeface="Cambria Math" panose="02040503050406030204" pitchFamily="18" charset="0"/>
                                <a:ea typeface="Cabin"/>
                                <a:cs typeface="Cabin"/>
                                <a:sym typeface="Cabin"/>
                              </a:rPr>
                              <m:t>𝐶</m:t>
                            </m:r>
                          </m:e>
                          <m:sub>
                            <m:r>
                              <a:rPr lang="en-US" b="0" i="1" smtClean="0">
                                <a:solidFill>
                                  <a:schemeClr val="accent5"/>
                                </a:solidFill>
                                <a:latin typeface="Cambria Math" panose="02040503050406030204" pitchFamily="18" charset="0"/>
                                <a:ea typeface="Cabin"/>
                                <a:cs typeface="Cabin"/>
                                <a:sym typeface="Cabin"/>
                              </a:rPr>
                              <m:t>1</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24" name="Google Shape;737;p28">
                    <a:extLst>
                      <a:ext uri="{FF2B5EF4-FFF2-40B4-BE49-F238E27FC236}">
                        <a16:creationId xmlns:a16="http://schemas.microsoft.com/office/drawing/2014/main" id="{8C4D03DF-ADE8-F7FA-9A1C-1812554EE264}"/>
                      </a:ext>
                    </a:extLst>
                  </p:cNvPr>
                  <p:cNvSpPr txBox="1">
                    <a:spLocks noRot="1" noChangeAspect="1" noMove="1" noResize="1" noEditPoints="1" noAdjustHandles="1" noChangeArrowheads="1" noChangeShapeType="1" noTextEdit="1"/>
                  </p:cNvSpPr>
                  <p:nvPr/>
                </p:nvSpPr>
                <p:spPr>
                  <a:xfrm>
                    <a:off x="8866134" y="4730146"/>
                    <a:ext cx="1560315" cy="400200"/>
                  </a:xfrm>
                  <a:prstGeom prst="rect">
                    <a:avLst/>
                  </a:prstGeom>
                  <a:blipFill>
                    <a:blip r:embed="rId4"/>
                    <a:stretch>
                      <a:fillRect b="-3125"/>
                    </a:stretch>
                  </a:blipFill>
                  <a:ln>
                    <a:noFill/>
                  </a:ln>
                </p:spPr>
                <p:txBody>
                  <a:bodyPr/>
                  <a:lstStyle/>
                  <a:p>
                    <a:r>
                      <a:rPr lang="en-US">
                        <a:noFill/>
                      </a:rPr>
                      <a:t> </a:t>
                    </a:r>
                  </a:p>
                </p:txBody>
              </p:sp>
            </mc:Fallback>
          </mc:AlternateContent>
          <p:sp>
            <p:nvSpPr>
              <p:cNvPr id="25" name="Google Shape;738;p28">
                <a:extLst>
                  <a:ext uri="{FF2B5EF4-FFF2-40B4-BE49-F238E27FC236}">
                    <a16:creationId xmlns:a16="http://schemas.microsoft.com/office/drawing/2014/main" id="{7FC77889-425C-AF51-1058-6BA4687C115B}"/>
                  </a:ext>
                </a:extLst>
              </p:cNvPr>
              <p:cNvSpPr/>
              <p:nvPr/>
            </p:nvSpPr>
            <p:spPr>
              <a:xfrm>
                <a:off x="8850494" y="46840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26" name="Google Shape;739;p28">
              <a:extLst>
                <a:ext uri="{FF2B5EF4-FFF2-40B4-BE49-F238E27FC236}">
                  <a16:creationId xmlns:a16="http://schemas.microsoft.com/office/drawing/2014/main" id="{38764CAE-5C85-18A3-E323-F63D8B1661C5}"/>
                </a:ext>
              </a:extLst>
            </p:cNvPr>
            <p:cNvSpPr/>
            <p:nvPr/>
          </p:nvSpPr>
          <p:spPr>
            <a:xfrm>
              <a:off x="2693591" y="5661016"/>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27" name="Google Shape;743;p28">
              <a:extLst>
                <a:ext uri="{FF2B5EF4-FFF2-40B4-BE49-F238E27FC236}">
                  <a16:creationId xmlns:a16="http://schemas.microsoft.com/office/drawing/2014/main" id="{0CF6DC8F-6B1A-02E5-1594-BE046B771DCD}"/>
                </a:ext>
              </a:extLst>
            </p:cNvPr>
            <p:cNvCxnSpPr>
              <a:endCxn id="25" idx="1"/>
            </p:cNvCxnSpPr>
            <p:nvPr/>
          </p:nvCxnSpPr>
          <p:spPr>
            <a:xfrm>
              <a:off x="2535461" y="4862075"/>
              <a:ext cx="926400" cy="1001700"/>
            </a:xfrm>
            <a:prstGeom prst="straightConnector1">
              <a:avLst/>
            </a:prstGeom>
            <a:noFill/>
            <a:ln w="9525" cap="flat" cmpd="sng">
              <a:solidFill>
                <a:schemeClr val="dk2"/>
              </a:solidFill>
              <a:prstDash val="solid"/>
              <a:round/>
              <a:headEnd type="none" w="med" len="med"/>
              <a:tailEnd type="none" w="med" len="med"/>
            </a:ln>
          </p:spPr>
        </p:cxnSp>
        <p:sp>
          <p:nvSpPr>
            <p:cNvPr id="30" name="Google Shape;746;p28">
              <a:extLst>
                <a:ext uri="{FF2B5EF4-FFF2-40B4-BE49-F238E27FC236}">
                  <a16:creationId xmlns:a16="http://schemas.microsoft.com/office/drawing/2014/main" id="{2B25DDAA-36C3-1E28-7410-1202A8836120}"/>
                </a:ext>
              </a:extLst>
            </p:cNvPr>
            <p:cNvSpPr txBox="1"/>
            <p:nvPr/>
          </p:nvSpPr>
          <p:spPr>
            <a:xfrm>
              <a:off x="1968235" y="4478866"/>
              <a:ext cx="293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1</a:t>
              </a:r>
              <a:endParaRPr>
                <a:solidFill>
                  <a:schemeClr val="dk1"/>
                </a:solidFill>
                <a:latin typeface="Cabin"/>
                <a:ea typeface="Cabin"/>
                <a:cs typeface="Cabin"/>
                <a:sym typeface="Cabin"/>
              </a:endParaRPr>
            </a:p>
          </p:txBody>
        </p:sp>
        <p:sp>
          <p:nvSpPr>
            <p:cNvPr id="31" name="Google Shape;747;p28">
              <a:extLst>
                <a:ext uri="{FF2B5EF4-FFF2-40B4-BE49-F238E27FC236}">
                  <a16:creationId xmlns:a16="http://schemas.microsoft.com/office/drawing/2014/main" id="{1C79EE53-44AD-9A40-171D-4C3380F93B1F}"/>
                </a:ext>
              </a:extLst>
            </p:cNvPr>
            <p:cNvSpPr txBox="1"/>
            <p:nvPr/>
          </p:nvSpPr>
          <p:spPr>
            <a:xfrm>
              <a:off x="3416039" y="5545666"/>
              <a:ext cx="181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32" name="Google Shape;750;p28">
              <a:extLst>
                <a:ext uri="{FF2B5EF4-FFF2-40B4-BE49-F238E27FC236}">
                  <a16:creationId xmlns:a16="http://schemas.microsoft.com/office/drawing/2014/main" id="{C81A42CE-E3FF-9066-043D-C1D947878842}"/>
                </a:ext>
              </a:extLst>
            </p:cNvPr>
            <p:cNvSpPr/>
            <p:nvPr/>
          </p:nvSpPr>
          <p:spPr>
            <a:xfrm>
              <a:off x="2456624" y="4783487"/>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3" name="Google Shape;751;p28">
              <a:extLst>
                <a:ext uri="{FF2B5EF4-FFF2-40B4-BE49-F238E27FC236}">
                  <a16:creationId xmlns:a16="http://schemas.microsoft.com/office/drawing/2014/main" id="{578F7B3A-5907-6381-DE0A-C5133C20BB21}"/>
                </a:ext>
              </a:extLst>
            </p:cNvPr>
            <p:cNvSpPr/>
            <p:nvPr/>
          </p:nvSpPr>
          <p:spPr>
            <a:xfrm>
              <a:off x="3447224" y="5850287"/>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47" name="Group 46">
            <a:extLst>
              <a:ext uri="{FF2B5EF4-FFF2-40B4-BE49-F238E27FC236}">
                <a16:creationId xmlns:a16="http://schemas.microsoft.com/office/drawing/2014/main" id="{EA50A6C6-BE1E-E83A-30BF-D565FC100F0A}"/>
              </a:ext>
            </a:extLst>
          </p:cNvPr>
          <p:cNvGrpSpPr/>
          <p:nvPr/>
        </p:nvGrpSpPr>
        <p:grpSpPr>
          <a:xfrm>
            <a:off x="4528506" y="3724397"/>
            <a:ext cx="2278382" cy="589937"/>
            <a:chOff x="1634315" y="5118645"/>
            <a:chExt cx="2278382" cy="589937"/>
          </a:xfrm>
        </p:grpSpPr>
        <p:grpSp>
          <p:nvGrpSpPr>
            <p:cNvPr id="44" name="Group 43">
              <a:extLst>
                <a:ext uri="{FF2B5EF4-FFF2-40B4-BE49-F238E27FC236}">
                  <a16:creationId xmlns:a16="http://schemas.microsoft.com/office/drawing/2014/main" id="{5155DB6F-E0F7-D31D-4AFC-95833D712939}"/>
                </a:ext>
              </a:extLst>
            </p:cNvPr>
            <p:cNvGrpSpPr/>
            <p:nvPr/>
          </p:nvGrpSpPr>
          <p:grpSpPr>
            <a:xfrm>
              <a:off x="2628664" y="5283094"/>
              <a:ext cx="472201" cy="425488"/>
              <a:chOff x="2628664" y="5283094"/>
              <a:chExt cx="472201" cy="425488"/>
            </a:xfrm>
          </p:grpSpPr>
          <p:sp>
            <p:nvSpPr>
              <p:cNvPr id="40" name="Google Shape;750;p28">
                <a:extLst>
                  <a:ext uri="{FF2B5EF4-FFF2-40B4-BE49-F238E27FC236}">
                    <a16:creationId xmlns:a16="http://schemas.microsoft.com/office/drawing/2014/main" id="{BC1F3256-E16B-4004-8522-E38C30BAE6B6}"/>
                  </a:ext>
                </a:extLst>
              </p:cNvPr>
              <p:cNvSpPr/>
              <p:nvPr/>
            </p:nvSpPr>
            <p:spPr>
              <a:xfrm>
                <a:off x="2628664" y="5283094"/>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1" name="Google Shape;751;p28">
                <a:extLst>
                  <a:ext uri="{FF2B5EF4-FFF2-40B4-BE49-F238E27FC236}">
                    <a16:creationId xmlns:a16="http://schemas.microsoft.com/office/drawing/2014/main" id="{4AC902EE-498F-DEC5-F5E6-471F4C458A59}"/>
                  </a:ext>
                </a:extLst>
              </p:cNvPr>
              <p:cNvSpPr/>
              <p:nvPr/>
            </p:nvSpPr>
            <p:spPr>
              <a:xfrm>
                <a:off x="3008765" y="5616482"/>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3" name="Straight Connector 42">
                <a:extLst>
                  <a:ext uri="{FF2B5EF4-FFF2-40B4-BE49-F238E27FC236}">
                    <a16:creationId xmlns:a16="http://schemas.microsoft.com/office/drawing/2014/main" id="{21B77189-CB7C-E73C-C8AF-F329552BB6EE}"/>
                  </a:ext>
                </a:extLst>
              </p:cNvPr>
              <p:cNvCxnSpPr>
                <a:stCxn id="40" idx="5"/>
                <a:endCxn id="41" idx="1"/>
              </p:cNvCxnSpPr>
              <p:nvPr/>
            </p:nvCxnSpPr>
            <p:spPr>
              <a:xfrm>
                <a:off x="2707276" y="5361706"/>
                <a:ext cx="314977" cy="268264"/>
              </a:xfrm>
              <a:prstGeom prst="line">
                <a:avLst/>
              </a:prstGeom>
            </p:spPr>
            <p:style>
              <a:lnRef idx="1">
                <a:schemeClr val="dk1"/>
              </a:lnRef>
              <a:fillRef idx="0">
                <a:schemeClr val="dk1"/>
              </a:fillRef>
              <a:effectRef idx="0">
                <a:schemeClr val="dk1"/>
              </a:effectRef>
              <a:fontRef idx="minor">
                <a:schemeClr val="tx1"/>
              </a:fontRef>
            </p:style>
          </p:cxnSp>
        </p:grpSp>
        <p:sp>
          <p:nvSpPr>
            <p:cNvPr id="45" name="Google Shape;746;p28">
              <a:extLst>
                <a:ext uri="{FF2B5EF4-FFF2-40B4-BE49-F238E27FC236}">
                  <a16:creationId xmlns:a16="http://schemas.microsoft.com/office/drawing/2014/main" id="{FAA4990B-EB7D-1DAE-D193-DF9FFC01C107}"/>
                </a:ext>
              </a:extLst>
            </p:cNvPr>
            <p:cNvSpPr txBox="1"/>
            <p:nvPr/>
          </p:nvSpPr>
          <p:spPr>
            <a:xfrm>
              <a:off x="1634315" y="5118645"/>
              <a:ext cx="1056908"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sp>
          <p:nvSpPr>
            <p:cNvPr id="46" name="Google Shape;746;p28">
              <a:extLst>
                <a:ext uri="{FF2B5EF4-FFF2-40B4-BE49-F238E27FC236}">
                  <a16:creationId xmlns:a16="http://schemas.microsoft.com/office/drawing/2014/main" id="{D020D09B-8B27-13B4-900C-84B93DDBA300}"/>
                </a:ext>
              </a:extLst>
            </p:cNvPr>
            <p:cNvSpPr txBox="1"/>
            <p:nvPr/>
          </p:nvSpPr>
          <p:spPr>
            <a:xfrm>
              <a:off x="2855789" y="5287718"/>
              <a:ext cx="1056908"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4</a:t>
              </a:r>
              <a:endParaRPr>
                <a:solidFill>
                  <a:schemeClr val="dk1"/>
                </a:solidFill>
                <a:latin typeface="Cabin"/>
                <a:ea typeface="Cabin"/>
                <a:cs typeface="Cabin"/>
                <a:sym typeface="Cabin"/>
              </a:endParaRPr>
            </a:p>
          </p:txBody>
        </p:sp>
      </p:grpSp>
      <p:sp>
        <p:nvSpPr>
          <p:cNvPr id="49" name="Google Shape;292;p20">
            <a:extLst>
              <a:ext uri="{FF2B5EF4-FFF2-40B4-BE49-F238E27FC236}">
                <a16:creationId xmlns:a16="http://schemas.microsoft.com/office/drawing/2014/main" id="{0E1C4569-F167-4CCA-53DF-4BF15793E6DC}"/>
              </a:ext>
            </a:extLst>
          </p:cNvPr>
          <p:cNvSpPr txBox="1">
            <a:spLocks noGrp="1"/>
          </p:cNvSpPr>
          <p:nvPr>
            <p:ph type="body" idx="1"/>
          </p:nvPr>
        </p:nvSpPr>
        <p:spPr>
          <a:xfrm>
            <a:off x="2573740" y="5072406"/>
            <a:ext cx="6750532" cy="10314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US" sz="2200" dirty="0"/>
              <a:t>Switching between 1 &amp; 2: Low load, high variance </a:t>
            </a:r>
          </a:p>
          <a:p>
            <a:pPr>
              <a:spcBef>
                <a:spcPts val="0"/>
              </a:spcBef>
              <a:buFont typeface="Noto Sans Symbols"/>
              <a:buChar char="●"/>
            </a:pPr>
            <a:r>
              <a:rPr lang="en-US" sz="2200" dirty="0"/>
              <a:t>Switching between 3&amp; 4: High load, low variance</a:t>
            </a:r>
          </a:p>
          <a:p>
            <a:pPr>
              <a:spcBef>
                <a:spcPts val="0"/>
              </a:spcBef>
              <a:buFont typeface="Noto Sans Symbols"/>
              <a:buChar char="●"/>
            </a:pPr>
            <a:r>
              <a:rPr lang="en-US" sz="2200" b="1" dirty="0"/>
              <a:t>Tradeoff</a:t>
            </a:r>
            <a:r>
              <a:rPr lang="en-US" sz="2200" dirty="0"/>
              <a:t> between load and variance</a:t>
            </a:r>
          </a:p>
          <a:p>
            <a:pPr marL="457200" lvl="0" indent="-406400" algn="l" rtl="0">
              <a:spcBef>
                <a:spcPts val="0"/>
              </a:spcBef>
              <a:spcAft>
                <a:spcPts val="0"/>
              </a:spcAft>
              <a:buSzPts val="2800"/>
              <a:buChar char="●"/>
            </a:pPr>
            <a:endParaRPr lang="en-US" sz="2200" dirty="0"/>
          </a:p>
        </p:txBody>
      </p:sp>
    </p:spTree>
    <p:extLst>
      <p:ext uri="{BB962C8B-B14F-4D97-AF65-F5344CB8AC3E}">
        <p14:creationId xmlns:p14="http://schemas.microsoft.com/office/powerpoint/2010/main" val="99071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35"/>
          <p:cNvSpPr txBox="1">
            <a:spLocks noGrp="1"/>
          </p:cNvSpPr>
          <p:nvPr>
            <p:ph type="title"/>
          </p:nvPr>
        </p:nvSpPr>
        <p:spPr>
          <a:xfrm>
            <a:off x="2286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a:t>Conclusion</a:t>
            </a:r>
            <a:endParaRPr sz="3600"/>
          </a:p>
        </p:txBody>
      </p:sp>
      <p:sp>
        <p:nvSpPr>
          <p:cNvPr id="1002" name="Google Shape;1002;p35"/>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grpSp>
        <p:nvGrpSpPr>
          <p:cNvPr id="1003" name="Google Shape;1003;p35"/>
          <p:cNvGrpSpPr/>
          <p:nvPr/>
        </p:nvGrpSpPr>
        <p:grpSpPr>
          <a:xfrm>
            <a:off x="217135" y="1191206"/>
            <a:ext cx="3172981" cy="1948439"/>
            <a:chOff x="1664960" y="1211345"/>
            <a:chExt cx="7483445" cy="4595375"/>
          </a:xfrm>
        </p:grpSpPr>
        <p:sp>
          <p:nvSpPr>
            <p:cNvPr id="1004" name="Google Shape;1004;p35"/>
            <p:cNvSpPr/>
            <p:nvPr/>
          </p:nvSpPr>
          <p:spPr>
            <a:xfrm>
              <a:off x="1915485" y="1211345"/>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5" name="Google Shape;1005;p35"/>
            <p:cNvSpPr/>
            <p:nvPr/>
          </p:nvSpPr>
          <p:spPr>
            <a:xfrm>
              <a:off x="1664960" y="4235295"/>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6" name="Google Shape;1006;p35"/>
            <p:cNvSpPr/>
            <p:nvPr/>
          </p:nvSpPr>
          <p:spPr>
            <a:xfrm>
              <a:off x="1934472" y="3148270"/>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7" name="Google Shape;1007;p35"/>
            <p:cNvSpPr/>
            <p:nvPr/>
          </p:nvSpPr>
          <p:spPr>
            <a:xfrm>
              <a:off x="1784104" y="5075320"/>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008" name="Google Shape;1008;p35"/>
            <p:cNvGrpSpPr/>
            <p:nvPr/>
          </p:nvGrpSpPr>
          <p:grpSpPr>
            <a:xfrm>
              <a:off x="3873160" y="2519994"/>
              <a:ext cx="5275245" cy="1846888"/>
              <a:chOff x="9297725" y="1147525"/>
              <a:chExt cx="1400569" cy="352500"/>
            </a:xfrm>
          </p:grpSpPr>
          <p:cxnSp>
            <p:nvCxnSpPr>
              <p:cNvPr id="1009" name="Google Shape;1009;p35"/>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1010" name="Google Shape;1010;p35"/>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1011" name="Google Shape;1011;p35"/>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cxnSp>
          <p:nvCxnSpPr>
            <p:cNvPr id="1012" name="Google Shape;1012;p35"/>
            <p:cNvCxnSpPr/>
            <p:nvPr/>
          </p:nvCxnSpPr>
          <p:spPr>
            <a:xfrm>
              <a:off x="2829850" y="3269525"/>
              <a:ext cx="677400" cy="0"/>
            </a:xfrm>
            <a:prstGeom prst="straightConnector1">
              <a:avLst/>
            </a:prstGeom>
            <a:noFill/>
            <a:ln w="9525" cap="flat" cmpd="sng">
              <a:solidFill>
                <a:schemeClr val="dk2"/>
              </a:solidFill>
              <a:prstDash val="solid"/>
              <a:round/>
              <a:headEnd type="none" w="med" len="med"/>
              <a:tailEnd type="triangle" w="med" len="med"/>
            </a:ln>
          </p:spPr>
        </p:cxnSp>
        <p:cxnSp>
          <p:nvCxnSpPr>
            <p:cNvPr id="1013" name="Google Shape;1013;p35"/>
            <p:cNvCxnSpPr/>
            <p:nvPr/>
          </p:nvCxnSpPr>
          <p:spPr>
            <a:xfrm>
              <a:off x="2802200" y="1942175"/>
              <a:ext cx="746700" cy="483900"/>
            </a:xfrm>
            <a:prstGeom prst="straightConnector1">
              <a:avLst/>
            </a:prstGeom>
            <a:noFill/>
            <a:ln w="9525" cap="flat" cmpd="sng">
              <a:solidFill>
                <a:schemeClr val="dk2"/>
              </a:solidFill>
              <a:prstDash val="solid"/>
              <a:round/>
              <a:headEnd type="none" w="med" len="med"/>
              <a:tailEnd type="triangle" w="med" len="med"/>
            </a:ln>
          </p:spPr>
        </p:cxnSp>
        <p:cxnSp>
          <p:nvCxnSpPr>
            <p:cNvPr id="1014" name="Google Shape;1014;p35"/>
            <p:cNvCxnSpPr/>
            <p:nvPr/>
          </p:nvCxnSpPr>
          <p:spPr>
            <a:xfrm rot="10800000" flipH="1">
              <a:off x="3051075" y="4265050"/>
              <a:ext cx="414900" cy="152100"/>
            </a:xfrm>
            <a:prstGeom prst="straightConnector1">
              <a:avLst/>
            </a:prstGeom>
            <a:noFill/>
            <a:ln w="9525" cap="flat" cmpd="sng">
              <a:solidFill>
                <a:schemeClr val="dk2"/>
              </a:solidFill>
              <a:prstDash val="solid"/>
              <a:round/>
              <a:headEnd type="none" w="med" len="med"/>
              <a:tailEnd type="triangle" w="med" len="med"/>
            </a:ln>
          </p:spPr>
        </p:cxnSp>
        <p:cxnSp>
          <p:nvCxnSpPr>
            <p:cNvPr id="1015" name="Google Shape;1015;p35"/>
            <p:cNvCxnSpPr/>
            <p:nvPr/>
          </p:nvCxnSpPr>
          <p:spPr>
            <a:xfrm rot="10800000" flipH="1">
              <a:off x="2940450" y="4624600"/>
              <a:ext cx="567000" cy="497700"/>
            </a:xfrm>
            <a:prstGeom prst="straightConnector1">
              <a:avLst/>
            </a:prstGeom>
            <a:noFill/>
            <a:ln w="9525" cap="flat" cmpd="sng">
              <a:solidFill>
                <a:schemeClr val="dk2"/>
              </a:solidFill>
              <a:prstDash val="solid"/>
              <a:round/>
              <a:headEnd type="none" w="med" len="med"/>
              <a:tailEnd type="triangle" w="med" len="med"/>
            </a:ln>
          </p:spPr>
        </p:cxnSp>
        <p:sp>
          <p:nvSpPr>
            <p:cNvPr id="1016" name="Google Shape;1016;p35"/>
            <p:cNvSpPr/>
            <p:nvPr/>
          </p:nvSpPr>
          <p:spPr>
            <a:xfrm>
              <a:off x="8300754" y="3077633"/>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1017" name="Google Shape;1017;p35"/>
            <p:cNvSpPr/>
            <p:nvPr/>
          </p:nvSpPr>
          <p:spPr>
            <a:xfrm>
              <a:off x="7645535" y="2711770"/>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1018" name="Google Shape;1018;p35"/>
            <p:cNvSpPr/>
            <p:nvPr/>
          </p:nvSpPr>
          <p:spPr>
            <a:xfrm>
              <a:off x="6990297" y="32605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1019" name="Google Shape;1019;p35"/>
            <p:cNvSpPr/>
            <p:nvPr/>
          </p:nvSpPr>
          <p:spPr>
            <a:xfrm>
              <a:off x="6335085" y="2711845"/>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20" name="Google Shape;1020;p35"/>
            <p:cNvSpPr/>
            <p:nvPr/>
          </p:nvSpPr>
          <p:spPr>
            <a:xfrm>
              <a:off x="4948160" y="3260845"/>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21" name="Google Shape;1021;p35"/>
            <p:cNvSpPr/>
            <p:nvPr/>
          </p:nvSpPr>
          <p:spPr>
            <a:xfrm>
              <a:off x="8286642" y="3077749"/>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22" name="Google Shape;1022;p35"/>
            <p:cNvSpPr/>
            <p:nvPr/>
          </p:nvSpPr>
          <p:spPr>
            <a:xfrm>
              <a:off x="5314142" y="30632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23" name="Google Shape;1023;p35"/>
            <p:cNvSpPr/>
            <p:nvPr/>
          </p:nvSpPr>
          <p:spPr>
            <a:xfrm>
              <a:off x="4658922" y="326059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pic>
        <p:nvPicPr>
          <p:cNvPr id="1024" name="Google Shape;1024;p35"/>
          <p:cNvPicPr preferRelativeResize="0"/>
          <p:nvPr/>
        </p:nvPicPr>
        <p:blipFill>
          <a:blip r:embed="rId3">
            <a:alphaModFix/>
          </a:blip>
          <a:stretch>
            <a:fillRect/>
          </a:stretch>
        </p:blipFill>
        <p:spPr>
          <a:xfrm>
            <a:off x="3502400" y="1774000"/>
            <a:ext cx="713150" cy="713150"/>
          </a:xfrm>
          <a:prstGeom prst="rect">
            <a:avLst/>
          </a:prstGeom>
          <a:noFill/>
          <a:ln>
            <a:noFill/>
          </a:ln>
        </p:spPr>
      </p:pic>
      <p:grpSp>
        <p:nvGrpSpPr>
          <p:cNvPr id="1025" name="Google Shape;1025;p35"/>
          <p:cNvGrpSpPr/>
          <p:nvPr/>
        </p:nvGrpSpPr>
        <p:grpSpPr>
          <a:xfrm>
            <a:off x="8823565" y="638281"/>
            <a:ext cx="2239220" cy="2214731"/>
            <a:chOff x="6547864" y="1505300"/>
            <a:chExt cx="2690724" cy="2661296"/>
          </a:xfrm>
        </p:grpSpPr>
        <p:sp>
          <p:nvSpPr>
            <p:cNvPr id="1026" name="Google Shape;1026;p35"/>
            <p:cNvSpPr/>
            <p:nvPr/>
          </p:nvSpPr>
          <p:spPr>
            <a:xfrm>
              <a:off x="6596600" y="1985050"/>
              <a:ext cx="2170250" cy="2141325"/>
            </a:xfrm>
            <a:custGeom>
              <a:avLst/>
              <a:gdLst/>
              <a:ahLst/>
              <a:cxnLst/>
              <a:rect l="l" t="t" r="r" b="b"/>
              <a:pathLst>
                <a:path w="86810" h="85653" extrusionOk="0">
                  <a:moveTo>
                    <a:pt x="86810" y="85653"/>
                  </a:moveTo>
                  <a:lnTo>
                    <a:pt x="0" y="0"/>
                  </a:lnTo>
                  <a:lnTo>
                    <a:pt x="0" y="85653"/>
                  </a:lnTo>
                  <a:close/>
                </a:path>
              </a:pathLst>
            </a:custGeom>
            <a:solidFill>
              <a:schemeClr val="lt2"/>
            </a:solidFill>
            <a:ln w="9525" cap="flat" cmpd="sng">
              <a:solidFill>
                <a:schemeClr val="dk2"/>
              </a:solidFill>
              <a:prstDash val="solid"/>
              <a:round/>
              <a:headEnd type="none" w="med" len="med"/>
              <a:tailEnd type="none" w="med" len="med"/>
            </a:ln>
          </p:spPr>
          <p:txBody>
            <a:bodyPr/>
            <a:lstStyle/>
            <a:p>
              <a:endParaRPr lang="en-US"/>
            </a:p>
          </p:txBody>
        </p:sp>
        <p:grpSp>
          <p:nvGrpSpPr>
            <p:cNvPr id="1027" name="Google Shape;1027;p35"/>
            <p:cNvGrpSpPr/>
            <p:nvPr/>
          </p:nvGrpSpPr>
          <p:grpSpPr>
            <a:xfrm>
              <a:off x="6592013" y="1505300"/>
              <a:ext cx="2646575" cy="2661296"/>
              <a:chOff x="6727050" y="2114900"/>
              <a:chExt cx="2646575" cy="2661296"/>
            </a:xfrm>
          </p:grpSpPr>
          <p:sp>
            <p:nvSpPr>
              <p:cNvPr id="1028" name="Google Shape;1028;p35"/>
              <p:cNvSpPr/>
              <p:nvPr/>
            </p:nvSpPr>
            <p:spPr>
              <a:xfrm>
                <a:off x="7829809" y="3675169"/>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29" name="Google Shape;1029;p35"/>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1030" name="Google Shape;1030;p35"/>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p:sp>
            <p:nvSpPr>
              <p:cNvPr id="1031" name="Google Shape;1031;p35"/>
              <p:cNvSpPr/>
              <p:nvPr/>
            </p:nvSpPr>
            <p:spPr>
              <a:xfrm>
                <a:off x="8850494" y="4684096"/>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032" name="Google Shape;1032;p35"/>
            <p:cNvSpPr/>
            <p:nvPr/>
          </p:nvSpPr>
          <p:spPr>
            <a:xfrm>
              <a:off x="7884475" y="38852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33" name="Google Shape;1033;p35"/>
            <p:cNvCxnSpPr>
              <a:stCxn id="1028" idx="5"/>
              <a:endCxn id="1031" idx="1"/>
            </p:cNvCxnSpPr>
            <p:nvPr/>
          </p:nvCxnSpPr>
          <p:spPr>
            <a:xfrm>
              <a:off x="7773384" y="3144182"/>
              <a:ext cx="955500" cy="943800"/>
            </a:xfrm>
            <a:prstGeom prst="straightConnector1">
              <a:avLst/>
            </a:prstGeom>
            <a:noFill/>
            <a:ln w="9525" cap="flat" cmpd="sng">
              <a:solidFill>
                <a:schemeClr val="dk2"/>
              </a:solidFill>
              <a:prstDash val="solid"/>
              <a:round/>
              <a:headEnd type="none" w="med" len="med"/>
              <a:tailEnd type="none" w="med" len="med"/>
            </a:ln>
          </p:spPr>
        </p:cxnSp>
        <p:sp>
          <p:nvSpPr>
            <p:cNvPr id="1034" name="Google Shape;1034;p35"/>
            <p:cNvSpPr/>
            <p:nvPr/>
          </p:nvSpPr>
          <p:spPr>
            <a:xfrm>
              <a:off x="8103429" y="3456962"/>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35" name="Google Shape;1035;p35"/>
            <p:cNvSpPr/>
            <p:nvPr/>
          </p:nvSpPr>
          <p:spPr>
            <a:xfrm>
              <a:off x="6547864" y="40744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36" name="Google Shape;1036;p35"/>
            <p:cNvSpPr/>
            <p:nvPr/>
          </p:nvSpPr>
          <p:spPr>
            <a:xfrm>
              <a:off x="7723708" y="40744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37" name="Google Shape;1037;p35"/>
            <p:cNvSpPr/>
            <p:nvPr/>
          </p:nvSpPr>
          <p:spPr>
            <a:xfrm>
              <a:off x="6547864" y="3007258"/>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38" name="Google Shape;1038;p35"/>
            <p:cNvSpPr/>
            <p:nvPr/>
          </p:nvSpPr>
          <p:spPr>
            <a:xfrm>
              <a:off x="6547864" y="1959223"/>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39" name="Google Shape;1039;p35"/>
            <p:cNvSpPr/>
            <p:nvPr/>
          </p:nvSpPr>
          <p:spPr>
            <a:xfrm>
              <a:off x="6547864" y="3007696"/>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40" name="Google Shape;1040;p35"/>
            <p:cNvSpPr/>
            <p:nvPr/>
          </p:nvSpPr>
          <p:spPr>
            <a:xfrm>
              <a:off x="7690864" y="306460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41" name="Google Shape;1041;p35"/>
            <p:cNvCxnSpPr>
              <a:stCxn id="1039" idx="6"/>
            </p:cNvCxnSpPr>
            <p:nvPr/>
          </p:nvCxnSpPr>
          <p:spPr>
            <a:xfrm>
              <a:off x="6639964" y="3053746"/>
              <a:ext cx="2087700" cy="1035600"/>
            </a:xfrm>
            <a:prstGeom prst="straightConnector1">
              <a:avLst/>
            </a:prstGeom>
            <a:noFill/>
            <a:ln w="9525" cap="flat" cmpd="sng">
              <a:solidFill>
                <a:schemeClr val="dk2"/>
              </a:solidFill>
              <a:prstDash val="solid"/>
              <a:round/>
              <a:headEnd type="none" w="med" len="med"/>
              <a:tailEnd type="none" w="med" len="med"/>
            </a:ln>
          </p:spPr>
        </p:cxnSp>
        <p:sp>
          <p:nvSpPr>
            <p:cNvPr id="1042" name="Google Shape;1042;p35"/>
            <p:cNvSpPr/>
            <p:nvPr/>
          </p:nvSpPr>
          <p:spPr>
            <a:xfrm>
              <a:off x="8018725" y="3706823"/>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043" name="Google Shape;1043;p35"/>
          <p:cNvGrpSpPr/>
          <p:nvPr/>
        </p:nvGrpSpPr>
        <p:grpSpPr>
          <a:xfrm>
            <a:off x="4503129" y="1831531"/>
            <a:ext cx="3662732" cy="535744"/>
            <a:chOff x="3204261" y="3870296"/>
            <a:chExt cx="5687472" cy="831900"/>
          </a:xfrm>
        </p:grpSpPr>
        <p:sp>
          <p:nvSpPr>
            <p:cNvPr id="1044" name="Google Shape;1044;p35"/>
            <p:cNvSpPr/>
            <p:nvPr/>
          </p:nvSpPr>
          <p:spPr>
            <a:xfrm>
              <a:off x="6661233"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45" name="Google Shape;1045;p35"/>
            <p:cNvSpPr/>
            <p:nvPr/>
          </p:nvSpPr>
          <p:spPr>
            <a:xfrm>
              <a:off x="3204261"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046" name="Google Shape;1046;p35"/>
            <p:cNvGrpSpPr/>
            <p:nvPr/>
          </p:nvGrpSpPr>
          <p:grpSpPr>
            <a:xfrm>
              <a:off x="3337238" y="3972175"/>
              <a:ext cx="4892113" cy="631535"/>
              <a:chOff x="5851838" y="4200775"/>
              <a:chExt cx="4892113" cy="631535"/>
            </a:xfrm>
          </p:grpSpPr>
          <p:sp>
            <p:nvSpPr>
              <p:cNvPr id="1047" name="Google Shape;1047;p35"/>
              <p:cNvSpPr/>
              <p:nvPr/>
            </p:nvSpPr>
            <p:spPr>
              <a:xfrm>
                <a:off x="5851838" y="42704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48" name="Google Shape;1048;p35"/>
              <p:cNvSpPr/>
              <p:nvPr/>
            </p:nvSpPr>
            <p:spPr>
              <a:xfrm>
                <a:off x="5851838" y="45869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49" name="Google Shape;1049;p35"/>
              <p:cNvSpPr/>
              <p:nvPr/>
            </p:nvSpPr>
            <p:spPr>
              <a:xfrm>
                <a:off x="5851838" y="4271360"/>
                <a:ext cx="7314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50" name="Google Shape;1050;p35"/>
              <p:cNvSpPr/>
              <p:nvPr/>
            </p:nvSpPr>
            <p:spPr>
              <a:xfrm>
                <a:off x="6592859" y="4271360"/>
                <a:ext cx="7314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51" name="Google Shape;1051;p35"/>
              <p:cNvSpPr/>
              <p:nvPr/>
            </p:nvSpPr>
            <p:spPr>
              <a:xfrm>
                <a:off x="5851838" y="4589660"/>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52" name="Google Shape;1052;p35"/>
              <p:cNvSpPr/>
              <p:nvPr/>
            </p:nvSpPr>
            <p:spPr>
              <a:xfrm>
                <a:off x="6226463" y="4588297"/>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53" name="Google Shape;1053;p35"/>
              <p:cNvSpPr/>
              <p:nvPr/>
            </p:nvSpPr>
            <p:spPr>
              <a:xfrm>
                <a:off x="9280850" y="42826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54" name="Google Shape;1054;p35"/>
              <p:cNvSpPr/>
              <p:nvPr/>
            </p:nvSpPr>
            <p:spPr>
              <a:xfrm>
                <a:off x="9280850" y="45991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55" name="Google Shape;1055;p35"/>
              <p:cNvSpPr/>
              <p:nvPr/>
            </p:nvSpPr>
            <p:spPr>
              <a:xfrm>
                <a:off x="9280850" y="4283597"/>
                <a:ext cx="7314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56" name="Google Shape;1056;p35"/>
              <p:cNvSpPr/>
              <p:nvPr/>
            </p:nvSpPr>
            <p:spPr>
              <a:xfrm>
                <a:off x="9646567" y="4601895"/>
                <a:ext cx="731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57" name="Google Shape;1057;p35"/>
              <p:cNvSpPr/>
              <p:nvPr/>
            </p:nvSpPr>
            <p:spPr>
              <a:xfrm>
                <a:off x="9280850" y="4601897"/>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58" name="Google Shape;1058;p35"/>
              <p:cNvSpPr/>
              <p:nvPr/>
            </p:nvSpPr>
            <p:spPr>
              <a:xfrm>
                <a:off x="10012267" y="4283595"/>
                <a:ext cx="3657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59" name="Google Shape;1059;p35"/>
              <p:cNvSpPr/>
              <p:nvPr/>
            </p:nvSpPr>
            <p:spPr>
              <a:xfrm>
                <a:off x="7705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60" name="Google Shape;1060;p35"/>
              <p:cNvSpPr/>
              <p:nvPr/>
            </p:nvSpPr>
            <p:spPr>
              <a:xfrm>
                <a:off x="9229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61" name="Google Shape;1061;p35"/>
              <p:cNvCxnSpPr>
                <a:stCxn id="1059" idx="0"/>
                <a:endCxn id="1060" idx="0"/>
              </p:cNvCxnSpPr>
              <p:nvPr/>
            </p:nvCxnSpPr>
            <p:spPr>
              <a:xfrm rot="-5400000" flipH="1">
                <a:off x="8576975" y="3439225"/>
                <a:ext cx="900" cy="1524000"/>
              </a:xfrm>
              <a:prstGeom prst="curvedConnector3">
                <a:avLst>
                  <a:gd name="adj1" fmla="val -41084369"/>
                </a:avLst>
              </a:prstGeom>
              <a:noFill/>
              <a:ln w="9525" cap="flat" cmpd="sng">
                <a:solidFill>
                  <a:schemeClr val="dk2"/>
                </a:solidFill>
                <a:prstDash val="solid"/>
                <a:round/>
                <a:headEnd type="none" w="med" len="med"/>
                <a:tailEnd type="triangle" w="med" len="med"/>
              </a:ln>
            </p:spPr>
          </p:cxnSp>
          <p:sp>
            <p:nvSpPr>
              <p:cNvPr id="1062" name="Google Shape;1062;p35"/>
              <p:cNvSpPr/>
              <p:nvPr/>
            </p:nvSpPr>
            <p:spPr>
              <a:xfrm>
                <a:off x="7705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63" name="Google Shape;1063;p35"/>
              <p:cNvSpPr/>
              <p:nvPr/>
            </p:nvSpPr>
            <p:spPr>
              <a:xfrm>
                <a:off x="9229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64" name="Google Shape;1064;p35"/>
              <p:cNvCxnSpPr>
                <a:stCxn id="1063" idx="2"/>
                <a:endCxn id="1062" idx="2"/>
              </p:cNvCxnSpPr>
              <p:nvPr/>
            </p:nvCxnSpPr>
            <p:spPr>
              <a:xfrm rot="5400000">
                <a:off x="8576975" y="4069860"/>
                <a:ext cx="900" cy="1524000"/>
              </a:xfrm>
              <a:prstGeom prst="curvedConnector3">
                <a:avLst>
                  <a:gd name="adj1" fmla="val 41084369"/>
                </a:avLst>
              </a:prstGeom>
              <a:noFill/>
              <a:ln w="9525" cap="flat" cmpd="sng">
                <a:solidFill>
                  <a:schemeClr val="dk2"/>
                </a:solidFill>
                <a:prstDash val="solid"/>
                <a:round/>
                <a:headEnd type="none" w="med" len="med"/>
                <a:tailEnd type="triangle" w="med" len="med"/>
              </a:ln>
            </p:spPr>
          </p:cxnSp>
        </p:grpSp>
      </p:grpSp>
      <p:sp>
        <p:nvSpPr>
          <p:cNvPr id="1065" name="Google Shape;1065;p35"/>
          <p:cNvSpPr txBox="1"/>
          <p:nvPr/>
        </p:nvSpPr>
        <p:spPr>
          <a:xfrm>
            <a:off x="9433057" y="4568638"/>
            <a:ext cx="2011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latin typeface="Cabin"/>
                <a:ea typeface="Cabin"/>
                <a:cs typeface="Cabin"/>
                <a:sym typeface="Cabin"/>
              </a:rPr>
              <a:t>Questions?</a:t>
            </a:r>
            <a:endParaRPr sz="2800" b="1">
              <a:solidFill>
                <a:schemeClr val="dk1"/>
              </a:solidFill>
              <a:latin typeface="Cabin"/>
              <a:ea typeface="Cabin"/>
              <a:cs typeface="Cabin"/>
              <a:sym typeface="Cabin"/>
            </a:endParaRPr>
          </a:p>
        </p:txBody>
      </p:sp>
      <p:grpSp>
        <p:nvGrpSpPr>
          <p:cNvPr id="1066" name="Google Shape;1066;p35"/>
          <p:cNvGrpSpPr/>
          <p:nvPr/>
        </p:nvGrpSpPr>
        <p:grpSpPr>
          <a:xfrm>
            <a:off x="8292457" y="342222"/>
            <a:ext cx="4110550" cy="2807702"/>
            <a:chOff x="4149371" y="762000"/>
            <a:chExt cx="4110550" cy="2807702"/>
          </a:xfrm>
        </p:grpSpPr>
        <p:sp>
          <p:nvSpPr>
            <p:cNvPr id="1067" name="Google Shape;1067;p35"/>
            <p:cNvSpPr txBox="1"/>
            <p:nvPr/>
          </p:nvSpPr>
          <p:spPr>
            <a:xfrm>
              <a:off x="4149371" y="762000"/>
              <a:ext cx="21462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Arrival / completion rates</a:t>
              </a:r>
              <a:endParaRPr sz="1200">
                <a:solidFill>
                  <a:schemeClr val="dk1"/>
                </a:solidFill>
                <a:latin typeface="Cabin"/>
                <a:ea typeface="Cabin"/>
                <a:cs typeface="Cabin"/>
                <a:sym typeface="Cabin"/>
              </a:endParaRPr>
            </a:p>
          </p:txBody>
        </p:sp>
        <p:sp>
          <p:nvSpPr>
            <p:cNvPr id="1068" name="Google Shape;1068;p35"/>
            <p:cNvSpPr txBox="1"/>
            <p:nvPr/>
          </p:nvSpPr>
          <p:spPr>
            <a:xfrm>
              <a:off x="5978171" y="3200400"/>
              <a:ext cx="21462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Arrival / completion rates</a:t>
              </a:r>
              <a:endParaRPr sz="1200">
                <a:solidFill>
                  <a:schemeClr val="dk1"/>
                </a:solidFill>
                <a:latin typeface="Cabin"/>
                <a:ea typeface="Cabin"/>
                <a:cs typeface="Cabin"/>
                <a:sym typeface="Cabin"/>
              </a:endParaRPr>
            </a:p>
          </p:txBody>
        </p:sp>
        <p:sp>
          <p:nvSpPr>
            <p:cNvPr id="1069" name="Google Shape;1069;p35"/>
            <p:cNvSpPr txBox="1"/>
            <p:nvPr/>
          </p:nvSpPr>
          <p:spPr>
            <a:xfrm>
              <a:off x="5923521" y="2380150"/>
              <a:ext cx="23364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Average schedule</a:t>
              </a:r>
              <a:endParaRPr sz="1200">
                <a:solidFill>
                  <a:schemeClr val="dk1"/>
                </a:solidFill>
                <a:latin typeface="Cabin"/>
                <a:ea typeface="Cabin"/>
                <a:cs typeface="Cabin"/>
                <a:sym typeface="Cabin"/>
              </a:endParaRPr>
            </a:p>
          </p:txBody>
        </p:sp>
      </p:grpSp>
      <p:grpSp>
        <p:nvGrpSpPr>
          <p:cNvPr id="1070" name="Google Shape;1070;p35"/>
          <p:cNvGrpSpPr/>
          <p:nvPr/>
        </p:nvGrpSpPr>
        <p:grpSpPr>
          <a:xfrm>
            <a:off x="6173669" y="1465609"/>
            <a:ext cx="294362" cy="1268011"/>
            <a:chOff x="9870695" y="1733579"/>
            <a:chExt cx="294362" cy="1268011"/>
          </a:xfrm>
        </p:grpSpPr>
        <p:pic>
          <p:nvPicPr>
            <p:cNvPr id="1071" name="Google Shape;1071;p35" title="[0,0,0,&quot;https://www.codecogs.com/eqnedit.php?latex=%5Calpha_%7B1%2C2%7D#0&quot;]"/>
            <p:cNvPicPr preferRelativeResize="0"/>
            <p:nvPr/>
          </p:nvPicPr>
          <p:blipFill>
            <a:blip r:embed="rId4">
              <a:alphaModFix/>
            </a:blip>
            <a:stretch>
              <a:fillRect/>
            </a:stretch>
          </p:blipFill>
          <p:spPr>
            <a:xfrm>
              <a:off x="9870695" y="1733579"/>
              <a:ext cx="294362" cy="144475"/>
            </a:xfrm>
            <a:prstGeom prst="rect">
              <a:avLst/>
            </a:prstGeom>
            <a:noFill/>
            <a:ln>
              <a:noFill/>
            </a:ln>
          </p:spPr>
        </p:pic>
        <p:pic>
          <p:nvPicPr>
            <p:cNvPr id="1072" name="Google Shape;1072;p35" title="[0,0,0,&quot;https://www.codecogs.com/eqnedit.php?latex=%5Calpha_%7B2%2C1%7D#0&quot;]"/>
            <p:cNvPicPr preferRelativeResize="0"/>
            <p:nvPr/>
          </p:nvPicPr>
          <p:blipFill>
            <a:blip r:embed="rId5">
              <a:alphaModFix/>
            </a:blip>
            <a:stretch>
              <a:fillRect/>
            </a:stretch>
          </p:blipFill>
          <p:spPr>
            <a:xfrm>
              <a:off x="9872725" y="2857115"/>
              <a:ext cx="290300" cy="144475"/>
            </a:xfrm>
            <a:prstGeom prst="rect">
              <a:avLst/>
            </a:prstGeom>
            <a:noFill/>
            <a:ln>
              <a:noFill/>
            </a:ln>
          </p:spPr>
        </p:pic>
      </p:grpSp>
      <mc:AlternateContent xmlns:mc="http://schemas.openxmlformats.org/markup-compatibility/2006" xmlns:a14="http://schemas.microsoft.com/office/drawing/2010/main">
        <mc:Choice Requires="a14">
          <p:sp>
            <p:nvSpPr>
              <p:cNvPr id="1074" name="Google Shape;1074;p35"/>
              <p:cNvSpPr txBox="1"/>
              <p:nvPr/>
            </p:nvSpPr>
            <p:spPr>
              <a:xfrm>
                <a:off x="286929" y="4282029"/>
                <a:ext cx="351458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bin"/>
                    <a:ea typeface="Cabin"/>
                    <a:cs typeface="Cabin"/>
                    <a:sym typeface="Cabin"/>
                  </a:rPr>
                  <a:t>Bounds on </a:t>
                </a:r>
                <a14:m>
                  <m:oMath xmlns:m="http://schemas.openxmlformats.org/officeDocument/2006/math">
                    <m:r>
                      <a:rPr lang="en-US" sz="280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800" b="0" i="1" smtClean="0">
                        <a:solidFill>
                          <a:schemeClr val="dk1"/>
                        </a:solidFill>
                        <a:latin typeface="Cambria Math" panose="02040503050406030204" pitchFamily="18" charset="0"/>
                        <a:ea typeface="Cambria Math" panose="02040503050406030204" pitchFamily="18" charset="0"/>
                        <a:cs typeface="Cabin"/>
                        <a:sym typeface="Cabin"/>
                      </a:rPr>
                      <m:t>[</m:t>
                    </m:r>
                    <m:r>
                      <a:rPr lang="en-US" sz="2800" b="0" i="1" smtClean="0">
                        <a:solidFill>
                          <a:schemeClr val="dk1"/>
                        </a:solidFill>
                        <a:latin typeface="Cambria Math" panose="02040503050406030204" pitchFamily="18" charset="0"/>
                        <a:ea typeface="Cambria Math" panose="02040503050406030204" pitchFamily="18" charset="0"/>
                        <a:cs typeface="Cabin"/>
                        <a:sym typeface="Cabin"/>
                      </a:rPr>
                      <m:t>𝑇</m:t>
                    </m:r>
                    <m:r>
                      <a:rPr lang="en-US" sz="2800" b="0" i="1" smtClean="0">
                        <a:solidFill>
                          <a:schemeClr val="dk1"/>
                        </a:solidFill>
                        <a:latin typeface="Cambria Math" panose="02040503050406030204" pitchFamily="18" charset="0"/>
                        <a:ea typeface="Cambria Math" panose="02040503050406030204" pitchFamily="18" charset="0"/>
                        <a:cs typeface="Cabin"/>
                        <a:sym typeface="Cabin"/>
                      </a:rPr>
                      <m:t>]</m:t>
                    </m:r>
                  </m:oMath>
                </a14:m>
                <a:r>
                  <a:rPr lang="en-US" sz="2800">
                    <a:solidFill>
                      <a:schemeClr val="dk1"/>
                    </a:solidFill>
                    <a:latin typeface="Cabin"/>
                    <a:ea typeface="Cabin"/>
                    <a:cs typeface="Cabin"/>
                    <a:sym typeface="Cabin"/>
                  </a:rPr>
                  <a:t> for </a:t>
                </a:r>
                <a:r>
                  <a:rPr lang="en-US" sz="2800" dirty="0">
                    <a:solidFill>
                      <a:schemeClr val="dk1"/>
                    </a:solidFill>
                    <a:latin typeface="Cabin"/>
                    <a:ea typeface="Cabin"/>
                    <a:cs typeface="Cabin"/>
                    <a:sym typeface="Cabin"/>
                  </a:rPr>
                  <a:t>a given </a:t>
                </a:r>
                <a:r>
                  <a:rPr lang="en-US" sz="2800">
                    <a:solidFill>
                      <a:schemeClr val="dk1"/>
                    </a:solidFill>
                    <a:latin typeface="Cabin"/>
                    <a:ea typeface="Cabin"/>
                    <a:cs typeface="Cabin"/>
                    <a:sym typeface="Cabin"/>
                  </a:rPr>
                  <a:t>MSR </a:t>
                </a:r>
                <a:r>
                  <a:rPr lang="en-US" sz="2800" dirty="0">
                    <a:solidFill>
                      <a:schemeClr val="dk1"/>
                    </a:solidFill>
                    <a:latin typeface="Cabin"/>
                    <a:ea typeface="Cabin"/>
                    <a:cs typeface="Cabin"/>
                    <a:sym typeface="Cabin"/>
                  </a:rPr>
                  <a:t>Policy</a:t>
                </a:r>
                <a:endParaRPr sz="2800">
                  <a:solidFill>
                    <a:schemeClr val="dk1"/>
                  </a:solidFill>
                  <a:latin typeface="Cabin"/>
                  <a:ea typeface="Cabin"/>
                  <a:cs typeface="Cabin"/>
                  <a:sym typeface="Cabin"/>
                </a:endParaRPr>
              </a:p>
            </p:txBody>
          </p:sp>
        </mc:Choice>
        <mc:Fallback xmlns="">
          <p:sp>
            <p:nvSpPr>
              <p:cNvPr id="1074" name="Google Shape;1074;p35"/>
              <p:cNvSpPr txBox="1">
                <a:spLocks noRot="1" noChangeAspect="1" noMove="1" noResize="1" noEditPoints="1" noAdjustHandles="1" noChangeArrowheads="1" noChangeShapeType="1" noTextEdit="1"/>
              </p:cNvSpPr>
              <p:nvPr/>
            </p:nvSpPr>
            <p:spPr>
              <a:xfrm>
                <a:off x="286929" y="4282029"/>
                <a:ext cx="3514580" cy="1046410"/>
              </a:xfrm>
              <a:prstGeom prst="rect">
                <a:avLst/>
              </a:prstGeom>
              <a:blipFill>
                <a:blip r:embed="rId6"/>
                <a:stretch>
                  <a:fillRect l="-3597" t="-1190" r="-360" b="-10714"/>
                </a:stretch>
              </a:blipFill>
              <a:ln>
                <a:noFill/>
              </a:ln>
            </p:spPr>
            <p:txBody>
              <a:bodyPr/>
              <a:lstStyle/>
              <a:p>
                <a:r>
                  <a:rPr lang="en-US">
                    <a:noFill/>
                  </a:rPr>
                  <a:t> </a:t>
                </a:r>
              </a:p>
            </p:txBody>
          </p:sp>
        </mc:Fallback>
      </mc:AlternateContent>
      <p:sp>
        <p:nvSpPr>
          <p:cNvPr id="1075" name="Google Shape;1075;p35"/>
          <p:cNvSpPr txBox="1"/>
          <p:nvPr/>
        </p:nvSpPr>
        <p:spPr>
          <a:xfrm>
            <a:off x="5560187" y="923821"/>
            <a:ext cx="1548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MSR Policies</a:t>
            </a:r>
            <a:endParaRPr sz="1800">
              <a:solidFill>
                <a:schemeClr val="dk1"/>
              </a:solidFill>
              <a:latin typeface="Cabin"/>
              <a:ea typeface="Cabin"/>
              <a:cs typeface="Cabin"/>
              <a:sym typeface="Cabin"/>
            </a:endParaRPr>
          </a:p>
        </p:txBody>
      </p:sp>
      <p:grpSp>
        <p:nvGrpSpPr>
          <p:cNvPr id="23" name="Group 22">
            <a:extLst>
              <a:ext uri="{FF2B5EF4-FFF2-40B4-BE49-F238E27FC236}">
                <a16:creationId xmlns:a16="http://schemas.microsoft.com/office/drawing/2014/main" id="{E291EE86-9714-7011-CF0A-11DA4DA229FB}"/>
              </a:ext>
            </a:extLst>
          </p:cNvPr>
          <p:cNvGrpSpPr/>
          <p:nvPr/>
        </p:nvGrpSpPr>
        <p:grpSpPr>
          <a:xfrm>
            <a:off x="3935342" y="3767760"/>
            <a:ext cx="4295847" cy="2528109"/>
            <a:chOff x="3394216" y="2863001"/>
            <a:chExt cx="5846776" cy="3440831"/>
          </a:xfrm>
        </p:grpSpPr>
        <p:grpSp>
          <p:nvGrpSpPr>
            <p:cNvPr id="2" name="Group 1">
              <a:extLst>
                <a:ext uri="{FF2B5EF4-FFF2-40B4-BE49-F238E27FC236}">
                  <a16:creationId xmlns:a16="http://schemas.microsoft.com/office/drawing/2014/main" id="{ECE74849-04E1-AAD7-1221-147F008530CE}"/>
                </a:ext>
              </a:extLst>
            </p:cNvPr>
            <p:cNvGrpSpPr/>
            <p:nvPr/>
          </p:nvGrpSpPr>
          <p:grpSpPr>
            <a:xfrm>
              <a:off x="3394216" y="2863001"/>
              <a:ext cx="5846776" cy="3440831"/>
              <a:chOff x="253879" y="2918791"/>
              <a:chExt cx="5846776" cy="3440831"/>
            </a:xfrm>
          </p:grpSpPr>
          <p:grpSp>
            <p:nvGrpSpPr>
              <p:cNvPr id="3" name="Google Shape;732;p28">
                <a:extLst>
                  <a:ext uri="{FF2B5EF4-FFF2-40B4-BE49-F238E27FC236}">
                    <a16:creationId xmlns:a16="http://schemas.microsoft.com/office/drawing/2014/main" id="{BCB38823-A6A9-43ED-3BF0-F53A6B0ABB9D}"/>
                  </a:ext>
                </a:extLst>
              </p:cNvPr>
              <p:cNvGrpSpPr/>
              <p:nvPr/>
            </p:nvGrpSpPr>
            <p:grpSpPr>
              <a:xfrm>
                <a:off x="253879" y="2918791"/>
                <a:ext cx="5846776" cy="3440831"/>
                <a:chOff x="5656000" y="1752600"/>
                <a:chExt cx="5846776" cy="3440831"/>
              </a:xfrm>
            </p:grpSpPr>
            <p:sp>
              <p:nvSpPr>
                <p:cNvPr id="10" name="Google Shape;733;p28">
                  <a:extLst>
                    <a:ext uri="{FF2B5EF4-FFF2-40B4-BE49-F238E27FC236}">
                      <a16:creationId xmlns:a16="http://schemas.microsoft.com/office/drawing/2014/main" id="{C967AFFB-5E0C-A868-3649-B592FB6EA54F}"/>
                    </a:ext>
                  </a:extLst>
                </p:cNvPr>
                <p:cNvSpPr/>
                <p:nvPr/>
              </p:nvSpPr>
              <p:spPr>
                <a:xfrm>
                  <a:off x="7858746" y="36172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1" name="Google Shape;734;p28">
                  <a:extLst>
                    <a:ext uri="{FF2B5EF4-FFF2-40B4-BE49-F238E27FC236}">
                      <a16:creationId xmlns:a16="http://schemas.microsoft.com/office/drawing/2014/main" id="{D3ADA417-1882-F53F-6E3E-162C290D8B48}"/>
                    </a:ext>
                  </a:extLst>
                </p:cNvPr>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12" name="Google Shape;735;p28">
                  <a:extLst>
                    <a:ext uri="{FF2B5EF4-FFF2-40B4-BE49-F238E27FC236}">
                      <a16:creationId xmlns:a16="http://schemas.microsoft.com/office/drawing/2014/main" id="{18240244-DD27-ADEA-3704-B17059EECB23}"/>
                    </a:ext>
                  </a:extLst>
                </p:cNvPr>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p:sp>
              <p:nvSpPr>
                <p:cNvPr id="13" name="Google Shape;736;p28">
                  <a:extLst>
                    <a:ext uri="{FF2B5EF4-FFF2-40B4-BE49-F238E27FC236}">
                      <a16:creationId xmlns:a16="http://schemas.microsoft.com/office/drawing/2014/main" id="{6371167E-2E02-8974-C528-BD2854BD10E9}"/>
                    </a:ext>
                  </a:extLst>
                </p:cNvPr>
                <p:cNvSpPr txBox="1"/>
                <p:nvPr/>
              </p:nvSpPr>
              <p:spPr>
                <a:xfrm>
                  <a:off x="5656000" y="1752600"/>
                  <a:ext cx="3861146" cy="50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Arrival / completion rate of type-2 jobs</a:t>
                  </a:r>
                  <a:endParaRPr sz="1200">
                    <a:solidFill>
                      <a:schemeClr val="dk1"/>
                    </a:solidFill>
                    <a:latin typeface="Cabin"/>
                    <a:ea typeface="Cabin"/>
                    <a:cs typeface="Cabin"/>
                    <a:sym typeface="Cabin"/>
                  </a:endParaRPr>
                </a:p>
              </p:txBody>
            </p:sp>
            <p:sp>
              <p:nvSpPr>
                <p:cNvPr id="14" name="Google Shape;737;p28">
                  <a:extLst>
                    <a:ext uri="{FF2B5EF4-FFF2-40B4-BE49-F238E27FC236}">
                      <a16:creationId xmlns:a16="http://schemas.microsoft.com/office/drawing/2014/main" id="{64F7222B-D2E3-2073-5408-0D2B2D1936EB}"/>
                    </a:ext>
                  </a:extLst>
                </p:cNvPr>
                <p:cNvSpPr txBox="1"/>
                <p:nvPr/>
              </p:nvSpPr>
              <p:spPr>
                <a:xfrm>
                  <a:off x="7559561" y="4690800"/>
                  <a:ext cx="3943215" cy="50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Arrival / completion rate of type-1 jobs</a:t>
                  </a:r>
                  <a:endParaRPr sz="1200">
                    <a:solidFill>
                      <a:schemeClr val="dk1"/>
                    </a:solidFill>
                    <a:latin typeface="Cabin"/>
                    <a:ea typeface="Cabin"/>
                    <a:cs typeface="Cabin"/>
                    <a:sym typeface="Cabin"/>
                  </a:endParaRPr>
                </a:p>
              </p:txBody>
            </p:sp>
            <p:sp>
              <p:nvSpPr>
                <p:cNvPr id="15" name="Google Shape;738;p28">
                  <a:extLst>
                    <a:ext uri="{FF2B5EF4-FFF2-40B4-BE49-F238E27FC236}">
                      <a16:creationId xmlns:a16="http://schemas.microsoft.com/office/drawing/2014/main" id="{7D3C6426-EB1B-1CD9-0983-B87B77F96CB3}"/>
                    </a:ext>
                  </a:extLst>
                </p:cNvPr>
                <p:cNvSpPr/>
                <p:nvPr/>
              </p:nvSpPr>
              <p:spPr>
                <a:xfrm>
                  <a:off x="8850494" y="46840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4" name="Google Shape;739;p28">
                <a:extLst>
                  <a:ext uri="{FF2B5EF4-FFF2-40B4-BE49-F238E27FC236}">
                    <a16:creationId xmlns:a16="http://schemas.microsoft.com/office/drawing/2014/main" id="{9211E133-255D-F047-36BA-1662F9C5A185}"/>
                  </a:ext>
                </a:extLst>
              </p:cNvPr>
              <p:cNvSpPr/>
              <p:nvPr/>
            </p:nvSpPr>
            <p:spPr>
              <a:xfrm>
                <a:off x="2693591" y="5661016"/>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5" name="Google Shape;743;p28">
                <a:extLst>
                  <a:ext uri="{FF2B5EF4-FFF2-40B4-BE49-F238E27FC236}">
                    <a16:creationId xmlns:a16="http://schemas.microsoft.com/office/drawing/2014/main" id="{99F0F27A-388C-949C-BF96-A8FC2AF66AF5}"/>
                  </a:ext>
                </a:extLst>
              </p:cNvPr>
              <p:cNvCxnSpPr>
                <a:endCxn id="15" idx="1"/>
              </p:cNvCxnSpPr>
              <p:nvPr/>
            </p:nvCxnSpPr>
            <p:spPr>
              <a:xfrm>
                <a:off x="2535461" y="4862075"/>
                <a:ext cx="926400" cy="1001700"/>
              </a:xfrm>
              <a:prstGeom prst="straightConnector1">
                <a:avLst/>
              </a:prstGeom>
              <a:noFill/>
              <a:ln w="9525" cap="flat" cmpd="sng">
                <a:solidFill>
                  <a:schemeClr val="dk2"/>
                </a:solidFill>
                <a:prstDash val="solid"/>
                <a:round/>
                <a:headEnd type="none" w="med" len="med"/>
                <a:tailEnd type="none" w="med" len="med"/>
              </a:ln>
            </p:spPr>
          </p:cxnSp>
          <p:sp>
            <p:nvSpPr>
              <p:cNvPr id="6" name="Google Shape;746;p28">
                <a:extLst>
                  <a:ext uri="{FF2B5EF4-FFF2-40B4-BE49-F238E27FC236}">
                    <a16:creationId xmlns:a16="http://schemas.microsoft.com/office/drawing/2014/main" id="{4E7C87AA-CD1C-5A55-AA62-31DE7856EA0E}"/>
                  </a:ext>
                </a:extLst>
              </p:cNvPr>
              <p:cNvSpPr txBox="1"/>
              <p:nvPr/>
            </p:nvSpPr>
            <p:spPr>
              <a:xfrm>
                <a:off x="2131172" y="4402528"/>
                <a:ext cx="2933100" cy="50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1</a:t>
                </a:r>
                <a:endParaRPr sz="1200">
                  <a:solidFill>
                    <a:schemeClr val="dk1"/>
                  </a:solidFill>
                  <a:latin typeface="Cabin"/>
                  <a:ea typeface="Cabin"/>
                  <a:cs typeface="Cabin"/>
                  <a:sym typeface="Cabin"/>
                </a:endParaRPr>
              </a:p>
            </p:txBody>
          </p:sp>
          <p:sp>
            <p:nvSpPr>
              <p:cNvPr id="7" name="Google Shape;747;p28">
                <a:extLst>
                  <a:ext uri="{FF2B5EF4-FFF2-40B4-BE49-F238E27FC236}">
                    <a16:creationId xmlns:a16="http://schemas.microsoft.com/office/drawing/2014/main" id="{DF0D9954-2DFD-7325-6D31-6431B74062E5}"/>
                  </a:ext>
                </a:extLst>
              </p:cNvPr>
              <p:cNvSpPr txBox="1"/>
              <p:nvPr/>
            </p:nvSpPr>
            <p:spPr>
              <a:xfrm>
                <a:off x="3416039" y="5506774"/>
                <a:ext cx="1812601" cy="50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2</a:t>
                </a:r>
                <a:endParaRPr sz="1200">
                  <a:solidFill>
                    <a:schemeClr val="dk1"/>
                  </a:solidFill>
                  <a:latin typeface="Cabin"/>
                  <a:ea typeface="Cabin"/>
                  <a:cs typeface="Cabin"/>
                  <a:sym typeface="Cabin"/>
                </a:endParaRPr>
              </a:p>
            </p:txBody>
          </p:sp>
          <p:sp>
            <p:nvSpPr>
              <p:cNvPr id="8" name="Google Shape;750;p28">
                <a:extLst>
                  <a:ext uri="{FF2B5EF4-FFF2-40B4-BE49-F238E27FC236}">
                    <a16:creationId xmlns:a16="http://schemas.microsoft.com/office/drawing/2014/main" id="{368B4718-2C89-5B43-CA21-45E9F4348E83}"/>
                  </a:ext>
                </a:extLst>
              </p:cNvPr>
              <p:cNvSpPr/>
              <p:nvPr/>
            </p:nvSpPr>
            <p:spPr>
              <a:xfrm>
                <a:off x="2456624" y="4783487"/>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 name="Google Shape;751;p28">
                <a:extLst>
                  <a:ext uri="{FF2B5EF4-FFF2-40B4-BE49-F238E27FC236}">
                    <a16:creationId xmlns:a16="http://schemas.microsoft.com/office/drawing/2014/main" id="{975C642B-0A95-7A1B-EA7A-91E788E968C3}"/>
                  </a:ext>
                </a:extLst>
              </p:cNvPr>
              <p:cNvSpPr/>
              <p:nvPr/>
            </p:nvSpPr>
            <p:spPr>
              <a:xfrm>
                <a:off x="3447224" y="5850287"/>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6" name="Group 15">
              <a:extLst>
                <a:ext uri="{FF2B5EF4-FFF2-40B4-BE49-F238E27FC236}">
                  <a16:creationId xmlns:a16="http://schemas.microsoft.com/office/drawing/2014/main" id="{D3B99E9C-F7C6-1A9E-E228-3BD1AFB409C4}"/>
                </a:ext>
              </a:extLst>
            </p:cNvPr>
            <p:cNvGrpSpPr/>
            <p:nvPr/>
          </p:nvGrpSpPr>
          <p:grpSpPr>
            <a:xfrm>
              <a:off x="4607901" y="4998975"/>
              <a:ext cx="3212502" cy="685628"/>
              <a:chOff x="1467564" y="5054765"/>
              <a:chExt cx="3212502" cy="685628"/>
            </a:xfrm>
          </p:grpSpPr>
          <p:grpSp>
            <p:nvGrpSpPr>
              <p:cNvPr id="17" name="Group 16">
                <a:extLst>
                  <a:ext uri="{FF2B5EF4-FFF2-40B4-BE49-F238E27FC236}">
                    <a16:creationId xmlns:a16="http://schemas.microsoft.com/office/drawing/2014/main" id="{925AD3BC-A004-E848-5FFE-6117ED15F95D}"/>
                  </a:ext>
                </a:extLst>
              </p:cNvPr>
              <p:cNvGrpSpPr/>
              <p:nvPr/>
            </p:nvGrpSpPr>
            <p:grpSpPr>
              <a:xfrm>
                <a:off x="2628664" y="5283094"/>
                <a:ext cx="472201" cy="425488"/>
                <a:chOff x="2628664" y="5283094"/>
                <a:chExt cx="472201" cy="425488"/>
              </a:xfrm>
            </p:grpSpPr>
            <p:sp>
              <p:nvSpPr>
                <p:cNvPr id="20" name="Google Shape;750;p28">
                  <a:extLst>
                    <a:ext uri="{FF2B5EF4-FFF2-40B4-BE49-F238E27FC236}">
                      <a16:creationId xmlns:a16="http://schemas.microsoft.com/office/drawing/2014/main" id="{17D37331-05E6-B4D5-D3FC-264FAB4BB60E}"/>
                    </a:ext>
                  </a:extLst>
                </p:cNvPr>
                <p:cNvSpPr/>
                <p:nvPr/>
              </p:nvSpPr>
              <p:spPr>
                <a:xfrm>
                  <a:off x="2628664" y="5283094"/>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 name="Google Shape;751;p28">
                  <a:extLst>
                    <a:ext uri="{FF2B5EF4-FFF2-40B4-BE49-F238E27FC236}">
                      <a16:creationId xmlns:a16="http://schemas.microsoft.com/office/drawing/2014/main" id="{63B20F34-80E2-3023-D5FC-D041D90CC768}"/>
                    </a:ext>
                  </a:extLst>
                </p:cNvPr>
                <p:cNvSpPr/>
                <p:nvPr/>
              </p:nvSpPr>
              <p:spPr>
                <a:xfrm>
                  <a:off x="3008765" y="5616482"/>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22" name="Straight Connector 21">
                  <a:extLst>
                    <a:ext uri="{FF2B5EF4-FFF2-40B4-BE49-F238E27FC236}">
                      <a16:creationId xmlns:a16="http://schemas.microsoft.com/office/drawing/2014/main" id="{6076B263-FE99-A994-0E0B-B0E368ECD978}"/>
                    </a:ext>
                  </a:extLst>
                </p:cNvPr>
                <p:cNvCxnSpPr>
                  <a:stCxn id="20" idx="5"/>
                  <a:endCxn id="21" idx="1"/>
                </p:cNvCxnSpPr>
                <p:nvPr/>
              </p:nvCxnSpPr>
              <p:spPr>
                <a:xfrm>
                  <a:off x="2707276" y="5361706"/>
                  <a:ext cx="314977" cy="268264"/>
                </a:xfrm>
                <a:prstGeom prst="line">
                  <a:avLst/>
                </a:prstGeom>
              </p:spPr>
              <p:style>
                <a:lnRef idx="1">
                  <a:schemeClr val="dk1"/>
                </a:lnRef>
                <a:fillRef idx="0">
                  <a:schemeClr val="dk1"/>
                </a:fillRef>
                <a:effectRef idx="0">
                  <a:schemeClr val="dk1"/>
                </a:effectRef>
                <a:fontRef idx="minor">
                  <a:schemeClr val="tx1"/>
                </a:fontRef>
              </p:style>
            </p:cxnSp>
          </p:grpSp>
          <p:sp>
            <p:nvSpPr>
              <p:cNvPr id="18" name="Google Shape;746;p28">
                <a:extLst>
                  <a:ext uri="{FF2B5EF4-FFF2-40B4-BE49-F238E27FC236}">
                    <a16:creationId xmlns:a16="http://schemas.microsoft.com/office/drawing/2014/main" id="{33DFE100-83D0-B3BE-C9B6-50C06E2133A7}"/>
                  </a:ext>
                </a:extLst>
              </p:cNvPr>
              <p:cNvSpPr txBox="1"/>
              <p:nvPr/>
            </p:nvSpPr>
            <p:spPr>
              <a:xfrm>
                <a:off x="1467564" y="5054765"/>
                <a:ext cx="1523600" cy="502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3</a:t>
                </a:r>
                <a:endParaRPr sz="1200">
                  <a:solidFill>
                    <a:schemeClr val="dk1"/>
                  </a:solidFill>
                  <a:latin typeface="Cabin"/>
                  <a:ea typeface="Cabin"/>
                  <a:cs typeface="Cabin"/>
                  <a:sym typeface="Cabin"/>
                </a:endParaRPr>
              </a:p>
            </p:txBody>
          </p:sp>
          <p:sp>
            <p:nvSpPr>
              <p:cNvPr id="19" name="Google Shape;746;p28">
                <a:extLst>
                  <a:ext uri="{FF2B5EF4-FFF2-40B4-BE49-F238E27FC236}">
                    <a16:creationId xmlns:a16="http://schemas.microsoft.com/office/drawing/2014/main" id="{AD3F9172-05DF-5004-C99F-816F0956DBD0}"/>
                  </a:ext>
                </a:extLst>
              </p:cNvPr>
              <p:cNvSpPr txBox="1"/>
              <p:nvPr/>
            </p:nvSpPr>
            <p:spPr>
              <a:xfrm>
                <a:off x="2934002" y="5237762"/>
                <a:ext cx="1746064" cy="50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4</a:t>
                </a:r>
                <a:endParaRPr sz="1200">
                  <a:solidFill>
                    <a:schemeClr val="dk1"/>
                  </a:solidFill>
                  <a:latin typeface="Cabin"/>
                  <a:ea typeface="Cabin"/>
                  <a:cs typeface="Cabin"/>
                  <a:sym typeface="Cabin"/>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36"/>
          <p:cNvSpPr txBox="1">
            <a:spLocks noGrp="1"/>
          </p:cNvSpPr>
          <p:nvPr>
            <p:ph type="title"/>
          </p:nvPr>
        </p:nvSpPr>
        <p:spPr>
          <a:xfrm>
            <a:off x="831850" y="1709738"/>
            <a:ext cx="10515600" cy="285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Backup Slides</a:t>
            </a:r>
            <a:endParaRPr/>
          </a:p>
        </p:txBody>
      </p:sp>
      <p:sp>
        <p:nvSpPr>
          <p:cNvPr id="1082" name="Google Shape;1082;p36"/>
          <p:cNvSpPr txBox="1">
            <a:spLocks noGrp="1"/>
          </p:cNvSpPr>
          <p:nvPr>
            <p:ph type="body" idx="1"/>
          </p:nvPr>
        </p:nvSpPr>
        <p:spPr>
          <a:xfrm>
            <a:off x="831850" y="4589463"/>
            <a:ext cx="10515600" cy="1500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sp>
        <p:nvSpPr>
          <p:cNvPr id="1083" name="Google Shape;1083;p36"/>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a:extLst>
            <a:ext uri="{FF2B5EF4-FFF2-40B4-BE49-F238E27FC236}">
              <a16:creationId xmlns:a16="http://schemas.microsoft.com/office/drawing/2014/main" id="{BA8C4A4A-5461-A775-A1D6-5E25475123FB}"/>
            </a:ext>
          </a:extLst>
        </p:cNvPr>
        <p:cNvGrpSpPr/>
        <p:nvPr/>
      </p:nvGrpSpPr>
      <p:grpSpPr>
        <a:xfrm>
          <a:off x="0" y="0"/>
          <a:ext cx="0" cy="0"/>
          <a:chOff x="0" y="0"/>
          <a:chExt cx="0" cy="0"/>
        </a:xfrm>
      </p:grpSpPr>
      <p:sp>
        <p:nvSpPr>
          <p:cNvPr id="373" name="Google Shape;373;p23">
            <a:extLst>
              <a:ext uri="{FF2B5EF4-FFF2-40B4-BE49-F238E27FC236}">
                <a16:creationId xmlns:a16="http://schemas.microsoft.com/office/drawing/2014/main" id="{56E0AF68-5E7E-BB80-983F-D956A97F00E8}"/>
              </a:ext>
            </a:extLst>
          </p:cNvPr>
          <p:cNvSpPr txBox="1">
            <a:spLocks noGrp="1"/>
          </p:cNvSpPr>
          <p:nvPr>
            <p:ph type="title"/>
          </p:nvPr>
        </p:nvSpPr>
        <p:spPr>
          <a:xfrm>
            <a:off x="152400" y="212912"/>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Our Model of </a:t>
            </a:r>
            <a:r>
              <a:rPr lang="en-US" dirty="0" err="1"/>
              <a:t>Multiresource</a:t>
            </a:r>
            <a:r>
              <a:rPr lang="en-US" dirty="0"/>
              <a:t> Jobs</a:t>
            </a:r>
            <a:endParaRPr dirty="0"/>
          </a:p>
        </p:txBody>
      </p:sp>
      <p:sp>
        <p:nvSpPr>
          <p:cNvPr id="374" name="Google Shape;374;p23">
            <a:extLst>
              <a:ext uri="{FF2B5EF4-FFF2-40B4-BE49-F238E27FC236}">
                <a16:creationId xmlns:a16="http://schemas.microsoft.com/office/drawing/2014/main" id="{8E92DCA4-1554-E95C-7F4D-5AD01AA621EE}"/>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grpSp>
        <p:nvGrpSpPr>
          <p:cNvPr id="375" name="Google Shape;375;p23">
            <a:extLst>
              <a:ext uri="{FF2B5EF4-FFF2-40B4-BE49-F238E27FC236}">
                <a16:creationId xmlns:a16="http://schemas.microsoft.com/office/drawing/2014/main" id="{65652778-7C72-485D-AF77-D674305BC5A3}"/>
              </a:ext>
            </a:extLst>
          </p:cNvPr>
          <p:cNvGrpSpPr/>
          <p:nvPr/>
        </p:nvGrpSpPr>
        <p:grpSpPr>
          <a:xfrm>
            <a:off x="9346996" y="1836930"/>
            <a:ext cx="2342964" cy="2008282"/>
            <a:chOff x="849400" y="3789250"/>
            <a:chExt cx="2716799" cy="2538376"/>
          </a:xfrm>
        </p:grpSpPr>
        <p:sp>
          <p:nvSpPr>
            <p:cNvPr id="376" name="Google Shape;376;p23">
              <a:extLst>
                <a:ext uri="{FF2B5EF4-FFF2-40B4-BE49-F238E27FC236}">
                  <a16:creationId xmlns:a16="http://schemas.microsoft.com/office/drawing/2014/main" id="{A540F59B-A098-820B-E176-133C5F65B505}"/>
                </a:ext>
              </a:extLst>
            </p:cNvPr>
            <p:cNvSpPr/>
            <p:nvPr/>
          </p:nvSpPr>
          <p:spPr>
            <a:xfrm rot="10800000">
              <a:off x="3076829" y="4479265"/>
              <a:ext cx="116400" cy="16398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377" name="Google Shape;377;p23">
                  <a:extLst>
                    <a:ext uri="{FF2B5EF4-FFF2-40B4-BE49-F238E27FC236}">
                      <a16:creationId xmlns:a16="http://schemas.microsoft.com/office/drawing/2014/main" id="{3D7AA871-1462-DA25-ACC7-1A22644B5D9B}"/>
                    </a:ext>
                  </a:extLst>
                </p:cNvPr>
                <p:cNvSpPr txBox="1"/>
                <p:nvPr/>
              </p:nvSpPr>
              <p:spPr>
                <a:xfrm rot="16200000">
                  <a:off x="2082898" y="4844325"/>
                  <a:ext cx="2538376" cy="4282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r>
                        <a:rPr lang="en-US" sz="1200" b="0" i="1" smtClean="0">
                          <a:solidFill>
                            <a:schemeClr val="dk1"/>
                          </a:solidFill>
                          <a:latin typeface="Cambria Math" panose="02040503050406030204" pitchFamily="18" charset="0"/>
                          <a:ea typeface="Cabin"/>
                          <a:cs typeface="Cabin"/>
                          <a:sym typeface="Cabin"/>
                        </a:rPr>
                        <m:t>𝑅</m:t>
                      </m:r>
                    </m:oMath>
                  </a14:m>
                  <a:r>
                    <a:rPr lang="en-US" sz="1200">
                      <a:solidFill>
                        <a:schemeClr val="dk1"/>
                      </a:solidFill>
                      <a:latin typeface="Cabin"/>
                      <a:ea typeface="Cabin"/>
                      <a:cs typeface="Cabin"/>
                      <a:sym typeface="Cabin"/>
                    </a:rPr>
                    <a:t> Types of Resources</a:t>
                  </a:r>
                  <a:endParaRPr sz="1200">
                    <a:solidFill>
                      <a:schemeClr val="dk1"/>
                    </a:solidFill>
                    <a:latin typeface="Cabin"/>
                    <a:ea typeface="Cabin"/>
                    <a:cs typeface="Cabin"/>
                    <a:sym typeface="Cabin"/>
                  </a:endParaRPr>
                </a:p>
              </p:txBody>
            </p:sp>
          </mc:Choice>
          <mc:Fallback xmlns="">
            <p:sp>
              <p:nvSpPr>
                <p:cNvPr id="377" name="Google Shape;377;p23">
                  <a:extLst>
                    <a:ext uri="{FF2B5EF4-FFF2-40B4-BE49-F238E27FC236}">
                      <a16:creationId xmlns:a16="http://schemas.microsoft.com/office/drawing/2014/main" id="{3D7AA871-1462-DA25-ACC7-1A22644B5D9B}"/>
                    </a:ext>
                  </a:extLst>
                </p:cNvPr>
                <p:cNvSpPr txBox="1">
                  <a:spLocks noRot="1" noChangeAspect="1" noMove="1" noResize="1" noEditPoints="1" noAdjustHandles="1" noChangeArrowheads="1" noChangeShapeType="1" noTextEdit="1"/>
                </p:cNvSpPr>
                <p:nvPr/>
              </p:nvSpPr>
              <p:spPr>
                <a:xfrm rot="16200000">
                  <a:off x="2082898" y="4844325"/>
                  <a:ext cx="2538376" cy="428226"/>
                </a:xfrm>
                <a:prstGeom prst="rect">
                  <a:avLst/>
                </a:prstGeom>
                <a:blipFill>
                  <a:blip r:embed="rId3"/>
                  <a:stretch>
                    <a:fillRect/>
                  </a:stretch>
                </a:blipFill>
                <a:ln>
                  <a:noFill/>
                </a:ln>
              </p:spPr>
              <p:txBody>
                <a:bodyPr/>
                <a:lstStyle/>
                <a:p>
                  <a:r>
                    <a:rPr lang="en-US">
                      <a:noFill/>
                    </a:rPr>
                    <a:t> </a:t>
                  </a:r>
                </a:p>
              </p:txBody>
            </p:sp>
          </mc:Fallback>
        </mc:AlternateContent>
        <p:sp>
          <p:nvSpPr>
            <p:cNvPr id="378" name="Google Shape;378;p23">
              <a:extLst>
                <a:ext uri="{FF2B5EF4-FFF2-40B4-BE49-F238E27FC236}">
                  <a16:creationId xmlns:a16="http://schemas.microsoft.com/office/drawing/2014/main" id="{58253B29-34D0-C007-D743-724A94482DD7}"/>
                </a:ext>
              </a:extLst>
            </p:cNvPr>
            <p:cNvSpPr/>
            <p:nvPr/>
          </p:nvSpPr>
          <p:spPr>
            <a:xfrm>
              <a:off x="849400" y="45588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9" name="Google Shape;379;p23">
              <a:extLst>
                <a:ext uri="{FF2B5EF4-FFF2-40B4-BE49-F238E27FC236}">
                  <a16:creationId xmlns:a16="http://schemas.microsoft.com/office/drawing/2014/main" id="{020367CB-7E43-4579-1105-63CE2FC8F8C4}"/>
                </a:ext>
              </a:extLst>
            </p:cNvPr>
            <p:cNvSpPr/>
            <p:nvPr/>
          </p:nvSpPr>
          <p:spPr>
            <a:xfrm>
              <a:off x="849400" y="48754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0" name="Google Shape;380;p23">
              <a:extLst>
                <a:ext uri="{FF2B5EF4-FFF2-40B4-BE49-F238E27FC236}">
                  <a16:creationId xmlns:a16="http://schemas.microsoft.com/office/drawing/2014/main" id="{FA902F0F-88F7-9EC0-7842-99F80882E4E4}"/>
                </a:ext>
              </a:extLst>
            </p:cNvPr>
            <p:cNvSpPr txBox="1"/>
            <p:nvPr/>
          </p:nvSpPr>
          <p:spPr>
            <a:xfrm>
              <a:off x="2296223" y="4467246"/>
              <a:ext cx="913625" cy="4278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256 cores</a:t>
              </a:r>
              <a:endParaRPr sz="1000">
                <a:solidFill>
                  <a:schemeClr val="dk1"/>
                </a:solidFill>
                <a:latin typeface="Cabin"/>
                <a:ea typeface="Cabin"/>
                <a:cs typeface="Cabin"/>
                <a:sym typeface="Cabin"/>
              </a:endParaRPr>
            </a:p>
          </p:txBody>
        </p:sp>
        <p:sp>
          <p:nvSpPr>
            <p:cNvPr id="381" name="Google Shape;381;p23">
              <a:extLst>
                <a:ext uri="{FF2B5EF4-FFF2-40B4-BE49-F238E27FC236}">
                  <a16:creationId xmlns:a16="http://schemas.microsoft.com/office/drawing/2014/main" id="{AE71B93D-1D10-B2E7-956C-E421AEE2AE14}"/>
                </a:ext>
              </a:extLst>
            </p:cNvPr>
            <p:cNvSpPr txBox="1"/>
            <p:nvPr/>
          </p:nvSpPr>
          <p:spPr>
            <a:xfrm>
              <a:off x="2294297" y="4807242"/>
              <a:ext cx="913624" cy="4278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1024 GBs</a:t>
              </a:r>
              <a:endParaRPr sz="1000">
                <a:solidFill>
                  <a:schemeClr val="dk1"/>
                </a:solidFill>
                <a:latin typeface="Cabin"/>
                <a:ea typeface="Cabin"/>
                <a:cs typeface="Cabin"/>
                <a:sym typeface="Cabin"/>
              </a:endParaRPr>
            </a:p>
          </p:txBody>
        </p:sp>
        <p:sp>
          <p:nvSpPr>
            <p:cNvPr id="382" name="Google Shape;382;p23">
              <a:extLst>
                <a:ext uri="{FF2B5EF4-FFF2-40B4-BE49-F238E27FC236}">
                  <a16:creationId xmlns:a16="http://schemas.microsoft.com/office/drawing/2014/main" id="{8BDD471C-F2CD-D506-75C9-A1D349915E1B}"/>
                </a:ext>
              </a:extLst>
            </p:cNvPr>
            <p:cNvSpPr/>
            <p:nvPr/>
          </p:nvSpPr>
          <p:spPr>
            <a:xfrm>
              <a:off x="849400" y="52112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3" name="Google Shape;383;p23">
              <a:extLst>
                <a:ext uri="{FF2B5EF4-FFF2-40B4-BE49-F238E27FC236}">
                  <a16:creationId xmlns:a16="http://schemas.microsoft.com/office/drawing/2014/main" id="{6FED3841-6CEF-7EFA-1F28-6464D3E7BF31}"/>
                </a:ext>
              </a:extLst>
            </p:cNvPr>
            <p:cNvSpPr txBox="1"/>
            <p:nvPr/>
          </p:nvSpPr>
          <p:spPr>
            <a:xfrm>
              <a:off x="2296222" y="512794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GPUs</a:t>
              </a:r>
              <a:endParaRPr sz="1000">
                <a:solidFill>
                  <a:schemeClr val="dk1"/>
                </a:solidFill>
                <a:latin typeface="Cabin"/>
                <a:ea typeface="Cabin"/>
                <a:cs typeface="Cabin"/>
                <a:sym typeface="Cabin"/>
              </a:endParaRPr>
            </a:p>
          </p:txBody>
        </p:sp>
        <p:sp>
          <p:nvSpPr>
            <p:cNvPr id="384" name="Google Shape;384;p23">
              <a:extLst>
                <a:ext uri="{FF2B5EF4-FFF2-40B4-BE49-F238E27FC236}">
                  <a16:creationId xmlns:a16="http://schemas.microsoft.com/office/drawing/2014/main" id="{918747D2-9355-6E8E-971F-C67E8857157E}"/>
                </a:ext>
              </a:extLst>
            </p:cNvPr>
            <p:cNvSpPr/>
            <p:nvPr/>
          </p:nvSpPr>
          <p:spPr>
            <a:xfrm>
              <a:off x="849400" y="55471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5" name="Google Shape;385;p23">
              <a:extLst>
                <a:ext uri="{FF2B5EF4-FFF2-40B4-BE49-F238E27FC236}">
                  <a16:creationId xmlns:a16="http://schemas.microsoft.com/office/drawing/2014/main" id="{0F1A2DCE-1CD4-7872-E479-29CCDF927A24}"/>
                </a:ext>
              </a:extLst>
            </p:cNvPr>
            <p:cNvSpPr txBox="1"/>
            <p:nvPr/>
          </p:nvSpPr>
          <p:spPr>
            <a:xfrm>
              <a:off x="2294298" y="5459650"/>
              <a:ext cx="1007948" cy="4278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128T SSD</a:t>
              </a:r>
              <a:endParaRPr sz="1000">
                <a:solidFill>
                  <a:schemeClr val="dk1"/>
                </a:solidFill>
                <a:latin typeface="Cabin"/>
                <a:ea typeface="Cabin"/>
                <a:cs typeface="Cabin"/>
                <a:sym typeface="Cabin"/>
              </a:endParaRPr>
            </a:p>
          </p:txBody>
        </p:sp>
        <p:sp>
          <p:nvSpPr>
            <p:cNvPr id="386" name="Google Shape;386;p23">
              <a:extLst>
                <a:ext uri="{FF2B5EF4-FFF2-40B4-BE49-F238E27FC236}">
                  <a16:creationId xmlns:a16="http://schemas.microsoft.com/office/drawing/2014/main" id="{B5DBE66D-8858-518F-5308-2637682CE7E0}"/>
                </a:ext>
              </a:extLst>
            </p:cNvPr>
            <p:cNvSpPr txBox="1"/>
            <p:nvPr/>
          </p:nvSpPr>
          <p:spPr>
            <a:xfrm rot="-5400000">
              <a:off x="1339775" y="5628200"/>
              <a:ext cx="531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p:txBody>
        </p:sp>
      </p:grpSp>
      <p:grpSp>
        <p:nvGrpSpPr>
          <p:cNvPr id="389" name="Google Shape;389;p23">
            <a:extLst>
              <a:ext uri="{FF2B5EF4-FFF2-40B4-BE49-F238E27FC236}">
                <a16:creationId xmlns:a16="http://schemas.microsoft.com/office/drawing/2014/main" id="{807FFE0F-1A00-1688-E4BD-6D95BC065745}"/>
              </a:ext>
            </a:extLst>
          </p:cNvPr>
          <p:cNvGrpSpPr/>
          <p:nvPr/>
        </p:nvGrpSpPr>
        <p:grpSpPr>
          <a:xfrm>
            <a:off x="3903529" y="1740238"/>
            <a:ext cx="1158252" cy="1649803"/>
            <a:chOff x="3788418" y="1820945"/>
            <a:chExt cx="1159043" cy="1649803"/>
          </a:xfrm>
        </p:grpSpPr>
        <p:sp>
          <p:nvSpPr>
            <p:cNvPr id="390" name="Google Shape;390;p23">
              <a:extLst>
                <a:ext uri="{FF2B5EF4-FFF2-40B4-BE49-F238E27FC236}">
                  <a16:creationId xmlns:a16="http://schemas.microsoft.com/office/drawing/2014/main" id="{AFBF3796-E037-2BE6-BFA0-CE46A7906343}"/>
                </a:ext>
              </a:extLst>
            </p:cNvPr>
            <p:cNvSpPr/>
            <p:nvPr/>
          </p:nvSpPr>
          <p:spPr>
            <a:xfrm>
              <a:off x="4201485" y="1820945"/>
              <a:ext cx="365700" cy="36576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sp>
          <p:nvSpPr>
            <p:cNvPr id="392" name="Google Shape;392;p23">
              <a:extLst>
                <a:ext uri="{FF2B5EF4-FFF2-40B4-BE49-F238E27FC236}">
                  <a16:creationId xmlns:a16="http://schemas.microsoft.com/office/drawing/2014/main" id="{00629B62-1620-6F61-C94D-C4E5EDF0D809}"/>
                </a:ext>
              </a:extLst>
            </p:cNvPr>
            <p:cNvSpPr txBox="1"/>
            <p:nvPr/>
          </p:nvSpPr>
          <p:spPr>
            <a:xfrm>
              <a:off x="3788418" y="2424338"/>
              <a:ext cx="1159043"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4 cores</a:t>
              </a:r>
            </a:p>
            <a:p>
              <a:pPr marL="0" lvl="0" indent="0" algn="ctr" rtl="0">
                <a:spcBef>
                  <a:spcPts val="0"/>
                </a:spcBef>
                <a:spcAft>
                  <a:spcPts val="0"/>
                </a:spcAft>
                <a:buNone/>
              </a:pPr>
              <a:r>
                <a:rPr lang="en-US" dirty="0">
                  <a:solidFill>
                    <a:schemeClr val="dk1"/>
                  </a:solidFill>
                  <a:latin typeface="Cabin"/>
                  <a:ea typeface="Cabin"/>
                  <a:cs typeface="Cabin"/>
                  <a:sym typeface="Cabin"/>
                </a:rPr>
                <a:t>2G</a:t>
              </a:r>
            </a:p>
            <a:p>
              <a:pPr marL="0" lvl="0" indent="0" algn="ctr" rtl="0">
                <a:spcBef>
                  <a:spcPts val="0"/>
                </a:spcBef>
                <a:spcAft>
                  <a:spcPts val="0"/>
                </a:spcAft>
                <a:buNone/>
              </a:pPr>
              <a:r>
                <a:rPr lang="en-US" dirty="0">
                  <a:solidFill>
                    <a:schemeClr val="dk1"/>
                  </a:solidFill>
                  <a:latin typeface="Cabin"/>
                  <a:ea typeface="Cabin"/>
                  <a:cs typeface="Cabin"/>
                  <a:sym typeface="Cabin"/>
                </a:rPr>
                <a:t>2 GPU</a:t>
              </a:r>
            </a:p>
            <a:p>
              <a:pPr marL="0" lvl="0" indent="0" algn="ctr" rtl="0">
                <a:spcBef>
                  <a:spcPts val="0"/>
                </a:spcBef>
                <a:spcAft>
                  <a:spcPts val="0"/>
                </a:spcAft>
                <a:buNone/>
              </a:pPr>
              <a:r>
                <a:rPr lang="en-US" dirty="0">
                  <a:solidFill>
                    <a:schemeClr val="dk1"/>
                  </a:solidFill>
                  <a:latin typeface="Cabin"/>
                  <a:ea typeface="Cabin"/>
                  <a:cs typeface="Cabin"/>
                  <a:sym typeface="Cabin"/>
                </a:rPr>
                <a:t>1024G</a:t>
              </a:r>
              <a:endParaRPr dirty="0">
                <a:solidFill>
                  <a:schemeClr val="dk1"/>
                </a:solidFill>
                <a:latin typeface="Cabin"/>
                <a:ea typeface="Cabin"/>
                <a:cs typeface="Cabin"/>
                <a:sym typeface="Cabin"/>
              </a:endParaRPr>
            </a:p>
          </p:txBody>
        </p:sp>
      </p:grpSp>
      <p:grpSp>
        <p:nvGrpSpPr>
          <p:cNvPr id="394" name="Google Shape;394;p23">
            <a:extLst>
              <a:ext uri="{FF2B5EF4-FFF2-40B4-BE49-F238E27FC236}">
                <a16:creationId xmlns:a16="http://schemas.microsoft.com/office/drawing/2014/main" id="{6459F887-4C28-6483-9D10-F268D34A92FA}"/>
              </a:ext>
            </a:extLst>
          </p:cNvPr>
          <p:cNvGrpSpPr/>
          <p:nvPr/>
        </p:nvGrpSpPr>
        <p:grpSpPr>
          <a:xfrm>
            <a:off x="6339259" y="1735681"/>
            <a:ext cx="937889" cy="1649844"/>
            <a:chOff x="4973109" y="2369645"/>
            <a:chExt cx="937889" cy="1649844"/>
          </a:xfrm>
        </p:grpSpPr>
        <p:sp>
          <p:nvSpPr>
            <p:cNvPr id="395" name="Google Shape;395;p23">
              <a:extLst>
                <a:ext uri="{FF2B5EF4-FFF2-40B4-BE49-F238E27FC236}">
                  <a16:creationId xmlns:a16="http://schemas.microsoft.com/office/drawing/2014/main" id="{FBAD3064-340A-0E38-4C82-0D39934DD893}"/>
                </a:ext>
              </a:extLst>
            </p:cNvPr>
            <p:cNvSpPr/>
            <p:nvPr/>
          </p:nvSpPr>
          <p:spPr>
            <a:xfrm>
              <a:off x="5213335" y="23696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97" name="Google Shape;397;p23">
              <a:extLst>
                <a:ext uri="{FF2B5EF4-FFF2-40B4-BE49-F238E27FC236}">
                  <a16:creationId xmlns:a16="http://schemas.microsoft.com/office/drawing/2014/main" id="{B69E0666-0E6D-55F7-3860-A61F0E417BB5}"/>
                </a:ext>
              </a:extLst>
            </p:cNvPr>
            <p:cNvSpPr txBox="1"/>
            <p:nvPr/>
          </p:nvSpPr>
          <p:spPr>
            <a:xfrm>
              <a:off x="4973109" y="2973079"/>
              <a:ext cx="937889"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1 core</a:t>
              </a:r>
            </a:p>
            <a:p>
              <a:pPr marL="0" lvl="0" indent="0" algn="ctr" rtl="0">
                <a:spcBef>
                  <a:spcPts val="0"/>
                </a:spcBef>
                <a:spcAft>
                  <a:spcPts val="0"/>
                </a:spcAft>
                <a:buNone/>
              </a:pPr>
              <a:r>
                <a:rPr lang="en-US" dirty="0">
                  <a:solidFill>
                    <a:schemeClr val="dk1"/>
                  </a:solidFill>
                  <a:latin typeface="Cabin"/>
                  <a:ea typeface="Cabin"/>
                  <a:cs typeface="Cabin"/>
                  <a:sym typeface="Cabin"/>
                </a:rPr>
                <a:t>4G</a:t>
              </a:r>
            </a:p>
            <a:p>
              <a:pPr marL="0" lvl="0" indent="0" algn="ctr" rtl="0">
                <a:spcBef>
                  <a:spcPts val="0"/>
                </a:spcBef>
                <a:spcAft>
                  <a:spcPts val="0"/>
                </a:spcAft>
                <a:buNone/>
              </a:pPr>
              <a:r>
                <a:rPr lang="en-US" dirty="0">
                  <a:solidFill>
                    <a:schemeClr val="dk1"/>
                  </a:solidFill>
                  <a:latin typeface="Cabin"/>
                  <a:ea typeface="Cabin"/>
                  <a:cs typeface="Cabin"/>
                  <a:sym typeface="Cabin"/>
                </a:rPr>
                <a:t>0 GPU</a:t>
              </a:r>
            </a:p>
            <a:p>
              <a:pPr marL="0" lvl="0" indent="0" algn="ctr" rtl="0">
                <a:spcBef>
                  <a:spcPts val="0"/>
                </a:spcBef>
                <a:spcAft>
                  <a:spcPts val="0"/>
                </a:spcAft>
                <a:buNone/>
              </a:pPr>
              <a:r>
                <a:rPr lang="en-US" dirty="0">
                  <a:solidFill>
                    <a:schemeClr val="dk1"/>
                  </a:solidFill>
                  <a:latin typeface="Cabin"/>
                  <a:ea typeface="Cabin"/>
                  <a:cs typeface="Cabin"/>
                  <a:sym typeface="Cabin"/>
                </a:rPr>
                <a:t>0 G</a:t>
              </a:r>
              <a:endParaRPr dirty="0">
                <a:solidFill>
                  <a:schemeClr val="dk1"/>
                </a:solidFill>
                <a:latin typeface="Cabin"/>
                <a:ea typeface="Cabin"/>
                <a:cs typeface="Cabin"/>
                <a:sym typeface="Cabin"/>
              </a:endParaRPr>
            </a:p>
          </p:txBody>
        </p:sp>
      </p:grpSp>
      <p:grpSp>
        <p:nvGrpSpPr>
          <p:cNvPr id="399" name="Google Shape;399;p23">
            <a:extLst>
              <a:ext uri="{FF2B5EF4-FFF2-40B4-BE49-F238E27FC236}">
                <a16:creationId xmlns:a16="http://schemas.microsoft.com/office/drawing/2014/main" id="{1F16E20E-1867-D265-1F70-39C6B81C2045}"/>
              </a:ext>
            </a:extLst>
          </p:cNvPr>
          <p:cNvGrpSpPr/>
          <p:nvPr/>
        </p:nvGrpSpPr>
        <p:grpSpPr>
          <a:xfrm>
            <a:off x="7936304" y="1737176"/>
            <a:ext cx="867491" cy="1669917"/>
            <a:chOff x="10143419" y="2186795"/>
            <a:chExt cx="867491" cy="1669917"/>
          </a:xfrm>
        </p:grpSpPr>
        <p:sp>
          <p:nvSpPr>
            <p:cNvPr id="400" name="Google Shape;400;p23">
              <a:extLst>
                <a:ext uri="{FF2B5EF4-FFF2-40B4-BE49-F238E27FC236}">
                  <a16:creationId xmlns:a16="http://schemas.microsoft.com/office/drawing/2014/main" id="{B0084F14-5DA5-6F4F-9616-F6E4CEF7BE26}"/>
                </a:ext>
              </a:extLst>
            </p:cNvPr>
            <p:cNvSpPr/>
            <p:nvPr/>
          </p:nvSpPr>
          <p:spPr>
            <a:xfrm>
              <a:off x="10365844" y="2186795"/>
              <a:ext cx="365760" cy="36576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02" name="Google Shape;402;p23">
              <a:extLst>
                <a:ext uri="{FF2B5EF4-FFF2-40B4-BE49-F238E27FC236}">
                  <a16:creationId xmlns:a16="http://schemas.microsoft.com/office/drawing/2014/main" id="{92F76920-5ACF-E2E9-172E-3CD14BBEAA34}"/>
                </a:ext>
              </a:extLst>
            </p:cNvPr>
            <p:cNvSpPr txBox="1"/>
            <p:nvPr/>
          </p:nvSpPr>
          <p:spPr>
            <a:xfrm>
              <a:off x="10143419" y="2810302"/>
              <a:ext cx="867491"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2 cores</a:t>
              </a:r>
            </a:p>
            <a:p>
              <a:pPr marL="0" lvl="0" indent="0" algn="ctr" rtl="0">
                <a:spcBef>
                  <a:spcPts val="0"/>
                </a:spcBef>
                <a:spcAft>
                  <a:spcPts val="0"/>
                </a:spcAft>
                <a:buNone/>
              </a:pPr>
              <a:r>
                <a:rPr lang="en-US" dirty="0">
                  <a:solidFill>
                    <a:schemeClr val="dk1"/>
                  </a:solidFill>
                  <a:latin typeface="Cabin"/>
                  <a:ea typeface="Cabin"/>
                  <a:cs typeface="Cabin"/>
                  <a:sym typeface="Cabin"/>
                </a:rPr>
                <a:t>2G</a:t>
              </a:r>
            </a:p>
            <a:p>
              <a:pPr marL="0" lvl="0" indent="0" algn="ctr" rtl="0">
                <a:spcBef>
                  <a:spcPts val="0"/>
                </a:spcBef>
                <a:spcAft>
                  <a:spcPts val="0"/>
                </a:spcAft>
                <a:buNone/>
              </a:pPr>
              <a:r>
                <a:rPr lang="en-US" dirty="0">
                  <a:solidFill>
                    <a:schemeClr val="dk1"/>
                  </a:solidFill>
                  <a:latin typeface="Cabin"/>
                  <a:ea typeface="Cabin"/>
                  <a:cs typeface="Cabin"/>
                  <a:sym typeface="Cabin"/>
                </a:rPr>
                <a:t>1 GPU</a:t>
              </a:r>
            </a:p>
            <a:p>
              <a:pPr marL="0" lvl="0" indent="0" algn="ctr" rtl="0">
                <a:spcBef>
                  <a:spcPts val="0"/>
                </a:spcBef>
                <a:spcAft>
                  <a:spcPts val="0"/>
                </a:spcAft>
                <a:buNone/>
              </a:pPr>
              <a:r>
                <a:rPr lang="en-US" dirty="0">
                  <a:solidFill>
                    <a:schemeClr val="dk1"/>
                  </a:solidFill>
                  <a:latin typeface="Cabin"/>
                  <a:ea typeface="Cabin"/>
                  <a:cs typeface="Cabin"/>
                  <a:sym typeface="Cabin"/>
                </a:rPr>
                <a:t>256G</a:t>
              </a:r>
              <a:endParaRPr dirty="0">
                <a:solidFill>
                  <a:schemeClr val="dk1"/>
                </a:solidFill>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415" name="Google Shape;415;p23">
                <a:extLst>
                  <a:ext uri="{FF2B5EF4-FFF2-40B4-BE49-F238E27FC236}">
                    <a16:creationId xmlns:a16="http://schemas.microsoft.com/office/drawing/2014/main" id="{CCC198CA-4BE7-EAC1-8EE2-B62587DCEFB2}"/>
                  </a:ext>
                </a:extLst>
              </p:cNvPr>
              <p:cNvSpPr txBox="1"/>
              <p:nvPr/>
            </p:nvSpPr>
            <p:spPr>
              <a:xfrm>
                <a:off x="2038690" y="4485867"/>
                <a:ext cx="8119543"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i="1" dirty="0">
                    <a:solidFill>
                      <a:schemeClr val="dk1"/>
                    </a:solidFill>
                    <a:latin typeface="Cabin"/>
                    <a:ea typeface="Cabin"/>
                    <a:cs typeface="Cabin"/>
                    <a:sym typeface="Cabin"/>
                  </a:rPr>
                  <a:t>Service requirement </a:t>
                </a:r>
                <a14:m>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𝑖</m:t>
                        </m:r>
                      </m:sub>
                    </m:sSub>
                  </m:oMath>
                </a14:m>
                <a:r>
                  <a:rPr lang="en-US" sz="1600" dirty="0">
                    <a:solidFill>
                      <a:schemeClr val="dk1"/>
                    </a:solidFill>
                    <a:latin typeface="Cabin"/>
                    <a:ea typeface="Cabin"/>
                    <a:cs typeface="Cabin"/>
                    <a:sym typeface="Cabin"/>
                  </a:rPr>
                  <a:t>: time a type-</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𝑖</m:t>
                    </m:r>
                  </m:oMath>
                </a14:m>
                <a:r>
                  <a:rPr lang="en-US" sz="1600" dirty="0">
                    <a:solidFill>
                      <a:schemeClr val="dk1"/>
                    </a:solidFill>
                    <a:latin typeface="Cabin"/>
                    <a:ea typeface="Cabin"/>
                    <a:cs typeface="Cabin"/>
                    <a:sym typeface="Cabin"/>
                  </a:rPr>
                  <a:t> job needs to be run on the server before completion.</a:t>
                </a:r>
              </a:p>
            </p:txBody>
          </p:sp>
        </mc:Choice>
        <mc:Fallback xmlns="">
          <p:sp>
            <p:nvSpPr>
              <p:cNvPr id="415" name="Google Shape;415;p23">
                <a:extLst>
                  <a:ext uri="{FF2B5EF4-FFF2-40B4-BE49-F238E27FC236}">
                    <a16:creationId xmlns:a16="http://schemas.microsoft.com/office/drawing/2014/main" id="{CCC198CA-4BE7-EAC1-8EE2-B62587DCEFB2}"/>
                  </a:ext>
                </a:extLst>
              </p:cNvPr>
              <p:cNvSpPr txBox="1">
                <a:spLocks noRot="1" noChangeAspect="1" noMove="1" noResize="1" noEditPoints="1" noAdjustHandles="1" noChangeArrowheads="1" noChangeShapeType="1" noTextEdit="1"/>
              </p:cNvSpPr>
              <p:nvPr/>
            </p:nvSpPr>
            <p:spPr>
              <a:xfrm>
                <a:off x="2038690" y="4485867"/>
                <a:ext cx="8119543" cy="430857"/>
              </a:xfrm>
              <a:prstGeom prst="rect">
                <a:avLst/>
              </a:prstGeom>
              <a:blipFill>
                <a:blip r:embed="rId4"/>
                <a:stretch>
                  <a:fillRect b="-5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7" name="Google Shape;417;p23">
                <a:extLst>
                  <a:ext uri="{FF2B5EF4-FFF2-40B4-BE49-F238E27FC236}">
                    <a16:creationId xmlns:a16="http://schemas.microsoft.com/office/drawing/2014/main" id="{FB1ADCD4-9539-B8FE-2011-0710CBFDDB0B}"/>
                  </a:ext>
                </a:extLst>
              </p:cNvPr>
              <p:cNvSpPr/>
              <p:nvPr/>
            </p:nvSpPr>
            <p:spPr>
              <a:xfrm>
                <a:off x="1865603" y="5356597"/>
                <a:ext cx="8299200" cy="558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Cabin"/>
                    <a:ea typeface="Cabin"/>
                    <a:cs typeface="Cabin"/>
                    <a:sym typeface="Cabin"/>
                  </a:rPr>
                  <a:t>Note: </a:t>
                </a:r>
                <a14:m>
                  <m:oMath xmlns:m="http://schemas.openxmlformats.org/officeDocument/2006/math">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𝑆</m:t>
                        </m:r>
                      </m:e>
                      <m:sub>
                        <m:r>
                          <a:rPr lang="en-US" b="0" i="1" smtClean="0">
                            <a:latin typeface="Cambria Math" panose="02040503050406030204" pitchFamily="18" charset="0"/>
                            <a:ea typeface="Cabin"/>
                            <a:cs typeface="Cabin"/>
                            <a:sym typeface="Cabin"/>
                          </a:rPr>
                          <m:t>𝑖</m:t>
                        </m:r>
                      </m:sub>
                    </m:sSub>
                    <m:r>
                      <a:rPr lang="en-US" b="0" i="1" smtClean="0">
                        <a:latin typeface="Cambria Math" panose="02040503050406030204" pitchFamily="18" charset="0"/>
                        <a:ea typeface="Cabin"/>
                        <a:cs typeface="Cabin"/>
                        <a:sym typeface="Cabin"/>
                      </a:rPr>
                      <m:t>∼</m:t>
                    </m:r>
                    <m:func>
                      <m:funcPr>
                        <m:ctrlPr>
                          <a:rPr lang="en-US" b="0" i="1" smtClean="0">
                            <a:latin typeface="Cambria Math" panose="02040503050406030204" pitchFamily="18" charset="0"/>
                            <a:ea typeface="Cabin"/>
                            <a:cs typeface="Cabin"/>
                            <a:sym typeface="Cabin"/>
                          </a:rPr>
                        </m:ctrlPr>
                      </m:funcPr>
                      <m:fName>
                        <m:r>
                          <m:rPr>
                            <m:sty m:val="p"/>
                          </m:rPr>
                          <a:rPr lang="en-US" b="0" i="0" smtClean="0">
                            <a:latin typeface="Cambria Math" panose="02040503050406030204" pitchFamily="18" charset="0"/>
                            <a:ea typeface="Cabin"/>
                            <a:cs typeface="Cabin"/>
                            <a:sym typeface="Cabin"/>
                          </a:rPr>
                          <m:t>exp</m:t>
                        </m:r>
                      </m:fName>
                      <m:e>
                        <m:d>
                          <m:dPr>
                            <m:ctrlPr>
                              <a:rPr lang="en-US" b="0" i="1" smtClean="0">
                                <a:latin typeface="Cambria Math" panose="02040503050406030204" pitchFamily="18" charset="0"/>
                                <a:ea typeface="Cabin"/>
                                <a:cs typeface="Cabin"/>
                                <a:sym typeface="Cabin"/>
                              </a:rPr>
                            </m:ctrlPr>
                          </m:dPr>
                          <m:e>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𝜇</m:t>
                                </m:r>
                              </m:e>
                              <m:sub>
                                <m:r>
                                  <a:rPr lang="en-US" b="0" i="1" smtClean="0">
                                    <a:latin typeface="Cambria Math" panose="02040503050406030204" pitchFamily="18" charset="0"/>
                                    <a:ea typeface="Cabin"/>
                                    <a:cs typeface="Cabin"/>
                                    <a:sym typeface="Cabin"/>
                                  </a:rPr>
                                  <m:t>𝑖</m:t>
                                </m:r>
                              </m:sub>
                            </m:sSub>
                          </m:e>
                        </m:d>
                      </m:e>
                    </m:func>
                  </m:oMath>
                </a14:m>
                <a:r>
                  <a:rPr lang="en-US" dirty="0">
                    <a:latin typeface="Cabin"/>
                    <a:ea typeface="Cabin"/>
                    <a:cs typeface="Cabin"/>
                    <a:sym typeface="Cabin"/>
                  </a:rPr>
                  <a:t> means if we serve </a:t>
                </a:r>
                <a14:m>
                  <m:oMath xmlns:m="http://schemas.openxmlformats.org/officeDocument/2006/math">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𝑛</m:t>
                        </m:r>
                      </m:e>
                      <m:sub>
                        <m:r>
                          <a:rPr lang="en-US" b="0" i="1" smtClean="0">
                            <a:latin typeface="Cambria Math" panose="02040503050406030204" pitchFamily="18" charset="0"/>
                            <a:ea typeface="Cabin"/>
                            <a:cs typeface="Cabin"/>
                            <a:sym typeface="Cabin"/>
                          </a:rPr>
                          <m:t>𝑖</m:t>
                        </m:r>
                      </m:sub>
                    </m:sSub>
                  </m:oMath>
                </a14:m>
                <a:r>
                  <a:rPr lang="en-US" dirty="0">
                    <a:latin typeface="Cabin"/>
                    <a:ea typeface="Cabin"/>
                    <a:cs typeface="Cabin"/>
                    <a:sym typeface="Cabin"/>
                  </a:rPr>
                  <a:t> type-</a:t>
                </a:r>
                <a:r>
                  <a:rPr lang="en-US" dirty="0" err="1">
                    <a:latin typeface="Cabin"/>
                    <a:ea typeface="Cabin"/>
                    <a:cs typeface="Cabin"/>
                    <a:sym typeface="Cabin"/>
                  </a:rPr>
                  <a:t>i</a:t>
                </a:r>
                <a:r>
                  <a:rPr lang="en-US" dirty="0">
                    <a:latin typeface="Cabin"/>
                    <a:ea typeface="Cabin"/>
                    <a:cs typeface="Cabin"/>
                    <a:sym typeface="Cabin"/>
                  </a:rPr>
                  <a:t> jobs, we are completing the jobs at a rate of </a:t>
                </a:r>
                <a14:m>
                  <m:oMath xmlns:m="http://schemas.openxmlformats.org/officeDocument/2006/math">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𝑛</m:t>
                        </m:r>
                      </m:e>
                      <m:sub>
                        <m:r>
                          <a:rPr lang="en-US" b="0" i="1" smtClean="0">
                            <a:latin typeface="Cambria Math" panose="02040503050406030204" pitchFamily="18" charset="0"/>
                            <a:ea typeface="Cabin"/>
                            <a:cs typeface="Cabin"/>
                            <a:sym typeface="Cabin"/>
                          </a:rPr>
                          <m:t>𝑖</m:t>
                        </m:r>
                      </m:sub>
                    </m:sSub>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𝜇</m:t>
                        </m:r>
                      </m:e>
                      <m:sub>
                        <m:r>
                          <a:rPr lang="en-US" b="0" i="1" smtClean="0">
                            <a:latin typeface="Cambria Math" panose="02040503050406030204" pitchFamily="18" charset="0"/>
                            <a:ea typeface="Cabin"/>
                            <a:cs typeface="Cabin"/>
                            <a:sym typeface="Cabin"/>
                          </a:rPr>
                          <m:t>𝑖</m:t>
                        </m:r>
                      </m:sub>
                    </m:sSub>
                  </m:oMath>
                </a14:m>
                <a:r>
                  <a:rPr lang="en-US" dirty="0">
                    <a:latin typeface="Cabin"/>
                    <a:ea typeface="Cabin"/>
                    <a:cs typeface="Cabin"/>
                    <a:sym typeface="Cabin"/>
                  </a:rPr>
                  <a:t> jobs/sec.</a:t>
                </a:r>
                <a:endParaRPr dirty="0">
                  <a:latin typeface="Cabin"/>
                  <a:ea typeface="Cabin"/>
                  <a:cs typeface="Cabin"/>
                  <a:sym typeface="Cabin"/>
                </a:endParaRPr>
              </a:p>
            </p:txBody>
          </p:sp>
        </mc:Choice>
        <mc:Fallback xmlns="">
          <p:sp>
            <p:nvSpPr>
              <p:cNvPr id="417" name="Google Shape;417;p23">
                <a:extLst>
                  <a:ext uri="{FF2B5EF4-FFF2-40B4-BE49-F238E27FC236}">
                    <a16:creationId xmlns:a16="http://schemas.microsoft.com/office/drawing/2014/main" id="{FB1ADCD4-9539-B8FE-2011-0710CBFDDB0B}"/>
                  </a:ext>
                </a:extLst>
              </p:cNvPr>
              <p:cNvSpPr>
                <a:spLocks noRot="1" noChangeAspect="1" noMove="1" noResize="1" noEditPoints="1" noAdjustHandles="1" noChangeArrowheads="1" noChangeShapeType="1" noTextEdit="1"/>
              </p:cNvSpPr>
              <p:nvPr/>
            </p:nvSpPr>
            <p:spPr>
              <a:xfrm>
                <a:off x="1865603" y="5356597"/>
                <a:ext cx="8299200" cy="558000"/>
              </a:xfrm>
              <a:prstGeom prst="roundRect">
                <a:avLst>
                  <a:gd name="adj" fmla="val 16667"/>
                </a:avLst>
              </a:prstGeom>
              <a:blipFill>
                <a:blip r:embed="rId5"/>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grpSp>
        <p:nvGrpSpPr>
          <p:cNvPr id="5" name="Google Shape;147;p18">
            <a:extLst>
              <a:ext uri="{FF2B5EF4-FFF2-40B4-BE49-F238E27FC236}">
                <a16:creationId xmlns:a16="http://schemas.microsoft.com/office/drawing/2014/main" id="{397696E2-566E-1424-743F-DFB55140B681}"/>
              </a:ext>
            </a:extLst>
          </p:cNvPr>
          <p:cNvGrpSpPr/>
          <p:nvPr/>
        </p:nvGrpSpPr>
        <p:grpSpPr>
          <a:xfrm>
            <a:off x="1149884" y="1523016"/>
            <a:ext cx="9419139" cy="867492"/>
            <a:chOff x="2064284" y="2492159"/>
            <a:chExt cx="9419139" cy="867492"/>
          </a:xfrm>
        </p:grpSpPr>
        <p:grpSp>
          <p:nvGrpSpPr>
            <p:cNvPr id="9" name="Google Shape;149;p18">
              <a:extLst>
                <a:ext uri="{FF2B5EF4-FFF2-40B4-BE49-F238E27FC236}">
                  <a16:creationId xmlns:a16="http://schemas.microsoft.com/office/drawing/2014/main" id="{92BCF518-D254-58B1-8173-069152492332}"/>
                </a:ext>
              </a:extLst>
            </p:cNvPr>
            <p:cNvGrpSpPr/>
            <p:nvPr/>
          </p:nvGrpSpPr>
          <p:grpSpPr>
            <a:xfrm>
              <a:off x="2064284" y="2492165"/>
              <a:ext cx="7741411" cy="780896"/>
              <a:chOff x="7916048" y="1148788"/>
              <a:chExt cx="2782078" cy="145970"/>
            </a:xfrm>
          </p:grpSpPr>
          <p:cxnSp>
            <p:nvCxnSpPr>
              <p:cNvPr id="13" name="Google Shape;150;p18">
                <a:extLst>
                  <a:ext uri="{FF2B5EF4-FFF2-40B4-BE49-F238E27FC236}">
                    <a16:creationId xmlns:a16="http://schemas.microsoft.com/office/drawing/2014/main" id="{9DE4E0E3-67FA-4913-5DEE-6B7D5EFFB2B9}"/>
                  </a:ext>
                </a:extLst>
              </p:cNvPr>
              <p:cNvCxnSpPr>
                <a:cxnSpLocks/>
              </p:cNvCxnSpPr>
              <p:nvPr/>
            </p:nvCxnSpPr>
            <p:spPr>
              <a:xfrm>
                <a:off x="7916048" y="1150111"/>
                <a:ext cx="2782078" cy="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151;p18">
                <a:extLst>
                  <a:ext uri="{FF2B5EF4-FFF2-40B4-BE49-F238E27FC236}">
                    <a16:creationId xmlns:a16="http://schemas.microsoft.com/office/drawing/2014/main" id="{C9FD70DC-575B-D9E4-DAAC-8D96A5961A29}"/>
                  </a:ext>
                </a:extLst>
              </p:cNvPr>
              <p:cNvCxnSpPr>
                <a:cxnSpLocks/>
              </p:cNvCxnSpPr>
              <p:nvPr/>
            </p:nvCxnSpPr>
            <p:spPr>
              <a:xfrm>
                <a:off x="10698126" y="1148788"/>
                <a:ext cx="0" cy="14597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52;p18">
                <a:extLst>
                  <a:ext uri="{FF2B5EF4-FFF2-40B4-BE49-F238E27FC236}">
                    <a16:creationId xmlns:a16="http://schemas.microsoft.com/office/drawing/2014/main" id="{3D772074-D90E-9465-02CF-5AB738A0AE7D}"/>
                  </a:ext>
                </a:extLst>
              </p:cNvPr>
              <p:cNvCxnSpPr>
                <a:cxnSpLocks/>
              </p:cNvCxnSpPr>
              <p:nvPr/>
            </p:nvCxnSpPr>
            <p:spPr>
              <a:xfrm flipH="1">
                <a:off x="7921043" y="1288720"/>
                <a:ext cx="2777083" cy="0"/>
              </a:xfrm>
              <a:prstGeom prst="straightConnector1">
                <a:avLst/>
              </a:prstGeom>
              <a:noFill/>
              <a:ln w="9525" cap="flat" cmpd="sng">
                <a:solidFill>
                  <a:schemeClr val="dk2"/>
                </a:solidFill>
                <a:prstDash val="solid"/>
                <a:round/>
                <a:headEnd type="none" w="med" len="med"/>
                <a:tailEnd type="none" w="med" len="med"/>
              </a:ln>
            </p:spPr>
          </p:cxnSp>
        </p:grpSp>
        <p:pic>
          <p:nvPicPr>
            <p:cNvPr id="10" name="Google Shape;153;p18">
              <a:extLst>
                <a:ext uri="{FF2B5EF4-FFF2-40B4-BE49-F238E27FC236}">
                  <a16:creationId xmlns:a16="http://schemas.microsoft.com/office/drawing/2014/main" id="{0E607AB5-60C6-598C-8AE6-8233E4E0C9DB}"/>
                </a:ext>
              </a:extLst>
            </p:cNvPr>
            <p:cNvPicPr preferRelativeResize="0"/>
            <p:nvPr/>
          </p:nvPicPr>
          <p:blipFill>
            <a:blip r:embed="rId6">
              <a:alphaModFix/>
            </a:blip>
            <a:stretch>
              <a:fillRect/>
            </a:stretch>
          </p:blipFill>
          <p:spPr>
            <a:xfrm>
              <a:off x="10615931" y="2492159"/>
              <a:ext cx="867492" cy="867492"/>
            </a:xfrm>
            <a:prstGeom prst="rect">
              <a:avLst/>
            </a:prstGeom>
            <a:noFill/>
            <a:ln>
              <a:noFill/>
            </a:ln>
          </p:spPr>
        </p:pic>
      </p:grpSp>
      <p:grpSp>
        <p:nvGrpSpPr>
          <p:cNvPr id="4" name="Google Shape;410;p23">
            <a:extLst>
              <a:ext uri="{FF2B5EF4-FFF2-40B4-BE49-F238E27FC236}">
                <a16:creationId xmlns:a16="http://schemas.microsoft.com/office/drawing/2014/main" id="{06CBFF2A-1FEB-6526-7BE4-CD95D84A9D1F}"/>
              </a:ext>
            </a:extLst>
          </p:cNvPr>
          <p:cNvGrpSpPr/>
          <p:nvPr/>
        </p:nvGrpSpPr>
        <p:grpSpPr>
          <a:xfrm>
            <a:off x="4154049" y="3759178"/>
            <a:ext cx="4580121" cy="602682"/>
            <a:chOff x="4040650" y="3655700"/>
            <a:chExt cx="7082100" cy="602682"/>
          </a:xfrm>
        </p:grpSpPr>
        <p:sp>
          <p:nvSpPr>
            <p:cNvPr id="6" name="Google Shape;411;p23">
              <a:extLst>
                <a:ext uri="{FF2B5EF4-FFF2-40B4-BE49-F238E27FC236}">
                  <a16:creationId xmlns:a16="http://schemas.microsoft.com/office/drawing/2014/main" id="{F09C5836-9196-E6D9-207B-C422F54F70E9}"/>
                </a:ext>
              </a:extLst>
            </p:cNvPr>
            <p:cNvSpPr/>
            <p:nvPr/>
          </p:nvSpPr>
          <p:spPr>
            <a:xfrm rot="5400000">
              <a:off x="7461700" y="234650"/>
              <a:ext cx="240000" cy="70821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7" name="Google Shape;412;p23">
                  <a:extLst>
                    <a:ext uri="{FF2B5EF4-FFF2-40B4-BE49-F238E27FC236}">
                      <a16:creationId xmlns:a16="http://schemas.microsoft.com/office/drawing/2014/main" id="{E2CD8E0B-739A-F55E-8094-88859C08746C}"/>
                    </a:ext>
                  </a:extLst>
                </p:cNvPr>
                <p:cNvSpPr txBox="1"/>
                <p:nvPr/>
              </p:nvSpPr>
              <p:spPr>
                <a:xfrm>
                  <a:off x="6537971" y="3827525"/>
                  <a:ext cx="2479056"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𝐾</m:t>
                      </m:r>
                    </m:oMath>
                  </a14:m>
                  <a:r>
                    <a:rPr lang="en-US" sz="1600" dirty="0">
                      <a:solidFill>
                        <a:schemeClr val="dk1"/>
                      </a:solidFill>
                      <a:latin typeface="Cabin"/>
                      <a:ea typeface="Cabin"/>
                      <a:cs typeface="Cabin"/>
                      <a:sym typeface="Cabin"/>
                    </a:rPr>
                    <a:t> Types of Jobs</a:t>
                  </a:r>
                  <a:endParaRPr sz="1600" dirty="0">
                    <a:solidFill>
                      <a:schemeClr val="dk1"/>
                    </a:solidFill>
                    <a:latin typeface="Cabin"/>
                    <a:ea typeface="Cabin"/>
                    <a:cs typeface="Cabin"/>
                    <a:sym typeface="Cabin"/>
                  </a:endParaRPr>
                </a:p>
              </p:txBody>
            </p:sp>
          </mc:Choice>
          <mc:Fallback xmlns="">
            <p:sp>
              <p:nvSpPr>
                <p:cNvPr id="7" name="Google Shape;412;p23">
                  <a:extLst>
                    <a:ext uri="{FF2B5EF4-FFF2-40B4-BE49-F238E27FC236}">
                      <a16:creationId xmlns:a16="http://schemas.microsoft.com/office/drawing/2014/main" id="{E2CD8E0B-739A-F55E-8094-88859C08746C}"/>
                    </a:ext>
                  </a:extLst>
                </p:cNvPr>
                <p:cNvSpPr txBox="1">
                  <a:spLocks noRot="1" noChangeAspect="1" noMove="1" noResize="1" noEditPoints="1" noAdjustHandles="1" noChangeArrowheads="1" noChangeShapeType="1" noTextEdit="1"/>
                </p:cNvSpPr>
                <p:nvPr/>
              </p:nvSpPr>
              <p:spPr>
                <a:xfrm>
                  <a:off x="6537971" y="3827525"/>
                  <a:ext cx="2479056" cy="430857"/>
                </a:xfrm>
                <a:prstGeom prst="rect">
                  <a:avLst/>
                </a:prstGeom>
                <a:blipFill>
                  <a:blip r:embed="rId7"/>
                  <a:stretch>
                    <a:fillRect b="-5714"/>
                  </a:stretch>
                </a:blipFill>
                <a:ln>
                  <a:noFill/>
                </a:ln>
              </p:spPr>
              <p:txBody>
                <a:bodyPr/>
                <a:lstStyle/>
                <a:p>
                  <a:r>
                    <a:rPr lang="en-US">
                      <a:noFill/>
                    </a:rPr>
                    <a:t> </a:t>
                  </a:r>
                </a:p>
              </p:txBody>
            </p:sp>
          </mc:Fallback>
        </mc:AlternateContent>
      </p:grpSp>
      <p:grpSp>
        <p:nvGrpSpPr>
          <p:cNvPr id="17" name="Google Shape;399;p23">
            <a:extLst>
              <a:ext uri="{FF2B5EF4-FFF2-40B4-BE49-F238E27FC236}">
                <a16:creationId xmlns:a16="http://schemas.microsoft.com/office/drawing/2014/main" id="{20F3C862-036B-8C0C-E323-D30957D16045}"/>
              </a:ext>
            </a:extLst>
          </p:cNvPr>
          <p:cNvGrpSpPr/>
          <p:nvPr/>
        </p:nvGrpSpPr>
        <p:grpSpPr>
          <a:xfrm>
            <a:off x="7121841" y="1732938"/>
            <a:ext cx="867491" cy="1669917"/>
            <a:chOff x="10143419" y="2186795"/>
            <a:chExt cx="867491" cy="1669917"/>
          </a:xfrm>
        </p:grpSpPr>
        <p:sp>
          <p:nvSpPr>
            <p:cNvPr id="18" name="Google Shape;400;p23">
              <a:extLst>
                <a:ext uri="{FF2B5EF4-FFF2-40B4-BE49-F238E27FC236}">
                  <a16:creationId xmlns:a16="http://schemas.microsoft.com/office/drawing/2014/main" id="{89F05CCD-18F0-4D8B-59E8-2322971CF9A4}"/>
                </a:ext>
              </a:extLst>
            </p:cNvPr>
            <p:cNvSpPr/>
            <p:nvPr/>
          </p:nvSpPr>
          <p:spPr>
            <a:xfrm>
              <a:off x="10365844" y="2186795"/>
              <a:ext cx="365760" cy="36576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0" name="Google Shape;402;p23">
              <a:extLst>
                <a:ext uri="{FF2B5EF4-FFF2-40B4-BE49-F238E27FC236}">
                  <a16:creationId xmlns:a16="http://schemas.microsoft.com/office/drawing/2014/main" id="{3677039E-66A2-9AB5-F51F-DAE574E0CD18}"/>
                </a:ext>
              </a:extLst>
            </p:cNvPr>
            <p:cNvSpPr txBox="1"/>
            <p:nvPr/>
          </p:nvSpPr>
          <p:spPr>
            <a:xfrm>
              <a:off x="10143419" y="2810302"/>
              <a:ext cx="867491"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2 cores</a:t>
              </a:r>
            </a:p>
            <a:p>
              <a:pPr marL="0" lvl="0" indent="0" algn="ctr" rtl="0">
                <a:spcBef>
                  <a:spcPts val="0"/>
                </a:spcBef>
                <a:spcAft>
                  <a:spcPts val="0"/>
                </a:spcAft>
                <a:buNone/>
              </a:pPr>
              <a:r>
                <a:rPr lang="en-US" dirty="0">
                  <a:solidFill>
                    <a:schemeClr val="dk1"/>
                  </a:solidFill>
                  <a:latin typeface="Cabin"/>
                  <a:ea typeface="Cabin"/>
                  <a:cs typeface="Cabin"/>
                  <a:sym typeface="Cabin"/>
                </a:rPr>
                <a:t>2G</a:t>
              </a:r>
            </a:p>
            <a:p>
              <a:pPr marL="0" lvl="0" indent="0" algn="ctr" rtl="0">
                <a:spcBef>
                  <a:spcPts val="0"/>
                </a:spcBef>
                <a:spcAft>
                  <a:spcPts val="0"/>
                </a:spcAft>
                <a:buNone/>
              </a:pPr>
              <a:r>
                <a:rPr lang="en-US" dirty="0">
                  <a:solidFill>
                    <a:schemeClr val="dk1"/>
                  </a:solidFill>
                  <a:latin typeface="Cabin"/>
                  <a:ea typeface="Cabin"/>
                  <a:cs typeface="Cabin"/>
                  <a:sym typeface="Cabin"/>
                </a:rPr>
                <a:t>1 GPU</a:t>
              </a:r>
            </a:p>
            <a:p>
              <a:pPr marL="0" lvl="0" indent="0" algn="ctr" rtl="0">
                <a:spcBef>
                  <a:spcPts val="0"/>
                </a:spcBef>
                <a:spcAft>
                  <a:spcPts val="0"/>
                </a:spcAft>
                <a:buNone/>
              </a:pPr>
              <a:r>
                <a:rPr lang="en-US" dirty="0">
                  <a:solidFill>
                    <a:schemeClr val="dk1"/>
                  </a:solidFill>
                  <a:latin typeface="Cabin"/>
                  <a:ea typeface="Cabin"/>
                  <a:cs typeface="Cabin"/>
                  <a:sym typeface="Cabin"/>
                </a:rPr>
                <a:t>256G</a:t>
              </a:r>
              <a:endParaRPr dirty="0">
                <a:solidFill>
                  <a:schemeClr val="dk1"/>
                </a:solidFill>
                <a:latin typeface="Cabin"/>
                <a:ea typeface="Cabin"/>
                <a:cs typeface="Cabin"/>
                <a:sym typeface="Cabin"/>
              </a:endParaRPr>
            </a:p>
          </p:txBody>
        </p:sp>
      </p:grpSp>
      <p:grpSp>
        <p:nvGrpSpPr>
          <p:cNvPr id="22" name="Google Shape;394;p23">
            <a:extLst>
              <a:ext uri="{FF2B5EF4-FFF2-40B4-BE49-F238E27FC236}">
                <a16:creationId xmlns:a16="http://schemas.microsoft.com/office/drawing/2014/main" id="{818BDCDC-EB89-286C-3935-4CE9A03F8BF6}"/>
              </a:ext>
            </a:extLst>
          </p:cNvPr>
          <p:cNvGrpSpPr/>
          <p:nvPr/>
        </p:nvGrpSpPr>
        <p:grpSpPr>
          <a:xfrm>
            <a:off x="4821555" y="1741662"/>
            <a:ext cx="937889" cy="1649844"/>
            <a:chOff x="4973109" y="2369645"/>
            <a:chExt cx="937889" cy="1649844"/>
          </a:xfrm>
        </p:grpSpPr>
        <p:sp>
          <p:nvSpPr>
            <p:cNvPr id="23" name="Google Shape;395;p23">
              <a:extLst>
                <a:ext uri="{FF2B5EF4-FFF2-40B4-BE49-F238E27FC236}">
                  <a16:creationId xmlns:a16="http://schemas.microsoft.com/office/drawing/2014/main" id="{DBB290EE-B1BB-F5F1-51C8-4B1784099684}"/>
                </a:ext>
              </a:extLst>
            </p:cNvPr>
            <p:cNvSpPr/>
            <p:nvPr/>
          </p:nvSpPr>
          <p:spPr>
            <a:xfrm>
              <a:off x="5213335" y="23696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5" name="Google Shape;397;p23">
              <a:extLst>
                <a:ext uri="{FF2B5EF4-FFF2-40B4-BE49-F238E27FC236}">
                  <a16:creationId xmlns:a16="http://schemas.microsoft.com/office/drawing/2014/main" id="{BAD1A8F7-8A94-EC5A-C608-D3B169C6EF7E}"/>
                </a:ext>
              </a:extLst>
            </p:cNvPr>
            <p:cNvSpPr txBox="1"/>
            <p:nvPr/>
          </p:nvSpPr>
          <p:spPr>
            <a:xfrm>
              <a:off x="4973109" y="2973079"/>
              <a:ext cx="937889"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1 core</a:t>
              </a:r>
            </a:p>
            <a:p>
              <a:pPr marL="0" lvl="0" indent="0" algn="ctr" rtl="0">
                <a:spcBef>
                  <a:spcPts val="0"/>
                </a:spcBef>
                <a:spcAft>
                  <a:spcPts val="0"/>
                </a:spcAft>
                <a:buNone/>
              </a:pPr>
              <a:r>
                <a:rPr lang="en-US" dirty="0">
                  <a:solidFill>
                    <a:schemeClr val="dk1"/>
                  </a:solidFill>
                  <a:latin typeface="Cabin"/>
                  <a:ea typeface="Cabin"/>
                  <a:cs typeface="Cabin"/>
                  <a:sym typeface="Cabin"/>
                </a:rPr>
                <a:t>4G</a:t>
              </a:r>
            </a:p>
            <a:p>
              <a:pPr marL="0" lvl="0" indent="0" algn="ctr" rtl="0">
                <a:spcBef>
                  <a:spcPts val="0"/>
                </a:spcBef>
                <a:spcAft>
                  <a:spcPts val="0"/>
                </a:spcAft>
                <a:buNone/>
              </a:pPr>
              <a:r>
                <a:rPr lang="en-US" dirty="0">
                  <a:solidFill>
                    <a:schemeClr val="dk1"/>
                  </a:solidFill>
                  <a:latin typeface="Cabin"/>
                  <a:ea typeface="Cabin"/>
                  <a:cs typeface="Cabin"/>
                  <a:sym typeface="Cabin"/>
                </a:rPr>
                <a:t>0 GPU</a:t>
              </a:r>
            </a:p>
            <a:p>
              <a:pPr marL="0" lvl="0" indent="0" algn="ctr" rtl="0">
                <a:spcBef>
                  <a:spcPts val="0"/>
                </a:spcBef>
                <a:spcAft>
                  <a:spcPts val="0"/>
                </a:spcAft>
                <a:buNone/>
              </a:pPr>
              <a:r>
                <a:rPr lang="en-US" dirty="0">
                  <a:solidFill>
                    <a:schemeClr val="dk1"/>
                  </a:solidFill>
                  <a:latin typeface="Cabin"/>
                  <a:ea typeface="Cabin"/>
                  <a:cs typeface="Cabin"/>
                  <a:sym typeface="Cabin"/>
                </a:rPr>
                <a:t>0 G</a:t>
              </a:r>
              <a:endParaRPr dirty="0">
                <a:solidFill>
                  <a:schemeClr val="dk1"/>
                </a:solidFill>
                <a:latin typeface="Cabin"/>
                <a:ea typeface="Cabin"/>
                <a:cs typeface="Cabin"/>
                <a:sym typeface="Cabin"/>
              </a:endParaRPr>
            </a:p>
          </p:txBody>
        </p:sp>
      </p:grpSp>
      <p:grpSp>
        <p:nvGrpSpPr>
          <p:cNvPr id="26" name="Google Shape;394;p23">
            <a:extLst>
              <a:ext uri="{FF2B5EF4-FFF2-40B4-BE49-F238E27FC236}">
                <a16:creationId xmlns:a16="http://schemas.microsoft.com/office/drawing/2014/main" id="{4CAD0706-4139-D938-8F5F-4C892765E575}"/>
              </a:ext>
            </a:extLst>
          </p:cNvPr>
          <p:cNvGrpSpPr/>
          <p:nvPr/>
        </p:nvGrpSpPr>
        <p:grpSpPr>
          <a:xfrm>
            <a:off x="5584489" y="1735681"/>
            <a:ext cx="937889" cy="1649844"/>
            <a:chOff x="4973109" y="2369645"/>
            <a:chExt cx="937889" cy="1649844"/>
          </a:xfrm>
        </p:grpSpPr>
        <p:sp>
          <p:nvSpPr>
            <p:cNvPr id="27" name="Google Shape;395;p23">
              <a:extLst>
                <a:ext uri="{FF2B5EF4-FFF2-40B4-BE49-F238E27FC236}">
                  <a16:creationId xmlns:a16="http://schemas.microsoft.com/office/drawing/2014/main" id="{4FCE0E13-D35E-4C83-A53A-6A55ED6456A3}"/>
                </a:ext>
              </a:extLst>
            </p:cNvPr>
            <p:cNvSpPr/>
            <p:nvPr/>
          </p:nvSpPr>
          <p:spPr>
            <a:xfrm>
              <a:off x="5213335" y="23696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 name="Google Shape;397;p23">
              <a:extLst>
                <a:ext uri="{FF2B5EF4-FFF2-40B4-BE49-F238E27FC236}">
                  <a16:creationId xmlns:a16="http://schemas.microsoft.com/office/drawing/2014/main" id="{EF84EA50-01AC-AD77-DA95-150ED8A0D117}"/>
                </a:ext>
              </a:extLst>
            </p:cNvPr>
            <p:cNvSpPr txBox="1"/>
            <p:nvPr/>
          </p:nvSpPr>
          <p:spPr>
            <a:xfrm>
              <a:off x="4973109" y="2973079"/>
              <a:ext cx="937889"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1 core</a:t>
              </a:r>
            </a:p>
            <a:p>
              <a:pPr marL="0" lvl="0" indent="0" algn="ctr" rtl="0">
                <a:spcBef>
                  <a:spcPts val="0"/>
                </a:spcBef>
                <a:spcAft>
                  <a:spcPts val="0"/>
                </a:spcAft>
                <a:buNone/>
              </a:pPr>
              <a:r>
                <a:rPr lang="en-US" dirty="0">
                  <a:solidFill>
                    <a:schemeClr val="dk1"/>
                  </a:solidFill>
                  <a:latin typeface="Cabin"/>
                  <a:ea typeface="Cabin"/>
                  <a:cs typeface="Cabin"/>
                  <a:sym typeface="Cabin"/>
                </a:rPr>
                <a:t>4G</a:t>
              </a:r>
            </a:p>
            <a:p>
              <a:pPr marL="0" lvl="0" indent="0" algn="ctr" rtl="0">
                <a:spcBef>
                  <a:spcPts val="0"/>
                </a:spcBef>
                <a:spcAft>
                  <a:spcPts val="0"/>
                </a:spcAft>
                <a:buNone/>
              </a:pPr>
              <a:r>
                <a:rPr lang="en-US" dirty="0">
                  <a:solidFill>
                    <a:schemeClr val="dk1"/>
                  </a:solidFill>
                  <a:latin typeface="Cabin"/>
                  <a:ea typeface="Cabin"/>
                  <a:cs typeface="Cabin"/>
                  <a:sym typeface="Cabin"/>
                </a:rPr>
                <a:t>0 GPU</a:t>
              </a:r>
            </a:p>
            <a:p>
              <a:pPr marL="0" lvl="0" indent="0" algn="ctr" rtl="0">
                <a:spcBef>
                  <a:spcPts val="0"/>
                </a:spcBef>
                <a:spcAft>
                  <a:spcPts val="0"/>
                </a:spcAft>
                <a:buNone/>
              </a:pPr>
              <a:r>
                <a:rPr lang="en-US" dirty="0">
                  <a:solidFill>
                    <a:schemeClr val="dk1"/>
                  </a:solidFill>
                  <a:latin typeface="Cabin"/>
                  <a:ea typeface="Cabin"/>
                  <a:cs typeface="Cabin"/>
                  <a:sym typeface="Cabin"/>
                </a:rPr>
                <a:t>0 G</a:t>
              </a:r>
              <a:endParaRPr dirty="0">
                <a:solidFill>
                  <a:schemeClr val="dk1"/>
                </a:solidFill>
                <a:latin typeface="Cabin"/>
                <a:ea typeface="Cabin"/>
                <a:cs typeface="Cabin"/>
                <a:sym typeface="Cabin"/>
              </a:endParaRPr>
            </a:p>
          </p:txBody>
        </p:sp>
      </p:grpSp>
      <p:grpSp>
        <p:nvGrpSpPr>
          <p:cNvPr id="36" name="Group 35">
            <a:extLst>
              <a:ext uri="{FF2B5EF4-FFF2-40B4-BE49-F238E27FC236}">
                <a16:creationId xmlns:a16="http://schemas.microsoft.com/office/drawing/2014/main" id="{67247442-1BC7-A6BF-7A81-C65BA93C71A4}"/>
              </a:ext>
            </a:extLst>
          </p:cNvPr>
          <p:cNvGrpSpPr/>
          <p:nvPr/>
        </p:nvGrpSpPr>
        <p:grpSpPr>
          <a:xfrm>
            <a:off x="4319663" y="1745993"/>
            <a:ext cx="4225575" cy="333934"/>
            <a:chOff x="4319663" y="1745993"/>
            <a:chExt cx="4225575" cy="333934"/>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72C5DA6-96A7-3283-3627-C9FBDCF1E391}"/>
                    </a:ext>
                  </a:extLst>
                </p:cNvPr>
                <p:cNvSpPr txBox="1"/>
                <p:nvPr/>
              </p:nvSpPr>
              <p:spPr>
                <a:xfrm>
                  <a:off x="4319663" y="1747947"/>
                  <a:ext cx="40382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3</m:t>
                            </m:r>
                          </m:sub>
                        </m:sSub>
                      </m:oMath>
                    </m:oMathPara>
                  </a14:m>
                  <a:endParaRPr lang="en-US" dirty="0"/>
                </a:p>
              </p:txBody>
            </p:sp>
          </mc:Choice>
          <mc:Fallback xmlns="">
            <p:sp>
              <p:nvSpPr>
                <p:cNvPr id="30" name="TextBox 29">
                  <a:extLst>
                    <a:ext uri="{FF2B5EF4-FFF2-40B4-BE49-F238E27FC236}">
                      <a16:creationId xmlns:a16="http://schemas.microsoft.com/office/drawing/2014/main" id="{D72C5DA6-96A7-3283-3627-C9FBDCF1E391}"/>
                    </a:ext>
                  </a:extLst>
                </p:cNvPr>
                <p:cNvSpPr txBox="1">
                  <a:spLocks noRot="1" noChangeAspect="1" noMove="1" noResize="1" noEditPoints="1" noAdjustHandles="1" noChangeArrowheads="1" noChangeShapeType="1" noTextEdit="1"/>
                </p:cNvSpPr>
                <p:nvPr/>
              </p:nvSpPr>
              <p:spPr>
                <a:xfrm>
                  <a:off x="4319663" y="1747947"/>
                  <a:ext cx="403828"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F145F45-CD12-B94A-4B21-2791E9136F60}"/>
                    </a:ext>
                  </a:extLst>
                </p:cNvPr>
                <p:cNvSpPr txBox="1"/>
                <p:nvPr/>
              </p:nvSpPr>
              <p:spPr>
                <a:xfrm>
                  <a:off x="5048207" y="1761929"/>
                  <a:ext cx="40382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2</m:t>
                            </m:r>
                          </m:sub>
                        </m:sSub>
                      </m:oMath>
                    </m:oMathPara>
                  </a14:m>
                  <a:endParaRPr lang="en-US" dirty="0"/>
                </a:p>
              </p:txBody>
            </p:sp>
          </mc:Choice>
          <mc:Fallback xmlns="">
            <p:sp>
              <p:nvSpPr>
                <p:cNvPr id="31" name="TextBox 30">
                  <a:extLst>
                    <a:ext uri="{FF2B5EF4-FFF2-40B4-BE49-F238E27FC236}">
                      <a16:creationId xmlns:a16="http://schemas.microsoft.com/office/drawing/2014/main" id="{EF145F45-CD12-B94A-4B21-2791E9136F60}"/>
                    </a:ext>
                  </a:extLst>
                </p:cNvPr>
                <p:cNvSpPr txBox="1">
                  <a:spLocks noRot="1" noChangeAspect="1" noMove="1" noResize="1" noEditPoints="1" noAdjustHandles="1" noChangeArrowheads="1" noChangeShapeType="1" noTextEdit="1"/>
                </p:cNvSpPr>
                <p:nvPr/>
              </p:nvSpPr>
              <p:spPr>
                <a:xfrm>
                  <a:off x="5048207" y="1761929"/>
                  <a:ext cx="403828"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EF66FDD-0604-C042-4B3B-0873FE00DB46}"/>
                    </a:ext>
                  </a:extLst>
                </p:cNvPr>
                <p:cNvSpPr txBox="1"/>
                <p:nvPr/>
              </p:nvSpPr>
              <p:spPr>
                <a:xfrm>
                  <a:off x="5815372" y="1772150"/>
                  <a:ext cx="40382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2</m:t>
                            </m:r>
                          </m:sub>
                        </m:sSub>
                      </m:oMath>
                    </m:oMathPara>
                  </a14:m>
                  <a:endParaRPr lang="en-US" dirty="0"/>
                </a:p>
              </p:txBody>
            </p:sp>
          </mc:Choice>
          <mc:Fallback xmlns="">
            <p:sp>
              <p:nvSpPr>
                <p:cNvPr id="32" name="TextBox 31">
                  <a:extLst>
                    <a:ext uri="{FF2B5EF4-FFF2-40B4-BE49-F238E27FC236}">
                      <a16:creationId xmlns:a16="http://schemas.microsoft.com/office/drawing/2014/main" id="{8EF66FDD-0604-C042-4B3B-0873FE00DB46}"/>
                    </a:ext>
                  </a:extLst>
                </p:cNvPr>
                <p:cNvSpPr txBox="1">
                  <a:spLocks noRot="1" noChangeAspect="1" noMove="1" noResize="1" noEditPoints="1" noAdjustHandles="1" noChangeArrowheads="1" noChangeShapeType="1" noTextEdit="1"/>
                </p:cNvSpPr>
                <p:nvPr/>
              </p:nvSpPr>
              <p:spPr>
                <a:xfrm>
                  <a:off x="5815372" y="1772150"/>
                  <a:ext cx="403828" cy="30777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0954388-627A-24B3-9505-F92B7AFF735F}"/>
                    </a:ext>
                  </a:extLst>
                </p:cNvPr>
                <p:cNvSpPr txBox="1"/>
                <p:nvPr/>
              </p:nvSpPr>
              <p:spPr>
                <a:xfrm>
                  <a:off x="6565201" y="1754552"/>
                  <a:ext cx="40382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2</m:t>
                            </m:r>
                          </m:sub>
                        </m:sSub>
                      </m:oMath>
                    </m:oMathPara>
                  </a14:m>
                  <a:endParaRPr lang="en-US" dirty="0"/>
                </a:p>
              </p:txBody>
            </p:sp>
          </mc:Choice>
          <mc:Fallback xmlns="">
            <p:sp>
              <p:nvSpPr>
                <p:cNvPr id="33" name="TextBox 32">
                  <a:extLst>
                    <a:ext uri="{FF2B5EF4-FFF2-40B4-BE49-F238E27FC236}">
                      <a16:creationId xmlns:a16="http://schemas.microsoft.com/office/drawing/2014/main" id="{70954388-627A-24B3-9505-F92B7AFF735F}"/>
                    </a:ext>
                  </a:extLst>
                </p:cNvPr>
                <p:cNvSpPr txBox="1">
                  <a:spLocks noRot="1" noChangeAspect="1" noMove="1" noResize="1" noEditPoints="1" noAdjustHandles="1" noChangeArrowheads="1" noChangeShapeType="1" noTextEdit="1"/>
                </p:cNvSpPr>
                <p:nvPr/>
              </p:nvSpPr>
              <p:spPr>
                <a:xfrm>
                  <a:off x="6565201" y="1754552"/>
                  <a:ext cx="403828"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32B4F4E-5784-1C39-622C-B6C6B3653AD2}"/>
                    </a:ext>
                  </a:extLst>
                </p:cNvPr>
                <p:cNvSpPr txBox="1"/>
                <p:nvPr/>
              </p:nvSpPr>
              <p:spPr>
                <a:xfrm>
                  <a:off x="7333366" y="1745993"/>
                  <a:ext cx="39966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1</m:t>
                            </m:r>
                          </m:sub>
                        </m:sSub>
                      </m:oMath>
                    </m:oMathPara>
                  </a14:m>
                  <a:endParaRPr lang="en-US" dirty="0"/>
                </a:p>
              </p:txBody>
            </p:sp>
          </mc:Choice>
          <mc:Fallback xmlns="">
            <p:sp>
              <p:nvSpPr>
                <p:cNvPr id="34" name="TextBox 33">
                  <a:extLst>
                    <a:ext uri="{FF2B5EF4-FFF2-40B4-BE49-F238E27FC236}">
                      <a16:creationId xmlns:a16="http://schemas.microsoft.com/office/drawing/2014/main" id="{932B4F4E-5784-1C39-622C-B6C6B3653AD2}"/>
                    </a:ext>
                  </a:extLst>
                </p:cNvPr>
                <p:cNvSpPr txBox="1">
                  <a:spLocks noRot="1" noChangeAspect="1" noMove="1" noResize="1" noEditPoints="1" noAdjustHandles="1" noChangeArrowheads="1" noChangeShapeType="1" noTextEdit="1"/>
                </p:cNvSpPr>
                <p:nvPr/>
              </p:nvSpPr>
              <p:spPr>
                <a:xfrm>
                  <a:off x="7333366" y="1745993"/>
                  <a:ext cx="399660" cy="3077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1BCCC0C-3437-871E-EB39-D23BF2A0C6A4}"/>
                    </a:ext>
                  </a:extLst>
                </p:cNvPr>
                <p:cNvSpPr txBox="1"/>
                <p:nvPr/>
              </p:nvSpPr>
              <p:spPr>
                <a:xfrm>
                  <a:off x="8145578" y="1745993"/>
                  <a:ext cx="39966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1</m:t>
                            </m:r>
                          </m:sub>
                        </m:sSub>
                      </m:oMath>
                    </m:oMathPara>
                  </a14:m>
                  <a:endParaRPr lang="en-US" dirty="0"/>
                </a:p>
              </p:txBody>
            </p:sp>
          </mc:Choice>
          <mc:Fallback xmlns="">
            <p:sp>
              <p:nvSpPr>
                <p:cNvPr id="35" name="TextBox 34">
                  <a:extLst>
                    <a:ext uri="{FF2B5EF4-FFF2-40B4-BE49-F238E27FC236}">
                      <a16:creationId xmlns:a16="http://schemas.microsoft.com/office/drawing/2014/main" id="{F1BCCC0C-3437-871E-EB39-D23BF2A0C6A4}"/>
                    </a:ext>
                  </a:extLst>
                </p:cNvPr>
                <p:cNvSpPr txBox="1">
                  <a:spLocks noRot="1" noChangeAspect="1" noMove="1" noResize="1" noEditPoints="1" noAdjustHandles="1" noChangeArrowheads="1" noChangeShapeType="1" noTextEdit="1"/>
                </p:cNvSpPr>
                <p:nvPr/>
              </p:nvSpPr>
              <p:spPr>
                <a:xfrm>
                  <a:off x="8145578" y="1745993"/>
                  <a:ext cx="399660" cy="307777"/>
                </a:xfrm>
                <a:prstGeom prst="rect">
                  <a:avLst/>
                </a:prstGeom>
                <a:blipFill>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7B323E5-4106-336E-B35F-6807E7153D3B}"/>
                  </a:ext>
                </a:extLst>
              </p:cNvPr>
              <p:cNvSpPr txBox="1"/>
              <p:nvPr/>
            </p:nvSpPr>
            <p:spPr>
              <a:xfrm>
                <a:off x="3145549" y="4789736"/>
                <a:ext cx="6147302"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𝑆</m:t>
                          </m:r>
                        </m:e>
                        <m:sub>
                          <m:r>
                            <a:rPr lang="en-US" sz="1400" i="1">
                              <a:latin typeface="Cambria Math" panose="02040503050406030204" pitchFamily="18" charset="0"/>
                            </a:rPr>
                            <m:t>𝑖</m:t>
                          </m:r>
                        </m:sub>
                      </m:sSub>
                      <m:r>
                        <a:rPr lang="en-US" sz="1400" i="1">
                          <a:latin typeface="Cambria Math" panose="02040503050406030204" pitchFamily="18" charset="0"/>
                        </a:rPr>
                        <m:t>∼</m:t>
                      </m:r>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exp</m:t>
                          </m:r>
                        </m:fName>
                        <m:e>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𝜇</m:t>
                              </m:r>
                            </m:e>
                            <m:sub>
                              <m:r>
                                <a:rPr lang="en-US" sz="1400" i="1">
                                  <a:latin typeface="Cambria Math" panose="02040503050406030204" pitchFamily="18" charset="0"/>
                                </a:rPr>
                                <m:t>𝑖</m:t>
                              </m:r>
                            </m:sub>
                          </m:sSub>
                          <m:r>
                            <a:rPr lang="en-US" sz="1400" i="1">
                              <a:latin typeface="Cambria Math" panose="02040503050406030204" pitchFamily="18" charset="0"/>
                            </a:rPr>
                            <m:t>)</m:t>
                          </m:r>
                        </m:e>
                      </m:func>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𝑑</m:t>
                      </m:r>
                      <m:r>
                        <a:rPr lang="en-US" sz="1400" i="1">
                          <a:latin typeface="Cambria Math" panose="02040503050406030204" pitchFamily="18" charset="0"/>
                        </a:rPr>
                        <m:t>.</m:t>
                      </m:r>
                    </m:oMath>
                  </m:oMathPara>
                </a14:m>
                <a:endParaRPr lang="en-US" sz="1400" dirty="0"/>
              </a:p>
            </p:txBody>
          </p:sp>
        </mc:Choice>
        <mc:Fallback xmlns="">
          <p:sp>
            <p:nvSpPr>
              <p:cNvPr id="38" name="TextBox 37">
                <a:extLst>
                  <a:ext uri="{FF2B5EF4-FFF2-40B4-BE49-F238E27FC236}">
                    <a16:creationId xmlns:a16="http://schemas.microsoft.com/office/drawing/2014/main" id="{97B323E5-4106-336E-B35F-6807E7153D3B}"/>
                  </a:ext>
                </a:extLst>
              </p:cNvPr>
              <p:cNvSpPr txBox="1">
                <a:spLocks noRot="1" noChangeAspect="1" noMove="1" noResize="1" noEditPoints="1" noAdjustHandles="1" noChangeArrowheads="1" noChangeShapeType="1" noTextEdit="1"/>
              </p:cNvSpPr>
              <p:nvPr/>
            </p:nvSpPr>
            <p:spPr>
              <a:xfrm>
                <a:off x="3145549" y="4789736"/>
                <a:ext cx="6147302" cy="307777"/>
              </a:xfrm>
              <a:prstGeom prst="rect">
                <a:avLst/>
              </a:prstGeom>
              <a:blipFill>
                <a:blip r:embed="rId14"/>
                <a:stretch>
                  <a:fillRect b="-12000"/>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AE63C706-E52C-5847-51B0-32E95084DE83}"/>
              </a:ext>
            </a:extLst>
          </p:cNvPr>
          <p:cNvGrpSpPr/>
          <p:nvPr/>
        </p:nvGrpSpPr>
        <p:grpSpPr>
          <a:xfrm>
            <a:off x="3993469" y="3336431"/>
            <a:ext cx="4993345" cy="388113"/>
            <a:chOff x="3993469" y="3336431"/>
            <a:chExt cx="4993345" cy="388113"/>
          </a:xfrm>
        </p:grpSpPr>
        <mc:AlternateContent xmlns:mc="http://schemas.openxmlformats.org/markup-compatibility/2006" xmlns:a14="http://schemas.microsoft.com/office/drawing/2010/main">
          <mc:Choice Requires="a14">
            <p:sp>
              <p:nvSpPr>
                <p:cNvPr id="39" name="Google Shape;401;p23">
                  <a:extLst>
                    <a:ext uri="{FF2B5EF4-FFF2-40B4-BE49-F238E27FC236}">
                      <a16:creationId xmlns:a16="http://schemas.microsoft.com/office/drawing/2014/main" id="{42C2CA0A-B76B-9E21-1142-4C3531B126AD}"/>
                    </a:ext>
                  </a:extLst>
                </p:cNvPr>
                <p:cNvSpPr txBox="1"/>
                <p:nvPr/>
              </p:nvSpPr>
              <p:spPr>
                <a:xfrm>
                  <a:off x="7940099" y="3355242"/>
                  <a:ext cx="104671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a:t>
                  </a:r>
                  <a14:m>
                    <m:oMath xmlns:m="http://schemas.openxmlformats.org/officeDocument/2006/math">
                      <m:r>
                        <a:rPr lang="en-US" sz="1200" b="0" i="1" smtClean="0">
                          <a:solidFill>
                            <a:schemeClr val="dk1"/>
                          </a:solidFill>
                          <a:latin typeface="Cambria Math" panose="02040503050406030204" pitchFamily="18" charset="0"/>
                          <a:ea typeface="Cabin"/>
                          <a:cs typeface="Cabin"/>
                          <a:sym typeface="Cabin"/>
                        </a:rPr>
                        <m:t>1</m:t>
                      </m:r>
                    </m:oMath>
                  </a14:m>
                  <a:r>
                    <a:rPr lang="en-US" sz="1200" dirty="0">
                      <a:solidFill>
                        <a:schemeClr val="dk1"/>
                      </a:solidFill>
                      <a:latin typeface="Cabin"/>
                      <a:ea typeface="Cabin"/>
                      <a:cs typeface="Cabin"/>
                      <a:sym typeface="Cabin"/>
                    </a:rPr>
                    <a:t> Job</a:t>
                  </a:r>
                  <a:endParaRPr sz="1200" dirty="0">
                    <a:solidFill>
                      <a:schemeClr val="dk1"/>
                    </a:solidFill>
                    <a:latin typeface="Cabin"/>
                    <a:ea typeface="Cabin"/>
                    <a:cs typeface="Cabin"/>
                    <a:sym typeface="Cabin"/>
                  </a:endParaRPr>
                </a:p>
              </p:txBody>
            </p:sp>
          </mc:Choice>
          <mc:Fallback xmlns="">
            <p:sp>
              <p:nvSpPr>
                <p:cNvPr id="39" name="Google Shape;401;p23">
                  <a:extLst>
                    <a:ext uri="{FF2B5EF4-FFF2-40B4-BE49-F238E27FC236}">
                      <a16:creationId xmlns:a16="http://schemas.microsoft.com/office/drawing/2014/main" id="{42C2CA0A-B76B-9E21-1142-4C3531B126AD}"/>
                    </a:ext>
                  </a:extLst>
                </p:cNvPr>
                <p:cNvSpPr txBox="1">
                  <a:spLocks noRot="1" noChangeAspect="1" noMove="1" noResize="1" noEditPoints="1" noAdjustHandles="1" noChangeArrowheads="1" noChangeShapeType="1" noTextEdit="1"/>
                </p:cNvSpPr>
                <p:nvPr/>
              </p:nvSpPr>
              <p:spPr>
                <a:xfrm>
                  <a:off x="7940099" y="3355242"/>
                  <a:ext cx="1046715" cy="369302"/>
                </a:xfrm>
                <a:prstGeom prst="rect">
                  <a:avLst/>
                </a:prstGeom>
                <a:blipFill>
                  <a:blip r:embed="rId15"/>
                  <a:stretch>
                    <a:fillRect l="-120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Google Shape;401;p23">
                  <a:extLst>
                    <a:ext uri="{FF2B5EF4-FFF2-40B4-BE49-F238E27FC236}">
                      <a16:creationId xmlns:a16="http://schemas.microsoft.com/office/drawing/2014/main" id="{DB68D06B-BAC4-3552-25B2-2FF946F33A51}"/>
                    </a:ext>
                  </a:extLst>
                </p:cNvPr>
                <p:cNvSpPr txBox="1"/>
                <p:nvPr/>
              </p:nvSpPr>
              <p:spPr>
                <a:xfrm>
                  <a:off x="7125636" y="3351004"/>
                  <a:ext cx="104671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a:t>
                  </a:r>
                  <a14:m>
                    <m:oMath xmlns:m="http://schemas.openxmlformats.org/officeDocument/2006/math">
                      <m:r>
                        <a:rPr lang="en-US" sz="1200" b="0" i="1" smtClean="0">
                          <a:solidFill>
                            <a:schemeClr val="dk1"/>
                          </a:solidFill>
                          <a:latin typeface="Cambria Math" panose="02040503050406030204" pitchFamily="18" charset="0"/>
                          <a:ea typeface="Cabin"/>
                          <a:cs typeface="Cabin"/>
                          <a:sym typeface="Cabin"/>
                        </a:rPr>
                        <m:t>1</m:t>
                      </m:r>
                    </m:oMath>
                  </a14:m>
                  <a:r>
                    <a:rPr lang="en-US" sz="1200" dirty="0">
                      <a:solidFill>
                        <a:schemeClr val="dk1"/>
                      </a:solidFill>
                      <a:latin typeface="Cabin"/>
                      <a:ea typeface="Cabin"/>
                      <a:cs typeface="Cabin"/>
                      <a:sym typeface="Cabin"/>
                    </a:rPr>
                    <a:t> Job</a:t>
                  </a:r>
                  <a:endParaRPr sz="1200" dirty="0">
                    <a:solidFill>
                      <a:schemeClr val="dk1"/>
                    </a:solidFill>
                    <a:latin typeface="Cabin"/>
                    <a:ea typeface="Cabin"/>
                    <a:cs typeface="Cabin"/>
                    <a:sym typeface="Cabin"/>
                  </a:endParaRPr>
                </a:p>
              </p:txBody>
            </p:sp>
          </mc:Choice>
          <mc:Fallback xmlns="">
            <p:sp>
              <p:nvSpPr>
                <p:cNvPr id="40" name="Google Shape;401;p23">
                  <a:extLst>
                    <a:ext uri="{FF2B5EF4-FFF2-40B4-BE49-F238E27FC236}">
                      <a16:creationId xmlns:a16="http://schemas.microsoft.com/office/drawing/2014/main" id="{DB68D06B-BAC4-3552-25B2-2FF946F33A51}"/>
                    </a:ext>
                  </a:extLst>
                </p:cNvPr>
                <p:cNvSpPr txBox="1">
                  <a:spLocks noRot="1" noChangeAspect="1" noMove="1" noResize="1" noEditPoints="1" noAdjustHandles="1" noChangeArrowheads="1" noChangeShapeType="1" noTextEdit="1"/>
                </p:cNvSpPr>
                <p:nvPr/>
              </p:nvSpPr>
              <p:spPr>
                <a:xfrm>
                  <a:off x="7125636" y="3351004"/>
                  <a:ext cx="1046715" cy="369302"/>
                </a:xfrm>
                <a:prstGeom prst="rect">
                  <a:avLst/>
                </a:prstGeom>
                <a:blipFill>
                  <a:blip r:embed="rId16"/>
                  <a:stretch>
                    <a:fillRect/>
                  </a:stretch>
                </a:blipFill>
                <a:ln>
                  <a:noFill/>
                </a:ln>
              </p:spPr>
              <p:txBody>
                <a:bodyPr/>
                <a:lstStyle/>
                <a:p>
                  <a:r>
                    <a:rPr lang="en-US">
                      <a:noFill/>
                    </a:rPr>
                    <a:t> </a:t>
                  </a:r>
                </a:p>
              </p:txBody>
            </p:sp>
          </mc:Fallback>
        </mc:AlternateContent>
        <p:sp>
          <p:nvSpPr>
            <p:cNvPr id="41" name="Google Shape;396;p23">
              <a:extLst>
                <a:ext uri="{FF2B5EF4-FFF2-40B4-BE49-F238E27FC236}">
                  <a16:creationId xmlns:a16="http://schemas.microsoft.com/office/drawing/2014/main" id="{463897BA-4EA8-3960-AC98-EEAF178D9D77}"/>
                </a:ext>
              </a:extLst>
            </p:cNvPr>
            <p:cNvSpPr txBox="1"/>
            <p:nvPr/>
          </p:nvSpPr>
          <p:spPr>
            <a:xfrm>
              <a:off x="6334711" y="3336431"/>
              <a:ext cx="973625"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Type-2 Job</a:t>
              </a:r>
              <a:endParaRPr sz="1200" dirty="0">
                <a:solidFill>
                  <a:schemeClr val="dk1"/>
                </a:solidFill>
                <a:latin typeface="Cabin"/>
                <a:ea typeface="Cabin"/>
                <a:cs typeface="Cabin"/>
                <a:sym typeface="Cabin"/>
              </a:endParaRPr>
            </a:p>
          </p:txBody>
        </p:sp>
        <p:sp>
          <p:nvSpPr>
            <p:cNvPr id="42" name="Google Shape;396;p23">
              <a:extLst>
                <a:ext uri="{FF2B5EF4-FFF2-40B4-BE49-F238E27FC236}">
                  <a16:creationId xmlns:a16="http://schemas.microsoft.com/office/drawing/2014/main" id="{09F6FFF6-A743-E95C-850F-922FD172411A}"/>
                </a:ext>
              </a:extLst>
            </p:cNvPr>
            <p:cNvSpPr txBox="1"/>
            <p:nvPr/>
          </p:nvSpPr>
          <p:spPr>
            <a:xfrm>
              <a:off x="5579941" y="3336431"/>
              <a:ext cx="973625"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Type-2 Job</a:t>
              </a:r>
              <a:endParaRPr sz="1200" dirty="0">
                <a:solidFill>
                  <a:schemeClr val="dk1"/>
                </a:solidFill>
                <a:latin typeface="Cabin"/>
                <a:ea typeface="Cabin"/>
                <a:cs typeface="Cabin"/>
                <a:sym typeface="Cabin"/>
              </a:endParaRPr>
            </a:p>
          </p:txBody>
        </p:sp>
        <p:sp>
          <p:nvSpPr>
            <p:cNvPr id="43" name="Google Shape;396;p23">
              <a:extLst>
                <a:ext uri="{FF2B5EF4-FFF2-40B4-BE49-F238E27FC236}">
                  <a16:creationId xmlns:a16="http://schemas.microsoft.com/office/drawing/2014/main" id="{75CB26B4-A5A7-F8D4-1A48-62386A60997E}"/>
                </a:ext>
              </a:extLst>
            </p:cNvPr>
            <p:cNvSpPr txBox="1"/>
            <p:nvPr/>
          </p:nvSpPr>
          <p:spPr>
            <a:xfrm>
              <a:off x="4817007" y="3342412"/>
              <a:ext cx="973625"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Type-2 Job</a:t>
              </a:r>
              <a:endParaRPr sz="1200" dirty="0">
                <a:solidFill>
                  <a:schemeClr val="dk1"/>
                </a:solidFill>
                <a:latin typeface="Cabin"/>
                <a:ea typeface="Cabin"/>
                <a:cs typeface="Cabin"/>
                <a:sym typeface="Cabin"/>
              </a:endParaRPr>
            </a:p>
          </p:txBody>
        </p:sp>
        <p:sp>
          <p:nvSpPr>
            <p:cNvPr id="44" name="Google Shape;391;p23">
              <a:extLst>
                <a:ext uri="{FF2B5EF4-FFF2-40B4-BE49-F238E27FC236}">
                  <a16:creationId xmlns:a16="http://schemas.microsoft.com/office/drawing/2014/main" id="{940194BC-47ED-98A0-CFC3-158B1E8BC15F}"/>
                </a:ext>
              </a:extLst>
            </p:cNvPr>
            <p:cNvSpPr txBox="1"/>
            <p:nvPr/>
          </p:nvSpPr>
          <p:spPr>
            <a:xfrm>
              <a:off x="3993469" y="3337611"/>
              <a:ext cx="103534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Type-3 Job</a:t>
              </a:r>
              <a:endParaRPr sz="1200" dirty="0">
                <a:solidFill>
                  <a:schemeClr val="dk1"/>
                </a:solidFill>
                <a:latin typeface="Cabin"/>
                <a:ea typeface="Cabin"/>
                <a:cs typeface="Cabin"/>
                <a:sym typeface="Cabin"/>
              </a:endParaRPr>
            </a:p>
          </p:txBody>
        </p:sp>
      </p:grpSp>
    </p:spTree>
    <p:extLst>
      <p:ext uri="{BB962C8B-B14F-4D97-AF65-F5344CB8AC3E}">
        <p14:creationId xmlns:p14="http://schemas.microsoft.com/office/powerpoint/2010/main" val="358563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52A3A-4B7E-9640-9C16-07D822D434E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343AC7-E7BF-CABD-A9F4-93EFE1239D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grpSp>
        <p:nvGrpSpPr>
          <p:cNvPr id="5" name="Group 4">
            <a:extLst>
              <a:ext uri="{FF2B5EF4-FFF2-40B4-BE49-F238E27FC236}">
                <a16:creationId xmlns:a16="http://schemas.microsoft.com/office/drawing/2014/main" id="{DBD3DE48-2C98-8B18-9FAF-91B77703D09C}"/>
              </a:ext>
            </a:extLst>
          </p:cNvPr>
          <p:cNvGrpSpPr/>
          <p:nvPr/>
        </p:nvGrpSpPr>
        <p:grpSpPr>
          <a:xfrm>
            <a:off x="3355500" y="1558689"/>
            <a:ext cx="5481000" cy="2791217"/>
            <a:chOff x="445881" y="1640658"/>
            <a:chExt cx="5481000" cy="2791217"/>
          </a:xfrm>
        </p:grpSpPr>
        <p:pic>
          <p:nvPicPr>
            <p:cNvPr id="6" name="Google Shape;462;p24">
              <a:extLst>
                <a:ext uri="{FF2B5EF4-FFF2-40B4-BE49-F238E27FC236}">
                  <a16:creationId xmlns:a16="http://schemas.microsoft.com/office/drawing/2014/main" id="{4B1E4C4B-2B75-CABC-3453-6E6C5AA751EC}"/>
                </a:ext>
              </a:extLst>
            </p:cNvPr>
            <p:cNvPicPr preferRelativeResize="0"/>
            <p:nvPr/>
          </p:nvPicPr>
          <p:blipFill>
            <a:blip r:embed="rId2">
              <a:alphaModFix/>
            </a:blip>
            <a:stretch>
              <a:fillRect/>
            </a:stretch>
          </p:blipFill>
          <p:spPr>
            <a:xfrm>
              <a:off x="4555281" y="2453908"/>
              <a:ext cx="1371600" cy="1371600"/>
            </a:xfrm>
            <a:prstGeom prst="rect">
              <a:avLst/>
            </a:prstGeom>
            <a:noFill/>
            <a:ln>
              <a:noFill/>
            </a:ln>
          </p:spPr>
        </p:pic>
        <p:grpSp>
          <p:nvGrpSpPr>
            <p:cNvPr id="7" name="Group 6">
              <a:extLst>
                <a:ext uri="{FF2B5EF4-FFF2-40B4-BE49-F238E27FC236}">
                  <a16:creationId xmlns:a16="http://schemas.microsoft.com/office/drawing/2014/main" id="{287B2390-E9D0-E52B-C66B-72E5A4E413E9}"/>
                </a:ext>
              </a:extLst>
            </p:cNvPr>
            <p:cNvGrpSpPr/>
            <p:nvPr/>
          </p:nvGrpSpPr>
          <p:grpSpPr>
            <a:xfrm>
              <a:off x="445881" y="1640658"/>
              <a:ext cx="4006849" cy="2791217"/>
              <a:chOff x="445881" y="1640658"/>
              <a:chExt cx="4006849" cy="2791217"/>
            </a:xfrm>
          </p:grpSpPr>
          <p:grpSp>
            <p:nvGrpSpPr>
              <p:cNvPr id="8" name="Google Shape;446;p24">
                <a:extLst>
                  <a:ext uri="{FF2B5EF4-FFF2-40B4-BE49-F238E27FC236}">
                    <a16:creationId xmlns:a16="http://schemas.microsoft.com/office/drawing/2014/main" id="{0C43E9BD-26DC-4096-C42B-00F89BB883C4}"/>
                  </a:ext>
                </a:extLst>
              </p:cNvPr>
              <p:cNvGrpSpPr/>
              <p:nvPr/>
            </p:nvGrpSpPr>
            <p:grpSpPr>
              <a:xfrm>
                <a:off x="2611263" y="2218457"/>
                <a:ext cx="1841467" cy="1846888"/>
                <a:chOff x="9297725" y="1147525"/>
                <a:chExt cx="1400569" cy="352500"/>
              </a:xfrm>
            </p:grpSpPr>
            <p:cxnSp>
              <p:nvCxnSpPr>
                <p:cNvPr id="20" name="Google Shape;447;p24">
                  <a:extLst>
                    <a:ext uri="{FF2B5EF4-FFF2-40B4-BE49-F238E27FC236}">
                      <a16:creationId xmlns:a16="http://schemas.microsoft.com/office/drawing/2014/main" id="{CECE4EBB-3A47-6B27-64E3-043DB725D73E}"/>
                    </a:ext>
                  </a:extLst>
                </p:cNvPr>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21" name="Google Shape;448;p24">
                  <a:extLst>
                    <a:ext uri="{FF2B5EF4-FFF2-40B4-BE49-F238E27FC236}">
                      <a16:creationId xmlns:a16="http://schemas.microsoft.com/office/drawing/2014/main" id="{24ABBC2F-8C82-34F8-8190-D2719E903C26}"/>
                    </a:ext>
                  </a:extLst>
                </p:cNvPr>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449;p24">
                  <a:extLst>
                    <a:ext uri="{FF2B5EF4-FFF2-40B4-BE49-F238E27FC236}">
                      <a16:creationId xmlns:a16="http://schemas.microsoft.com/office/drawing/2014/main" id="{036A8B3F-F3C3-4D65-5BA3-4416984AAB36}"/>
                    </a:ext>
                  </a:extLst>
                </p:cNvPr>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cxnSp>
            <p:nvCxnSpPr>
              <p:cNvPr id="9" name="Google Shape;450;p24">
                <a:extLst>
                  <a:ext uri="{FF2B5EF4-FFF2-40B4-BE49-F238E27FC236}">
                    <a16:creationId xmlns:a16="http://schemas.microsoft.com/office/drawing/2014/main" id="{94F2A5D4-928D-32AC-61E0-8AFC1B9B0446}"/>
                  </a:ext>
                </a:extLst>
              </p:cNvPr>
              <p:cNvCxnSpPr/>
              <p:nvPr/>
            </p:nvCxnSpPr>
            <p:spPr>
              <a:xfrm>
                <a:off x="1518055" y="2687787"/>
                <a:ext cx="677400" cy="0"/>
              </a:xfrm>
              <a:prstGeom prst="straightConnector1">
                <a:avLst/>
              </a:prstGeom>
              <a:noFill/>
              <a:ln w="9525" cap="flat" cmpd="sng">
                <a:solidFill>
                  <a:schemeClr val="dk2"/>
                </a:solidFill>
                <a:prstDash val="solid"/>
                <a:round/>
                <a:headEnd type="none" w="med" len="med"/>
                <a:tailEnd type="triangle" w="med" len="med"/>
              </a:ln>
            </p:spPr>
          </p:cxnSp>
          <p:cxnSp>
            <p:nvCxnSpPr>
              <p:cNvPr id="10" name="Google Shape;452;p24">
                <a:extLst>
                  <a:ext uri="{FF2B5EF4-FFF2-40B4-BE49-F238E27FC236}">
                    <a16:creationId xmlns:a16="http://schemas.microsoft.com/office/drawing/2014/main" id="{9502A3D1-C38E-22AD-3265-9ACB09C979FF}"/>
                  </a:ext>
                </a:extLst>
              </p:cNvPr>
              <p:cNvCxnSpPr>
                <a:cxnSpLocks/>
              </p:cNvCxnSpPr>
              <p:nvPr/>
            </p:nvCxnSpPr>
            <p:spPr>
              <a:xfrm>
                <a:off x="1597838" y="3885362"/>
                <a:ext cx="720488"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1" name="Google Shape;459;p24">
                    <a:extLst>
                      <a:ext uri="{FF2B5EF4-FFF2-40B4-BE49-F238E27FC236}">
                        <a16:creationId xmlns:a16="http://schemas.microsoft.com/office/drawing/2014/main" id="{CF804BA1-7102-56FD-87AD-0567643573D6}"/>
                      </a:ext>
                    </a:extLst>
                  </p:cNvPr>
                  <p:cNvSpPr txBox="1"/>
                  <p:nvPr/>
                </p:nvSpPr>
                <p:spPr>
                  <a:xfrm>
                    <a:off x="1438331" y="2321177"/>
                    <a:ext cx="103950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11" name="Google Shape;459;p24">
                    <a:extLst>
                      <a:ext uri="{FF2B5EF4-FFF2-40B4-BE49-F238E27FC236}">
                        <a16:creationId xmlns:a16="http://schemas.microsoft.com/office/drawing/2014/main" id="{CF804BA1-7102-56FD-87AD-0567643573D6}"/>
                      </a:ext>
                    </a:extLst>
                  </p:cNvPr>
                  <p:cNvSpPr txBox="1">
                    <a:spLocks noRot="1" noChangeAspect="1" noMove="1" noResize="1" noEditPoints="1" noAdjustHandles="1" noChangeArrowheads="1" noChangeShapeType="1" noTextEdit="1"/>
                  </p:cNvSpPr>
                  <p:nvPr/>
                </p:nvSpPr>
                <p:spPr>
                  <a:xfrm>
                    <a:off x="1438331" y="2321177"/>
                    <a:ext cx="1039503" cy="400079"/>
                  </a:xfrm>
                  <a:prstGeom prst="rect">
                    <a:avLst/>
                  </a:prstGeom>
                  <a:blipFill>
                    <a:blip r:embed="rId3"/>
                    <a:stretch>
                      <a:fillRect b="-312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Google Shape;460;p24">
                    <a:extLst>
                      <a:ext uri="{FF2B5EF4-FFF2-40B4-BE49-F238E27FC236}">
                        <a16:creationId xmlns:a16="http://schemas.microsoft.com/office/drawing/2014/main" id="{19E5373C-9245-39A7-7CF8-DAEA5AB8F8D4}"/>
                      </a:ext>
                    </a:extLst>
                  </p:cNvPr>
                  <p:cNvSpPr txBox="1"/>
                  <p:nvPr/>
                </p:nvSpPr>
                <p:spPr>
                  <a:xfrm>
                    <a:off x="1503768" y="3554821"/>
                    <a:ext cx="1066076"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12" name="Google Shape;460;p24">
                    <a:extLst>
                      <a:ext uri="{FF2B5EF4-FFF2-40B4-BE49-F238E27FC236}">
                        <a16:creationId xmlns:a16="http://schemas.microsoft.com/office/drawing/2014/main" id="{19E5373C-9245-39A7-7CF8-DAEA5AB8F8D4}"/>
                      </a:ext>
                    </a:extLst>
                  </p:cNvPr>
                  <p:cNvSpPr txBox="1">
                    <a:spLocks noRot="1" noChangeAspect="1" noMove="1" noResize="1" noEditPoints="1" noAdjustHandles="1" noChangeArrowheads="1" noChangeShapeType="1" noTextEdit="1"/>
                  </p:cNvSpPr>
                  <p:nvPr/>
                </p:nvSpPr>
                <p:spPr>
                  <a:xfrm>
                    <a:off x="1503768" y="3554821"/>
                    <a:ext cx="1066076" cy="400079"/>
                  </a:xfrm>
                  <a:prstGeom prst="rect">
                    <a:avLst/>
                  </a:prstGeom>
                  <a:blipFill>
                    <a:blip r:embed="rId4"/>
                    <a:stretch>
                      <a:fillRect b="-3125"/>
                    </a:stretch>
                  </a:blipFill>
                  <a:ln>
                    <a:noFill/>
                  </a:ln>
                </p:spPr>
                <p:txBody>
                  <a:bodyPr/>
                  <a:lstStyle/>
                  <a:p>
                    <a:r>
                      <a:rPr lang="en-US">
                        <a:noFill/>
                      </a:rPr>
                      <a:t> </a:t>
                    </a:r>
                  </a:p>
                </p:txBody>
              </p:sp>
            </mc:Fallback>
          </mc:AlternateContent>
          <p:sp>
            <p:nvSpPr>
              <p:cNvPr id="13" name="Google Shape;497;p24">
                <a:extLst>
                  <a:ext uri="{FF2B5EF4-FFF2-40B4-BE49-F238E27FC236}">
                    <a16:creationId xmlns:a16="http://schemas.microsoft.com/office/drawing/2014/main" id="{1FFFC95E-66FE-7FDC-7365-08A7C7457C46}"/>
                  </a:ext>
                </a:extLst>
              </p:cNvPr>
              <p:cNvSpPr txBox="1"/>
              <p:nvPr/>
            </p:nvSpPr>
            <p:spPr>
              <a:xfrm>
                <a:off x="445881" y="1640658"/>
                <a:ext cx="23919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Stream of arriving jobs</a:t>
                </a:r>
              </a:p>
            </p:txBody>
          </p:sp>
          <p:grpSp>
            <p:nvGrpSpPr>
              <p:cNvPr id="14" name="Group 13">
                <a:extLst>
                  <a:ext uri="{FF2B5EF4-FFF2-40B4-BE49-F238E27FC236}">
                    <a16:creationId xmlns:a16="http://schemas.microsoft.com/office/drawing/2014/main" id="{5D0F7731-DC1B-C68B-F1FA-D43FDAB9C5A9}"/>
                  </a:ext>
                </a:extLst>
              </p:cNvPr>
              <p:cNvGrpSpPr/>
              <p:nvPr/>
            </p:nvGrpSpPr>
            <p:grpSpPr>
              <a:xfrm>
                <a:off x="666203" y="2536778"/>
                <a:ext cx="935700" cy="740903"/>
                <a:chOff x="268869" y="3112939"/>
                <a:chExt cx="935700" cy="740903"/>
              </a:xfrm>
            </p:grpSpPr>
            <mc:AlternateContent xmlns:mc="http://schemas.openxmlformats.org/markup-compatibility/2006" xmlns:a14="http://schemas.microsoft.com/office/drawing/2010/main">
              <mc:Choice Requires="a14">
                <p:sp>
                  <p:nvSpPr>
                    <p:cNvPr id="18" name="Google Shape;568;p26">
                      <a:extLst>
                        <a:ext uri="{FF2B5EF4-FFF2-40B4-BE49-F238E27FC236}">
                          <a16:creationId xmlns:a16="http://schemas.microsoft.com/office/drawing/2014/main" id="{E94AA7A1-D1BF-969C-E210-58DD7649BBE4}"/>
                        </a:ext>
                      </a:extLst>
                    </p:cNvPr>
                    <p:cNvSpPr/>
                    <p:nvPr/>
                  </p:nvSpPr>
                  <p:spPr>
                    <a:xfrm>
                      <a:off x="550999" y="3112939"/>
                      <a:ext cx="365700" cy="36576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dirty="0">
                        <a:solidFill>
                          <a:schemeClr val="bg1"/>
                        </a:solidFill>
                        <a:latin typeface="Cabin"/>
                        <a:ea typeface="Cabin"/>
                        <a:cs typeface="Cabin"/>
                        <a:sym typeface="Cabin"/>
                      </a:endParaRPr>
                    </a:p>
                  </p:txBody>
                </p:sp>
              </mc:Choice>
              <mc:Fallback xmlns="">
                <p:sp>
                  <p:nvSpPr>
                    <p:cNvPr id="18" name="Google Shape;568;p26">
                      <a:extLst>
                        <a:ext uri="{FF2B5EF4-FFF2-40B4-BE49-F238E27FC236}">
                          <a16:creationId xmlns:a16="http://schemas.microsoft.com/office/drawing/2014/main" id="{E94AA7A1-D1BF-969C-E210-58DD7649BBE4}"/>
                        </a:ext>
                      </a:extLst>
                    </p:cNvPr>
                    <p:cNvSpPr>
                      <a:spLocks noRot="1" noChangeAspect="1" noMove="1" noResize="1" noEditPoints="1" noAdjustHandles="1" noChangeArrowheads="1" noChangeShapeType="1" noTextEdit="1"/>
                    </p:cNvSpPr>
                    <p:nvPr/>
                  </p:nvSpPr>
                  <p:spPr>
                    <a:xfrm>
                      <a:off x="550999" y="3112939"/>
                      <a:ext cx="365700" cy="365760"/>
                    </a:xfrm>
                    <a:prstGeom prst="rect">
                      <a:avLst/>
                    </a:prstGeom>
                    <a:blipFill>
                      <a:blip r:embed="rId5"/>
                      <a:stretch>
                        <a:fillRect l="-6452" r="-9677" b="-645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19" name="Google Shape;574;p26">
                  <a:extLst>
                    <a:ext uri="{FF2B5EF4-FFF2-40B4-BE49-F238E27FC236}">
                      <a16:creationId xmlns:a16="http://schemas.microsoft.com/office/drawing/2014/main" id="{6992396F-71F0-3D53-F8BF-333CD7262C4E}"/>
                    </a:ext>
                  </a:extLst>
                </p:cNvPr>
                <p:cNvSpPr txBox="1"/>
                <p:nvPr/>
              </p:nvSpPr>
              <p:spPr>
                <a:xfrm>
                  <a:off x="268869" y="3484542"/>
                  <a:ext cx="93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Type-1 Jobs</a:t>
                  </a:r>
                  <a:endParaRPr sz="1200" dirty="0">
                    <a:solidFill>
                      <a:schemeClr val="dk1"/>
                    </a:solidFill>
                    <a:latin typeface="Cabin"/>
                    <a:ea typeface="Cabin"/>
                    <a:cs typeface="Cabin"/>
                    <a:sym typeface="Cabin"/>
                  </a:endParaRPr>
                </a:p>
              </p:txBody>
            </p:sp>
          </p:grpSp>
          <p:grpSp>
            <p:nvGrpSpPr>
              <p:cNvPr id="15" name="Group 14">
                <a:extLst>
                  <a:ext uri="{FF2B5EF4-FFF2-40B4-BE49-F238E27FC236}">
                    <a16:creationId xmlns:a16="http://schemas.microsoft.com/office/drawing/2014/main" id="{660075FF-AF89-AC83-AF67-96C681EB1AEC}"/>
                  </a:ext>
                </a:extLst>
              </p:cNvPr>
              <p:cNvGrpSpPr/>
              <p:nvPr/>
            </p:nvGrpSpPr>
            <p:grpSpPr>
              <a:xfrm>
                <a:off x="647755" y="3699274"/>
                <a:ext cx="954148" cy="732601"/>
                <a:chOff x="1072296" y="2887471"/>
                <a:chExt cx="954148" cy="732601"/>
              </a:xfrm>
            </p:grpSpPr>
            <mc:AlternateContent xmlns:mc="http://schemas.openxmlformats.org/markup-compatibility/2006" xmlns:a14="http://schemas.microsoft.com/office/drawing/2010/main">
              <mc:Choice Requires="a14">
                <p:sp>
                  <p:nvSpPr>
                    <p:cNvPr id="16" name="Google Shape;569;p26">
                      <a:extLst>
                        <a:ext uri="{FF2B5EF4-FFF2-40B4-BE49-F238E27FC236}">
                          <a16:creationId xmlns:a16="http://schemas.microsoft.com/office/drawing/2014/main" id="{65B9FEB6-968A-59C4-2983-227D4816ED53}"/>
                        </a:ext>
                      </a:extLst>
                    </p:cNvPr>
                    <p:cNvSpPr/>
                    <p:nvPr/>
                  </p:nvSpPr>
                  <p:spPr>
                    <a:xfrm>
                      <a:off x="1355910" y="2887471"/>
                      <a:ext cx="365760" cy="3657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16" name="Google Shape;569;p26">
                      <a:extLst>
                        <a:ext uri="{FF2B5EF4-FFF2-40B4-BE49-F238E27FC236}">
                          <a16:creationId xmlns:a16="http://schemas.microsoft.com/office/drawing/2014/main" id="{65B9FEB6-968A-59C4-2983-227D4816ED53}"/>
                        </a:ext>
                      </a:extLst>
                    </p:cNvPr>
                    <p:cNvSpPr>
                      <a:spLocks noRot="1" noChangeAspect="1" noMove="1" noResize="1" noEditPoints="1" noAdjustHandles="1" noChangeArrowheads="1" noChangeShapeType="1" noTextEdit="1"/>
                    </p:cNvSpPr>
                    <p:nvPr/>
                  </p:nvSpPr>
                  <p:spPr>
                    <a:xfrm>
                      <a:off x="1355910" y="2887471"/>
                      <a:ext cx="365760" cy="365700"/>
                    </a:xfrm>
                    <a:prstGeom prst="rect">
                      <a:avLst/>
                    </a:prstGeom>
                    <a:blipFill>
                      <a:blip r:embed="rId6"/>
                      <a:stretch>
                        <a:fillRect r="-6452" b="-6667"/>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17" name="Google Shape;575;p26">
                  <a:extLst>
                    <a:ext uri="{FF2B5EF4-FFF2-40B4-BE49-F238E27FC236}">
                      <a16:creationId xmlns:a16="http://schemas.microsoft.com/office/drawing/2014/main" id="{BBA2D23E-A716-8470-2738-94194CA6EA6D}"/>
                    </a:ext>
                  </a:extLst>
                </p:cNvPr>
                <p:cNvSpPr txBox="1"/>
                <p:nvPr/>
              </p:nvSpPr>
              <p:spPr>
                <a:xfrm>
                  <a:off x="1072296" y="3250772"/>
                  <a:ext cx="954148"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Jobs</a:t>
                  </a:r>
                  <a:endParaRPr sz="1200">
                    <a:solidFill>
                      <a:schemeClr val="dk1"/>
                    </a:solidFill>
                    <a:latin typeface="Cabin"/>
                    <a:ea typeface="Cabin"/>
                    <a:cs typeface="Cabin"/>
                    <a:sym typeface="Cabin"/>
                  </a:endParaRPr>
                </a:p>
              </p:txBody>
            </p:sp>
          </p:grpSp>
        </p:grpSp>
      </p:grpSp>
      <p:sp>
        <p:nvSpPr>
          <p:cNvPr id="23" name="Google Shape;373;p23">
            <a:extLst>
              <a:ext uri="{FF2B5EF4-FFF2-40B4-BE49-F238E27FC236}">
                <a16:creationId xmlns:a16="http://schemas.microsoft.com/office/drawing/2014/main" id="{F724AFC4-F2DE-6DC7-9F65-02A32343F3E9}"/>
              </a:ext>
            </a:extLst>
          </p:cNvPr>
          <p:cNvSpPr txBox="1">
            <a:spLocks noGrp="1"/>
          </p:cNvSpPr>
          <p:nvPr>
            <p:ph type="title"/>
          </p:nvPr>
        </p:nvSpPr>
        <p:spPr>
          <a:xfrm>
            <a:off x="489600" y="211841"/>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Arrivals</a:t>
            </a:r>
            <a:endParaRPr dirty="0"/>
          </a:p>
        </p:txBody>
      </p:sp>
      <mc:AlternateContent xmlns:mc="http://schemas.openxmlformats.org/markup-compatibility/2006" xmlns:a14="http://schemas.microsoft.com/office/drawing/2010/main">
        <mc:Choice Requires="a14">
          <p:sp>
            <p:nvSpPr>
              <p:cNvPr id="24" name="Google Shape;542;p25">
                <a:extLst>
                  <a:ext uri="{FF2B5EF4-FFF2-40B4-BE49-F238E27FC236}">
                    <a16:creationId xmlns:a16="http://schemas.microsoft.com/office/drawing/2014/main" id="{C59CE7A5-1ECA-A697-A1E8-EF81F8B00304}"/>
                  </a:ext>
                </a:extLst>
              </p:cNvPr>
              <p:cNvSpPr txBox="1"/>
              <p:nvPr/>
            </p:nvSpPr>
            <p:spPr>
              <a:xfrm>
                <a:off x="3916017" y="4570735"/>
                <a:ext cx="4359965"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dirty="0">
                    <a:solidFill>
                      <a:schemeClr val="dk1"/>
                    </a:solidFill>
                    <a:latin typeface="Cabin"/>
                    <a:ea typeface="Cabin"/>
                    <a:cs typeface="Cabin"/>
                    <a:sym typeface="Cabin"/>
                  </a:rPr>
                  <a:t>Arrival rate vector </a:t>
                </a:r>
                <a14:m>
                  <m:oMath xmlns:m="http://schemas.openxmlformats.org/officeDocument/2006/math">
                    <m:r>
                      <a:rPr lang="en-US" sz="2000" b="1" i="1" smtClean="0">
                        <a:solidFill>
                          <a:schemeClr val="dk1"/>
                        </a:solidFill>
                        <a:latin typeface="Cambria Math" panose="02040503050406030204" pitchFamily="18" charset="0"/>
                        <a:ea typeface="Cabin"/>
                        <a:cs typeface="Cabin"/>
                        <a:sym typeface="Cabin"/>
                      </a:rPr>
                      <m:t>𝝀</m:t>
                    </m:r>
                    <m:r>
                      <a:rPr lang="en-US" sz="2000" b="0" i="1" smtClean="0">
                        <a:solidFill>
                          <a:schemeClr val="dk1"/>
                        </a:solidFill>
                        <a:latin typeface="Cambria Math" panose="02040503050406030204" pitchFamily="18" charset="0"/>
                        <a:ea typeface="Cabin"/>
                        <a:cs typeface="Cabin"/>
                        <a:sym typeface="Cabin"/>
                      </a:rPr>
                      <m:t>=</m:t>
                    </m:r>
                    <m:d>
                      <m:dPr>
                        <m:ctrlPr>
                          <a:rPr lang="en-US" sz="2000" b="0" i="1" smtClean="0">
                            <a:solidFill>
                              <a:schemeClr val="dk1"/>
                            </a:solidFill>
                            <a:latin typeface="Cambria Math" panose="02040503050406030204" pitchFamily="18" charset="0"/>
                            <a:ea typeface="Cabin"/>
                            <a:cs typeface="Cabin"/>
                            <a:sym typeface="Cabin"/>
                          </a:rPr>
                        </m:ctrlPr>
                      </m:dPr>
                      <m:e>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𝜆</m:t>
                            </m:r>
                          </m:e>
                          <m:sub>
                            <m:r>
                              <a:rPr lang="en-US" sz="2000" b="0" i="1" smtClean="0">
                                <a:solidFill>
                                  <a:schemeClr val="dk1"/>
                                </a:solidFill>
                                <a:latin typeface="Cambria Math" panose="02040503050406030204" pitchFamily="18" charset="0"/>
                                <a:ea typeface="Cabin"/>
                                <a:cs typeface="Cabin"/>
                                <a:sym typeface="Cabin"/>
                              </a:rPr>
                              <m:t>1</m:t>
                            </m:r>
                          </m:sub>
                        </m:sSub>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𝜆</m:t>
                            </m:r>
                          </m:e>
                          <m:sub>
                            <m:r>
                              <a:rPr lang="en-US" sz="2000" b="0" i="1" smtClean="0">
                                <a:solidFill>
                                  <a:schemeClr val="dk1"/>
                                </a:solidFill>
                                <a:latin typeface="Cambria Math" panose="02040503050406030204" pitchFamily="18" charset="0"/>
                                <a:ea typeface="Cabin"/>
                                <a:cs typeface="Cabin"/>
                                <a:sym typeface="Cabin"/>
                              </a:rPr>
                              <m:t>2</m:t>
                            </m:r>
                          </m:sub>
                        </m:sSub>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𝜆</m:t>
                            </m:r>
                          </m:e>
                          <m:sub>
                            <m:r>
                              <a:rPr lang="en-US" sz="2000" b="0" i="1" smtClean="0">
                                <a:solidFill>
                                  <a:schemeClr val="dk1"/>
                                </a:solidFill>
                                <a:latin typeface="Cambria Math" panose="02040503050406030204" pitchFamily="18" charset="0"/>
                                <a:ea typeface="Cabin"/>
                                <a:cs typeface="Cabin"/>
                                <a:sym typeface="Cabin"/>
                              </a:rPr>
                              <m:t>𝐾</m:t>
                            </m:r>
                          </m:sub>
                        </m:sSub>
                      </m:e>
                    </m:d>
                  </m:oMath>
                </a14:m>
                <a:r>
                  <a:rPr lang="en-US" sz="2000" b="0" i="1" dirty="0">
                    <a:solidFill>
                      <a:schemeClr val="dk1"/>
                    </a:solidFill>
                    <a:latin typeface="Cabin"/>
                    <a:ea typeface="Cabin"/>
                    <a:cs typeface="Cabin"/>
                    <a:sym typeface="Cabin"/>
                  </a:rPr>
                  <a:t>.</a:t>
                </a:r>
              </a:p>
            </p:txBody>
          </p:sp>
        </mc:Choice>
        <mc:Fallback xmlns="">
          <p:sp>
            <p:nvSpPr>
              <p:cNvPr id="24" name="Google Shape;542;p25">
                <a:extLst>
                  <a:ext uri="{FF2B5EF4-FFF2-40B4-BE49-F238E27FC236}">
                    <a16:creationId xmlns:a16="http://schemas.microsoft.com/office/drawing/2014/main" id="{C59CE7A5-1ECA-A697-A1E8-EF81F8B00304}"/>
                  </a:ext>
                </a:extLst>
              </p:cNvPr>
              <p:cNvSpPr txBox="1">
                <a:spLocks noRot="1" noChangeAspect="1" noMove="1" noResize="1" noEditPoints="1" noAdjustHandles="1" noChangeArrowheads="1" noChangeShapeType="1" noTextEdit="1"/>
              </p:cNvSpPr>
              <p:nvPr/>
            </p:nvSpPr>
            <p:spPr>
              <a:xfrm>
                <a:off x="3916017" y="4570735"/>
                <a:ext cx="4359965" cy="492412"/>
              </a:xfrm>
              <a:prstGeom prst="rect">
                <a:avLst/>
              </a:prstGeom>
              <a:blipFill>
                <a:blip r:embed="rId7"/>
                <a:stretch>
                  <a:fillRect l="-1453" b="-1282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6344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4">
          <a:extLst>
            <a:ext uri="{FF2B5EF4-FFF2-40B4-BE49-F238E27FC236}">
              <a16:creationId xmlns:a16="http://schemas.microsoft.com/office/drawing/2014/main" id="{6BDEA426-5B06-809D-C491-74BD621DF3A7}"/>
            </a:ext>
          </a:extLst>
        </p:cNvPr>
        <p:cNvGrpSpPr/>
        <p:nvPr/>
      </p:nvGrpSpPr>
      <p:grpSpPr>
        <a:xfrm>
          <a:off x="0" y="0"/>
          <a:ext cx="0" cy="0"/>
          <a:chOff x="0" y="0"/>
          <a:chExt cx="0" cy="0"/>
        </a:xfrm>
      </p:grpSpPr>
      <p:sp>
        <p:nvSpPr>
          <p:cNvPr id="565" name="Google Shape;565;p26">
            <a:extLst>
              <a:ext uri="{FF2B5EF4-FFF2-40B4-BE49-F238E27FC236}">
                <a16:creationId xmlns:a16="http://schemas.microsoft.com/office/drawing/2014/main" id="{CA584208-7519-F003-F41B-BE520E58D13C}"/>
              </a:ext>
            </a:extLst>
          </p:cNvPr>
          <p:cNvSpPr txBox="1">
            <a:spLocks noGrp="1"/>
          </p:cNvSpPr>
          <p:nvPr>
            <p:ph type="title"/>
          </p:nvPr>
        </p:nvSpPr>
        <p:spPr>
          <a:xfrm>
            <a:off x="201286" y="-207093"/>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t>How do we pack jobs of each type to run on a server?</a:t>
            </a:r>
            <a:endParaRPr sz="2800" dirty="0"/>
          </a:p>
        </p:txBody>
      </p:sp>
      <p:sp>
        <p:nvSpPr>
          <p:cNvPr id="566" name="Google Shape;566;p26">
            <a:extLst>
              <a:ext uri="{FF2B5EF4-FFF2-40B4-BE49-F238E27FC236}">
                <a16:creationId xmlns:a16="http://schemas.microsoft.com/office/drawing/2014/main" id="{7D3F6B74-B298-1050-1C23-F1AA3D399D42}"/>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grpSp>
        <p:nvGrpSpPr>
          <p:cNvPr id="567" name="Google Shape;567;p26">
            <a:extLst>
              <a:ext uri="{FF2B5EF4-FFF2-40B4-BE49-F238E27FC236}">
                <a16:creationId xmlns:a16="http://schemas.microsoft.com/office/drawing/2014/main" id="{9BCFD9E4-6112-DCE2-4997-F0367B200B4E}"/>
              </a:ext>
            </a:extLst>
          </p:cNvPr>
          <p:cNvGrpSpPr/>
          <p:nvPr/>
        </p:nvGrpSpPr>
        <p:grpSpPr>
          <a:xfrm>
            <a:off x="400613" y="2734082"/>
            <a:ext cx="1802967" cy="1071621"/>
            <a:chOff x="609479" y="3201545"/>
            <a:chExt cx="1802967" cy="1071621"/>
          </a:xfrm>
        </p:grpSpPr>
        <mc:AlternateContent xmlns:mc="http://schemas.openxmlformats.org/markup-compatibility/2006" xmlns:a14="http://schemas.microsoft.com/office/drawing/2010/main">
          <mc:Choice Requires="a14">
            <p:sp>
              <p:nvSpPr>
                <p:cNvPr id="568" name="Google Shape;568;p26">
                  <a:extLst>
                    <a:ext uri="{FF2B5EF4-FFF2-40B4-BE49-F238E27FC236}">
                      <a16:creationId xmlns:a16="http://schemas.microsoft.com/office/drawing/2014/main" id="{FF83E247-2503-9151-A524-E8D8B0BEBDA0}"/>
                    </a:ext>
                  </a:extLst>
                </p:cNvPr>
                <p:cNvSpPr/>
                <p:nvPr/>
              </p:nvSpPr>
              <p:spPr>
                <a:xfrm>
                  <a:off x="904135" y="3201545"/>
                  <a:ext cx="365700" cy="36576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dirty="0">
                    <a:solidFill>
                      <a:schemeClr val="bg1"/>
                    </a:solidFill>
                    <a:latin typeface="Cabin"/>
                    <a:ea typeface="Cabin"/>
                    <a:cs typeface="Cabin"/>
                    <a:sym typeface="Cabin"/>
                  </a:endParaRPr>
                </a:p>
              </p:txBody>
            </p:sp>
          </mc:Choice>
          <mc:Fallback xmlns="">
            <p:sp>
              <p:nvSpPr>
                <p:cNvPr id="568" name="Google Shape;568;p26">
                  <a:extLst>
                    <a:ext uri="{FF2B5EF4-FFF2-40B4-BE49-F238E27FC236}">
                      <a16:creationId xmlns:a16="http://schemas.microsoft.com/office/drawing/2014/main" id="{FF83E247-2503-9151-A524-E8D8B0BEBDA0}"/>
                    </a:ext>
                  </a:extLst>
                </p:cNvPr>
                <p:cNvSpPr>
                  <a:spLocks noRot="1" noChangeAspect="1" noMove="1" noResize="1" noEditPoints="1" noAdjustHandles="1" noChangeArrowheads="1" noChangeShapeType="1" noTextEdit="1"/>
                </p:cNvSpPr>
                <p:nvPr/>
              </p:nvSpPr>
              <p:spPr>
                <a:xfrm>
                  <a:off x="904135" y="3201545"/>
                  <a:ext cx="365700" cy="365760"/>
                </a:xfrm>
                <a:prstGeom prst="rect">
                  <a:avLst/>
                </a:prstGeom>
                <a:blipFill>
                  <a:blip r:embed="rId3"/>
                  <a:stretch>
                    <a:fillRect l="-6667" r="-13333" b="-6667"/>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9" name="Google Shape;569;p26">
                  <a:extLst>
                    <a:ext uri="{FF2B5EF4-FFF2-40B4-BE49-F238E27FC236}">
                      <a16:creationId xmlns:a16="http://schemas.microsoft.com/office/drawing/2014/main" id="{A0218538-777B-5091-589C-8A0E3347D220}"/>
                    </a:ext>
                  </a:extLst>
                </p:cNvPr>
                <p:cNvSpPr/>
                <p:nvPr/>
              </p:nvSpPr>
              <p:spPr>
                <a:xfrm>
                  <a:off x="1644332" y="3201545"/>
                  <a:ext cx="365760" cy="36576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569" name="Google Shape;569;p26">
                  <a:extLst>
                    <a:ext uri="{FF2B5EF4-FFF2-40B4-BE49-F238E27FC236}">
                      <a16:creationId xmlns:a16="http://schemas.microsoft.com/office/drawing/2014/main" id="{A0218538-777B-5091-589C-8A0E3347D220}"/>
                    </a:ext>
                  </a:extLst>
                </p:cNvPr>
                <p:cNvSpPr>
                  <a:spLocks noRot="1" noChangeAspect="1" noMove="1" noResize="1" noEditPoints="1" noAdjustHandles="1" noChangeArrowheads="1" noChangeShapeType="1" noTextEdit="1"/>
                </p:cNvSpPr>
                <p:nvPr/>
              </p:nvSpPr>
              <p:spPr>
                <a:xfrm>
                  <a:off x="1644332" y="3201545"/>
                  <a:ext cx="365760" cy="365760"/>
                </a:xfrm>
                <a:prstGeom prst="rect">
                  <a:avLst/>
                </a:prstGeom>
                <a:blipFill>
                  <a:blip r:embed="rId4"/>
                  <a:stretch>
                    <a:fillRect r="-6452" b="-6667"/>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570" name="Google Shape;570;p26">
              <a:extLst>
                <a:ext uri="{FF2B5EF4-FFF2-40B4-BE49-F238E27FC236}">
                  <a16:creationId xmlns:a16="http://schemas.microsoft.com/office/drawing/2014/main" id="{CA80C1EF-9B8E-23FB-0190-AC779273A052}"/>
                </a:ext>
              </a:extLst>
            </p:cNvPr>
            <p:cNvSpPr txBox="1"/>
            <p:nvPr/>
          </p:nvSpPr>
          <p:spPr>
            <a:xfrm>
              <a:off x="790316" y="3530832"/>
              <a:ext cx="6846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dirty="0">
                  <a:solidFill>
                    <a:schemeClr val="dk1"/>
                  </a:solidFill>
                  <a:latin typeface="Cabin"/>
                  <a:ea typeface="Cabin"/>
                  <a:cs typeface="Cabin"/>
                  <a:sym typeface="Cabin"/>
                </a:rPr>
                <a:t>2 cores</a:t>
              </a:r>
            </a:p>
            <a:p>
              <a:pPr marL="0" lvl="0" indent="0" algn="ctr" rtl="0">
                <a:spcBef>
                  <a:spcPts val="0"/>
                </a:spcBef>
                <a:spcAft>
                  <a:spcPts val="0"/>
                </a:spcAft>
                <a:buNone/>
              </a:pPr>
              <a:r>
                <a:rPr lang="en-US" sz="1000" dirty="0">
                  <a:solidFill>
                    <a:schemeClr val="dk1"/>
                  </a:solidFill>
                  <a:latin typeface="Cabin"/>
                  <a:ea typeface="Cabin"/>
                  <a:cs typeface="Cabin"/>
                  <a:sym typeface="Cabin"/>
                </a:rPr>
                <a:t>1G</a:t>
              </a:r>
              <a:endParaRPr sz="1000" dirty="0">
                <a:solidFill>
                  <a:schemeClr val="dk1"/>
                </a:solidFill>
                <a:latin typeface="Cabin"/>
                <a:ea typeface="Cabin"/>
                <a:cs typeface="Cabin"/>
                <a:sym typeface="Cabin"/>
              </a:endParaRPr>
            </a:p>
          </p:txBody>
        </p:sp>
        <p:sp>
          <p:nvSpPr>
            <p:cNvPr id="572" name="Google Shape;572;p26">
              <a:extLst>
                <a:ext uri="{FF2B5EF4-FFF2-40B4-BE49-F238E27FC236}">
                  <a16:creationId xmlns:a16="http://schemas.microsoft.com/office/drawing/2014/main" id="{B0C83142-0D4C-457F-2C5A-DA563181D3BC}"/>
                </a:ext>
              </a:extLst>
            </p:cNvPr>
            <p:cNvSpPr txBox="1"/>
            <p:nvPr/>
          </p:nvSpPr>
          <p:spPr>
            <a:xfrm>
              <a:off x="1494069" y="3548621"/>
              <a:ext cx="6846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dirty="0">
                  <a:solidFill>
                    <a:schemeClr val="dk1"/>
                  </a:solidFill>
                  <a:latin typeface="Cabin"/>
                  <a:ea typeface="Cabin"/>
                  <a:cs typeface="Cabin"/>
                  <a:sym typeface="Cabin"/>
                </a:rPr>
                <a:t>1 core</a:t>
              </a:r>
            </a:p>
            <a:p>
              <a:pPr marL="0" lvl="0" indent="0" algn="ctr" rtl="0">
                <a:spcBef>
                  <a:spcPts val="0"/>
                </a:spcBef>
                <a:spcAft>
                  <a:spcPts val="0"/>
                </a:spcAft>
                <a:buNone/>
              </a:pPr>
              <a:r>
                <a:rPr lang="en-US" sz="1000" dirty="0">
                  <a:solidFill>
                    <a:schemeClr val="dk1"/>
                  </a:solidFill>
                  <a:latin typeface="Cabin"/>
                  <a:ea typeface="Cabin"/>
                  <a:cs typeface="Cabin"/>
                  <a:sym typeface="Cabin"/>
                </a:rPr>
                <a:t>2G</a:t>
              </a:r>
              <a:endParaRPr sz="1000" dirty="0">
                <a:solidFill>
                  <a:schemeClr val="dk1"/>
                </a:solidFill>
                <a:latin typeface="Cabin"/>
                <a:ea typeface="Cabin"/>
                <a:cs typeface="Cabin"/>
                <a:sym typeface="Cabin"/>
              </a:endParaRPr>
            </a:p>
          </p:txBody>
        </p:sp>
        <p:sp>
          <p:nvSpPr>
            <p:cNvPr id="574" name="Google Shape;574;p26">
              <a:extLst>
                <a:ext uri="{FF2B5EF4-FFF2-40B4-BE49-F238E27FC236}">
                  <a16:creationId xmlns:a16="http://schemas.microsoft.com/office/drawing/2014/main" id="{497AA8BA-EE26-299E-D4B1-07EACCD8745B}"/>
                </a:ext>
              </a:extLst>
            </p:cNvPr>
            <p:cNvSpPr txBox="1"/>
            <p:nvPr/>
          </p:nvSpPr>
          <p:spPr>
            <a:xfrm>
              <a:off x="609479" y="3887061"/>
              <a:ext cx="93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Jobs</a:t>
              </a:r>
              <a:endParaRPr sz="1200">
                <a:solidFill>
                  <a:schemeClr val="dk1"/>
                </a:solidFill>
                <a:latin typeface="Cabin"/>
                <a:ea typeface="Cabin"/>
                <a:cs typeface="Cabin"/>
                <a:sym typeface="Cabin"/>
              </a:endParaRPr>
            </a:p>
          </p:txBody>
        </p:sp>
        <p:sp>
          <p:nvSpPr>
            <p:cNvPr id="575" name="Google Shape;575;p26">
              <a:extLst>
                <a:ext uri="{FF2B5EF4-FFF2-40B4-BE49-F238E27FC236}">
                  <a16:creationId xmlns:a16="http://schemas.microsoft.com/office/drawing/2014/main" id="{AA9A7EF0-9919-CA06-E999-65E39D612589}"/>
                </a:ext>
              </a:extLst>
            </p:cNvPr>
            <p:cNvSpPr txBox="1"/>
            <p:nvPr/>
          </p:nvSpPr>
          <p:spPr>
            <a:xfrm>
              <a:off x="1458298" y="3903866"/>
              <a:ext cx="954148"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Type-2 Jobs</a:t>
              </a:r>
              <a:endParaRPr sz="1200" dirty="0">
                <a:solidFill>
                  <a:schemeClr val="dk1"/>
                </a:solidFill>
                <a:latin typeface="Cabin"/>
                <a:ea typeface="Cabin"/>
                <a:cs typeface="Cabin"/>
                <a:sym typeface="Cabin"/>
              </a:endParaRPr>
            </a:p>
          </p:txBody>
        </p:sp>
      </p:grpSp>
      <p:grpSp>
        <p:nvGrpSpPr>
          <p:cNvPr id="576" name="Google Shape;576;p26">
            <a:extLst>
              <a:ext uri="{FF2B5EF4-FFF2-40B4-BE49-F238E27FC236}">
                <a16:creationId xmlns:a16="http://schemas.microsoft.com/office/drawing/2014/main" id="{CE479420-FBB9-A1D1-51D4-9FF3BB84C14D}"/>
              </a:ext>
            </a:extLst>
          </p:cNvPr>
          <p:cNvGrpSpPr/>
          <p:nvPr/>
        </p:nvGrpSpPr>
        <p:grpSpPr>
          <a:xfrm>
            <a:off x="7576796" y="3069853"/>
            <a:ext cx="2252025" cy="822938"/>
            <a:chOff x="1294475" y="3267852"/>
            <a:chExt cx="2252025" cy="822938"/>
          </a:xfrm>
        </p:grpSpPr>
        <p:grpSp>
          <p:nvGrpSpPr>
            <p:cNvPr id="577" name="Google Shape;577;p26">
              <a:extLst>
                <a:ext uri="{FF2B5EF4-FFF2-40B4-BE49-F238E27FC236}">
                  <a16:creationId xmlns:a16="http://schemas.microsoft.com/office/drawing/2014/main" id="{5698D41E-AF90-B277-12EB-4F9BB4948E3E}"/>
                </a:ext>
              </a:extLst>
            </p:cNvPr>
            <p:cNvGrpSpPr/>
            <p:nvPr/>
          </p:nvGrpSpPr>
          <p:grpSpPr>
            <a:xfrm>
              <a:off x="1294475" y="3267852"/>
              <a:ext cx="2252025" cy="562228"/>
              <a:chOff x="3551500" y="4187865"/>
              <a:chExt cx="2252025" cy="562228"/>
            </a:xfrm>
          </p:grpSpPr>
          <p:sp>
            <p:nvSpPr>
              <p:cNvPr id="578" name="Google Shape;578;p26">
                <a:extLst>
                  <a:ext uri="{FF2B5EF4-FFF2-40B4-BE49-F238E27FC236}">
                    <a16:creationId xmlns:a16="http://schemas.microsoft.com/office/drawing/2014/main" id="{AD632FF8-8E23-8D11-2628-FB3DC798BB12}"/>
                  </a:ext>
                </a:extLst>
              </p:cNvPr>
              <p:cNvSpPr/>
              <p:nvPr/>
            </p:nvSpPr>
            <p:spPr>
              <a:xfrm>
                <a:off x="3551500" y="4279506"/>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79" name="Google Shape;579;p26">
                <a:extLst>
                  <a:ext uri="{FF2B5EF4-FFF2-40B4-BE49-F238E27FC236}">
                    <a16:creationId xmlns:a16="http://schemas.microsoft.com/office/drawing/2014/main" id="{31C42CC3-01CC-ACDD-80AC-610629590860}"/>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0" name="Google Shape;580;p26">
                <a:extLst>
                  <a:ext uri="{FF2B5EF4-FFF2-40B4-BE49-F238E27FC236}">
                    <a16:creationId xmlns:a16="http://schemas.microsoft.com/office/drawing/2014/main" id="{8BF2EF2E-DABA-092D-BCEC-A4A10D33058C}"/>
                  </a:ext>
                </a:extLst>
              </p:cNvPr>
              <p:cNvSpPr txBox="1"/>
              <p:nvPr/>
            </p:nvSpPr>
            <p:spPr>
              <a:xfrm>
                <a:off x="4998325" y="418786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581" name="Google Shape;581;p26">
                <a:extLst>
                  <a:ext uri="{FF2B5EF4-FFF2-40B4-BE49-F238E27FC236}">
                    <a16:creationId xmlns:a16="http://schemas.microsoft.com/office/drawing/2014/main" id="{164A92B9-AD97-5452-90C0-133B5DC8BD0D}"/>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1/4 GBs</a:t>
                </a:r>
                <a:endParaRPr sz="1000">
                  <a:solidFill>
                    <a:schemeClr val="dk1"/>
                  </a:solidFill>
                  <a:latin typeface="Cabin"/>
                  <a:ea typeface="Cabin"/>
                  <a:cs typeface="Cabin"/>
                  <a:sym typeface="Cabin"/>
                </a:endParaRPr>
              </a:p>
            </p:txBody>
          </p:sp>
        </p:grpSp>
        <p:sp>
          <p:nvSpPr>
            <p:cNvPr id="582" name="Google Shape;582;p26">
              <a:extLst>
                <a:ext uri="{FF2B5EF4-FFF2-40B4-BE49-F238E27FC236}">
                  <a16:creationId xmlns:a16="http://schemas.microsoft.com/office/drawing/2014/main" id="{10463E03-A41C-5299-F2C2-BE6D8C8CED60}"/>
                </a:ext>
              </a:extLst>
            </p:cNvPr>
            <p:cNvSpPr/>
            <p:nvPr/>
          </p:nvSpPr>
          <p:spPr>
            <a:xfrm>
              <a:off x="1294475" y="3360708"/>
              <a:ext cx="7314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3" name="Google Shape;583;p26">
              <a:extLst>
                <a:ext uri="{FF2B5EF4-FFF2-40B4-BE49-F238E27FC236}">
                  <a16:creationId xmlns:a16="http://schemas.microsoft.com/office/drawing/2014/main" id="{752BB30B-CE03-C144-BDFA-4D9D3B34607F}"/>
                </a:ext>
              </a:extLst>
            </p:cNvPr>
            <p:cNvSpPr/>
            <p:nvPr/>
          </p:nvSpPr>
          <p:spPr>
            <a:xfrm>
              <a:off x="1294475" y="3591222"/>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4" name="Google Shape;584;p26">
              <a:extLst>
                <a:ext uri="{FF2B5EF4-FFF2-40B4-BE49-F238E27FC236}">
                  <a16:creationId xmlns:a16="http://schemas.microsoft.com/office/drawing/2014/main" id="{E03EEE4E-7F88-9483-6175-C48A63F096EF}"/>
                </a:ext>
              </a:extLst>
            </p:cNvPr>
            <p:cNvSpPr txBox="1"/>
            <p:nvPr/>
          </p:nvSpPr>
          <p:spPr>
            <a:xfrm>
              <a:off x="1521454" y="3721490"/>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1: (1,0)</a:t>
              </a:r>
              <a:endParaRPr sz="1200">
                <a:solidFill>
                  <a:schemeClr val="dk1"/>
                </a:solidFill>
                <a:latin typeface="Cabin"/>
                <a:ea typeface="Cabin"/>
                <a:cs typeface="Cabin"/>
                <a:sym typeface="Cabin"/>
              </a:endParaRPr>
            </a:p>
          </p:txBody>
        </p:sp>
      </p:grpSp>
      <p:grpSp>
        <p:nvGrpSpPr>
          <p:cNvPr id="585" name="Google Shape;585;p26">
            <a:extLst>
              <a:ext uri="{FF2B5EF4-FFF2-40B4-BE49-F238E27FC236}">
                <a16:creationId xmlns:a16="http://schemas.microsoft.com/office/drawing/2014/main" id="{2A534157-D345-71B8-D792-E99048F6ACB3}"/>
              </a:ext>
            </a:extLst>
          </p:cNvPr>
          <p:cNvGrpSpPr/>
          <p:nvPr/>
        </p:nvGrpSpPr>
        <p:grpSpPr>
          <a:xfrm>
            <a:off x="5245871" y="4956660"/>
            <a:ext cx="2252025" cy="917552"/>
            <a:chOff x="6446251" y="3268335"/>
            <a:chExt cx="2252025" cy="917552"/>
          </a:xfrm>
        </p:grpSpPr>
        <p:grpSp>
          <p:nvGrpSpPr>
            <p:cNvPr id="586" name="Google Shape;586;p26">
              <a:extLst>
                <a:ext uri="{FF2B5EF4-FFF2-40B4-BE49-F238E27FC236}">
                  <a16:creationId xmlns:a16="http://schemas.microsoft.com/office/drawing/2014/main" id="{3D3F8951-FC4A-826A-391E-E532ABF7C36A}"/>
                </a:ext>
              </a:extLst>
            </p:cNvPr>
            <p:cNvGrpSpPr/>
            <p:nvPr/>
          </p:nvGrpSpPr>
          <p:grpSpPr>
            <a:xfrm>
              <a:off x="6446251" y="3268335"/>
              <a:ext cx="2252025" cy="561745"/>
              <a:chOff x="3551488" y="4188348"/>
              <a:chExt cx="2252025" cy="561745"/>
            </a:xfrm>
          </p:grpSpPr>
          <p:sp>
            <p:nvSpPr>
              <p:cNvPr id="587" name="Google Shape;587;p26">
                <a:extLst>
                  <a:ext uri="{FF2B5EF4-FFF2-40B4-BE49-F238E27FC236}">
                    <a16:creationId xmlns:a16="http://schemas.microsoft.com/office/drawing/2014/main" id="{B922EE99-1EB0-F9E7-3D10-2C024296934B}"/>
                  </a:ext>
                </a:extLst>
              </p:cNvPr>
              <p:cNvSpPr/>
              <p:nvPr/>
            </p:nvSpPr>
            <p:spPr>
              <a:xfrm>
                <a:off x="3551488" y="4279989"/>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8" name="Google Shape;588;p26">
                <a:extLst>
                  <a:ext uri="{FF2B5EF4-FFF2-40B4-BE49-F238E27FC236}">
                    <a16:creationId xmlns:a16="http://schemas.microsoft.com/office/drawing/2014/main" id="{2A1FADD5-A2B9-7943-4A3B-840FCAEF69E8}"/>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9" name="Google Shape;589;p26">
                <a:extLst>
                  <a:ext uri="{FF2B5EF4-FFF2-40B4-BE49-F238E27FC236}">
                    <a16:creationId xmlns:a16="http://schemas.microsoft.com/office/drawing/2014/main" id="{349A81E6-0861-E5F4-9C5C-0B4F9C038B8B}"/>
                  </a:ext>
                </a:extLst>
              </p:cNvPr>
              <p:cNvSpPr txBox="1"/>
              <p:nvPr/>
            </p:nvSpPr>
            <p:spPr>
              <a:xfrm>
                <a:off x="4998313" y="418834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590" name="Google Shape;590;p26">
                <a:extLst>
                  <a:ext uri="{FF2B5EF4-FFF2-40B4-BE49-F238E27FC236}">
                    <a16:creationId xmlns:a16="http://schemas.microsoft.com/office/drawing/2014/main" id="{D17729F8-5A1A-C503-9795-1CC2F0BF306E}"/>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grpSp>
        <p:sp>
          <p:nvSpPr>
            <p:cNvPr id="591" name="Google Shape;591;p26">
              <a:extLst>
                <a:ext uri="{FF2B5EF4-FFF2-40B4-BE49-F238E27FC236}">
                  <a16:creationId xmlns:a16="http://schemas.microsoft.com/office/drawing/2014/main" id="{ABBC67A0-D6C0-3B4E-F62E-5731C2047B59}"/>
                </a:ext>
              </a:extLst>
            </p:cNvPr>
            <p:cNvSpPr/>
            <p:nvPr/>
          </p:nvSpPr>
          <p:spPr>
            <a:xfrm>
              <a:off x="6446251" y="3360936"/>
              <a:ext cx="7314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2" name="Google Shape;592;p26">
              <a:extLst>
                <a:ext uri="{FF2B5EF4-FFF2-40B4-BE49-F238E27FC236}">
                  <a16:creationId xmlns:a16="http://schemas.microsoft.com/office/drawing/2014/main" id="{69EAD190-DDA9-01D0-3109-B9DC687EC8D0}"/>
                </a:ext>
              </a:extLst>
            </p:cNvPr>
            <p:cNvSpPr/>
            <p:nvPr/>
          </p:nvSpPr>
          <p:spPr>
            <a:xfrm>
              <a:off x="6811979" y="3591220"/>
              <a:ext cx="731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3" name="Google Shape;593;p26">
              <a:extLst>
                <a:ext uri="{FF2B5EF4-FFF2-40B4-BE49-F238E27FC236}">
                  <a16:creationId xmlns:a16="http://schemas.microsoft.com/office/drawing/2014/main" id="{BE88309F-3180-D783-244E-E92330E88A5A}"/>
                </a:ext>
              </a:extLst>
            </p:cNvPr>
            <p:cNvSpPr/>
            <p:nvPr/>
          </p:nvSpPr>
          <p:spPr>
            <a:xfrm>
              <a:off x="6446263" y="3591222"/>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4" name="Google Shape;594;p26">
              <a:extLst>
                <a:ext uri="{FF2B5EF4-FFF2-40B4-BE49-F238E27FC236}">
                  <a16:creationId xmlns:a16="http://schemas.microsoft.com/office/drawing/2014/main" id="{FEC85382-3F0E-761D-E5D8-6A7C8BF40A20}"/>
                </a:ext>
              </a:extLst>
            </p:cNvPr>
            <p:cNvSpPr/>
            <p:nvPr/>
          </p:nvSpPr>
          <p:spPr>
            <a:xfrm>
              <a:off x="7177667" y="3360934"/>
              <a:ext cx="3657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5" name="Google Shape;595;p26">
              <a:extLst>
                <a:ext uri="{FF2B5EF4-FFF2-40B4-BE49-F238E27FC236}">
                  <a16:creationId xmlns:a16="http://schemas.microsoft.com/office/drawing/2014/main" id="{AB5E135F-F90B-35B5-21C3-59F48D6D99AE}"/>
                </a:ext>
              </a:extLst>
            </p:cNvPr>
            <p:cNvSpPr txBox="1"/>
            <p:nvPr/>
          </p:nvSpPr>
          <p:spPr>
            <a:xfrm>
              <a:off x="6872875" y="3816587"/>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3: (1,1)</a:t>
              </a:r>
              <a:endParaRPr sz="1200">
                <a:solidFill>
                  <a:schemeClr val="dk1"/>
                </a:solidFill>
                <a:latin typeface="Cabin"/>
                <a:ea typeface="Cabin"/>
                <a:cs typeface="Cabin"/>
                <a:sym typeface="Cabin"/>
              </a:endParaRPr>
            </a:p>
          </p:txBody>
        </p:sp>
      </p:grpSp>
      <p:grpSp>
        <p:nvGrpSpPr>
          <p:cNvPr id="596" name="Google Shape;596;p26">
            <a:extLst>
              <a:ext uri="{FF2B5EF4-FFF2-40B4-BE49-F238E27FC236}">
                <a16:creationId xmlns:a16="http://schemas.microsoft.com/office/drawing/2014/main" id="{1B2E94E6-EE86-D291-4141-B5F0EFB7AB96}"/>
              </a:ext>
            </a:extLst>
          </p:cNvPr>
          <p:cNvGrpSpPr/>
          <p:nvPr/>
        </p:nvGrpSpPr>
        <p:grpSpPr>
          <a:xfrm>
            <a:off x="7497896" y="4976356"/>
            <a:ext cx="2250097" cy="896494"/>
            <a:chOff x="9101775" y="3286668"/>
            <a:chExt cx="2250097" cy="896494"/>
          </a:xfrm>
        </p:grpSpPr>
        <p:grpSp>
          <p:nvGrpSpPr>
            <p:cNvPr id="597" name="Google Shape;597;p26">
              <a:extLst>
                <a:ext uri="{FF2B5EF4-FFF2-40B4-BE49-F238E27FC236}">
                  <a16:creationId xmlns:a16="http://schemas.microsoft.com/office/drawing/2014/main" id="{1D114C16-1D6E-AD37-41D1-ABC7DDAC3124}"/>
                </a:ext>
              </a:extLst>
            </p:cNvPr>
            <p:cNvGrpSpPr/>
            <p:nvPr/>
          </p:nvGrpSpPr>
          <p:grpSpPr>
            <a:xfrm>
              <a:off x="9101775" y="3286668"/>
              <a:ext cx="2250097" cy="543412"/>
              <a:chOff x="3551500" y="4206681"/>
              <a:chExt cx="2250097" cy="543412"/>
            </a:xfrm>
          </p:grpSpPr>
          <p:sp>
            <p:nvSpPr>
              <p:cNvPr id="598" name="Google Shape;598;p26">
                <a:extLst>
                  <a:ext uri="{FF2B5EF4-FFF2-40B4-BE49-F238E27FC236}">
                    <a16:creationId xmlns:a16="http://schemas.microsoft.com/office/drawing/2014/main" id="{4AF4CF90-3020-455A-0717-03827D9E69F9}"/>
                  </a:ext>
                </a:extLst>
              </p:cNvPr>
              <p:cNvSpPr/>
              <p:nvPr/>
            </p:nvSpPr>
            <p:spPr>
              <a:xfrm>
                <a:off x="3551500" y="42887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9" name="Google Shape;599;p26">
                <a:extLst>
                  <a:ext uri="{FF2B5EF4-FFF2-40B4-BE49-F238E27FC236}">
                    <a16:creationId xmlns:a16="http://schemas.microsoft.com/office/drawing/2014/main" id="{586F3CAA-2F61-51C9-6F7A-29DBD6626AD5}"/>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0" name="Google Shape;600;p26">
                <a:extLst>
                  <a:ext uri="{FF2B5EF4-FFF2-40B4-BE49-F238E27FC236}">
                    <a16:creationId xmlns:a16="http://schemas.microsoft.com/office/drawing/2014/main" id="{19E799DB-604B-FA10-0E2A-0B540394072C}"/>
                  </a:ext>
                </a:extLst>
              </p:cNvPr>
              <p:cNvSpPr txBox="1"/>
              <p:nvPr/>
            </p:nvSpPr>
            <p:spPr>
              <a:xfrm>
                <a:off x="4996397" y="420668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601" name="Google Shape;601;p26">
                <a:extLst>
                  <a:ext uri="{FF2B5EF4-FFF2-40B4-BE49-F238E27FC236}">
                    <a16:creationId xmlns:a16="http://schemas.microsoft.com/office/drawing/2014/main" id="{3085DF26-72DF-D5B3-AE01-A3212E44087A}"/>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GBs</a:t>
                </a:r>
                <a:endParaRPr sz="1000">
                  <a:solidFill>
                    <a:schemeClr val="dk1"/>
                  </a:solidFill>
                  <a:latin typeface="Cabin"/>
                  <a:ea typeface="Cabin"/>
                  <a:cs typeface="Cabin"/>
                  <a:sym typeface="Cabin"/>
                </a:endParaRPr>
              </a:p>
            </p:txBody>
          </p:sp>
        </p:grpSp>
        <p:sp>
          <p:nvSpPr>
            <p:cNvPr id="602" name="Google Shape;602;p26">
              <a:extLst>
                <a:ext uri="{FF2B5EF4-FFF2-40B4-BE49-F238E27FC236}">
                  <a16:creationId xmlns:a16="http://schemas.microsoft.com/office/drawing/2014/main" id="{B6AA464F-0AC0-2EC8-4988-9B9AE5B300B8}"/>
                </a:ext>
              </a:extLst>
            </p:cNvPr>
            <p:cNvSpPr/>
            <p:nvPr/>
          </p:nvSpPr>
          <p:spPr>
            <a:xfrm>
              <a:off x="9101804" y="3369670"/>
              <a:ext cx="3657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3" name="Google Shape;603;p26">
              <a:extLst>
                <a:ext uri="{FF2B5EF4-FFF2-40B4-BE49-F238E27FC236}">
                  <a16:creationId xmlns:a16="http://schemas.microsoft.com/office/drawing/2014/main" id="{03B4D6CF-0AC8-DDC7-AA26-E2777FCA39A8}"/>
                </a:ext>
              </a:extLst>
            </p:cNvPr>
            <p:cNvSpPr/>
            <p:nvPr/>
          </p:nvSpPr>
          <p:spPr>
            <a:xfrm>
              <a:off x="9467504" y="3369670"/>
              <a:ext cx="3657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4" name="Google Shape;604;p26">
              <a:extLst>
                <a:ext uri="{FF2B5EF4-FFF2-40B4-BE49-F238E27FC236}">
                  <a16:creationId xmlns:a16="http://schemas.microsoft.com/office/drawing/2014/main" id="{5755D51E-4617-86BC-3E51-1CD7AA370C92}"/>
                </a:ext>
              </a:extLst>
            </p:cNvPr>
            <p:cNvSpPr/>
            <p:nvPr/>
          </p:nvSpPr>
          <p:spPr>
            <a:xfrm>
              <a:off x="9101804" y="3591220"/>
              <a:ext cx="7314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5" name="Google Shape;605;p26">
              <a:extLst>
                <a:ext uri="{FF2B5EF4-FFF2-40B4-BE49-F238E27FC236}">
                  <a16:creationId xmlns:a16="http://schemas.microsoft.com/office/drawing/2014/main" id="{CAE28CF0-C5D1-5034-E48A-F294AC30A190}"/>
                </a:ext>
              </a:extLst>
            </p:cNvPr>
            <p:cNvSpPr/>
            <p:nvPr/>
          </p:nvSpPr>
          <p:spPr>
            <a:xfrm>
              <a:off x="9823579" y="3591220"/>
              <a:ext cx="7314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6" name="Google Shape;606;p26">
              <a:extLst>
                <a:ext uri="{FF2B5EF4-FFF2-40B4-BE49-F238E27FC236}">
                  <a16:creationId xmlns:a16="http://schemas.microsoft.com/office/drawing/2014/main" id="{40CBDA5E-C8A6-5670-565A-7FD767C92A67}"/>
                </a:ext>
              </a:extLst>
            </p:cNvPr>
            <p:cNvSpPr txBox="1"/>
            <p:nvPr/>
          </p:nvSpPr>
          <p:spPr>
            <a:xfrm>
              <a:off x="9496450" y="3813862"/>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4: (0,2)</a:t>
              </a:r>
              <a:endParaRPr sz="1200">
                <a:solidFill>
                  <a:schemeClr val="dk1"/>
                </a:solidFill>
                <a:latin typeface="Cabin"/>
                <a:ea typeface="Cabin"/>
                <a:cs typeface="Cabin"/>
                <a:sym typeface="Cabin"/>
              </a:endParaRPr>
            </a:p>
          </p:txBody>
        </p:sp>
      </p:grpSp>
      <p:grpSp>
        <p:nvGrpSpPr>
          <p:cNvPr id="607" name="Google Shape;607;p26">
            <a:extLst>
              <a:ext uri="{FF2B5EF4-FFF2-40B4-BE49-F238E27FC236}">
                <a16:creationId xmlns:a16="http://schemas.microsoft.com/office/drawing/2014/main" id="{283E191E-44D4-1F9F-3ABE-AC82B2251DD1}"/>
              </a:ext>
            </a:extLst>
          </p:cNvPr>
          <p:cNvGrpSpPr/>
          <p:nvPr/>
        </p:nvGrpSpPr>
        <p:grpSpPr>
          <a:xfrm>
            <a:off x="9828821" y="4947616"/>
            <a:ext cx="2250097" cy="925234"/>
            <a:chOff x="9101775" y="3257928"/>
            <a:chExt cx="2250097" cy="925234"/>
          </a:xfrm>
        </p:grpSpPr>
        <p:grpSp>
          <p:nvGrpSpPr>
            <p:cNvPr id="608" name="Google Shape;608;p26">
              <a:extLst>
                <a:ext uri="{FF2B5EF4-FFF2-40B4-BE49-F238E27FC236}">
                  <a16:creationId xmlns:a16="http://schemas.microsoft.com/office/drawing/2014/main" id="{91477A40-9AE4-00E5-BF2C-95FEC13B178E}"/>
                </a:ext>
              </a:extLst>
            </p:cNvPr>
            <p:cNvGrpSpPr/>
            <p:nvPr/>
          </p:nvGrpSpPr>
          <p:grpSpPr>
            <a:xfrm>
              <a:off x="9101775" y="3257928"/>
              <a:ext cx="2250097" cy="581388"/>
              <a:chOff x="3551500" y="4177941"/>
              <a:chExt cx="2250097" cy="581388"/>
            </a:xfrm>
          </p:grpSpPr>
          <p:sp>
            <p:nvSpPr>
              <p:cNvPr id="609" name="Google Shape;609;p26">
                <a:extLst>
                  <a:ext uri="{FF2B5EF4-FFF2-40B4-BE49-F238E27FC236}">
                    <a16:creationId xmlns:a16="http://schemas.microsoft.com/office/drawing/2014/main" id="{1A763747-13B5-95C1-3E6B-0AC7EE1D31AB}"/>
                  </a:ext>
                </a:extLst>
              </p:cNvPr>
              <p:cNvSpPr/>
              <p:nvPr/>
            </p:nvSpPr>
            <p:spPr>
              <a:xfrm>
                <a:off x="3551500" y="4271249"/>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0" name="Google Shape;610;p26">
                <a:extLst>
                  <a:ext uri="{FF2B5EF4-FFF2-40B4-BE49-F238E27FC236}">
                    <a16:creationId xmlns:a16="http://schemas.microsoft.com/office/drawing/2014/main" id="{4721714B-25AA-7BB0-875C-CCDFB7AC2CBB}"/>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1" name="Google Shape;611;p26">
                <a:extLst>
                  <a:ext uri="{FF2B5EF4-FFF2-40B4-BE49-F238E27FC236}">
                    <a16:creationId xmlns:a16="http://schemas.microsoft.com/office/drawing/2014/main" id="{89AAAED3-464D-ACE5-F2EF-0173064DC965}"/>
                  </a:ext>
                </a:extLst>
              </p:cNvPr>
              <p:cNvSpPr txBox="1"/>
              <p:nvPr/>
            </p:nvSpPr>
            <p:spPr>
              <a:xfrm>
                <a:off x="4996397" y="417794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1/4 cores</a:t>
                </a:r>
                <a:endParaRPr sz="1000">
                  <a:solidFill>
                    <a:schemeClr val="dk1"/>
                  </a:solidFill>
                  <a:latin typeface="Cabin"/>
                  <a:ea typeface="Cabin"/>
                  <a:cs typeface="Cabin"/>
                  <a:sym typeface="Cabin"/>
                </a:endParaRPr>
              </a:p>
            </p:txBody>
          </p:sp>
          <p:sp>
            <p:nvSpPr>
              <p:cNvPr id="612" name="Google Shape;612;p26">
                <a:extLst>
                  <a:ext uri="{FF2B5EF4-FFF2-40B4-BE49-F238E27FC236}">
                    <a16:creationId xmlns:a16="http://schemas.microsoft.com/office/drawing/2014/main" id="{3EA25B8C-9833-6536-E512-4A6E500B2209}"/>
                  </a:ext>
                </a:extLst>
              </p:cNvPr>
              <p:cNvSpPr txBox="1"/>
              <p:nvPr/>
            </p:nvSpPr>
            <p:spPr>
              <a:xfrm>
                <a:off x="4996397" y="442062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grpSp>
        <p:sp>
          <p:nvSpPr>
            <p:cNvPr id="613" name="Google Shape;613;p26">
              <a:extLst>
                <a:ext uri="{FF2B5EF4-FFF2-40B4-BE49-F238E27FC236}">
                  <a16:creationId xmlns:a16="http://schemas.microsoft.com/office/drawing/2014/main" id="{1321CDAC-2253-407D-087C-247EAE567FBA}"/>
                </a:ext>
              </a:extLst>
            </p:cNvPr>
            <p:cNvSpPr/>
            <p:nvPr/>
          </p:nvSpPr>
          <p:spPr>
            <a:xfrm>
              <a:off x="9101804" y="3352194"/>
              <a:ext cx="365700" cy="183000"/>
            </a:xfrm>
            <a:prstGeom prst="rect">
              <a:avLst/>
            </a:prstGeom>
            <a:solidFill>
              <a:srgbClr val="674EA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4" name="Google Shape;614;p26">
              <a:extLst>
                <a:ext uri="{FF2B5EF4-FFF2-40B4-BE49-F238E27FC236}">
                  <a16:creationId xmlns:a16="http://schemas.microsoft.com/office/drawing/2014/main" id="{73EAFD3E-FC55-E8AA-8D9F-8BA2E2CB4B89}"/>
                </a:ext>
              </a:extLst>
            </p:cNvPr>
            <p:cNvSpPr/>
            <p:nvPr/>
          </p:nvSpPr>
          <p:spPr>
            <a:xfrm>
              <a:off x="9101804" y="3591220"/>
              <a:ext cx="731400" cy="183000"/>
            </a:xfrm>
            <a:prstGeom prst="rect">
              <a:avLst/>
            </a:prstGeom>
            <a:solidFill>
              <a:srgbClr val="674EA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5" name="Google Shape;615;p26">
              <a:extLst>
                <a:ext uri="{FF2B5EF4-FFF2-40B4-BE49-F238E27FC236}">
                  <a16:creationId xmlns:a16="http://schemas.microsoft.com/office/drawing/2014/main" id="{FF6757F9-4987-E9A3-A6AD-3EE5AE1FEB05}"/>
                </a:ext>
              </a:extLst>
            </p:cNvPr>
            <p:cNvSpPr txBox="1"/>
            <p:nvPr/>
          </p:nvSpPr>
          <p:spPr>
            <a:xfrm>
              <a:off x="9496450" y="3813862"/>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5: (0,1)</a:t>
              </a:r>
              <a:endParaRPr sz="1200">
                <a:solidFill>
                  <a:schemeClr val="dk1"/>
                </a:solidFill>
                <a:latin typeface="Cabin"/>
                <a:ea typeface="Cabin"/>
                <a:cs typeface="Cabin"/>
                <a:sym typeface="Cabin"/>
              </a:endParaRPr>
            </a:p>
          </p:txBody>
        </p:sp>
      </p:grpSp>
      <p:grpSp>
        <p:nvGrpSpPr>
          <p:cNvPr id="616" name="Google Shape;616;p26">
            <a:extLst>
              <a:ext uri="{FF2B5EF4-FFF2-40B4-BE49-F238E27FC236}">
                <a16:creationId xmlns:a16="http://schemas.microsoft.com/office/drawing/2014/main" id="{33C33479-CE82-9C54-E537-68560DD9BA12}"/>
              </a:ext>
            </a:extLst>
          </p:cNvPr>
          <p:cNvGrpSpPr/>
          <p:nvPr/>
        </p:nvGrpSpPr>
        <p:grpSpPr>
          <a:xfrm>
            <a:off x="9907025" y="3070490"/>
            <a:ext cx="2252025" cy="822301"/>
            <a:chOff x="2342954" y="3269852"/>
            <a:chExt cx="2252025" cy="822301"/>
          </a:xfrm>
        </p:grpSpPr>
        <p:grpSp>
          <p:nvGrpSpPr>
            <p:cNvPr id="617" name="Google Shape;617;p26">
              <a:extLst>
                <a:ext uri="{FF2B5EF4-FFF2-40B4-BE49-F238E27FC236}">
                  <a16:creationId xmlns:a16="http://schemas.microsoft.com/office/drawing/2014/main" id="{D5C19AD9-90DF-BC97-F6E0-B5AAA843C4A4}"/>
                </a:ext>
              </a:extLst>
            </p:cNvPr>
            <p:cNvGrpSpPr/>
            <p:nvPr/>
          </p:nvGrpSpPr>
          <p:grpSpPr>
            <a:xfrm>
              <a:off x="2343650" y="3269852"/>
              <a:ext cx="2251329" cy="561591"/>
              <a:chOff x="3551500" y="4188502"/>
              <a:chExt cx="2251329" cy="561591"/>
            </a:xfrm>
          </p:grpSpPr>
          <p:sp>
            <p:nvSpPr>
              <p:cNvPr id="618" name="Google Shape;618;p26">
                <a:extLst>
                  <a:ext uri="{FF2B5EF4-FFF2-40B4-BE49-F238E27FC236}">
                    <a16:creationId xmlns:a16="http://schemas.microsoft.com/office/drawing/2014/main" id="{5D3D2831-6765-FE3F-B2B2-FFE88629F865}"/>
                  </a:ext>
                </a:extLst>
              </p:cNvPr>
              <p:cNvSpPr/>
              <p:nvPr/>
            </p:nvSpPr>
            <p:spPr>
              <a:xfrm>
                <a:off x="3551500" y="4279506"/>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9" name="Google Shape;619;p26">
                <a:extLst>
                  <a:ext uri="{FF2B5EF4-FFF2-40B4-BE49-F238E27FC236}">
                    <a16:creationId xmlns:a16="http://schemas.microsoft.com/office/drawing/2014/main" id="{184EE8EC-DE08-90B6-7F3E-DA0FF672797D}"/>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0" name="Google Shape;620;p26">
                <a:extLst>
                  <a:ext uri="{FF2B5EF4-FFF2-40B4-BE49-F238E27FC236}">
                    <a16:creationId xmlns:a16="http://schemas.microsoft.com/office/drawing/2014/main" id="{39F14A51-663E-3BD1-6A15-CEAD463D4CB9}"/>
                  </a:ext>
                </a:extLst>
              </p:cNvPr>
              <p:cNvSpPr txBox="1"/>
              <p:nvPr/>
            </p:nvSpPr>
            <p:spPr>
              <a:xfrm>
                <a:off x="4997629" y="418850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621" name="Google Shape;621;p26">
                <a:extLst>
                  <a:ext uri="{FF2B5EF4-FFF2-40B4-BE49-F238E27FC236}">
                    <a16:creationId xmlns:a16="http://schemas.microsoft.com/office/drawing/2014/main" id="{F33F2F44-553E-3B1F-1E7F-D46F9454D9A1}"/>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grpSp>
        <p:sp>
          <p:nvSpPr>
            <p:cNvPr id="622" name="Google Shape;622;p26">
              <a:extLst>
                <a:ext uri="{FF2B5EF4-FFF2-40B4-BE49-F238E27FC236}">
                  <a16:creationId xmlns:a16="http://schemas.microsoft.com/office/drawing/2014/main" id="{6D7E1FC1-E786-C086-DF10-6964F5B6E9F7}"/>
                </a:ext>
              </a:extLst>
            </p:cNvPr>
            <p:cNvSpPr/>
            <p:nvPr/>
          </p:nvSpPr>
          <p:spPr>
            <a:xfrm>
              <a:off x="2342954" y="3362453"/>
              <a:ext cx="7314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3" name="Google Shape;623;p26">
              <a:extLst>
                <a:ext uri="{FF2B5EF4-FFF2-40B4-BE49-F238E27FC236}">
                  <a16:creationId xmlns:a16="http://schemas.microsoft.com/office/drawing/2014/main" id="{AC81787A-7E92-FE01-7AC1-88F9A8F5F35F}"/>
                </a:ext>
              </a:extLst>
            </p:cNvPr>
            <p:cNvSpPr/>
            <p:nvPr/>
          </p:nvSpPr>
          <p:spPr>
            <a:xfrm>
              <a:off x="3083975" y="3362453"/>
              <a:ext cx="7314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4" name="Google Shape;624;p26">
              <a:extLst>
                <a:ext uri="{FF2B5EF4-FFF2-40B4-BE49-F238E27FC236}">
                  <a16:creationId xmlns:a16="http://schemas.microsoft.com/office/drawing/2014/main" id="{7245EC69-22F6-0B3C-44C7-6592E8B8CC82}"/>
                </a:ext>
              </a:extLst>
            </p:cNvPr>
            <p:cNvSpPr/>
            <p:nvPr/>
          </p:nvSpPr>
          <p:spPr>
            <a:xfrm>
              <a:off x="2343650" y="3592585"/>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5" name="Google Shape;625;p26">
              <a:extLst>
                <a:ext uri="{FF2B5EF4-FFF2-40B4-BE49-F238E27FC236}">
                  <a16:creationId xmlns:a16="http://schemas.microsoft.com/office/drawing/2014/main" id="{6F843F8E-D240-0BE3-FE47-726C333A71F8}"/>
                </a:ext>
              </a:extLst>
            </p:cNvPr>
            <p:cNvSpPr txBox="1"/>
            <p:nvPr/>
          </p:nvSpPr>
          <p:spPr>
            <a:xfrm>
              <a:off x="2514082" y="3722853"/>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2: (2,0)</a:t>
              </a:r>
              <a:endParaRPr sz="1200">
                <a:solidFill>
                  <a:schemeClr val="dk1"/>
                </a:solidFill>
                <a:latin typeface="Cabin"/>
                <a:ea typeface="Cabin"/>
                <a:cs typeface="Cabin"/>
                <a:sym typeface="Cabin"/>
              </a:endParaRPr>
            </a:p>
          </p:txBody>
        </p:sp>
        <p:sp>
          <p:nvSpPr>
            <p:cNvPr id="626" name="Google Shape;626;p26">
              <a:extLst>
                <a:ext uri="{FF2B5EF4-FFF2-40B4-BE49-F238E27FC236}">
                  <a16:creationId xmlns:a16="http://schemas.microsoft.com/office/drawing/2014/main" id="{BCAEBD24-9562-5188-4358-0286D3073026}"/>
                </a:ext>
              </a:extLst>
            </p:cNvPr>
            <p:cNvSpPr/>
            <p:nvPr/>
          </p:nvSpPr>
          <p:spPr>
            <a:xfrm>
              <a:off x="2718275" y="3591222"/>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627" name="Google Shape;627;p26">
            <a:extLst>
              <a:ext uri="{FF2B5EF4-FFF2-40B4-BE49-F238E27FC236}">
                <a16:creationId xmlns:a16="http://schemas.microsoft.com/office/drawing/2014/main" id="{56E053D9-DF01-A222-3A3D-E0E4268CBBE2}"/>
              </a:ext>
            </a:extLst>
          </p:cNvPr>
          <p:cNvGrpSpPr/>
          <p:nvPr/>
        </p:nvGrpSpPr>
        <p:grpSpPr>
          <a:xfrm>
            <a:off x="5245871" y="3065911"/>
            <a:ext cx="2252025" cy="828003"/>
            <a:chOff x="4969988" y="3118560"/>
            <a:chExt cx="2252025" cy="828003"/>
          </a:xfrm>
        </p:grpSpPr>
        <p:sp>
          <p:nvSpPr>
            <p:cNvPr id="628" name="Google Shape;628;p26">
              <a:extLst>
                <a:ext uri="{FF2B5EF4-FFF2-40B4-BE49-F238E27FC236}">
                  <a16:creationId xmlns:a16="http://schemas.microsoft.com/office/drawing/2014/main" id="{018D9DDA-8D1D-811C-DF12-68A8E8D2D295}"/>
                </a:ext>
              </a:extLst>
            </p:cNvPr>
            <p:cNvSpPr/>
            <p:nvPr/>
          </p:nvSpPr>
          <p:spPr>
            <a:xfrm>
              <a:off x="4969988" y="3210202"/>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9" name="Google Shape;629;p26">
              <a:extLst>
                <a:ext uri="{FF2B5EF4-FFF2-40B4-BE49-F238E27FC236}">
                  <a16:creationId xmlns:a16="http://schemas.microsoft.com/office/drawing/2014/main" id="{026B3012-0CC0-BC00-23FF-E02E2A1BF7C6}"/>
                </a:ext>
              </a:extLst>
            </p:cNvPr>
            <p:cNvSpPr/>
            <p:nvPr/>
          </p:nvSpPr>
          <p:spPr>
            <a:xfrm>
              <a:off x="4969988" y="34387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30" name="Google Shape;630;p26">
              <a:extLst>
                <a:ext uri="{FF2B5EF4-FFF2-40B4-BE49-F238E27FC236}">
                  <a16:creationId xmlns:a16="http://schemas.microsoft.com/office/drawing/2014/main" id="{D75D237C-0296-F3E6-3118-0D23898A2E29}"/>
                </a:ext>
              </a:extLst>
            </p:cNvPr>
            <p:cNvSpPr txBox="1"/>
            <p:nvPr/>
          </p:nvSpPr>
          <p:spPr>
            <a:xfrm>
              <a:off x="6416813" y="311856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0/4 cores</a:t>
              </a:r>
              <a:endParaRPr sz="1000">
                <a:solidFill>
                  <a:schemeClr val="dk1"/>
                </a:solidFill>
                <a:latin typeface="Cabin"/>
                <a:ea typeface="Cabin"/>
                <a:cs typeface="Cabin"/>
                <a:sym typeface="Cabin"/>
              </a:endParaRPr>
            </a:p>
          </p:txBody>
        </p:sp>
        <p:sp>
          <p:nvSpPr>
            <p:cNvPr id="631" name="Google Shape;631;p26">
              <a:extLst>
                <a:ext uri="{FF2B5EF4-FFF2-40B4-BE49-F238E27FC236}">
                  <a16:creationId xmlns:a16="http://schemas.microsoft.com/office/drawing/2014/main" id="{AD79B020-B678-93F2-E03A-3E622AF438EB}"/>
                </a:ext>
              </a:extLst>
            </p:cNvPr>
            <p:cNvSpPr txBox="1"/>
            <p:nvPr/>
          </p:nvSpPr>
          <p:spPr>
            <a:xfrm>
              <a:off x="6414885" y="334160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0/4 GBs</a:t>
              </a:r>
              <a:endParaRPr sz="1000">
                <a:solidFill>
                  <a:schemeClr val="dk1"/>
                </a:solidFill>
                <a:latin typeface="Cabin"/>
                <a:ea typeface="Cabin"/>
                <a:cs typeface="Cabin"/>
                <a:sym typeface="Cabin"/>
              </a:endParaRPr>
            </a:p>
          </p:txBody>
        </p:sp>
        <p:sp>
          <p:nvSpPr>
            <p:cNvPr id="632" name="Google Shape;632;p26">
              <a:extLst>
                <a:ext uri="{FF2B5EF4-FFF2-40B4-BE49-F238E27FC236}">
                  <a16:creationId xmlns:a16="http://schemas.microsoft.com/office/drawing/2014/main" id="{3ABE7E6A-73FE-C4AE-03B8-AFB2D2CF879D}"/>
                </a:ext>
              </a:extLst>
            </p:cNvPr>
            <p:cNvSpPr txBox="1"/>
            <p:nvPr/>
          </p:nvSpPr>
          <p:spPr>
            <a:xfrm>
              <a:off x="5180899" y="3577263"/>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0: (0,0)</a:t>
              </a:r>
              <a:endParaRPr sz="1200">
                <a:solidFill>
                  <a:schemeClr val="dk1"/>
                </a:solidFill>
                <a:latin typeface="Cabin"/>
                <a:ea typeface="Cabin"/>
                <a:cs typeface="Cabin"/>
                <a:sym typeface="Cabin"/>
              </a:endParaRPr>
            </a:p>
          </p:txBody>
        </p:sp>
      </p:grpSp>
      <p:grpSp>
        <p:nvGrpSpPr>
          <p:cNvPr id="633" name="Google Shape;633;p26">
            <a:extLst>
              <a:ext uri="{FF2B5EF4-FFF2-40B4-BE49-F238E27FC236}">
                <a16:creationId xmlns:a16="http://schemas.microsoft.com/office/drawing/2014/main" id="{794DA25E-693A-EE9C-4154-023EF67934D9}"/>
              </a:ext>
            </a:extLst>
          </p:cNvPr>
          <p:cNvGrpSpPr/>
          <p:nvPr/>
        </p:nvGrpSpPr>
        <p:grpSpPr>
          <a:xfrm>
            <a:off x="135990" y="4000153"/>
            <a:ext cx="4947152" cy="1772674"/>
            <a:chOff x="165661" y="3767769"/>
            <a:chExt cx="4947152" cy="1772674"/>
          </a:xfrm>
        </p:grpSpPr>
        <p:sp>
          <p:nvSpPr>
            <p:cNvPr id="634" name="Google Shape;634;p26">
              <a:extLst>
                <a:ext uri="{FF2B5EF4-FFF2-40B4-BE49-F238E27FC236}">
                  <a16:creationId xmlns:a16="http://schemas.microsoft.com/office/drawing/2014/main" id="{569F9B7E-FA57-6178-61BA-22753F680891}"/>
                </a:ext>
              </a:extLst>
            </p:cNvPr>
            <p:cNvSpPr txBox="1"/>
            <p:nvPr/>
          </p:nvSpPr>
          <p:spPr>
            <a:xfrm>
              <a:off x="1314650" y="4738716"/>
              <a:ext cx="73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Queue</a:t>
              </a:r>
              <a:endParaRPr>
                <a:solidFill>
                  <a:schemeClr val="dk1"/>
                </a:solidFill>
                <a:latin typeface="Cabin"/>
                <a:ea typeface="Cabin"/>
                <a:cs typeface="Cabin"/>
                <a:sym typeface="Cabin"/>
              </a:endParaRPr>
            </a:p>
          </p:txBody>
        </p:sp>
        <p:grpSp>
          <p:nvGrpSpPr>
            <p:cNvPr id="635" name="Google Shape;635;p26">
              <a:extLst>
                <a:ext uri="{FF2B5EF4-FFF2-40B4-BE49-F238E27FC236}">
                  <a16:creationId xmlns:a16="http://schemas.microsoft.com/office/drawing/2014/main" id="{CE25F34B-357F-1D55-1A05-255118273BDF}"/>
                </a:ext>
              </a:extLst>
            </p:cNvPr>
            <p:cNvGrpSpPr/>
            <p:nvPr/>
          </p:nvGrpSpPr>
          <p:grpSpPr>
            <a:xfrm>
              <a:off x="165661" y="3767769"/>
              <a:ext cx="4947152" cy="1772674"/>
              <a:chOff x="165661" y="3767769"/>
              <a:chExt cx="4947152" cy="1772674"/>
            </a:xfrm>
          </p:grpSpPr>
          <p:grpSp>
            <p:nvGrpSpPr>
              <p:cNvPr id="636" name="Google Shape;636;p26">
                <a:extLst>
                  <a:ext uri="{FF2B5EF4-FFF2-40B4-BE49-F238E27FC236}">
                    <a16:creationId xmlns:a16="http://schemas.microsoft.com/office/drawing/2014/main" id="{C2DAA5AD-EDB9-9199-4494-5B3E29CCADD1}"/>
                  </a:ext>
                </a:extLst>
              </p:cNvPr>
              <p:cNvGrpSpPr/>
              <p:nvPr/>
            </p:nvGrpSpPr>
            <p:grpSpPr>
              <a:xfrm>
                <a:off x="165661" y="3767769"/>
                <a:ext cx="3028591" cy="1046714"/>
                <a:chOff x="9297725" y="1147525"/>
                <a:chExt cx="1400569" cy="352500"/>
              </a:xfrm>
            </p:grpSpPr>
            <p:cxnSp>
              <p:nvCxnSpPr>
                <p:cNvPr id="637" name="Google Shape;637;p26">
                  <a:extLst>
                    <a:ext uri="{FF2B5EF4-FFF2-40B4-BE49-F238E27FC236}">
                      <a16:creationId xmlns:a16="http://schemas.microsoft.com/office/drawing/2014/main" id="{76BAF4D7-0870-1442-BAB1-B48C519306A0}"/>
                    </a:ext>
                  </a:extLst>
                </p:cNvPr>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638" name="Google Shape;638;p26">
                  <a:extLst>
                    <a:ext uri="{FF2B5EF4-FFF2-40B4-BE49-F238E27FC236}">
                      <a16:creationId xmlns:a16="http://schemas.microsoft.com/office/drawing/2014/main" id="{168D2BC1-E73E-48C3-CA27-62558110F0FB}"/>
                    </a:ext>
                  </a:extLst>
                </p:cNvPr>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639" name="Google Shape;639;p26">
                  <a:extLst>
                    <a:ext uri="{FF2B5EF4-FFF2-40B4-BE49-F238E27FC236}">
                      <a16:creationId xmlns:a16="http://schemas.microsoft.com/office/drawing/2014/main" id="{918FFDB6-FA33-2369-8729-80D382D3F809}"/>
                    </a:ext>
                  </a:extLst>
                </p:cNvPr>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sp>
            <p:nvSpPr>
              <p:cNvPr id="640" name="Google Shape;640;p26">
                <a:extLst>
                  <a:ext uri="{FF2B5EF4-FFF2-40B4-BE49-F238E27FC236}">
                    <a16:creationId xmlns:a16="http://schemas.microsoft.com/office/drawing/2014/main" id="{B183A111-4798-FF3C-B407-75E838431E2E}"/>
                  </a:ext>
                </a:extLst>
              </p:cNvPr>
              <p:cNvSpPr/>
              <p:nvPr/>
            </p:nvSpPr>
            <p:spPr>
              <a:xfrm>
                <a:off x="2656621" y="4062190"/>
                <a:ext cx="365700" cy="36576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41" name="Google Shape;641;p26">
                <a:extLst>
                  <a:ext uri="{FF2B5EF4-FFF2-40B4-BE49-F238E27FC236}">
                    <a16:creationId xmlns:a16="http://schemas.microsoft.com/office/drawing/2014/main" id="{FEF2B331-BC6B-59D3-9F85-1D47016E205C}"/>
                  </a:ext>
                </a:extLst>
              </p:cNvPr>
              <p:cNvSpPr/>
              <p:nvPr/>
            </p:nvSpPr>
            <p:spPr>
              <a:xfrm>
                <a:off x="2000582" y="4062190"/>
                <a:ext cx="365700" cy="36576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42" name="Google Shape;642;p26">
                <a:extLst>
                  <a:ext uri="{FF2B5EF4-FFF2-40B4-BE49-F238E27FC236}">
                    <a16:creationId xmlns:a16="http://schemas.microsoft.com/office/drawing/2014/main" id="{A4BF3F56-4D4F-84C4-F846-EEF32DFD9222}"/>
                  </a:ext>
                </a:extLst>
              </p:cNvPr>
              <p:cNvSpPr/>
              <p:nvPr/>
            </p:nvSpPr>
            <p:spPr>
              <a:xfrm>
                <a:off x="1348461" y="4062288"/>
                <a:ext cx="365760" cy="3657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43" name="Google Shape;643;p26">
                <a:extLst>
                  <a:ext uri="{FF2B5EF4-FFF2-40B4-BE49-F238E27FC236}">
                    <a16:creationId xmlns:a16="http://schemas.microsoft.com/office/drawing/2014/main" id="{4ECA5A8E-F9CC-CA8D-A62D-062E4C8D586C}"/>
                  </a:ext>
                </a:extLst>
              </p:cNvPr>
              <p:cNvSpPr/>
              <p:nvPr/>
            </p:nvSpPr>
            <p:spPr>
              <a:xfrm>
                <a:off x="696844" y="4062190"/>
                <a:ext cx="365760" cy="3657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644" name="Google Shape;644;p26">
                <a:extLst>
                  <a:ext uri="{FF2B5EF4-FFF2-40B4-BE49-F238E27FC236}">
                    <a16:creationId xmlns:a16="http://schemas.microsoft.com/office/drawing/2014/main" id="{D02826F3-0150-1964-A0EA-54209D8E95A1}"/>
                  </a:ext>
                </a:extLst>
              </p:cNvPr>
              <p:cNvPicPr preferRelativeResize="0"/>
              <p:nvPr/>
            </p:nvPicPr>
            <p:blipFill>
              <a:blip r:embed="rId5">
                <a:alphaModFix/>
              </a:blip>
              <a:stretch>
                <a:fillRect/>
              </a:stretch>
            </p:blipFill>
            <p:spPr>
              <a:xfrm>
                <a:off x="3407900" y="3767775"/>
                <a:ext cx="1046700" cy="1046700"/>
              </a:xfrm>
              <a:prstGeom prst="rect">
                <a:avLst/>
              </a:prstGeom>
              <a:noFill/>
              <a:ln>
                <a:noFill/>
              </a:ln>
            </p:spPr>
          </p:pic>
          <p:sp>
            <p:nvSpPr>
              <p:cNvPr id="645" name="Google Shape;645;p26">
                <a:extLst>
                  <a:ext uri="{FF2B5EF4-FFF2-40B4-BE49-F238E27FC236}">
                    <a16:creationId xmlns:a16="http://schemas.microsoft.com/office/drawing/2014/main" id="{742A06E3-E5ED-13FE-42A9-C9D9BA38A934}"/>
                  </a:ext>
                </a:extLst>
              </p:cNvPr>
              <p:cNvSpPr/>
              <p:nvPr/>
            </p:nvSpPr>
            <p:spPr>
              <a:xfrm>
                <a:off x="2860788" y="505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46" name="Google Shape;646;p26">
                <a:extLst>
                  <a:ext uri="{FF2B5EF4-FFF2-40B4-BE49-F238E27FC236}">
                    <a16:creationId xmlns:a16="http://schemas.microsoft.com/office/drawing/2014/main" id="{B36DB7FA-3032-097C-974A-DAB4326A3E18}"/>
                  </a:ext>
                </a:extLst>
              </p:cNvPr>
              <p:cNvSpPr/>
              <p:nvPr/>
            </p:nvSpPr>
            <p:spPr>
              <a:xfrm>
                <a:off x="2860788" y="52988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47" name="Google Shape;647;p26">
                <a:extLst>
                  <a:ext uri="{FF2B5EF4-FFF2-40B4-BE49-F238E27FC236}">
                    <a16:creationId xmlns:a16="http://schemas.microsoft.com/office/drawing/2014/main" id="{D2BB9624-46F4-735C-A277-454F86CDCB72}"/>
                  </a:ext>
                </a:extLst>
              </p:cNvPr>
              <p:cNvSpPr txBox="1"/>
              <p:nvPr/>
            </p:nvSpPr>
            <p:spPr>
              <a:xfrm>
                <a:off x="4307613" y="4966884"/>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648" name="Google Shape;648;p26">
                <a:extLst>
                  <a:ext uri="{FF2B5EF4-FFF2-40B4-BE49-F238E27FC236}">
                    <a16:creationId xmlns:a16="http://schemas.microsoft.com/office/drawing/2014/main" id="{372B3CB1-66BE-D272-2226-21DF7CAD7013}"/>
                  </a:ext>
                </a:extLst>
              </p:cNvPr>
              <p:cNvSpPr txBox="1"/>
              <p:nvPr/>
            </p:nvSpPr>
            <p:spPr>
              <a:xfrm>
                <a:off x="4305685" y="520174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GBs</a:t>
                </a:r>
                <a:endParaRPr sz="1000">
                  <a:solidFill>
                    <a:schemeClr val="dk1"/>
                  </a:solidFill>
                  <a:latin typeface="Cabin"/>
                  <a:ea typeface="Cabin"/>
                  <a:cs typeface="Cabin"/>
                  <a:sym typeface="Cabin"/>
                </a:endParaRPr>
              </a:p>
            </p:txBody>
          </p:sp>
          <p:sp>
            <p:nvSpPr>
              <p:cNvPr id="649" name="Google Shape;649;p26">
                <a:extLst>
                  <a:ext uri="{FF2B5EF4-FFF2-40B4-BE49-F238E27FC236}">
                    <a16:creationId xmlns:a16="http://schemas.microsoft.com/office/drawing/2014/main" id="{F1AC488F-79D3-D212-1A96-EB4D63A61DA1}"/>
                  </a:ext>
                </a:extLst>
              </p:cNvPr>
              <p:cNvSpPr txBox="1"/>
              <p:nvPr/>
            </p:nvSpPr>
            <p:spPr>
              <a:xfrm>
                <a:off x="3313950" y="4682425"/>
                <a:ext cx="146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Server Capacity</a:t>
                </a:r>
                <a:endParaRPr>
                  <a:solidFill>
                    <a:schemeClr val="dk1"/>
                  </a:solidFill>
                  <a:latin typeface="Cabin"/>
                  <a:ea typeface="Cabin"/>
                  <a:cs typeface="Cabin"/>
                  <a:sym typeface="Cabin"/>
                </a:endParaRPr>
              </a:p>
            </p:txBody>
          </p:sp>
        </p:grpSp>
      </p:grpSp>
      <p:grpSp>
        <p:nvGrpSpPr>
          <p:cNvPr id="651" name="Google Shape;651;p26">
            <a:extLst>
              <a:ext uri="{FF2B5EF4-FFF2-40B4-BE49-F238E27FC236}">
                <a16:creationId xmlns:a16="http://schemas.microsoft.com/office/drawing/2014/main" id="{D45B214F-1A82-E693-5D34-CE43613B77D6}"/>
              </a:ext>
            </a:extLst>
          </p:cNvPr>
          <p:cNvGrpSpPr/>
          <p:nvPr/>
        </p:nvGrpSpPr>
        <p:grpSpPr>
          <a:xfrm>
            <a:off x="4490568" y="2092506"/>
            <a:ext cx="6455186" cy="2268717"/>
            <a:chOff x="4359384" y="1967218"/>
            <a:chExt cx="6455186" cy="2268717"/>
          </a:xfrm>
        </p:grpSpPr>
        <p:grpSp>
          <p:nvGrpSpPr>
            <p:cNvPr id="652" name="Google Shape;652;p26">
              <a:extLst>
                <a:ext uri="{FF2B5EF4-FFF2-40B4-BE49-F238E27FC236}">
                  <a16:creationId xmlns:a16="http://schemas.microsoft.com/office/drawing/2014/main" id="{86423569-FF80-023D-437B-DF0555239323}"/>
                </a:ext>
              </a:extLst>
            </p:cNvPr>
            <p:cNvGrpSpPr/>
            <p:nvPr/>
          </p:nvGrpSpPr>
          <p:grpSpPr>
            <a:xfrm>
              <a:off x="5618271" y="2090161"/>
              <a:ext cx="5196299" cy="2145774"/>
              <a:chOff x="5618271" y="2166361"/>
              <a:chExt cx="5196299" cy="2145774"/>
            </a:xfrm>
          </p:grpSpPr>
          <p:pic>
            <p:nvPicPr>
              <p:cNvPr id="653" name="Google Shape;653;p26" title="[0,0,0,&quot;https://www.codecogs.com/eqnedit.php?latex=(0%2C%200)#0&quot;]">
                <a:extLst>
                  <a:ext uri="{FF2B5EF4-FFF2-40B4-BE49-F238E27FC236}">
                    <a16:creationId xmlns:a16="http://schemas.microsoft.com/office/drawing/2014/main" id="{2FE82918-F731-8E40-6487-FA5892AEA1BB}"/>
                  </a:ext>
                </a:extLst>
              </p:cNvPr>
              <p:cNvPicPr preferRelativeResize="0"/>
              <p:nvPr/>
            </p:nvPicPr>
            <p:blipFill>
              <a:blip r:embed="rId6">
                <a:alphaModFix/>
              </a:blip>
              <a:stretch>
                <a:fillRect/>
              </a:stretch>
            </p:blipFill>
            <p:spPr>
              <a:xfrm>
                <a:off x="5707472" y="2166361"/>
                <a:ext cx="365700" cy="184082"/>
              </a:xfrm>
              <a:prstGeom prst="rect">
                <a:avLst/>
              </a:prstGeom>
              <a:noFill/>
              <a:ln>
                <a:noFill/>
              </a:ln>
            </p:spPr>
          </p:pic>
          <p:pic>
            <p:nvPicPr>
              <p:cNvPr id="654" name="Google Shape;654;p26" title="[0,0,0,&quot;https://www.codecogs.com/eqnedit.php?latex=(%5Cmu_1%2C%200)#0&quot;]">
                <a:extLst>
                  <a:ext uri="{FF2B5EF4-FFF2-40B4-BE49-F238E27FC236}">
                    <a16:creationId xmlns:a16="http://schemas.microsoft.com/office/drawing/2014/main" id="{3A120665-AF29-86EA-6C74-B3AA3D8D464E}"/>
                  </a:ext>
                </a:extLst>
              </p:cNvPr>
              <p:cNvPicPr preferRelativeResize="0"/>
              <p:nvPr/>
            </p:nvPicPr>
            <p:blipFill>
              <a:blip r:embed="rId7">
                <a:alphaModFix/>
              </a:blip>
              <a:stretch>
                <a:fillRect/>
              </a:stretch>
            </p:blipFill>
            <p:spPr>
              <a:xfrm>
                <a:off x="8025483" y="2175986"/>
                <a:ext cx="453850" cy="183010"/>
              </a:xfrm>
              <a:prstGeom prst="rect">
                <a:avLst/>
              </a:prstGeom>
              <a:noFill/>
              <a:ln>
                <a:noFill/>
              </a:ln>
            </p:spPr>
          </p:pic>
          <p:pic>
            <p:nvPicPr>
              <p:cNvPr id="655" name="Google Shape;655;p26" title="[0,0,0,&quot;https://www.codecogs.com/eqnedit.php?latex=(2%5Cmu_1%2C%200)#0&quot;]">
                <a:extLst>
                  <a:ext uri="{FF2B5EF4-FFF2-40B4-BE49-F238E27FC236}">
                    <a16:creationId xmlns:a16="http://schemas.microsoft.com/office/drawing/2014/main" id="{13BE6722-0350-B5CE-A47B-43750BC1466A}"/>
                  </a:ext>
                </a:extLst>
              </p:cNvPr>
              <p:cNvPicPr preferRelativeResize="0"/>
              <p:nvPr/>
            </p:nvPicPr>
            <p:blipFill>
              <a:blip r:embed="rId8">
                <a:alphaModFix/>
              </a:blip>
              <a:stretch>
                <a:fillRect/>
              </a:stretch>
            </p:blipFill>
            <p:spPr>
              <a:xfrm>
                <a:off x="10271730" y="2213327"/>
                <a:ext cx="542840" cy="183000"/>
              </a:xfrm>
              <a:prstGeom prst="rect">
                <a:avLst/>
              </a:prstGeom>
              <a:noFill/>
              <a:ln>
                <a:noFill/>
              </a:ln>
            </p:spPr>
          </p:pic>
          <p:pic>
            <p:nvPicPr>
              <p:cNvPr id="656" name="Google Shape;656;p26" title="[0,0,0,&quot;https://www.codecogs.com/eqnedit.php?latex=(%5Cmu_1%2C%20%5Cmu_2)#0&quot;]">
                <a:extLst>
                  <a:ext uri="{FF2B5EF4-FFF2-40B4-BE49-F238E27FC236}">
                    <a16:creationId xmlns:a16="http://schemas.microsoft.com/office/drawing/2014/main" id="{9D3EE1B4-CF04-A5AE-2A72-83056463F593}"/>
                  </a:ext>
                </a:extLst>
              </p:cNvPr>
              <p:cNvPicPr preferRelativeResize="0"/>
              <p:nvPr/>
            </p:nvPicPr>
            <p:blipFill>
              <a:blip r:embed="rId9">
                <a:alphaModFix/>
              </a:blip>
              <a:stretch>
                <a:fillRect/>
              </a:stretch>
            </p:blipFill>
            <p:spPr>
              <a:xfrm>
                <a:off x="5618271" y="4128327"/>
                <a:ext cx="544101" cy="183000"/>
              </a:xfrm>
              <a:prstGeom prst="rect">
                <a:avLst/>
              </a:prstGeom>
              <a:noFill/>
              <a:ln>
                <a:noFill/>
              </a:ln>
            </p:spPr>
          </p:pic>
          <p:pic>
            <p:nvPicPr>
              <p:cNvPr id="657" name="Google Shape;657;p26" title="[0,0,0,&quot;https://www.codecogs.com/eqnedit.php?latex=(0%2C%202%5Cmu_2)#0&quot;]">
                <a:extLst>
                  <a:ext uri="{FF2B5EF4-FFF2-40B4-BE49-F238E27FC236}">
                    <a16:creationId xmlns:a16="http://schemas.microsoft.com/office/drawing/2014/main" id="{8DA71572-6FDD-AD61-9E36-D142E1525D7F}"/>
                  </a:ext>
                </a:extLst>
              </p:cNvPr>
              <p:cNvPicPr preferRelativeResize="0"/>
              <p:nvPr/>
            </p:nvPicPr>
            <p:blipFill>
              <a:blip r:embed="rId10">
                <a:alphaModFix/>
              </a:blip>
              <a:stretch>
                <a:fillRect/>
              </a:stretch>
            </p:blipFill>
            <p:spPr>
              <a:xfrm>
                <a:off x="7924761" y="4129135"/>
                <a:ext cx="542912" cy="183000"/>
              </a:xfrm>
              <a:prstGeom prst="rect">
                <a:avLst/>
              </a:prstGeom>
              <a:noFill/>
              <a:ln>
                <a:noFill/>
              </a:ln>
            </p:spPr>
          </p:pic>
          <p:pic>
            <p:nvPicPr>
              <p:cNvPr id="658" name="Google Shape;658;p26" title="[0,0,0,&quot;https://www.codecogs.com/eqnedit.php?latex=(0%2C%20%5Cmu_2)#0&quot;]">
                <a:extLst>
                  <a:ext uri="{FF2B5EF4-FFF2-40B4-BE49-F238E27FC236}">
                    <a16:creationId xmlns:a16="http://schemas.microsoft.com/office/drawing/2014/main" id="{18ACB62A-EB4F-751D-C051-359FB1B1A61F}"/>
                  </a:ext>
                </a:extLst>
              </p:cNvPr>
              <p:cNvPicPr preferRelativeResize="0"/>
              <p:nvPr/>
            </p:nvPicPr>
            <p:blipFill>
              <a:blip r:embed="rId11">
                <a:alphaModFix/>
              </a:blip>
              <a:stretch>
                <a:fillRect/>
              </a:stretch>
            </p:blipFill>
            <p:spPr>
              <a:xfrm>
                <a:off x="10324251" y="4104415"/>
                <a:ext cx="453861" cy="183000"/>
              </a:xfrm>
              <a:prstGeom prst="rect">
                <a:avLst/>
              </a:prstGeom>
              <a:noFill/>
              <a:ln>
                <a:noFill/>
              </a:ln>
            </p:spPr>
          </p:pic>
        </p:grpSp>
        <mc:AlternateContent xmlns:mc="http://schemas.openxmlformats.org/markup-compatibility/2006" xmlns:a14="http://schemas.microsoft.com/office/drawing/2010/main">
          <mc:Choice Requires="a14">
            <p:sp>
              <p:nvSpPr>
                <p:cNvPr id="659" name="Google Shape;659;p26">
                  <a:extLst>
                    <a:ext uri="{FF2B5EF4-FFF2-40B4-BE49-F238E27FC236}">
                      <a16:creationId xmlns:a16="http://schemas.microsoft.com/office/drawing/2014/main" id="{BE8D93ED-ADE6-16E5-8511-D290038B0F6D}"/>
                    </a:ext>
                  </a:extLst>
                </p:cNvPr>
                <p:cNvSpPr txBox="1"/>
                <p:nvPr/>
              </p:nvSpPr>
              <p:spPr>
                <a:xfrm>
                  <a:off x="4359384" y="1967218"/>
                  <a:ext cx="51299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𝑪</m:t>
                        </m:r>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oMath>
                    </m:oMathPara>
                  </a14:m>
                  <a:endParaRPr sz="1600">
                    <a:solidFill>
                      <a:schemeClr val="dk1"/>
                    </a:solidFill>
                    <a:latin typeface="Cabin"/>
                    <a:ea typeface="Cabin"/>
                    <a:cs typeface="Cabin"/>
                    <a:sym typeface="Cabin"/>
                  </a:endParaRPr>
                </a:p>
              </p:txBody>
            </p:sp>
          </mc:Choice>
          <mc:Fallback xmlns="">
            <p:sp>
              <p:nvSpPr>
                <p:cNvPr id="659" name="Google Shape;659;p26">
                  <a:extLst>
                    <a:ext uri="{FF2B5EF4-FFF2-40B4-BE49-F238E27FC236}">
                      <a16:creationId xmlns:a16="http://schemas.microsoft.com/office/drawing/2014/main" id="{BE8D93ED-ADE6-16E5-8511-D290038B0F6D}"/>
                    </a:ext>
                  </a:extLst>
                </p:cNvPr>
                <p:cNvSpPr txBox="1">
                  <a:spLocks noRot="1" noChangeAspect="1" noMove="1" noResize="1" noEditPoints="1" noAdjustHandles="1" noChangeArrowheads="1" noChangeShapeType="1" noTextEdit="1"/>
                </p:cNvSpPr>
                <p:nvPr/>
              </p:nvSpPr>
              <p:spPr>
                <a:xfrm>
                  <a:off x="4359384" y="1967218"/>
                  <a:ext cx="512990" cy="430857"/>
                </a:xfrm>
                <a:prstGeom prst="rect">
                  <a:avLst/>
                </a:prstGeom>
                <a:blipFill>
                  <a:blip r:embed="rId12"/>
                  <a:stretch>
                    <a:fillRect r="-9524"/>
                  </a:stretch>
                </a:blipFill>
                <a:ln>
                  <a:noFill/>
                </a:ln>
              </p:spPr>
              <p:txBody>
                <a:bodyPr/>
                <a:lstStyle/>
                <a:p>
                  <a:r>
                    <a:rPr lang="en-US">
                      <a:noFill/>
                    </a:rPr>
                    <a:t> </a:t>
                  </a:r>
                </a:p>
              </p:txBody>
            </p:sp>
          </mc:Fallback>
        </mc:AlternateContent>
        <p:cxnSp>
          <p:nvCxnSpPr>
            <p:cNvPr id="660" name="Google Shape;660;p26">
              <a:extLst>
                <a:ext uri="{FF2B5EF4-FFF2-40B4-BE49-F238E27FC236}">
                  <a16:creationId xmlns:a16="http://schemas.microsoft.com/office/drawing/2014/main" id="{F0F56660-158B-C440-E997-98CAB13175A3}"/>
                </a:ext>
              </a:extLst>
            </p:cNvPr>
            <p:cNvCxnSpPr>
              <a:cxnSpLocks/>
              <a:stCxn id="659" idx="3"/>
            </p:cNvCxnSpPr>
            <p:nvPr/>
          </p:nvCxnSpPr>
          <p:spPr>
            <a:xfrm>
              <a:off x="4872374" y="2182647"/>
              <a:ext cx="654900" cy="121"/>
            </a:xfrm>
            <a:prstGeom prst="straightConnector1">
              <a:avLst/>
            </a:prstGeom>
            <a:noFill/>
            <a:ln w="9525" cap="flat" cmpd="sng">
              <a:solidFill>
                <a:schemeClr val="dk2"/>
              </a:solidFill>
              <a:prstDash val="solid"/>
              <a:round/>
              <a:headEnd type="none" w="med" len="med"/>
              <a:tailEnd type="triangle" w="med" len="med"/>
            </a:ln>
          </p:spPr>
        </p:cxnSp>
      </p:grpSp>
      <p:sp>
        <p:nvSpPr>
          <p:cNvPr id="661" name="Google Shape;661;p26">
            <a:extLst>
              <a:ext uri="{FF2B5EF4-FFF2-40B4-BE49-F238E27FC236}">
                <a16:creationId xmlns:a16="http://schemas.microsoft.com/office/drawing/2014/main" id="{0252BD05-5931-27E5-EEA7-633B36CF3480}"/>
              </a:ext>
            </a:extLst>
          </p:cNvPr>
          <p:cNvSpPr txBox="1"/>
          <p:nvPr/>
        </p:nvSpPr>
        <p:spPr>
          <a:xfrm>
            <a:off x="215965" y="2103555"/>
            <a:ext cx="3188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Example with 2 job types</a:t>
            </a:r>
            <a:endParaRPr sz="2200">
              <a:solidFill>
                <a:schemeClr val="dk1"/>
              </a:solidFill>
              <a:latin typeface="Cabin"/>
              <a:ea typeface="Cabin"/>
              <a:cs typeface="Cabin"/>
              <a:sym typeface="Cabin"/>
            </a:endParaRPr>
          </a:p>
        </p:txBody>
      </p:sp>
      <p:sp>
        <p:nvSpPr>
          <p:cNvPr id="4" name="Google Shape;358;p21">
            <a:extLst>
              <a:ext uri="{FF2B5EF4-FFF2-40B4-BE49-F238E27FC236}">
                <a16:creationId xmlns:a16="http://schemas.microsoft.com/office/drawing/2014/main" id="{494F41EA-76E5-E2E7-E0BC-AACB42CDC133}"/>
              </a:ext>
            </a:extLst>
          </p:cNvPr>
          <p:cNvSpPr txBox="1">
            <a:spLocks noGrp="1"/>
          </p:cNvSpPr>
          <p:nvPr>
            <p:ph type="body" idx="1"/>
          </p:nvPr>
        </p:nvSpPr>
        <p:spPr>
          <a:xfrm>
            <a:off x="215965" y="761839"/>
            <a:ext cx="10989000" cy="1031400"/>
          </a:xfrm>
          <a:prstGeom prst="rect">
            <a:avLst/>
          </a:prstGeom>
        </p:spPr>
        <p:txBody>
          <a:bodyPr spcFirstLastPara="1" wrap="square" lIns="91425" tIns="91425" rIns="91425" bIns="91425" anchor="t" anchorCtr="0">
            <a:noAutofit/>
          </a:bodyPr>
          <a:lstStyle/>
          <a:p>
            <a:pPr>
              <a:spcBef>
                <a:spcPts val="0"/>
              </a:spcBef>
              <a:buFont typeface="Noto Sans Symbols"/>
              <a:buChar char="●"/>
            </a:pPr>
            <a:r>
              <a:rPr lang="en-US" sz="2400" i="1" dirty="0"/>
              <a:t>Feasible schedule </a:t>
            </a:r>
            <a:r>
              <a:rPr lang="en-US" sz="2400" dirty="0"/>
              <a:t>respects the server capacity for every resource.</a:t>
            </a:r>
          </a:p>
          <a:p>
            <a:pPr>
              <a:spcBef>
                <a:spcPts val="0"/>
              </a:spcBef>
              <a:buFont typeface="Noto Sans Symbols"/>
              <a:buChar char="●"/>
            </a:pPr>
            <a:r>
              <a:rPr lang="en-US" sz="2400" dirty="0"/>
              <a:t>A scheduling policy determines a feasible schedule at every moment in time.</a:t>
            </a:r>
          </a:p>
        </p:txBody>
      </p:sp>
      <mc:AlternateContent xmlns:mc="http://schemas.openxmlformats.org/markup-compatibility/2006" xmlns:a14="http://schemas.microsoft.com/office/drawing/2010/main">
        <mc:Choice Requires="a14">
          <p:sp>
            <p:nvSpPr>
              <p:cNvPr id="10" name="Google Shape;542;p25">
                <a:extLst>
                  <a:ext uri="{FF2B5EF4-FFF2-40B4-BE49-F238E27FC236}">
                    <a16:creationId xmlns:a16="http://schemas.microsoft.com/office/drawing/2014/main" id="{3DA179C9-1FAF-D8FF-DB04-5B6DAE68774B}"/>
                  </a:ext>
                </a:extLst>
              </p:cNvPr>
              <p:cNvSpPr txBox="1"/>
              <p:nvPr/>
            </p:nvSpPr>
            <p:spPr>
              <a:xfrm>
                <a:off x="5710465" y="1665474"/>
                <a:ext cx="5565887"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dirty="0">
                    <a:solidFill>
                      <a:schemeClr val="dk1"/>
                    </a:solidFill>
                    <a:latin typeface="Cabin"/>
                    <a:ea typeface="Cabin"/>
                    <a:cs typeface="Cabin"/>
                    <a:sym typeface="Cabin"/>
                  </a:rPr>
                  <a:t>Instantaneous completion rate </a:t>
                </a:r>
                <a14:m>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𝑪</m:t>
                    </m:r>
                    <m:d>
                      <m:dPr>
                        <m:ctrlPr>
                          <a:rPr lang="en-US" sz="1600" b="0" i="1" smtClean="0">
                            <a:solidFill>
                              <a:schemeClr val="dk1"/>
                            </a:solidFill>
                            <a:latin typeface="Cambria Math" panose="02040503050406030204" pitchFamily="18" charset="0"/>
                            <a:ea typeface="Cabin"/>
                            <a:cs typeface="Cabin"/>
                            <a:sym typeface="Cabin"/>
                          </a:rPr>
                        </m:ctrlPr>
                      </m:dPr>
                      <m:e>
                        <m:r>
                          <a:rPr lang="en-US" sz="1600" b="0" i="1" smtClean="0">
                            <a:solidFill>
                              <a:schemeClr val="dk1"/>
                            </a:solidFill>
                            <a:latin typeface="Cambria Math" panose="02040503050406030204" pitchFamily="18" charset="0"/>
                            <a:ea typeface="Cabin"/>
                            <a:cs typeface="Cabin"/>
                            <a:sym typeface="Cabin"/>
                          </a:rPr>
                          <m:t>𝑡</m:t>
                        </m:r>
                      </m:e>
                    </m:d>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2</m:t>
                        </m:r>
                      </m:sub>
                    </m:sSub>
                    <m:d>
                      <m:dPr>
                        <m:ctrlPr>
                          <a:rPr lang="en-US" sz="1600" b="0" i="1" smtClean="0">
                            <a:solidFill>
                              <a:schemeClr val="dk1"/>
                            </a:solidFill>
                            <a:latin typeface="Cambria Math" panose="02040503050406030204" pitchFamily="18" charset="0"/>
                            <a:ea typeface="Cabin"/>
                            <a:cs typeface="Cabin"/>
                            <a:sym typeface="Cabin"/>
                          </a:rPr>
                        </m:ctrlPr>
                      </m:dPr>
                      <m:e>
                        <m:r>
                          <a:rPr lang="en-US" sz="1600" b="0" i="1" smtClean="0">
                            <a:solidFill>
                              <a:schemeClr val="dk1"/>
                            </a:solidFill>
                            <a:latin typeface="Cambria Math" panose="02040503050406030204" pitchFamily="18" charset="0"/>
                            <a:ea typeface="Cabin"/>
                            <a:cs typeface="Cabin"/>
                            <a:sym typeface="Cabin"/>
                          </a:rPr>
                          <m:t>𝑡</m:t>
                        </m:r>
                      </m:e>
                    </m:d>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𝐾</m:t>
                        </m:r>
                      </m:sub>
                    </m:sSub>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oMath>
                </a14:m>
                <a:endParaRPr sz="1600" i="1" dirty="0">
                  <a:solidFill>
                    <a:schemeClr val="dk1"/>
                  </a:solidFill>
                  <a:latin typeface="Cabin"/>
                  <a:ea typeface="Cabin"/>
                  <a:cs typeface="Cabin"/>
                  <a:sym typeface="Cabin"/>
                </a:endParaRPr>
              </a:p>
            </p:txBody>
          </p:sp>
        </mc:Choice>
        <mc:Fallback xmlns="">
          <p:sp>
            <p:nvSpPr>
              <p:cNvPr id="10" name="Google Shape;542;p25">
                <a:extLst>
                  <a:ext uri="{FF2B5EF4-FFF2-40B4-BE49-F238E27FC236}">
                    <a16:creationId xmlns:a16="http://schemas.microsoft.com/office/drawing/2014/main" id="{3DA179C9-1FAF-D8FF-DB04-5B6DAE68774B}"/>
                  </a:ext>
                </a:extLst>
              </p:cNvPr>
              <p:cNvSpPr txBox="1">
                <a:spLocks noRot="1" noChangeAspect="1" noMove="1" noResize="1" noEditPoints="1" noAdjustHandles="1" noChangeArrowheads="1" noChangeShapeType="1" noTextEdit="1"/>
              </p:cNvSpPr>
              <p:nvPr/>
            </p:nvSpPr>
            <p:spPr>
              <a:xfrm>
                <a:off x="5710465" y="1665474"/>
                <a:ext cx="5565887" cy="430857"/>
              </a:xfrm>
              <a:prstGeom prst="rect">
                <a:avLst/>
              </a:prstGeom>
              <a:blipFill>
                <a:blip r:embed="rId13"/>
                <a:stretch>
                  <a:fillRect l="-682" b="-5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542;p25">
                <a:extLst>
                  <a:ext uri="{FF2B5EF4-FFF2-40B4-BE49-F238E27FC236}">
                    <a16:creationId xmlns:a16="http://schemas.microsoft.com/office/drawing/2014/main" id="{63F38737-89AC-5D0E-0207-F2929CD93CCD}"/>
                  </a:ext>
                </a:extLst>
              </p:cNvPr>
              <p:cNvSpPr txBox="1"/>
              <p:nvPr/>
            </p:nvSpPr>
            <p:spPr>
              <a:xfrm>
                <a:off x="2522358" y="2807736"/>
                <a:ext cx="1303056"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 ~</m:t>
                      </m:r>
                      <m:func>
                        <m:funcPr>
                          <m:ctrlPr>
                            <a:rPr lang="en-US" sz="1600" b="0" i="1" smtClean="0">
                              <a:solidFill>
                                <a:schemeClr val="dk1"/>
                              </a:solidFill>
                              <a:latin typeface="Cambria Math" panose="02040503050406030204" pitchFamily="18" charset="0"/>
                              <a:ea typeface="Cabin"/>
                              <a:cs typeface="Cabin"/>
                              <a:sym typeface="Cabin"/>
                            </a:rPr>
                          </m:ctrlPr>
                        </m:funcPr>
                        <m:fName>
                          <m:r>
                            <m:rPr>
                              <m:sty m:val="p"/>
                            </m:rPr>
                            <a:rPr lang="en-US" sz="1600" b="0" i="0" smtClean="0">
                              <a:solidFill>
                                <a:schemeClr val="dk1"/>
                              </a:solidFill>
                              <a:latin typeface="Cambria Math" panose="02040503050406030204" pitchFamily="18" charset="0"/>
                              <a:ea typeface="Cabin"/>
                              <a:cs typeface="Cabin"/>
                              <a:sym typeface="Cabin"/>
                            </a:rPr>
                            <m:t>exp</m:t>
                          </m:r>
                        </m:fName>
                        <m:e>
                          <m:d>
                            <m:dPr>
                              <m:ctrlPr>
                                <a:rPr lang="en-US" sz="1600" b="0" i="1" smtClean="0">
                                  <a:solidFill>
                                    <a:schemeClr val="dk1"/>
                                  </a:solidFill>
                                  <a:latin typeface="Cambria Math" panose="02040503050406030204" pitchFamily="18" charset="0"/>
                                  <a:ea typeface="Cabin"/>
                                  <a:cs typeface="Cabin"/>
                                  <a:sym typeface="Cabin"/>
                                </a:rPr>
                              </m:ctrlPr>
                            </m:dPr>
                            <m:e>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e>
                          </m:d>
                        </m:e>
                      </m:func>
                    </m:oMath>
                  </m:oMathPara>
                </a14:m>
                <a:endParaRPr lang="en-US" sz="1600" b="0" i="1">
                  <a:solidFill>
                    <a:schemeClr val="dk1"/>
                  </a:solidFill>
                  <a:latin typeface="Cabin"/>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 ~</m:t>
                      </m:r>
                      <m:r>
                        <a:rPr lang="en-US" sz="1600" b="0" i="0" smtClean="0">
                          <a:solidFill>
                            <a:schemeClr val="dk1"/>
                          </a:solidFill>
                          <a:latin typeface="Cambria Math" panose="02040503050406030204" pitchFamily="18" charset="0"/>
                          <a:ea typeface="Cabin"/>
                          <a:cs typeface="Cabin"/>
                          <a:sym typeface="Cabin"/>
                        </a:rPr>
                        <m:t> </m:t>
                      </m:r>
                      <m:r>
                        <m:rPr>
                          <m:sty m:val="p"/>
                        </m:rPr>
                        <a:rPr lang="en-US" sz="1600" b="0" i="0" smtClean="0">
                          <a:solidFill>
                            <a:schemeClr val="dk1"/>
                          </a:solidFill>
                          <a:latin typeface="Cambria Math" panose="02040503050406030204" pitchFamily="18" charset="0"/>
                          <a:ea typeface="Cabin"/>
                          <a:cs typeface="Cabin"/>
                          <a:sym typeface="Cabin"/>
                        </a:rPr>
                        <m:t>exp</m:t>
                      </m:r>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m:t>
                      </m:r>
                    </m:oMath>
                  </m:oMathPara>
                </a14:m>
                <a:endParaRPr sz="1600" i="1">
                  <a:solidFill>
                    <a:schemeClr val="dk1"/>
                  </a:solidFill>
                  <a:latin typeface="Cabin"/>
                  <a:ea typeface="Cabin"/>
                  <a:cs typeface="Cabin"/>
                  <a:sym typeface="Cabin"/>
                </a:endParaRPr>
              </a:p>
            </p:txBody>
          </p:sp>
        </mc:Choice>
        <mc:Fallback xmlns="">
          <p:sp>
            <p:nvSpPr>
              <p:cNvPr id="11" name="Google Shape;542;p25">
                <a:extLst>
                  <a:ext uri="{FF2B5EF4-FFF2-40B4-BE49-F238E27FC236}">
                    <a16:creationId xmlns:a16="http://schemas.microsoft.com/office/drawing/2014/main" id="{63F38737-89AC-5D0E-0207-F2929CD93CCD}"/>
                  </a:ext>
                </a:extLst>
              </p:cNvPr>
              <p:cNvSpPr txBox="1">
                <a:spLocks noRot="1" noChangeAspect="1" noMove="1" noResize="1" noEditPoints="1" noAdjustHandles="1" noChangeArrowheads="1" noChangeShapeType="1" noTextEdit="1"/>
              </p:cNvSpPr>
              <p:nvPr/>
            </p:nvSpPr>
            <p:spPr>
              <a:xfrm>
                <a:off x="2522358" y="2807736"/>
                <a:ext cx="1303056" cy="677078"/>
              </a:xfrm>
              <a:prstGeom prst="rect">
                <a:avLst/>
              </a:prstGeom>
              <a:blipFill>
                <a:blip r:embed="rId14"/>
                <a:stretch>
                  <a:fillRect/>
                </a:stretch>
              </a:blipFill>
              <a:ln>
                <a:noFill/>
              </a:ln>
            </p:spPr>
            <p:txBody>
              <a:bodyPr/>
              <a:lstStyle/>
              <a:p>
                <a:r>
                  <a:rPr lang="en-US">
                    <a:noFill/>
                  </a:rPr>
                  <a:t> </a:t>
                </a:r>
              </a:p>
            </p:txBody>
          </p:sp>
        </mc:Fallback>
      </mc:AlternateContent>
      <p:pic>
        <p:nvPicPr>
          <p:cNvPr id="5" name="Google Shape;644;p26">
            <a:extLst>
              <a:ext uri="{FF2B5EF4-FFF2-40B4-BE49-F238E27FC236}">
                <a16:creationId xmlns:a16="http://schemas.microsoft.com/office/drawing/2014/main" id="{5EA96505-CE8B-70B8-C51F-40627E97E4B9}"/>
              </a:ext>
            </a:extLst>
          </p:cNvPr>
          <p:cNvPicPr preferRelativeResize="0"/>
          <p:nvPr/>
        </p:nvPicPr>
        <p:blipFill>
          <a:blip r:embed="rId5">
            <a:alphaModFix/>
          </a:blip>
          <a:stretch>
            <a:fillRect/>
          </a:stretch>
        </p:blipFill>
        <p:spPr>
          <a:xfrm>
            <a:off x="8064430" y="2488448"/>
            <a:ext cx="620856" cy="620856"/>
          </a:xfrm>
          <a:prstGeom prst="rect">
            <a:avLst/>
          </a:prstGeom>
          <a:noFill/>
          <a:ln>
            <a:noFill/>
          </a:ln>
        </p:spPr>
      </p:pic>
      <p:pic>
        <p:nvPicPr>
          <p:cNvPr id="6" name="Google Shape;644;p26">
            <a:extLst>
              <a:ext uri="{FF2B5EF4-FFF2-40B4-BE49-F238E27FC236}">
                <a16:creationId xmlns:a16="http://schemas.microsoft.com/office/drawing/2014/main" id="{07677F97-9360-D607-AB91-E1323B0D2BB3}"/>
              </a:ext>
            </a:extLst>
          </p:cNvPr>
          <p:cNvPicPr preferRelativeResize="0"/>
          <p:nvPr/>
        </p:nvPicPr>
        <p:blipFill>
          <a:blip r:embed="rId5">
            <a:alphaModFix/>
          </a:blip>
          <a:stretch>
            <a:fillRect/>
          </a:stretch>
        </p:blipFill>
        <p:spPr>
          <a:xfrm>
            <a:off x="10339927" y="2484422"/>
            <a:ext cx="620856" cy="620856"/>
          </a:xfrm>
          <a:prstGeom prst="rect">
            <a:avLst/>
          </a:prstGeom>
          <a:noFill/>
          <a:ln>
            <a:noFill/>
          </a:ln>
        </p:spPr>
      </p:pic>
      <p:pic>
        <p:nvPicPr>
          <p:cNvPr id="7" name="Google Shape;644;p26">
            <a:extLst>
              <a:ext uri="{FF2B5EF4-FFF2-40B4-BE49-F238E27FC236}">
                <a16:creationId xmlns:a16="http://schemas.microsoft.com/office/drawing/2014/main" id="{16C8F574-139F-30CA-F0E3-F1D841B16C3F}"/>
              </a:ext>
            </a:extLst>
          </p:cNvPr>
          <p:cNvPicPr preferRelativeResize="0"/>
          <p:nvPr/>
        </p:nvPicPr>
        <p:blipFill>
          <a:blip r:embed="rId5">
            <a:alphaModFix/>
          </a:blip>
          <a:stretch>
            <a:fillRect/>
          </a:stretch>
        </p:blipFill>
        <p:spPr>
          <a:xfrm>
            <a:off x="5663055" y="4363125"/>
            <a:ext cx="620856" cy="620856"/>
          </a:xfrm>
          <a:prstGeom prst="rect">
            <a:avLst/>
          </a:prstGeom>
          <a:noFill/>
          <a:ln>
            <a:noFill/>
          </a:ln>
        </p:spPr>
      </p:pic>
      <p:grpSp>
        <p:nvGrpSpPr>
          <p:cNvPr id="12" name="Group 11">
            <a:extLst>
              <a:ext uri="{FF2B5EF4-FFF2-40B4-BE49-F238E27FC236}">
                <a16:creationId xmlns:a16="http://schemas.microsoft.com/office/drawing/2014/main" id="{2B0C73BA-9F7C-1310-65CB-377F0FE05BD6}"/>
              </a:ext>
            </a:extLst>
          </p:cNvPr>
          <p:cNvGrpSpPr/>
          <p:nvPr/>
        </p:nvGrpSpPr>
        <p:grpSpPr>
          <a:xfrm>
            <a:off x="5700474" y="2465982"/>
            <a:ext cx="5276009" cy="2517999"/>
            <a:chOff x="5700474" y="2465982"/>
            <a:chExt cx="5276009" cy="2517999"/>
          </a:xfrm>
        </p:grpSpPr>
        <p:pic>
          <p:nvPicPr>
            <p:cNvPr id="3" name="Google Shape;644;p26">
              <a:extLst>
                <a:ext uri="{FF2B5EF4-FFF2-40B4-BE49-F238E27FC236}">
                  <a16:creationId xmlns:a16="http://schemas.microsoft.com/office/drawing/2014/main" id="{CBE084BE-97E6-1CA1-3138-0DE5B7A76CA7}"/>
                </a:ext>
              </a:extLst>
            </p:cNvPr>
            <p:cNvPicPr preferRelativeResize="0"/>
            <p:nvPr/>
          </p:nvPicPr>
          <p:blipFill>
            <a:blip r:embed="rId5">
              <a:alphaModFix/>
            </a:blip>
            <a:stretch>
              <a:fillRect/>
            </a:stretch>
          </p:blipFill>
          <p:spPr>
            <a:xfrm>
              <a:off x="5700474" y="2465982"/>
              <a:ext cx="620856" cy="620856"/>
            </a:xfrm>
            <a:prstGeom prst="rect">
              <a:avLst/>
            </a:prstGeom>
            <a:noFill/>
            <a:ln>
              <a:noFill/>
            </a:ln>
          </p:spPr>
        </p:pic>
        <p:pic>
          <p:nvPicPr>
            <p:cNvPr id="8" name="Google Shape;644;p26">
              <a:extLst>
                <a:ext uri="{FF2B5EF4-FFF2-40B4-BE49-F238E27FC236}">
                  <a16:creationId xmlns:a16="http://schemas.microsoft.com/office/drawing/2014/main" id="{14C398B0-95CE-7DAA-C1F8-6F91582943DD}"/>
                </a:ext>
              </a:extLst>
            </p:cNvPr>
            <p:cNvPicPr preferRelativeResize="0"/>
            <p:nvPr/>
          </p:nvPicPr>
          <p:blipFill>
            <a:blip r:embed="rId5">
              <a:alphaModFix/>
            </a:blip>
            <a:stretch>
              <a:fillRect/>
            </a:stretch>
          </p:blipFill>
          <p:spPr>
            <a:xfrm>
              <a:off x="8001448" y="4363125"/>
              <a:ext cx="620856" cy="620856"/>
            </a:xfrm>
            <a:prstGeom prst="rect">
              <a:avLst/>
            </a:prstGeom>
            <a:noFill/>
            <a:ln>
              <a:noFill/>
            </a:ln>
          </p:spPr>
        </p:pic>
        <p:pic>
          <p:nvPicPr>
            <p:cNvPr id="9" name="Google Shape;644;p26">
              <a:extLst>
                <a:ext uri="{FF2B5EF4-FFF2-40B4-BE49-F238E27FC236}">
                  <a16:creationId xmlns:a16="http://schemas.microsoft.com/office/drawing/2014/main" id="{5326B3BC-ACC3-7399-3185-4FF97D4BEC02}"/>
                </a:ext>
              </a:extLst>
            </p:cNvPr>
            <p:cNvPicPr preferRelativeResize="0"/>
            <p:nvPr/>
          </p:nvPicPr>
          <p:blipFill>
            <a:blip r:embed="rId5">
              <a:alphaModFix/>
            </a:blip>
            <a:stretch>
              <a:fillRect/>
            </a:stretch>
          </p:blipFill>
          <p:spPr>
            <a:xfrm>
              <a:off x="10355627" y="4345232"/>
              <a:ext cx="620856" cy="620856"/>
            </a:xfrm>
            <a:prstGeom prst="rect">
              <a:avLst/>
            </a:prstGeom>
            <a:noFill/>
            <a:ln>
              <a:noFill/>
            </a:ln>
          </p:spPr>
        </p:pic>
      </p:grpSp>
      <mc:AlternateContent xmlns:mc="http://schemas.openxmlformats.org/markup-compatibility/2006" xmlns:a14="http://schemas.microsoft.com/office/drawing/2010/main">
        <mc:Choice Requires="a14">
          <p:sp>
            <p:nvSpPr>
              <p:cNvPr id="13" name="Google Shape;707;p27">
                <a:extLst>
                  <a:ext uri="{FF2B5EF4-FFF2-40B4-BE49-F238E27FC236}">
                    <a16:creationId xmlns:a16="http://schemas.microsoft.com/office/drawing/2014/main" id="{FE1124D3-A00E-25A2-6FA7-F2B9CF15040A}"/>
                  </a:ext>
                </a:extLst>
              </p:cNvPr>
              <p:cNvSpPr txBox="1"/>
              <p:nvPr/>
            </p:nvSpPr>
            <p:spPr>
              <a:xfrm>
                <a:off x="6630270" y="5863655"/>
                <a:ext cx="350664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We set </a:t>
                </a: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2</m:t>
                        </m:r>
                      </m:sub>
                    </m:sSub>
                    <m:r>
                      <a:rPr lang="en-US" b="0" i="1" smtClean="0">
                        <a:solidFill>
                          <a:schemeClr val="dk1"/>
                        </a:solidFill>
                        <a:latin typeface="Cambria Math" panose="02040503050406030204" pitchFamily="18" charset="0"/>
                        <a:ea typeface="Cabin"/>
                        <a:cs typeface="Cabin"/>
                        <a:sym typeface="Cabin"/>
                      </a:rPr>
                      <m:t>=1</m:t>
                    </m:r>
                  </m:oMath>
                </a14:m>
                <a:r>
                  <a:rPr lang="en-US">
                    <a:solidFill>
                      <a:schemeClr val="dk1"/>
                    </a:solidFill>
                    <a:latin typeface="Cabin"/>
                    <a:ea typeface="Cabin"/>
                    <a:cs typeface="Cabin"/>
                    <a:sym typeface="Cabin"/>
                  </a:rPr>
                  <a:t> to simplify the example</a:t>
                </a:r>
                <a:endParaRPr>
                  <a:solidFill>
                    <a:schemeClr val="dk1"/>
                  </a:solidFill>
                  <a:latin typeface="Cabin"/>
                  <a:ea typeface="Cabin"/>
                  <a:cs typeface="Cabin"/>
                  <a:sym typeface="Cabin"/>
                </a:endParaRPr>
              </a:p>
            </p:txBody>
          </p:sp>
        </mc:Choice>
        <mc:Fallback xmlns="">
          <p:sp>
            <p:nvSpPr>
              <p:cNvPr id="13" name="Google Shape;707;p27">
                <a:extLst>
                  <a:ext uri="{FF2B5EF4-FFF2-40B4-BE49-F238E27FC236}">
                    <a16:creationId xmlns:a16="http://schemas.microsoft.com/office/drawing/2014/main" id="{FE1124D3-A00E-25A2-6FA7-F2B9CF15040A}"/>
                  </a:ext>
                </a:extLst>
              </p:cNvPr>
              <p:cNvSpPr txBox="1">
                <a:spLocks noRot="1" noChangeAspect="1" noMove="1" noResize="1" noEditPoints="1" noAdjustHandles="1" noChangeArrowheads="1" noChangeShapeType="1" noTextEdit="1"/>
              </p:cNvSpPr>
              <p:nvPr/>
            </p:nvSpPr>
            <p:spPr>
              <a:xfrm>
                <a:off x="6630270" y="5863655"/>
                <a:ext cx="3506643" cy="400079"/>
              </a:xfrm>
              <a:prstGeom prst="rect">
                <a:avLst/>
              </a:prstGeom>
              <a:blipFill>
                <a:blip r:embed="rId15"/>
                <a:stretch>
                  <a:fillRect l="-72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2478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p:bldP spid="4" grpId="0" uiExpand="1" build="p"/>
      <p:bldP spid="10" grpId="0"/>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CDAB26B2-68F6-5D7F-2C72-1CFE516C5BB7}"/>
            </a:ext>
          </a:extLst>
        </p:cNvPr>
        <p:cNvGrpSpPr/>
        <p:nvPr/>
      </p:nvGrpSpPr>
      <p:grpSpPr>
        <a:xfrm>
          <a:off x="0" y="0"/>
          <a:ext cx="0" cy="0"/>
          <a:chOff x="0" y="0"/>
          <a:chExt cx="0" cy="0"/>
        </a:xfrm>
      </p:grpSpPr>
      <p:sp>
        <p:nvSpPr>
          <p:cNvPr id="158" name="Google Shape;158;p18">
            <a:extLst>
              <a:ext uri="{FF2B5EF4-FFF2-40B4-BE49-F238E27FC236}">
                <a16:creationId xmlns:a16="http://schemas.microsoft.com/office/drawing/2014/main" id="{55264068-F326-B679-CAF0-F3D219E46936}"/>
              </a:ext>
            </a:extLst>
          </p:cNvPr>
          <p:cNvSpPr txBox="1">
            <a:spLocks noGrp="1"/>
          </p:cNvSpPr>
          <p:nvPr>
            <p:ph type="title"/>
          </p:nvPr>
        </p:nvSpPr>
        <p:spPr>
          <a:xfrm>
            <a:off x="381000" y="2127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Preemption Models</a:t>
            </a:r>
            <a:endParaRPr dirty="0"/>
          </a:p>
        </p:txBody>
      </p:sp>
      <p:sp>
        <p:nvSpPr>
          <p:cNvPr id="159" name="Google Shape;159;p18">
            <a:extLst>
              <a:ext uri="{FF2B5EF4-FFF2-40B4-BE49-F238E27FC236}">
                <a16:creationId xmlns:a16="http://schemas.microsoft.com/office/drawing/2014/main" id="{78524C71-0563-5796-EFA6-A67352699FCB}"/>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7" name="Google Shape;358;p21">
            <a:extLst>
              <a:ext uri="{FF2B5EF4-FFF2-40B4-BE49-F238E27FC236}">
                <a16:creationId xmlns:a16="http://schemas.microsoft.com/office/drawing/2014/main" id="{7161138F-55EB-4473-F14E-B04E205ACF60}"/>
              </a:ext>
            </a:extLst>
          </p:cNvPr>
          <p:cNvSpPr txBox="1">
            <a:spLocks noGrp="1"/>
          </p:cNvSpPr>
          <p:nvPr>
            <p:ph type="body" idx="1"/>
          </p:nvPr>
        </p:nvSpPr>
        <p:spPr>
          <a:xfrm>
            <a:off x="838200" y="4169799"/>
            <a:ext cx="10515599" cy="1883069"/>
          </a:xfrm>
          <a:prstGeom prst="rect">
            <a:avLst/>
          </a:prstGeom>
        </p:spPr>
        <p:txBody>
          <a:bodyPr spcFirstLastPara="1" wrap="square" lIns="91425" tIns="91425" rIns="91425" bIns="91425" anchor="t" anchorCtr="0">
            <a:noAutofit/>
          </a:bodyPr>
          <a:lstStyle/>
          <a:p>
            <a:pPr marL="50800" indent="0">
              <a:spcBef>
                <a:spcPts val="0"/>
              </a:spcBef>
              <a:buNone/>
            </a:pPr>
            <a:r>
              <a:rPr lang="en-US" sz="2400" dirty="0"/>
              <a:t>Jobs can be either:</a:t>
            </a:r>
          </a:p>
          <a:p>
            <a:pPr lvl="0" indent="-368300">
              <a:spcBef>
                <a:spcPts val="500"/>
              </a:spcBef>
              <a:buClr>
                <a:srgbClr val="000000"/>
              </a:buClr>
              <a:buSzPts val="2200"/>
              <a:buFont typeface="Cabin"/>
              <a:buChar char="●"/>
              <a:defRPr/>
            </a:pPr>
            <a:r>
              <a:rPr lang="en-US" sz="2400" b="1" dirty="0">
                <a:solidFill>
                  <a:srgbClr val="000000"/>
                </a:solidFill>
              </a:rPr>
              <a:t>In this talk</a:t>
            </a:r>
            <a:r>
              <a:rPr lang="en-US" sz="2400" dirty="0">
                <a:solidFill>
                  <a:srgbClr val="000000"/>
                </a:solidFill>
              </a:rPr>
              <a:t>: </a:t>
            </a:r>
            <a:r>
              <a:rPr lang="en-US" sz="2400" b="1" dirty="0">
                <a:solidFill>
                  <a:srgbClr val="000000"/>
                </a:solidFill>
              </a:rPr>
              <a:t>Preemptible (can be placed back into the queue immediately)</a:t>
            </a:r>
          </a:p>
          <a:p>
            <a:pPr lvl="0" indent="-368300">
              <a:spcBef>
                <a:spcPts val="0"/>
              </a:spcBef>
              <a:buClr>
                <a:srgbClr val="000000"/>
              </a:buClr>
              <a:buSzPts val="2200"/>
              <a:buFont typeface="Cabin"/>
              <a:buChar char="●"/>
              <a:defRPr/>
            </a:pPr>
            <a:r>
              <a:rPr lang="en-US" sz="2400" dirty="0">
                <a:solidFill>
                  <a:srgbClr val="000000"/>
                </a:solidFill>
              </a:rPr>
              <a:t>Non-preemptible (must finish service when running)</a:t>
            </a:r>
          </a:p>
          <a:p>
            <a:pPr lvl="0" indent="-368300">
              <a:spcBef>
                <a:spcPts val="0"/>
              </a:spcBef>
              <a:buClr>
                <a:srgbClr val="000000"/>
              </a:buClr>
              <a:buSzPts val="2200"/>
              <a:buFont typeface="Cabin"/>
              <a:buChar char="●"/>
              <a:defRPr/>
            </a:pPr>
            <a:r>
              <a:rPr lang="en-US" sz="2400" dirty="0">
                <a:solidFill>
                  <a:srgbClr val="000000"/>
                </a:solidFill>
              </a:rPr>
              <a:t>Preemptible with setup costs (can be placed back into the queue after a wait, during which the job does not receive service)</a:t>
            </a:r>
            <a:endParaRPr lang="en-US" sz="2400" dirty="0"/>
          </a:p>
          <a:p>
            <a:pPr marL="50800" indent="0">
              <a:spcBef>
                <a:spcPts val="0"/>
              </a:spcBef>
              <a:buNone/>
            </a:pPr>
            <a:endParaRPr lang="en-US" sz="2400" i="1" dirty="0"/>
          </a:p>
        </p:txBody>
      </p:sp>
      <p:grpSp>
        <p:nvGrpSpPr>
          <p:cNvPr id="56" name="Group 55">
            <a:extLst>
              <a:ext uri="{FF2B5EF4-FFF2-40B4-BE49-F238E27FC236}">
                <a16:creationId xmlns:a16="http://schemas.microsoft.com/office/drawing/2014/main" id="{9EB5791B-DC87-AD89-C25C-CD73F3E44321}"/>
              </a:ext>
            </a:extLst>
          </p:cNvPr>
          <p:cNvGrpSpPr/>
          <p:nvPr/>
        </p:nvGrpSpPr>
        <p:grpSpPr>
          <a:xfrm>
            <a:off x="2572903" y="1526560"/>
            <a:ext cx="7046194" cy="2369622"/>
            <a:chOff x="3087926" y="2163950"/>
            <a:chExt cx="7046194" cy="2369622"/>
          </a:xfrm>
        </p:grpSpPr>
        <p:grpSp>
          <p:nvGrpSpPr>
            <p:cNvPr id="2" name="Google Shape;146;p18">
              <a:extLst>
                <a:ext uri="{FF2B5EF4-FFF2-40B4-BE49-F238E27FC236}">
                  <a16:creationId xmlns:a16="http://schemas.microsoft.com/office/drawing/2014/main" id="{24F10B48-82A7-65D3-25BC-EE29889B7044}"/>
                </a:ext>
              </a:extLst>
            </p:cNvPr>
            <p:cNvGrpSpPr/>
            <p:nvPr/>
          </p:nvGrpSpPr>
          <p:grpSpPr>
            <a:xfrm>
              <a:off x="3668659" y="2163950"/>
              <a:ext cx="5673461" cy="2249675"/>
              <a:chOff x="5756539" y="2529050"/>
              <a:chExt cx="5673461" cy="2249675"/>
            </a:xfrm>
          </p:grpSpPr>
          <p:grpSp>
            <p:nvGrpSpPr>
              <p:cNvPr id="5" name="Google Shape;147;p18">
                <a:extLst>
                  <a:ext uri="{FF2B5EF4-FFF2-40B4-BE49-F238E27FC236}">
                    <a16:creationId xmlns:a16="http://schemas.microsoft.com/office/drawing/2014/main" id="{0CE039F6-A354-0711-9273-7A9009BB4EF5}"/>
                  </a:ext>
                </a:extLst>
              </p:cNvPr>
              <p:cNvGrpSpPr/>
              <p:nvPr/>
            </p:nvGrpSpPr>
            <p:grpSpPr>
              <a:xfrm>
                <a:off x="5756539" y="2529050"/>
                <a:ext cx="5673461" cy="2249675"/>
                <a:chOff x="5908939" y="2529050"/>
                <a:chExt cx="5673461" cy="2249675"/>
              </a:xfrm>
            </p:grpSpPr>
            <p:grpSp>
              <p:nvGrpSpPr>
                <p:cNvPr id="11" name="Google Shape;149;p18">
                  <a:extLst>
                    <a:ext uri="{FF2B5EF4-FFF2-40B4-BE49-F238E27FC236}">
                      <a16:creationId xmlns:a16="http://schemas.microsoft.com/office/drawing/2014/main" id="{E7994C30-3792-CFE2-F7EC-C3F80270F850}"/>
                    </a:ext>
                  </a:extLst>
                </p:cNvPr>
                <p:cNvGrpSpPr/>
                <p:nvPr/>
              </p:nvGrpSpPr>
              <p:grpSpPr>
                <a:xfrm>
                  <a:off x="5908939" y="2702925"/>
                  <a:ext cx="3897566" cy="943596"/>
                  <a:chOff x="9297725" y="1188185"/>
                  <a:chExt cx="1400692" cy="176383"/>
                </a:xfrm>
              </p:grpSpPr>
              <p:cxnSp>
                <p:nvCxnSpPr>
                  <p:cNvPr id="15" name="Google Shape;150;p18">
                    <a:extLst>
                      <a:ext uri="{FF2B5EF4-FFF2-40B4-BE49-F238E27FC236}">
                        <a16:creationId xmlns:a16="http://schemas.microsoft.com/office/drawing/2014/main" id="{E5DC3E94-A6CC-5D9B-8369-ABA0D243DB9C}"/>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51;p18">
                    <a:extLst>
                      <a:ext uri="{FF2B5EF4-FFF2-40B4-BE49-F238E27FC236}">
                        <a16:creationId xmlns:a16="http://schemas.microsoft.com/office/drawing/2014/main" id="{804AE78E-216C-7BFA-47E4-C29A345BA29A}"/>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52;p18">
                    <a:extLst>
                      <a:ext uri="{FF2B5EF4-FFF2-40B4-BE49-F238E27FC236}">
                        <a16:creationId xmlns:a16="http://schemas.microsoft.com/office/drawing/2014/main" id="{EC4637D1-2B8B-4BEA-9B47-A6F9B97EC2E4}"/>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12" name="Google Shape;153;p18">
                  <a:extLst>
                    <a:ext uri="{FF2B5EF4-FFF2-40B4-BE49-F238E27FC236}">
                      <a16:creationId xmlns:a16="http://schemas.microsoft.com/office/drawing/2014/main" id="{FCEE24DD-5D34-A295-A706-8932903961C6}"/>
                    </a:ext>
                  </a:extLst>
                </p:cNvPr>
                <p:cNvPicPr preferRelativeResize="0"/>
                <p:nvPr/>
              </p:nvPicPr>
              <p:blipFill>
                <a:blip r:embed="rId3">
                  <a:alphaModFix/>
                </a:blip>
                <a:stretch>
                  <a:fillRect/>
                </a:stretch>
              </p:blipFill>
              <p:spPr>
                <a:xfrm>
                  <a:off x="10210800" y="2529050"/>
                  <a:ext cx="1371600" cy="1371600"/>
                </a:xfrm>
                <a:prstGeom prst="rect">
                  <a:avLst/>
                </a:prstGeom>
                <a:noFill/>
                <a:ln>
                  <a:noFill/>
                </a:ln>
              </p:spPr>
            </p:pic>
            <p:sp>
              <p:nvSpPr>
                <p:cNvPr id="13" name="Google Shape;154;p18">
                  <a:extLst>
                    <a:ext uri="{FF2B5EF4-FFF2-40B4-BE49-F238E27FC236}">
                      <a16:creationId xmlns:a16="http://schemas.microsoft.com/office/drawing/2014/main" id="{D91BF807-5B62-ED15-629E-343CE2FE2B8B}"/>
                    </a:ext>
                  </a:extLst>
                </p:cNvPr>
                <p:cNvSpPr/>
                <p:nvPr/>
              </p:nvSpPr>
              <p:spPr>
                <a:xfrm>
                  <a:off x="9939975" y="41267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 name="Google Shape;155;p18">
                  <a:extLst>
                    <a:ext uri="{FF2B5EF4-FFF2-40B4-BE49-F238E27FC236}">
                      <a16:creationId xmlns:a16="http://schemas.microsoft.com/office/drawing/2014/main" id="{F90DAFC0-189F-6ACB-D81D-164AD14D6227}"/>
                    </a:ext>
                  </a:extLst>
                </p:cNvPr>
                <p:cNvSpPr/>
                <p:nvPr/>
              </p:nvSpPr>
              <p:spPr>
                <a:xfrm>
                  <a:off x="9939975" y="45957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8" name="Google Shape;156;p18">
                <a:extLst>
                  <a:ext uri="{FF2B5EF4-FFF2-40B4-BE49-F238E27FC236}">
                    <a16:creationId xmlns:a16="http://schemas.microsoft.com/office/drawing/2014/main" id="{6637A34C-D8D6-1B3A-DDEC-8B96CA7BD308}"/>
                  </a:ext>
                </a:extLst>
              </p:cNvPr>
              <p:cNvSpPr txBox="1"/>
              <p:nvPr/>
            </p:nvSpPr>
            <p:spPr>
              <a:xfrm>
                <a:off x="10585700" y="3800300"/>
                <a:ext cx="64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CPU</a:t>
                </a:r>
                <a:endParaRPr>
                  <a:solidFill>
                    <a:schemeClr val="dk1"/>
                  </a:solidFill>
                  <a:latin typeface="Cabin"/>
                  <a:ea typeface="Cabin"/>
                  <a:cs typeface="Cabin"/>
                  <a:sym typeface="Cabin"/>
                </a:endParaRPr>
              </a:p>
            </p:txBody>
          </p:sp>
          <p:sp>
            <p:nvSpPr>
              <p:cNvPr id="9" name="Google Shape;157;p18">
                <a:extLst>
                  <a:ext uri="{FF2B5EF4-FFF2-40B4-BE49-F238E27FC236}">
                    <a16:creationId xmlns:a16="http://schemas.microsoft.com/office/drawing/2014/main" id="{30DBFE09-6AC7-7161-4CF2-CAC633232718}"/>
                  </a:ext>
                </a:extLst>
              </p:cNvPr>
              <p:cNvSpPr txBox="1"/>
              <p:nvPr/>
            </p:nvSpPr>
            <p:spPr>
              <a:xfrm>
                <a:off x="10481900" y="4257500"/>
                <a:ext cx="94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Memory</a:t>
                </a:r>
                <a:endParaRPr>
                  <a:solidFill>
                    <a:schemeClr val="dk1"/>
                  </a:solidFill>
                  <a:latin typeface="Cabin"/>
                  <a:ea typeface="Cabin"/>
                  <a:cs typeface="Cabin"/>
                  <a:sym typeface="Cabin"/>
                </a:endParaRPr>
              </a:p>
            </p:txBody>
          </p:sp>
        </p:grpSp>
        <p:grpSp>
          <p:nvGrpSpPr>
            <p:cNvPr id="19" name="Google Shape;160;p18">
              <a:extLst>
                <a:ext uri="{FF2B5EF4-FFF2-40B4-BE49-F238E27FC236}">
                  <a16:creationId xmlns:a16="http://schemas.microsoft.com/office/drawing/2014/main" id="{227C8EAC-48A2-BF32-6A17-58A05964B535}"/>
                </a:ext>
              </a:extLst>
            </p:cNvPr>
            <p:cNvGrpSpPr/>
            <p:nvPr/>
          </p:nvGrpSpPr>
          <p:grpSpPr>
            <a:xfrm>
              <a:off x="6543781" y="2623919"/>
              <a:ext cx="1124712" cy="1908989"/>
              <a:chOff x="2831498" y="4952406"/>
              <a:chExt cx="937176" cy="3029228"/>
            </a:xfrm>
          </p:grpSpPr>
          <p:sp>
            <p:nvSpPr>
              <p:cNvPr id="20" name="Google Shape;161;p18">
                <a:extLst>
                  <a:ext uri="{FF2B5EF4-FFF2-40B4-BE49-F238E27FC236}">
                    <a16:creationId xmlns:a16="http://schemas.microsoft.com/office/drawing/2014/main" id="{3EFFB2E4-859D-C815-99B9-19F28F728795}"/>
                  </a:ext>
                </a:extLst>
              </p:cNvPr>
              <p:cNvSpPr/>
              <p:nvPr/>
            </p:nvSpPr>
            <p:spPr>
              <a:xfrm>
                <a:off x="3127400" y="4952406"/>
                <a:ext cx="304773" cy="580396"/>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 name="Google Shape;162;p18">
                <a:extLst>
                  <a:ext uri="{FF2B5EF4-FFF2-40B4-BE49-F238E27FC236}">
                    <a16:creationId xmlns:a16="http://schemas.microsoft.com/office/drawing/2014/main" id="{BAEF9D2F-8585-2E32-C2CE-B5DB57442C40}"/>
                  </a:ext>
                </a:extLst>
              </p:cNvPr>
              <p:cNvSpPr txBox="1"/>
              <p:nvPr/>
            </p:nvSpPr>
            <p:spPr>
              <a:xfrm>
                <a:off x="2831498" y="6516522"/>
                <a:ext cx="937176" cy="14651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3 cores</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1G</a:t>
                </a:r>
                <a:endParaRPr sz="1600" dirty="0">
                  <a:solidFill>
                    <a:schemeClr val="dk1"/>
                  </a:solidFill>
                  <a:latin typeface="Cabin"/>
                  <a:ea typeface="Cabin"/>
                  <a:cs typeface="Cabin"/>
                  <a:sym typeface="Cabin"/>
                </a:endParaRPr>
              </a:p>
            </p:txBody>
          </p:sp>
        </p:grpSp>
        <p:grpSp>
          <p:nvGrpSpPr>
            <p:cNvPr id="22" name="Google Shape;164;p18">
              <a:extLst>
                <a:ext uri="{FF2B5EF4-FFF2-40B4-BE49-F238E27FC236}">
                  <a16:creationId xmlns:a16="http://schemas.microsoft.com/office/drawing/2014/main" id="{1A00B866-9AD7-B550-9779-808AAE225178}"/>
                </a:ext>
              </a:extLst>
            </p:cNvPr>
            <p:cNvGrpSpPr/>
            <p:nvPr/>
          </p:nvGrpSpPr>
          <p:grpSpPr>
            <a:xfrm>
              <a:off x="9144592" y="3670025"/>
              <a:ext cx="989528" cy="863547"/>
              <a:chOff x="11232472" y="4035125"/>
              <a:chExt cx="989528" cy="863547"/>
            </a:xfrm>
          </p:grpSpPr>
          <p:sp>
            <p:nvSpPr>
              <p:cNvPr id="23" name="Google Shape;165;p18">
                <a:extLst>
                  <a:ext uri="{FF2B5EF4-FFF2-40B4-BE49-F238E27FC236}">
                    <a16:creationId xmlns:a16="http://schemas.microsoft.com/office/drawing/2014/main" id="{097A753A-F6A1-08F1-CF8B-5093183C092A}"/>
                  </a:ext>
                </a:extLst>
              </p:cNvPr>
              <p:cNvSpPr txBox="1"/>
              <p:nvPr/>
            </p:nvSpPr>
            <p:spPr>
              <a:xfrm>
                <a:off x="11234400" y="4035125"/>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4/4 cores</a:t>
                </a:r>
                <a:endParaRPr dirty="0">
                  <a:solidFill>
                    <a:schemeClr val="dk1"/>
                  </a:solidFill>
                  <a:latin typeface="Cabin"/>
                  <a:ea typeface="Cabin"/>
                  <a:cs typeface="Cabin"/>
                  <a:sym typeface="Cabin"/>
                </a:endParaRPr>
              </a:p>
            </p:txBody>
          </p:sp>
          <p:sp>
            <p:nvSpPr>
              <p:cNvPr id="24" name="Google Shape;166;p18">
                <a:extLst>
                  <a:ext uri="{FF2B5EF4-FFF2-40B4-BE49-F238E27FC236}">
                    <a16:creationId xmlns:a16="http://schemas.microsoft.com/office/drawing/2014/main" id="{8B3D80E0-815C-9A17-9088-06830BD973B4}"/>
                  </a:ext>
                </a:extLst>
              </p:cNvPr>
              <p:cNvSpPr txBox="1"/>
              <p:nvPr/>
            </p:nvSpPr>
            <p:spPr>
              <a:xfrm>
                <a:off x="11232472" y="4498593"/>
                <a:ext cx="8052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2/4 GBs</a:t>
                </a:r>
                <a:endParaRPr dirty="0">
                  <a:solidFill>
                    <a:schemeClr val="dk1"/>
                  </a:solidFill>
                  <a:latin typeface="Cabin"/>
                  <a:ea typeface="Cabin"/>
                  <a:cs typeface="Cabin"/>
                  <a:sym typeface="Cabin"/>
                </a:endParaRPr>
              </a:p>
            </p:txBody>
          </p:sp>
        </p:grpSp>
        <p:sp>
          <p:nvSpPr>
            <p:cNvPr id="25" name="Google Shape;167;p18">
              <a:extLst>
                <a:ext uri="{FF2B5EF4-FFF2-40B4-BE49-F238E27FC236}">
                  <a16:creationId xmlns:a16="http://schemas.microsoft.com/office/drawing/2014/main" id="{D976EEE2-D392-8184-CE9D-DD4CE9CC016F}"/>
                </a:ext>
              </a:extLst>
            </p:cNvPr>
            <p:cNvSpPr/>
            <p:nvPr/>
          </p:nvSpPr>
          <p:spPr>
            <a:xfrm>
              <a:off x="7699491" y="3768591"/>
              <a:ext cx="10974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 name="Google Shape;168;p18">
              <a:extLst>
                <a:ext uri="{FF2B5EF4-FFF2-40B4-BE49-F238E27FC236}">
                  <a16:creationId xmlns:a16="http://schemas.microsoft.com/office/drawing/2014/main" id="{34344F2A-D0AC-FCD7-6C1B-4ADFBD227816}"/>
                </a:ext>
              </a:extLst>
            </p:cNvPr>
            <p:cNvSpPr/>
            <p:nvPr/>
          </p:nvSpPr>
          <p:spPr>
            <a:xfrm>
              <a:off x="7699491" y="4230616"/>
              <a:ext cx="3657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30" name="Google Shape;172;p18">
              <a:extLst>
                <a:ext uri="{FF2B5EF4-FFF2-40B4-BE49-F238E27FC236}">
                  <a16:creationId xmlns:a16="http://schemas.microsoft.com/office/drawing/2014/main" id="{660D409D-87AA-86A7-F3D5-10A043217CDA}"/>
                </a:ext>
              </a:extLst>
            </p:cNvPr>
            <p:cNvGrpSpPr/>
            <p:nvPr/>
          </p:nvGrpSpPr>
          <p:grpSpPr>
            <a:xfrm>
              <a:off x="5852734" y="2624791"/>
              <a:ext cx="1121562" cy="1908117"/>
              <a:chOff x="3787023" y="5368895"/>
              <a:chExt cx="1121562" cy="1908117"/>
            </a:xfrm>
          </p:grpSpPr>
          <p:sp>
            <p:nvSpPr>
              <p:cNvPr id="31" name="Google Shape;173;p18">
                <a:extLst>
                  <a:ext uri="{FF2B5EF4-FFF2-40B4-BE49-F238E27FC236}">
                    <a16:creationId xmlns:a16="http://schemas.microsoft.com/office/drawing/2014/main" id="{68EE0CC2-F07B-3DA5-D9A1-F4F0659FECB2}"/>
                  </a:ext>
                </a:extLst>
              </p:cNvPr>
              <p:cNvSpPr/>
              <p:nvPr/>
            </p:nvSpPr>
            <p:spPr>
              <a:xfrm>
                <a:off x="4159285" y="536889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174;p18">
                <a:extLst>
                  <a:ext uri="{FF2B5EF4-FFF2-40B4-BE49-F238E27FC236}">
                    <a16:creationId xmlns:a16="http://schemas.microsoft.com/office/drawing/2014/main" id="{DE988A64-9061-857A-A17D-EAC27C0BEE51}"/>
                  </a:ext>
                </a:extLst>
              </p:cNvPr>
              <p:cNvSpPr txBox="1"/>
              <p:nvPr/>
            </p:nvSpPr>
            <p:spPr>
              <a:xfrm>
                <a:off x="3787023" y="6353713"/>
                <a:ext cx="1121562"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1 core</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1G</a:t>
                </a:r>
                <a:endParaRPr sz="1600" dirty="0">
                  <a:solidFill>
                    <a:schemeClr val="dk1"/>
                  </a:solidFill>
                  <a:latin typeface="Cabin"/>
                  <a:ea typeface="Cabin"/>
                  <a:cs typeface="Cabin"/>
                  <a:sym typeface="Cabin"/>
                </a:endParaRPr>
              </a:p>
            </p:txBody>
          </p:sp>
        </p:grpSp>
        <p:grpSp>
          <p:nvGrpSpPr>
            <p:cNvPr id="33" name="Google Shape;176;p18">
              <a:extLst>
                <a:ext uri="{FF2B5EF4-FFF2-40B4-BE49-F238E27FC236}">
                  <a16:creationId xmlns:a16="http://schemas.microsoft.com/office/drawing/2014/main" id="{F41FE803-0FD9-B93D-719D-A17DF42792EB}"/>
                </a:ext>
              </a:extLst>
            </p:cNvPr>
            <p:cNvGrpSpPr/>
            <p:nvPr/>
          </p:nvGrpSpPr>
          <p:grpSpPr>
            <a:xfrm>
              <a:off x="8065345" y="3768605"/>
              <a:ext cx="1097250" cy="645025"/>
              <a:chOff x="10153225" y="4133705"/>
              <a:chExt cx="1097250" cy="645025"/>
            </a:xfrm>
          </p:grpSpPr>
          <p:sp>
            <p:nvSpPr>
              <p:cNvPr id="34" name="Google Shape;177;p18">
                <a:extLst>
                  <a:ext uri="{FF2B5EF4-FFF2-40B4-BE49-F238E27FC236}">
                    <a16:creationId xmlns:a16="http://schemas.microsoft.com/office/drawing/2014/main" id="{EA83E8EC-1F36-5FCD-9285-1DE94005922C}"/>
                  </a:ext>
                </a:extLst>
              </p:cNvPr>
              <p:cNvSpPr/>
              <p:nvPr/>
            </p:nvSpPr>
            <p:spPr>
              <a:xfrm>
                <a:off x="10884775" y="4133705"/>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5" name="Google Shape;178;p18">
                <a:extLst>
                  <a:ext uri="{FF2B5EF4-FFF2-40B4-BE49-F238E27FC236}">
                    <a16:creationId xmlns:a16="http://schemas.microsoft.com/office/drawing/2014/main" id="{B44C3989-55DC-4566-F956-D71E96CFC1FA}"/>
                  </a:ext>
                </a:extLst>
              </p:cNvPr>
              <p:cNvSpPr/>
              <p:nvPr/>
            </p:nvSpPr>
            <p:spPr>
              <a:xfrm>
                <a:off x="10153225" y="4595730"/>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39" name="Google Shape;182;p18">
              <a:extLst>
                <a:ext uri="{FF2B5EF4-FFF2-40B4-BE49-F238E27FC236}">
                  <a16:creationId xmlns:a16="http://schemas.microsoft.com/office/drawing/2014/main" id="{CE1D3C63-F98B-B77E-CE03-C40BA4E96EB1}"/>
                </a:ext>
              </a:extLst>
            </p:cNvPr>
            <p:cNvGrpSpPr/>
            <p:nvPr/>
          </p:nvGrpSpPr>
          <p:grpSpPr>
            <a:xfrm>
              <a:off x="5070178" y="2619104"/>
              <a:ext cx="1272165" cy="1913804"/>
              <a:chOff x="3696622" y="5368895"/>
              <a:chExt cx="1272165" cy="1913804"/>
            </a:xfrm>
          </p:grpSpPr>
          <p:sp>
            <p:nvSpPr>
              <p:cNvPr id="40" name="Google Shape;183;p18">
                <a:extLst>
                  <a:ext uri="{FF2B5EF4-FFF2-40B4-BE49-F238E27FC236}">
                    <a16:creationId xmlns:a16="http://schemas.microsoft.com/office/drawing/2014/main" id="{86E3FE19-E8B7-8E23-83B2-41B57EF3E673}"/>
                  </a:ext>
                </a:extLst>
              </p:cNvPr>
              <p:cNvSpPr/>
              <p:nvPr/>
            </p:nvSpPr>
            <p:spPr>
              <a:xfrm>
                <a:off x="4159285" y="5368895"/>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1" name="Google Shape;184;p18">
                <a:extLst>
                  <a:ext uri="{FF2B5EF4-FFF2-40B4-BE49-F238E27FC236}">
                    <a16:creationId xmlns:a16="http://schemas.microsoft.com/office/drawing/2014/main" id="{7BE47336-58B7-ABE5-55B9-8880DA732BD3}"/>
                  </a:ext>
                </a:extLst>
              </p:cNvPr>
              <p:cNvSpPr txBox="1"/>
              <p:nvPr/>
            </p:nvSpPr>
            <p:spPr>
              <a:xfrm>
                <a:off x="3696622" y="6359400"/>
                <a:ext cx="1272165"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1 core</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1G</a:t>
                </a:r>
                <a:endParaRPr sz="1600" dirty="0">
                  <a:solidFill>
                    <a:schemeClr val="dk1"/>
                  </a:solidFill>
                  <a:latin typeface="Cabin"/>
                  <a:ea typeface="Cabin"/>
                  <a:cs typeface="Cabin"/>
                  <a:sym typeface="Cabin"/>
                </a:endParaRPr>
              </a:p>
            </p:txBody>
          </p:sp>
        </p:grpSp>
        <p:grpSp>
          <p:nvGrpSpPr>
            <p:cNvPr id="47" name="Group 46">
              <a:extLst>
                <a:ext uri="{FF2B5EF4-FFF2-40B4-BE49-F238E27FC236}">
                  <a16:creationId xmlns:a16="http://schemas.microsoft.com/office/drawing/2014/main" id="{753FCC1F-0163-1B4A-DB79-A7DCC16B7D57}"/>
                </a:ext>
              </a:extLst>
            </p:cNvPr>
            <p:cNvGrpSpPr/>
            <p:nvPr/>
          </p:nvGrpSpPr>
          <p:grpSpPr>
            <a:xfrm>
              <a:off x="3087926" y="2488581"/>
              <a:ext cx="1406594" cy="461635"/>
              <a:chOff x="5067835" y="3142867"/>
              <a:chExt cx="1406594" cy="461635"/>
            </a:xfrm>
          </p:grpSpPr>
          <p:cxnSp>
            <p:nvCxnSpPr>
              <p:cNvPr id="48" name="Straight Arrow Connector 47">
                <a:extLst>
                  <a:ext uri="{FF2B5EF4-FFF2-40B4-BE49-F238E27FC236}">
                    <a16:creationId xmlns:a16="http://schemas.microsoft.com/office/drawing/2014/main" id="{B987E99A-8F47-FE64-9A91-D7A8EF9F0066}"/>
                  </a:ext>
                </a:extLst>
              </p:cNvPr>
              <p:cNvCxnSpPr/>
              <p:nvPr/>
            </p:nvCxnSpPr>
            <p:spPr>
              <a:xfrm>
                <a:off x="5289452" y="3530991"/>
                <a:ext cx="8065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9" name="Google Shape;148;p18">
                <a:extLst>
                  <a:ext uri="{FF2B5EF4-FFF2-40B4-BE49-F238E27FC236}">
                    <a16:creationId xmlns:a16="http://schemas.microsoft.com/office/drawing/2014/main" id="{C662788A-6542-5AEC-BD37-67C40BBCD1F7}"/>
                  </a:ext>
                </a:extLst>
              </p:cNvPr>
              <p:cNvSpPr txBox="1"/>
              <p:nvPr/>
            </p:nvSpPr>
            <p:spPr>
              <a:xfrm>
                <a:off x="5067835" y="3142867"/>
                <a:ext cx="140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Job arrivals</a:t>
                </a:r>
                <a:endParaRPr sz="1800">
                  <a:solidFill>
                    <a:schemeClr val="dk1"/>
                  </a:solidFill>
                  <a:latin typeface="Cabin"/>
                  <a:ea typeface="Cabin"/>
                  <a:cs typeface="Cabin"/>
                  <a:sym typeface="Cabin"/>
                </a:endParaRPr>
              </a:p>
            </p:txBody>
          </p:sp>
        </p:grpSp>
      </p:grpSp>
    </p:spTree>
    <p:extLst>
      <p:ext uri="{BB962C8B-B14F-4D97-AF65-F5344CB8AC3E}">
        <p14:creationId xmlns:p14="http://schemas.microsoft.com/office/powerpoint/2010/main" val="287183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991"/>
        <p:cNvGrpSpPr/>
        <p:nvPr/>
      </p:nvGrpSpPr>
      <p:grpSpPr>
        <a:xfrm>
          <a:off x="0" y="0"/>
          <a:ext cx="0" cy="0"/>
          <a:chOff x="0" y="0"/>
          <a:chExt cx="0" cy="0"/>
        </a:xfrm>
      </p:grpSpPr>
      <p:sp>
        <p:nvSpPr>
          <p:cNvPr id="992" name="Google Shape;992;p34"/>
          <p:cNvSpPr txBox="1">
            <a:spLocks noGrp="1"/>
          </p:cNvSpPr>
          <p:nvPr>
            <p:ph type="title"/>
          </p:nvPr>
        </p:nvSpPr>
        <p:spPr>
          <a:xfrm>
            <a:off x="152400" y="78837"/>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Simulation Results</a:t>
            </a:r>
            <a:endParaRPr/>
          </a:p>
        </p:txBody>
      </p:sp>
      <p:sp>
        <p:nvSpPr>
          <p:cNvPr id="993" name="Google Shape;993;p34"/>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pic>
        <p:nvPicPr>
          <p:cNvPr id="994" name="Google Shape;994;p34"/>
          <p:cNvPicPr preferRelativeResize="0"/>
          <p:nvPr/>
        </p:nvPicPr>
        <p:blipFill>
          <a:blip r:embed="rId3">
            <a:alphaModFix/>
          </a:blip>
          <a:stretch>
            <a:fillRect/>
          </a:stretch>
        </p:blipFill>
        <p:spPr>
          <a:xfrm>
            <a:off x="426725" y="2217327"/>
            <a:ext cx="4909601" cy="2404699"/>
          </a:xfrm>
          <a:prstGeom prst="rect">
            <a:avLst/>
          </a:prstGeom>
          <a:noFill/>
          <a:ln>
            <a:noFill/>
          </a:ln>
        </p:spPr>
      </p:pic>
      <p:pic>
        <p:nvPicPr>
          <p:cNvPr id="2" name="Picture 1">
            <a:extLst>
              <a:ext uri="{FF2B5EF4-FFF2-40B4-BE49-F238E27FC236}">
                <a16:creationId xmlns:a16="http://schemas.microsoft.com/office/drawing/2014/main" id="{3DCD5F98-83E6-34A9-7266-6710B9EB5E81}"/>
              </a:ext>
            </a:extLst>
          </p:cNvPr>
          <p:cNvPicPr>
            <a:picLocks noChangeAspect="1"/>
          </p:cNvPicPr>
          <p:nvPr/>
        </p:nvPicPr>
        <p:blipFill rotWithShape="1">
          <a:blip r:embed="rId4"/>
          <a:srcRect t="12587"/>
          <a:stretch/>
        </p:blipFill>
        <p:spPr>
          <a:xfrm>
            <a:off x="5975229" y="2466109"/>
            <a:ext cx="4962895" cy="2155917"/>
          </a:xfrm>
          <a:prstGeom prst="rect">
            <a:avLst/>
          </a:prstGeom>
        </p:spPr>
      </p:pic>
    </p:spTree>
    <p:extLst>
      <p:ext uri="{BB962C8B-B14F-4D97-AF65-F5344CB8AC3E}">
        <p14:creationId xmlns:p14="http://schemas.microsoft.com/office/powerpoint/2010/main" val="83335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3"/>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Our Model of </a:t>
            </a:r>
            <a:r>
              <a:rPr lang="en-US" err="1"/>
              <a:t>Multiresource</a:t>
            </a:r>
            <a:r>
              <a:rPr lang="en-US"/>
              <a:t> Jobs</a:t>
            </a:r>
            <a:endParaRPr/>
          </a:p>
        </p:txBody>
      </p:sp>
      <p:sp>
        <p:nvSpPr>
          <p:cNvPr id="374" name="Google Shape;374;p23"/>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grpSp>
        <p:nvGrpSpPr>
          <p:cNvPr id="375" name="Google Shape;375;p23"/>
          <p:cNvGrpSpPr/>
          <p:nvPr/>
        </p:nvGrpSpPr>
        <p:grpSpPr>
          <a:xfrm>
            <a:off x="460575" y="1535025"/>
            <a:ext cx="2882650" cy="1944600"/>
            <a:chOff x="218775" y="4238275"/>
            <a:chExt cx="2882650" cy="1944600"/>
          </a:xfrm>
        </p:grpSpPr>
        <p:sp>
          <p:nvSpPr>
            <p:cNvPr id="376" name="Google Shape;376;p23"/>
            <p:cNvSpPr/>
            <p:nvPr/>
          </p:nvSpPr>
          <p:spPr>
            <a:xfrm>
              <a:off x="547875" y="4543075"/>
              <a:ext cx="116400" cy="16398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7" name="Google Shape;377;p23"/>
            <p:cNvSpPr txBox="1"/>
            <p:nvPr/>
          </p:nvSpPr>
          <p:spPr>
            <a:xfrm rot="-5400000">
              <a:off x="-513825" y="4970875"/>
              <a:ext cx="1834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R Types of Resources</a:t>
              </a:r>
              <a:endParaRPr sz="1200">
                <a:solidFill>
                  <a:schemeClr val="dk1"/>
                </a:solidFill>
                <a:latin typeface="Cabin"/>
                <a:ea typeface="Cabin"/>
                <a:cs typeface="Cabin"/>
                <a:sym typeface="Cabin"/>
              </a:endParaRPr>
            </a:p>
          </p:txBody>
        </p:sp>
        <p:sp>
          <p:nvSpPr>
            <p:cNvPr id="378" name="Google Shape;378;p23"/>
            <p:cNvSpPr/>
            <p:nvPr/>
          </p:nvSpPr>
          <p:spPr>
            <a:xfrm>
              <a:off x="849400" y="45588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9" name="Google Shape;379;p23"/>
            <p:cNvSpPr/>
            <p:nvPr/>
          </p:nvSpPr>
          <p:spPr>
            <a:xfrm>
              <a:off x="849400" y="48754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0" name="Google Shape;380;p23"/>
            <p:cNvSpPr txBox="1"/>
            <p:nvPr/>
          </p:nvSpPr>
          <p:spPr>
            <a:xfrm>
              <a:off x="2296225" y="446724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256 cores</a:t>
              </a:r>
              <a:endParaRPr sz="1000">
                <a:solidFill>
                  <a:schemeClr val="dk1"/>
                </a:solidFill>
                <a:latin typeface="Cabin"/>
                <a:ea typeface="Cabin"/>
                <a:cs typeface="Cabin"/>
                <a:sym typeface="Cabin"/>
              </a:endParaRPr>
            </a:p>
          </p:txBody>
        </p:sp>
        <p:sp>
          <p:nvSpPr>
            <p:cNvPr id="381" name="Google Shape;381;p23"/>
            <p:cNvSpPr txBox="1"/>
            <p:nvPr/>
          </p:nvSpPr>
          <p:spPr>
            <a:xfrm>
              <a:off x="2294297" y="480724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1024 GBs</a:t>
              </a:r>
              <a:endParaRPr sz="1000">
                <a:solidFill>
                  <a:schemeClr val="dk1"/>
                </a:solidFill>
                <a:latin typeface="Cabin"/>
                <a:ea typeface="Cabin"/>
                <a:cs typeface="Cabin"/>
                <a:sym typeface="Cabin"/>
              </a:endParaRPr>
            </a:p>
          </p:txBody>
        </p:sp>
        <p:sp>
          <p:nvSpPr>
            <p:cNvPr id="382" name="Google Shape;382;p23"/>
            <p:cNvSpPr/>
            <p:nvPr/>
          </p:nvSpPr>
          <p:spPr>
            <a:xfrm>
              <a:off x="849400" y="52112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3" name="Google Shape;383;p23"/>
            <p:cNvSpPr txBox="1"/>
            <p:nvPr/>
          </p:nvSpPr>
          <p:spPr>
            <a:xfrm>
              <a:off x="2296222" y="512794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GPUs</a:t>
              </a:r>
              <a:endParaRPr sz="1000">
                <a:solidFill>
                  <a:schemeClr val="dk1"/>
                </a:solidFill>
                <a:latin typeface="Cabin"/>
                <a:ea typeface="Cabin"/>
                <a:cs typeface="Cabin"/>
                <a:sym typeface="Cabin"/>
              </a:endParaRPr>
            </a:p>
          </p:txBody>
        </p:sp>
        <p:sp>
          <p:nvSpPr>
            <p:cNvPr id="384" name="Google Shape;384;p23"/>
            <p:cNvSpPr/>
            <p:nvPr/>
          </p:nvSpPr>
          <p:spPr>
            <a:xfrm>
              <a:off x="849400" y="55471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5" name="Google Shape;385;p23"/>
            <p:cNvSpPr txBox="1"/>
            <p:nvPr/>
          </p:nvSpPr>
          <p:spPr>
            <a:xfrm>
              <a:off x="2294300" y="545965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128T SSD</a:t>
              </a:r>
              <a:endParaRPr sz="1000">
                <a:solidFill>
                  <a:schemeClr val="dk1"/>
                </a:solidFill>
                <a:latin typeface="Cabin"/>
                <a:ea typeface="Cabin"/>
                <a:cs typeface="Cabin"/>
                <a:sym typeface="Cabin"/>
              </a:endParaRPr>
            </a:p>
          </p:txBody>
        </p:sp>
        <p:sp>
          <p:nvSpPr>
            <p:cNvPr id="386" name="Google Shape;386;p23"/>
            <p:cNvSpPr txBox="1"/>
            <p:nvPr/>
          </p:nvSpPr>
          <p:spPr>
            <a:xfrm rot="-5400000">
              <a:off x="1339775" y="5628200"/>
              <a:ext cx="531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p:txBody>
        </p:sp>
      </p:grpSp>
      <p:sp>
        <p:nvSpPr>
          <p:cNvPr id="387" name="Google Shape;387;p23"/>
          <p:cNvSpPr txBox="1"/>
          <p:nvPr/>
        </p:nvSpPr>
        <p:spPr>
          <a:xfrm>
            <a:off x="5927450" y="2278300"/>
            <a:ext cx="365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a:t>
            </a:r>
            <a:endParaRPr sz="1600">
              <a:solidFill>
                <a:schemeClr val="dk1"/>
              </a:solidFill>
              <a:latin typeface="Cabin"/>
              <a:ea typeface="Cabin"/>
              <a:cs typeface="Cabin"/>
              <a:sym typeface="Cabin"/>
            </a:endParaRPr>
          </a:p>
        </p:txBody>
      </p:sp>
      <p:sp>
        <p:nvSpPr>
          <p:cNvPr id="388" name="Google Shape;388;p23"/>
          <p:cNvSpPr txBox="1"/>
          <p:nvPr/>
        </p:nvSpPr>
        <p:spPr>
          <a:xfrm>
            <a:off x="9585050" y="2278300"/>
            <a:ext cx="365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a:t>
            </a:r>
            <a:endParaRPr sz="1600">
              <a:solidFill>
                <a:schemeClr val="dk1"/>
              </a:solidFill>
              <a:latin typeface="Cabin"/>
              <a:ea typeface="Cabin"/>
              <a:cs typeface="Cabin"/>
              <a:sym typeface="Cabin"/>
            </a:endParaRPr>
          </a:p>
        </p:txBody>
      </p:sp>
      <p:grpSp>
        <p:nvGrpSpPr>
          <p:cNvPr id="389" name="Google Shape;389;p23"/>
          <p:cNvGrpSpPr/>
          <p:nvPr/>
        </p:nvGrpSpPr>
        <p:grpSpPr>
          <a:xfrm>
            <a:off x="3680643" y="1555930"/>
            <a:ext cx="1171232" cy="2097420"/>
            <a:chOff x="3680643" y="1555930"/>
            <a:chExt cx="1171232" cy="2097420"/>
          </a:xfrm>
        </p:grpSpPr>
        <p:sp>
          <p:nvSpPr>
            <p:cNvPr id="390" name="Google Shape;390;p23"/>
            <p:cNvSpPr/>
            <p:nvPr/>
          </p:nvSpPr>
          <p:spPr>
            <a:xfrm>
              <a:off x="4201485" y="1820945"/>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91" name="Google Shape;391;p23"/>
            <p:cNvSpPr txBox="1"/>
            <p:nvPr/>
          </p:nvSpPr>
          <p:spPr>
            <a:xfrm>
              <a:off x="3967175" y="32840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a:t>
              </a:r>
              <a:endParaRPr sz="1200">
                <a:solidFill>
                  <a:schemeClr val="dk1"/>
                </a:solidFill>
                <a:latin typeface="Cabin"/>
                <a:ea typeface="Cabin"/>
                <a:cs typeface="Cabin"/>
                <a:sym typeface="Cabin"/>
              </a:endParaRPr>
            </a:p>
          </p:txBody>
        </p:sp>
        <p:sp>
          <p:nvSpPr>
            <p:cNvPr id="392" name="Google Shape;392;p23"/>
            <p:cNvSpPr txBox="1"/>
            <p:nvPr/>
          </p:nvSpPr>
          <p:spPr>
            <a:xfrm>
              <a:off x="3680643" y="2382771"/>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393" name="Google Shape;393;p23"/>
            <p:cNvSpPr txBox="1"/>
            <p:nvPr/>
          </p:nvSpPr>
          <p:spPr>
            <a:xfrm>
              <a:off x="4233270" y="1555930"/>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grpSp>
      <p:grpSp>
        <p:nvGrpSpPr>
          <p:cNvPr id="394" name="Google Shape;394;p23"/>
          <p:cNvGrpSpPr/>
          <p:nvPr/>
        </p:nvGrpSpPr>
        <p:grpSpPr>
          <a:xfrm>
            <a:off x="4786280" y="2108207"/>
            <a:ext cx="1141169" cy="1011743"/>
            <a:chOff x="4786280" y="2108207"/>
            <a:chExt cx="1141169" cy="1011743"/>
          </a:xfrm>
        </p:grpSpPr>
        <p:sp>
          <p:nvSpPr>
            <p:cNvPr id="395" name="Google Shape;395;p23"/>
            <p:cNvSpPr/>
            <p:nvPr/>
          </p:nvSpPr>
          <p:spPr>
            <a:xfrm>
              <a:off x="5213335" y="23696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96" name="Google Shape;396;p23"/>
            <p:cNvSpPr txBox="1"/>
            <p:nvPr/>
          </p:nvSpPr>
          <p:spPr>
            <a:xfrm>
              <a:off x="4953824" y="2750650"/>
              <a:ext cx="973625"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a:t>
              </a:r>
              <a:endParaRPr sz="1200">
                <a:solidFill>
                  <a:schemeClr val="dk1"/>
                </a:solidFill>
                <a:latin typeface="Cabin"/>
                <a:ea typeface="Cabin"/>
                <a:cs typeface="Cabin"/>
                <a:sym typeface="Cabin"/>
              </a:endParaRPr>
            </a:p>
          </p:txBody>
        </p:sp>
        <p:sp>
          <p:nvSpPr>
            <p:cNvPr id="397" name="Google Shape;397;p23"/>
            <p:cNvSpPr txBox="1"/>
            <p:nvPr/>
          </p:nvSpPr>
          <p:spPr>
            <a:xfrm>
              <a:off x="4786280" y="2351802"/>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398" name="Google Shape;398;p23"/>
            <p:cNvSpPr txBox="1"/>
            <p:nvPr/>
          </p:nvSpPr>
          <p:spPr>
            <a:xfrm>
              <a:off x="5251542" y="2108207"/>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grpSp>
      <p:grpSp>
        <p:nvGrpSpPr>
          <p:cNvPr id="399" name="Google Shape;399;p23"/>
          <p:cNvGrpSpPr/>
          <p:nvPr/>
        </p:nvGrpSpPr>
        <p:grpSpPr>
          <a:xfrm>
            <a:off x="9830259" y="1894630"/>
            <a:ext cx="1523540" cy="1352097"/>
            <a:chOff x="9830259" y="1894630"/>
            <a:chExt cx="1523540" cy="1352097"/>
          </a:xfrm>
        </p:grpSpPr>
        <p:sp>
          <p:nvSpPr>
            <p:cNvPr id="400" name="Google Shape;400;p23"/>
            <p:cNvSpPr/>
            <p:nvPr/>
          </p:nvSpPr>
          <p:spPr>
            <a:xfrm>
              <a:off x="10365844" y="21867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401" name="Google Shape;401;p23"/>
                <p:cNvSpPr txBox="1"/>
                <p:nvPr/>
              </p:nvSpPr>
              <p:spPr>
                <a:xfrm>
                  <a:off x="10307084" y="2877425"/>
                  <a:ext cx="104671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a:t>
                  </a:r>
                  <a14:m>
                    <m:oMath xmlns:m="http://schemas.openxmlformats.org/officeDocument/2006/math">
                      <m:r>
                        <a:rPr lang="en-US" sz="1200" b="0" i="1" smtClean="0">
                          <a:solidFill>
                            <a:schemeClr val="dk1"/>
                          </a:solidFill>
                          <a:latin typeface="Cambria Math" panose="02040503050406030204" pitchFamily="18" charset="0"/>
                          <a:ea typeface="Cabin"/>
                          <a:cs typeface="Cabin"/>
                          <a:sym typeface="Cabin"/>
                        </a:rPr>
                        <m:t>𝐾</m:t>
                      </m:r>
                    </m:oMath>
                  </a14:m>
                  <a:r>
                    <a:rPr lang="en-US" sz="1200">
                      <a:solidFill>
                        <a:schemeClr val="dk1"/>
                      </a:solidFill>
                      <a:latin typeface="Cabin"/>
                      <a:ea typeface="Cabin"/>
                      <a:cs typeface="Cabin"/>
                      <a:sym typeface="Cabin"/>
                    </a:rPr>
                    <a:t> Job</a:t>
                  </a:r>
                  <a:endParaRPr sz="1200">
                    <a:solidFill>
                      <a:schemeClr val="dk1"/>
                    </a:solidFill>
                    <a:latin typeface="Cabin"/>
                    <a:ea typeface="Cabin"/>
                    <a:cs typeface="Cabin"/>
                    <a:sym typeface="Cabin"/>
                  </a:endParaRPr>
                </a:p>
              </p:txBody>
            </p:sp>
          </mc:Choice>
          <mc:Fallback xmlns="">
            <p:sp>
              <p:nvSpPr>
                <p:cNvPr id="401" name="Google Shape;401;p23"/>
                <p:cNvSpPr txBox="1">
                  <a:spLocks noRot="1" noChangeAspect="1" noMove="1" noResize="1" noEditPoints="1" noAdjustHandles="1" noChangeArrowheads="1" noChangeShapeType="1" noTextEdit="1"/>
                </p:cNvSpPr>
                <p:nvPr/>
              </p:nvSpPr>
              <p:spPr>
                <a:xfrm>
                  <a:off x="10307084" y="2877425"/>
                  <a:ext cx="1046715" cy="369302"/>
                </a:xfrm>
                <a:prstGeom prst="rect">
                  <a:avLst/>
                </a:prstGeom>
                <a:blipFill>
                  <a:blip r:embed="rId3"/>
                  <a:stretch>
                    <a:fillRect l="-585"/>
                  </a:stretch>
                </a:blipFill>
                <a:ln>
                  <a:noFill/>
                </a:ln>
              </p:spPr>
              <p:txBody>
                <a:bodyPr/>
                <a:lstStyle/>
                <a:p>
                  <a:r>
                    <a:rPr lang="en-US">
                      <a:noFill/>
                    </a:rPr>
                    <a:t> </a:t>
                  </a:r>
                </a:p>
              </p:txBody>
            </p:sp>
          </mc:Fallback>
        </mc:AlternateContent>
        <p:sp>
          <p:nvSpPr>
            <p:cNvPr id="402" name="Google Shape;402;p23"/>
            <p:cNvSpPr txBox="1"/>
            <p:nvPr/>
          </p:nvSpPr>
          <p:spPr>
            <a:xfrm>
              <a:off x="9830259" y="2377830"/>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 cores</a:t>
              </a:r>
              <a:endParaRPr sz="1000">
                <a:solidFill>
                  <a:schemeClr val="dk1"/>
                </a:solidFill>
                <a:latin typeface="Cabin"/>
                <a:ea typeface="Cabin"/>
                <a:cs typeface="Cabin"/>
                <a:sym typeface="Cabin"/>
              </a:endParaRPr>
            </a:p>
          </p:txBody>
        </p:sp>
        <p:sp>
          <p:nvSpPr>
            <p:cNvPr id="403" name="Google Shape;403;p23"/>
            <p:cNvSpPr txBox="1"/>
            <p:nvPr/>
          </p:nvSpPr>
          <p:spPr>
            <a:xfrm>
              <a:off x="10562968" y="1894630"/>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404" name="Google Shape;404;p23"/>
              <p:cNvSpPr txBox="1"/>
              <p:nvPr/>
            </p:nvSpPr>
            <p:spPr>
              <a:xfrm>
                <a:off x="4948175" y="4109200"/>
                <a:ext cx="48831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Type-</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𝑖</m:t>
                    </m:r>
                  </m:oMath>
                </a14:m>
                <a:r>
                  <a:rPr lang="en-US" sz="1600">
                    <a:solidFill>
                      <a:schemeClr val="dk1"/>
                    </a:solidFill>
                    <a:latin typeface="Cabin"/>
                    <a:ea typeface="Cabin"/>
                    <a:cs typeface="Cabin"/>
                    <a:sym typeface="Cabin"/>
                  </a:rPr>
                  <a:t> jobs share the </a:t>
                </a:r>
                <a:r>
                  <a:rPr lang="en-US" sz="1600" b="1">
                    <a:solidFill>
                      <a:schemeClr val="dk1"/>
                    </a:solidFill>
                    <a:latin typeface="Cabin"/>
                    <a:ea typeface="Cabin"/>
                    <a:cs typeface="Cabin"/>
                    <a:sym typeface="Cabin"/>
                  </a:rPr>
                  <a:t>same</a:t>
                </a:r>
                <a:r>
                  <a:rPr lang="en-US" sz="1600">
                    <a:solidFill>
                      <a:schemeClr val="dk1"/>
                    </a:solidFill>
                    <a:latin typeface="Cabin"/>
                    <a:ea typeface="Cabin"/>
                    <a:cs typeface="Cabin"/>
                    <a:sym typeface="Cabin"/>
                  </a:rPr>
                  <a:t> </a:t>
                </a:r>
                <a:r>
                  <a:rPr lang="en-US" sz="1600" i="1">
                    <a:solidFill>
                      <a:schemeClr val="dk1"/>
                    </a:solidFill>
                    <a:latin typeface="Cabin"/>
                    <a:ea typeface="Cabin"/>
                    <a:cs typeface="Cabin"/>
                    <a:sym typeface="Cabin"/>
                  </a:rPr>
                  <a:t>resource demands</a:t>
                </a:r>
                <a:r>
                  <a:rPr lang="en-US" sz="1600">
                    <a:solidFill>
                      <a:schemeClr val="dk1"/>
                    </a:solidFill>
                    <a:latin typeface="Cabin"/>
                    <a:ea typeface="Cabin"/>
                    <a:cs typeface="Cabin"/>
                    <a:sym typeface="Cabin"/>
                  </a:rPr>
                  <a:t>.</a:t>
                </a:r>
              </a:p>
              <a:p>
                <a:pPr marL="0" lvl="0" indent="0" algn="ctr" rtl="0">
                  <a:spcBef>
                    <a:spcPts val="0"/>
                  </a:spcBef>
                  <a:spcAft>
                    <a:spcPts val="0"/>
                  </a:spcAft>
                  <a:buNone/>
                </a:pPr>
                <a:endParaRPr sz="1600">
                  <a:solidFill>
                    <a:schemeClr val="dk1"/>
                  </a:solidFill>
                  <a:latin typeface="Cabin"/>
                  <a:ea typeface="Cabin"/>
                  <a:cs typeface="Cabin"/>
                  <a:sym typeface="Cabin"/>
                </a:endParaRPr>
              </a:p>
            </p:txBody>
          </p:sp>
        </mc:Choice>
        <mc:Fallback xmlns="">
          <p:sp>
            <p:nvSpPr>
              <p:cNvPr id="404" name="Google Shape;404;p23"/>
              <p:cNvSpPr txBox="1">
                <a:spLocks noRot="1" noChangeAspect="1" noMove="1" noResize="1" noEditPoints="1" noAdjustHandles="1" noChangeArrowheads="1" noChangeShapeType="1" noTextEdit="1"/>
              </p:cNvSpPr>
              <p:nvPr/>
            </p:nvSpPr>
            <p:spPr>
              <a:xfrm>
                <a:off x="4948175" y="4109200"/>
                <a:ext cx="4883100" cy="677078"/>
              </a:xfrm>
              <a:prstGeom prst="rect">
                <a:avLst/>
              </a:prstGeom>
              <a:blipFill>
                <a:blip r:embed="rId4"/>
                <a:stretch>
                  <a:fillRect/>
                </a:stretch>
              </a:blipFill>
              <a:ln>
                <a:noFill/>
              </a:ln>
            </p:spPr>
            <p:txBody>
              <a:bodyPr/>
              <a:lstStyle/>
              <a:p>
                <a:r>
                  <a:rPr lang="en-US">
                    <a:noFill/>
                  </a:rPr>
                  <a:t> </a:t>
                </a:r>
              </a:p>
            </p:txBody>
          </p:sp>
        </mc:Fallback>
      </mc:AlternateContent>
      <p:grpSp>
        <p:nvGrpSpPr>
          <p:cNvPr id="405" name="Google Shape;405;p23"/>
          <p:cNvGrpSpPr/>
          <p:nvPr/>
        </p:nvGrpSpPr>
        <p:grpSpPr>
          <a:xfrm>
            <a:off x="6278515" y="1863100"/>
            <a:ext cx="1355906" cy="1426702"/>
            <a:chOff x="6278515" y="1863100"/>
            <a:chExt cx="1355906" cy="1426702"/>
          </a:xfrm>
        </p:grpSpPr>
        <p:sp>
          <p:nvSpPr>
            <p:cNvPr id="406" name="Google Shape;406;p23"/>
            <p:cNvSpPr/>
            <p:nvPr/>
          </p:nvSpPr>
          <p:spPr>
            <a:xfrm>
              <a:off x="6767725" y="2131050"/>
              <a:ext cx="848700" cy="84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407" name="Google Shape;407;p23"/>
                <p:cNvSpPr txBox="1"/>
                <p:nvPr/>
              </p:nvSpPr>
              <p:spPr>
                <a:xfrm>
                  <a:off x="6749721" y="2920500"/>
                  <a:ext cx="884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a:t>
                  </a:r>
                  <a14:m>
                    <m:oMath xmlns:m="http://schemas.openxmlformats.org/officeDocument/2006/math">
                      <m:r>
                        <a:rPr lang="en-US" sz="1200" b="0" i="1" smtClean="0">
                          <a:solidFill>
                            <a:schemeClr val="dk1"/>
                          </a:solidFill>
                          <a:latin typeface="Cambria Math" panose="02040503050406030204" pitchFamily="18" charset="0"/>
                          <a:ea typeface="Cabin"/>
                          <a:cs typeface="Cabin"/>
                          <a:sym typeface="Cabin"/>
                        </a:rPr>
                        <m:t>𝑖</m:t>
                      </m:r>
                    </m:oMath>
                  </a14:m>
                  <a:r>
                    <a:rPr lang="en-US" sz="1200">
                      <a:solidFill>
                        <a:schemeClr val="dk1"/>
                      </a:solidFill>
                      <a:latin typeface="Cabin"/>
                      <a:ea typeface="Cabin"/>
                      <a:cs typeface="Cabin"/>
                      <a:sym typeface="Cabin"/>
                    </a:rPr>
                    <a:t> Job</a:t>
                  </a:r>
                  <a:endParaRPr sz="1200">
                    <a:solidFill>
                      <a:schemeClr val="dk1"/>
                    </a:solidFill>
                    <a:latin typeface="Cabin"/>
                    <a:ea typeface="Cabin"/>
                    <a:cs typeface="Cabin"/>
                    <a:sym typeface="Cabin"/>
                  </a:endParaRPr>
                </a:p>
              </p:txBody>
            </p:sp>
          </mc:Choice>
          <mc:Fallback xmlns="">
            <p:sp>
              <p:nvSpPr>
                <p:cNvPr id="407" name="Google Shape;407;p23"/>
                <p:cNvSpPr txBox="1">
                  <a:spLocks noRot="1" noChangeAspect="1" noMove="1" noResize="1" noEditPoints="1" noAdjustHandles="1" noChangeArrowheads="1" noChangeShapeType="1" noTextEdit="1"/>
                </p:cNvSpPr>
                <p:nvPr/>
              </p:nvSpPr>
              <p:spPr>
                <a:xfrm>
                  <a:off x="6749721" y="2920500"/>
                  <a:ext cx="884700" cy="369302"/>
                </a:xfrm>
                <a:prstGeom prst="rect">
                  <a:avLst/>
                </a:prstGeom>
                <a:blipFill>
                  <a:blip r:embed="rId5"/>
                  <a:stretch>
                    <a:fillRect/>
                  </a:stretch>
                </a:blipFill>
                <a:ln>
                  <a:noFill/>
                </a:ln>
              </p:spPr>
              <p:txBody>
                <a:bodyPr/>
                <a:lstStyle/>
                <a:p>
                  <a:r>
                    <a:rPr lang="en-US">
                      <a:noFill/>
                    </a:rPr>
                    <a:t> </a:t>
                  </a:r>
                </a:p>
              </p:txBody>
            </p:sp>
          </mc:Fallback>
        </mc:AlternateContent>
        <p:sp>
          <p:nvSpPr>
            <p:cNvPr id="408" name="Google Shape;408;p23"/>
            <p:cNvSpPr txBox="1"/>
            <p:nvPr/>
          </p:nvSpPr>
          <p:spPr>
            <a:xfrm>
              <a:off x="7044690" y="1863100"/>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?G</a:t>
              </a:r>
              <a:endParaRPr sz="1000">
                <a:solidFill>
                  <a:schemeClr val="dk1"/>
                </a:solidFill>
                <a:latin typeface="Cabin"/>
                <a:ea typeface="Cabin"/>
                <a:cs typeface="Cabin"/>
                <a:sym typeface="Cabin"/>
              </a:endParaRPr>
            </a:p>
          </p:txBody>
        </p:sp>
        <p:sp>
          <p:nvSpPr>
            <p:cNvPr id="409" name="Google Shape;409;p23"/>
            <p:cNvSpPr txBox="1"/>
            <p:nvPr/>
          </p:nvSpPr>
          <p:spPr>
            <a:xfrm>
              <a:off x="6278515" y="2377840"/>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 cores</a:t>
              </a:r>
              <a:endParaRPr sz="1000">
                <a:solidFill>
                  <a:schemeClr val="dk1"/>
                </a:solidFill>
                <a:latin typeface="Cabin"/>
                <a:ea typeface="Cabin"/>
                <a:cs typeface="Cabin"/>
                <a:sym typeface="Cabin"/>
              </a:endParaRPr>
            </a:p>
          </p:txBody>
        </p:sp>
      </p:grpSp>
      <p:grpSp>
        <p:nvGrpSpPr>
          <p:cNvPr id="410" name="Google Shape;410;p23"/>
          <p:cNvGrpSpPr/>
          <p:nvPr/>
        </p:nvGrpSpPr>
        <p:grpSpPr>
          <a:xfrm>
            <a:off x="4040650" y="3655700"/>
            <a:ext cx="7082100" cy="602682"/>
            <a:chOff x="4040650" y="3655700"/>
            <a:chExt cx="7082100" cy="602682"/>
          </a:xfrm>
        </p:grpSpPr>
        <p:sp>
          <p:nvSpPr>
            <p:cNvPr id="411" name="Google Shape;411;p23"/>
            <p:cNvSpPr/>
            <p:nvPr/>
          </p:nvSpPr>
          <p:spPr>
            <a:xfrm rot="5400000">
              <a:off x="7461700" y="234650"/>
              <a:ext cx="240000" cy="70821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412" name="Google Shape;412;p23"/>
                <p:cNvSpPr txBox="1"/>
                <p:nvPr/>
              </p:nvSpPr>
              <p:spPr>
                <a:xfrm>
                  <a:off x="6537970" y="3827525"/>
                  <a:ext cx="1623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𝐾</m:t>
                      </m:r>
                    </m:oMath>
                  </a14:m>
                  <a:r>
                    <a:rPr lang="en-US" sz="1600">
                      <a:solidFill>
                        <a:schemeClr val="dk1"/>
                      </a:solidFill>
                      <a:latin typeface="Cabin"/>
                      <a:ea typeface="Cabin"/>
                      <a:cs typeface="Cabin"/>
                      <a:sym typeface="Cabin"/>
                    </a:rPr>
                    <a:t> Types of Jobs</a:t>
                  </a:r>
                  <a:endParaRPr sz="1600">
                    <a:solidFill>
                      <a:schemeClr val="dk1"/>
                    </a:solidFill>
                    <a:latin typeface="Cabin"/>
                    <a:ea typeface="Cabin"/>
                    <a:cs typeface="Cabin"/>
                    <a:sym typeface="Cabin"/>
                  </a:endParaRPr>
                </a:p>
              </p:txBody>
            </p:sp>
          </mc:Choice>
          <mc:Fallback xmlns="">
            <p:sp>
              <p:nvSpPr>
                <p:cNvPr id="412" name="Google Shape;412;p23"/>
                <p:cNvSpPr txBox="1">
                  <a:spLocks noRot="1" noChangeAspect="1" noMove="1" noResize="1" noEditPoints="1" noAdjustHandles="1" noChangeArrowheads="1" noChangeShapeType="1" noTextEdit="1"/>
                </p:cNvSpPr>
                <p:nvPr/>
              </p:nvSpPr>
              <p:spPr>
                <a:xfrm>
                  <a:off x="6537970" y="3827525"/>
                  <a:ext cx="1623000" cy="430857"/>
                </a:xfrm>
                <a:prstGeom prst="rect">
                  <a:avLst/>
                </a:prstGeom>
                <a:blipFill>
                  <a:blip r:embed="rId6"/>
                  <a:stretch>
                    <a:fillRect b="-5634"/>
                  </a:stretch>
                </a:blipFill>
                <a:ln>
                  <a:noFill/>
                </a:ln>
              </p:spPr>
              <p:txBody>
                <a:bodyPr/>
                <a:lstStyle/>
                <a:p>
                  <a:r>
                    <a:rPr lang="en-US">
                      <a:noFill/>
                    </a:rPr>
                    <a:t> </a:t>
                  </a:r>
                </a:p>
              </p:txBody>
            </p:sp>
          </mc:Fallback>
        </mc:AlternateContent>
      </p:grpSp>
      <p:sp>
        <p:nvSpPr>
          <p:cNvPr id="415" name="Google Shape;415;p23"/>
          <p:cNvSpPr txBox="1"/>
          <p:nvPr/>
        </p:nvSpPr>
        <p:spPr>
          <a:xfrm>
            <a:off x="3704300" y="4590985"/>
            <a:ext cx="7706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i="1">
                <a:solidFill>
                  <a:schemeClr val="dk1"/>
                </a:solidFill>
                <a:latin typeface="Cabin"/>
                <a:ea typeface="Cabin"/>
                <a:cs typeface="Cabin"/>
                <a:sym typeface="Cabin"/>
              </a:rPr>
              <a:t>Service requirement</a:t>
            </a:r>
            <a:r>
              <a:rPr lang="en-US" sz="1600">
                <a:solidFill>
                  <a:schemeClr val="dk1"/>
                </a:solidFill>
                <a:latin typeface="Cabin"/>
                <a:ea typeface="Cabin"/>
                <a:cs typeface="Cabin"/>
                <a:sym typeface="Cabin"/>
              </a:rPr>
              <a:t>: time the job needs to be run on the server before completion.</a:t>
            </a:r>
            <a:endParaRPr sz="1600">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417" name="Google Shape;417;p23"/>
              <p:cNvSpPr/>
              <p:nvPr/>
            </p:nvSpPr>
            <p:spPr>
              <a:xfrm>
                <a:off x="1850975" y="5744875"/>
                <a:ext cx="8299200" cy="558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Note: </a:t>
                </a:r>
                <a14:m>
                  <m:oMath xmlns:m="http://schemas.openxmlformats.org/officeDocument/2006/math">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𝑆</m:t>
                        </m:r>
                      </m:e>
                      <m:sub>
                        <m:r>
                          <a:rPr lang="en-US" b="0" i="1" smtClean="0">
                            <a:latin typeface="Cambria Math" panose="02040503050406030204" pitchFamily="18" charset="0"/>
                            <a:ea typeface="Cabin"/>
                            <a:cs typeface="Cabin"/>
                            <a:sym typeface="Cabin"/>
                          </a:rPr>
                          <m:t>𝑖</m:t>
                        </m:r>
                      </m:sub>
                    </m:sSub>
                    <m:r>
                      <a:rPr lang="en-US" b="0" i="1" smtClean="0">
                        <a:latin typeface="Cambria Math" panose="02040503050406030204" pitchFamily="18" charset="0"/>
                        <a:ea typeface="Cabin"/>
                        <a:cs typeface="Cabin"/>
                        <a:sym typeface="Cabin"/>
                      </a:rPr>
                      <m:t>∼</m:t>
                    </m:r>
                    <m:func>
                      <m:funcPr>
                        <m:ctrlPr>
                          <a:rPr lang="en-US" b="0" i="1" smtClean="0">
                            <a:latin typeface="Cambria Math" panose="02040503050406030204" pitchFamily="18" charset="0"/>
                            <a:ea typeface="Cabin"/>
                            <a:cs typeface="Cabin"/>
                            <a:sym typeface="Cabin"/>
                          </a:rPr>
                        </m:ctrlPr>
                      </m:funcPr>
                      <m:fName>
                        <m:r>
                          <m:rPr>
                            <m:sty m:val="p"/>
                          </m:rPr>
                          <a:rPr lang="en-US" b="0" i="0" smtClean="0">
                            <a:latin typeface="Cambria Math" panose="02040503050406030204" pitchFamily="18" charset="0"/>
                            <a:ea typeface="Cabin"/>
                            <a:cs typeface="Cabin"/>
                            <a:sym typeface="Cabin"/>
                          </a:rPr>
                          <m:t>exp</m:t>
                        </m:r>
                      </m:fName>
                      <m:e>
                        <m:d>
                          <m:dPr>
                            <m:ctrlPr>
                              <a:rPr lang="en-US" b="0" i="1" smtClean="0">
                                <a:latin typeface="Cambria Math" panose="02040503050406030204" pitchFamily="18" charset="0"/>
                                <a:ea typeface="Cabin"/>
                                <a:cs typeface="Cabin"/>
                                <a:sym typeface="Cabin"/>
                              </a:rPr>
                            </m:ctrlPr>
                          </m:dPr>
                          <m:e>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𝜇</m:t>
                                </m:r>
                              </m:e>
                              <m:sub>
                                <m:r>
                                  <a:rPr lang="en-US" b="0" i="1" smtClean="0">
                                    <a:latin typeface="Cambria Math" panose="02040503050406030204" pitchFamily="18" charset="0"/>
                                    <a:ea typeface="Cabin"/>
                                    <a:cs typeface="Cabin"/>
                                    <a:sym typeface="Cabin"/>
                                  </a:rPr>
                                  <m:t>𝑖</m:t>
                                </m:r>
                              </m:sub>
                            </m:sSub>
                          </m:e>
                        </m:d>
                      </m:e>
                    </m:func>
                  </m:oMath>
                </a14:m>
                <a:r>
                  <a:rPr lang="en-US">
                    <a:latin typeface="Cabin"/>
                    <a:ea typeface="Cabin"/>
                    <a:cs typeface="Cabin"/>
                    <a:sym typeface="Cabin"/>
                  </a:rPr>
                  <a:t> means if we serve </a:t>
                </a:r>
                <a14:m>
                  <m:oMath xmlns:m="http://schemas.openxmlformats.org/officeDocument/2006/math">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𝑛</m:t>
                        </m:r>
                      </m:e>
                      <m:sub>
                        <m:r>
                          <a:rPr lang="en-US" b="0" i="1" smtClean="0">
                            <a:latin typeface="Cambria Math" panose="02040503050406030204" pitchFamily="18" charset="0"/>
                            <a:ea typeface="Cabin"/>
                            <a:cs typeface="Cabin"/>
                            <a:sym typeface="Cabin"/>
                          </a:rPr>
                          <m:t>𝑖</m:t>
                        </m:r>
                      </m:sub>
                    </m:sSub>
                  </m:oMath>
                </a14:m>
                <a:r>
                  <a:rPr lang="en-US">
                    <a:latin typeface="Cabin"/>
                    <a:ea typeface="Cabin"/>
                    <a:cs typeface="Cabin"/>
                    <a:sym typeface="Cabin"/>
                  </a:rPr>
                  <a:t> type-</a:t>
                </a:r>
                <a:r>
                  <a:rPr lang="en-US" err="1">
                    <a:latin typeface="Cabin"/>
                    <a:ea typeface="Cabin"/>
                    <a:cs typeface="Cabin"/>
                    <a:sym typeface="Cabin"/>
                  </a:rPr>
                  <a:t>i</a:t>
                </a:r>
                <a:r>
                  <a:rPr lang="en-US">
                    <a:latin typeface="Cabin"/>
                    <a:ea typeface="Cabin"/>
                    <a:cs typeface="Cabin"/>
                    <a:sym typeface="Cabin"/>
                  </a:rPr>
                  <a:t> jobs, we are completing the jobs at a rate of </a:t>
                </a:r>
                <a14:m>
                  <m:oMath xmlns:m="http://schemas.openxmlformats.org/officeDocument/2006/math">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𝑛</m:t>
                        </m:r>
                      </m:e>
                      <m:sub>
                        <m:r>
                          <a:rPr lang="en-US" b="0" i="1" smtClean="0">
                            <a:latin typeface="Cambria Math" panose="02040503050406030204" pitchFamily="18" charset="0"/>
                            <a:ea typeface="Cabin"/>
                            <a:cs typeface="Cabin"/>
                            <a:sym typeface="Cabin"/>
                          </a:rPr>
                          <m:t>𝑖</m:t>
                        </m:r>
                      </m:sub>
                    </m:sSub>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𝜇</m:t>
                        </m:r>
                      </m:e>
                      <m:sub>
                        <m:r>
                          <a:rPr lang="en-US" b="0" i="1" smtClean="0">
                            <a:latin typeface="Cambria Math" panose="02040503050406030204" pitchFamily="18" charset="0"/>
                            <a:ea typeface="Cabin"/>
                            <a:cs typeface="Cabin"/>
                            <a:sym typeface="Cabin"/>
                          </a:rPr>
                          <m:t>𝑖</m:t>
                        </m:r>
                      </m:sub>
                    </m:sSub>
                  </m:oMath>
                </a14:m>
                <a:r>
                  <a:rPr lang="en-US">
                    <a:latin typeface="Cabin"/>
                    <a:ea typeface="Cabin"/>
                    <a:cs typeface="Cabin"/>
                    <a:sym typeface="Cabin"/>
                  </a:rPr>
                  <a:t> jobs/sec.</a:t>
                </a:r>
                <a:endParaRPr>
                  <a:latin typeface="Cabin"/>
                  <a:ea typeface="Cabin"/>
                  <a:cs typeface="Cabin"/>
                  <a:sym typeface="Cabin"/>
                </a:endParaRPr>
              </a:p>
            </p:txBody>
          </p:sp>
        </mc:Choice>
        <mc:Fallback xmlns="">
          <p:sp>
            <p:nvSpPr>
              <p:cNvPr id="417" name="Google Shape;417;p23"/>
              <p:cNvSpPr>
                <a:spLocks noRot="1" noChangeAspect="1" noMove="1" noResize="1" noEditPoints="1" noAdjustHandles="1" noChangeArrowheads="1" noChangeShapeType="1" noTextEdit="1"/>
              </p:cNvSpPr>
              <p:nvPr/>
            </p:nvSpPr>
            <p:spPr>
              <a:xfrm>
                <a:off x="1850975" y="5744875"/>
                <a:ext cx="8299200" cy="558000"/>
              </a:xfrm>
              <a:prstGeom prst="roundRect">
                <a:avLst>
                  <a:gd name="adj" fmla="val 16667"/>
                </a:avLst>
              </a:prstGeom>
              <a:blipFill>
                <a:blip r:embed="rId7"/>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1" name="Google Shape;421;p23"/>
              <p:cNvSpPr txBox="1"/>
              <p:nvPr/>
            </p:nvSpPr>
            <p:spPr>
              <a:xfrm>
                <a:off x="4800109" y="5017091"/>
                <a:ext cx="54759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Note that service requirements are </a:t>
                </a:r>
                <a:r>
                  <a:rPr lang="en-US" sz="1600" b="1">
                    <a:solidFill>
                      <a:schemeClr val="dk1"/>
                    </a:solidFill>
                    <a:latin typeface="Cabin"/>
                    <a:ea typeface="Cabin"/>
                    <a:cs typeface="Cabin"/>
                    <a:sym typeface="Cabin"/>
                  </a:rPr>
                  <a:t>unknown</a:t>
                </a:r>
                <a:r>
                  <a:rPr lang="en-US" sz="1600">
                    <a:solidFill>
                      <a:schemeClr val="dk1"/>
                    </a:solidFill>
                    <a:latin typeface="Cabin"/>
                    <a:ea typeface="Cabin"/>
                    <a:cs typeface="Cabin"/>
                    <a:sym typeface="Cabin"/>
                  </a:rPr>
                  <a:t> to the server.</a:t>
                </a:r>
              </a:p>
              <a:p>
                <a:pPr marL="0" lvl="0" indent="0" algn="l" rtl="0">
                  <a:spcBef>
                    <a:spcPts val="0"/>
                  </a:spcBef>
                  <a:spcAft>
                    <a:spcPts val="0"/>
                  </a:spcAft>
                  <a:buNone/>
                </a:pPr>
                <a:r>
                  <a:rPr lang="en-US" sz="1600">
                    <a:solidFill>
                      <a:schemeClr val="dk1"/>
                    </a:solidFill>
                    <a:latin typeface="Cabin"/>
                    <a:ea typeface="Cabin"/>
                    <a:cs typeface="Cabin"/>
                    <a:sym typeface="Cabin"/>
                  </a:rPr>
                  <a:t>We only know about the size distribution of type-</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𝑖</m:t>
                    </m:r>
                  </m:oMath>
                </a14:m>
                <a:r>
                  <a:rPr lang="en-US" sz="1600">
                    <a:solidFill>
                      <a:schemeClr val="dk1"/>
                    </a:solidFill>
                    <a:latin typeface="Cabin"/>
                    <a:ea typeface="Cabin"/>
                    <a:cs typeface="Cabin"/>
                    <a:sym typeface="Cabin"/>
                  </a:rPr>
                  <a:t> jobs.</a:t>
                </a:r>
                <a:endParaRPr sz="1600">
                  <a:solidFill>
                    <a:schemeClr val="dk1"/>
                  </a:solidFill>
                  <a:latin typeface="Cabin"/>
                  <a:ea typeface="Cabin"/>
                  <a:cs typeface="Cabin"/>
                  <a:sym typeface="Cabin"/>
                </a:endParaRPr>
              </a:p>
            </p:txBody>
          </p:sp>
        </mc:Choice>
        <mc:Fallback xmlns="">
          <p:sp>
            <p:nvSpPr>
              <p:cNvPr id="421" name="Google Shape;421;p23"/>
              <p:cNvSpPr txBox="1">
                <a:spLocks noRot="1" noChangeAspect="1" noMove="1" noResize="1" noEditPoints="1" noAdjustHandles="1" noChangeArrowheads="1" noChangeShapeType="1" noTextEdit="1"/>
              </p:cNvSpPr>
              <p:nvPr/>
            </p:nvSpPr>
            <p:spPr>
              <a:xfrm>
                <a:off x="4800109" y="5017091"/>
                <a:ext cx="5475900" cy="677078"/>
              </a:xfrm>
              <a:prstGeom prst="rect">
                <a:avLst/>
              </a:prstGeom>
              <a:blipFill>
                <a:blip r:embed="rId8"/>
                <a:stretch>
                  <a:fillRect l="-556" b="-450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2" name="Google Shape;422;p23"/>
              <p:cNvSpPr txBox="1"/>
              <p:nvPr/>
            </p:nvSpPr>
            <p:spPr>
              <a:xfrm>
                <a:off x="4608197" y="4341459"/>
                <a:ext cx="55557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600">
                    <a:solidFill>
                      <a:schemeClr val="dk1"/>
                    </a:solidFill>
                    <a:latin typeface="Cabin"/>
                    <a:ea typeface="Cabin"/>
                    <a:cs typeface="Cabin"/>
                    <a:sym typeface="Cabin"/>
                  </a:rPr>
                  <a:t>Type-</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𝑖</m:t>
                    </m:r>
                  </m:oMath>
                </a14:m>
                <a:r>
                  <a:rPr lang="en-US" sz="1600">
                    <a:solidFill>
                      <a:schemeClr val="dk1"/>
                    </a:solidFill>
                    <a:latin typeface="Cabin"/>
                    <a:ea typeface="Cabin"/>
                    <a:cs typeface="Cabin"/>
                    <a:sym typeface="Cabin"/>
                  </a:rPr>
                  <a:t> jobs may have </a:t>
                </a:r>
                <a:r>
                  <a:rPr lang="en-US" sz="1600" b="1">
                    <a:solidFill>
                      <a:schemeClr val="dk1"/>
                    </a:solidFill>
                    <a:latin typeface="Cabin"/>
                    <a:ea typeface="Cabin"/>
                    <a:cs typeface="Cabin"/>
                    <a:sym typeface="Cabin"/>
                  </a:rPr>
                  <a:t>different </a:t>
                </a:r>
                <a:r>
                  <a:rPr lang="en-US" sz="1600" i="1">
                    <a:solidFill>
                      <a:schemeClr val="dk1"/>
                    </a:solidFill>
                    <a:latin typeface="Cabin"/>
                    <a:ea typeface="Cabin"/>
                    <a:cs typeface="Cabin"/>
                    <a:sym typeface="Cabin"/>
                  </a:rPr>
                  <a:t>service requirements.</a:t>
                </a:r>
                <a:endParaRPr sz="2800">
                  <a:solidFill>
                    <a:schemeClr val="dk1"/>
                  </a:solidFill>
                  <a:latin typeface="Cabin"/>
                  <a:ea typeface="Cabin"/>
                  <a:cs typeface="Cabin"/>
                  <a:sym typeface="Cabin"/>
                </a:endParaRPr>
              </a:p>
            </p:txBody>
          </p:sp>
        </mc:Choice>
        <mc:Fallback xmlns="">
          <p:sp>
            <p:nvSpPr>
              <p:cNvPr id="422" name="Google Shape;422;p23"/>
              <p:cNvSpPr txBox="1">
                <a:spLocks noRot="1" noChangeAspect="1" noMove="1" noResize="1" noEditPoints="1" noAdjustHandles="1" noChangeArrowheads="1" noChangeShapeType="1" noTextEdit="1"/>
              </p:cNvSpPr>
              <p:nvPr/>
            </p:nvSpPr>
            <p:spPr>
              <a:xfrm>
                <a:off x="4608197" y="4341459"/>
                <a:ext cx="5555700" cy="430857"/>
              </a:xfrm>
              <a:prstGeom prst="rect">
                <a:avLst/>
              </a:prstGeom>
              <a:blipFill>
                <a:blip r:embed="rId9"/>
                <a:stretch>
                  <a:fillRect b="-70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4A865BD-EC73-E1A9-74C5-40B905535715}"/>
                  </a:ext>
                </a:extLst>
              </p:cNvPr>
              <p:cNvSpPr txBox="1"/>
              <p:nvPr/>
            </p:nvSpPr>
            <p:spPr>
              <a:xfrm>
                <a:off x="7853375" y="2384809"/>
                <a:ext cx="167103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𝑒𝑥𝑝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oMath>
                  </m:oMathPara>
                </a14:m>
                <a:endParaRPr lang="en-US"/>
              </a:p>
            </p:txBody>
          </p:sp>
        </mc:Choice>
        <mc:Fallback xmlns="">
          <p:sp>
            <p:nvSpPr>
              <p:cNvPr id="2" name="TextBox 1">
                <a:extLst>
                  <a:ext uri="{FF2B5EF4-FFF2-40B4-BE49-F238E27FC236}">
                    <a16:creationId xmlns:a16="http://schemas.microsoft.com/office/drawing/2014/main" id="{D4A865BD-EC73-E1A9-74C5-40B905535715}"/>
                  </a:ext>
                </a:extLst>
              </p:cNvPr>
              <p:cNvSpPr txBox="1">
                <a:spLocks noRot="1" noChangeAspect="1" noMove="1" noResize="1" noEditPoints="1" noAdjustHandles="1" noChangeArrowheads="1" noChangeShapeType="1" noTextEdit="1"/>
              </p:cNvSpPr>
              <p:nvPr/>
            </p:nvSpPr>
            <p:spPr>
              <a:xfrm>
                <a:off x="7853375" y="2384809"/>
                <a:ext cx="1671035" cy="307777"/>
              </a:xfrm>
              <a:prstGeom prst="rect">
                <a:avLst/>
              </a:prstGeom>
              <a:blipFill>
                <a:blip r:embed="rId10"/>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1621137-B20C-FFA4-C6E3-5BDAB55EC094}"/>
                  </a:ext>
                </a:extLst>
              </p:cNvPr>
              <p:cNvSpPr txBox="1"/>
              <p:nvPr/>
            </p:nvSpPr>
            <p:spPr>
              <a:xfrm>
                <a:off x="7002339" y="2372177"/>
                <a:ext cx="3794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oMath>
                  </m:oMathPara>
                </a14:m>
                <a:endParaRPr lang="en-US"/>
              </a:p>
            </p:txBody>
          </p:sp>
        </mc:Choice>
        <mc:Fallback xmlns="">
          <p:sp>
            <p:nvSpPr>
              <p:cNvPr id="3" name="TextBox 2">
                <a:extLst>
                  <a:ext uri="{FF2B5EF4-FFF2-40B4-BE49-F238E27FC236}">
                    <a16:creationId xmlns:a16="http://schemas.microsoft.com/office/drawing/2014/main" id="{71621137-B20C-FFA4-C6E3-5BDAB55EC094}"/>
                  </a:ext>
                </a:extLst>
              </p:cNvPr>
              <p:cNvSpPr txBox="1">
                <a:spLocks noRot="1" noChangeAspect="1" noMove="1" noResize="1" noEditPoints="1" noAdjustHandles="1" noChangeArrowheads="1" noChangeShapeType="1" noTextEdit="1"/>
              </p:cNvSpPr>
              <p:nvPr/>
            </p:nvSpPr>
            <p:spPr>
              <a:xfrm>
                <a:off x="7002339" y="2372177"/>
                <a:ext cx="379463" cy="307777"/>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538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animBg="1"/>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374374" y="184372"/>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err="1"/>
              <a:t>Multiresource</a:t>
            </a:r>
            <a:r>
              <a:rPr lang="en-US"/>
              <a:t> Jobs in Data Centers</a:t>
            </a:r>
            <a:endParaRPr/>
          </a:p>
        </p:txBody>
      </p:sp>
      <p:sp>
        <p:nvSpPr>
          <p:cNvPr id="131" name="Google Shape;131;p17"/>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grpSp>
        <p:nvGrpSpPr>
          <p:cNvPr id="3" name="Google Shape;147;p18">
            <a:extLst>
              <a:ext uri="{FF2B5EF4-FFF2-40B4-BE49-F238E27FC236}">
                <a16:creationId xmlns:a16="http://schemas.microsoft.com/office/drawing/2014/main" id="{0C521910-B357-0572-F9E6-39C588CB8EF7}"/>
              </a:ext>
            </a:extLst>
          </p:cNvPr>
          <p:cNvGrpSpPr/>
          <p:nvPr/>
        </p:nvGrpSpPr>
        <p:grpSpPr>
          <a:xfrm>
            <a:off x="4011208" y="2080591"/>
            <a:ext cx="5422266" cy="1371600"/>
            <a:chOff x="5895684" y="2831207"/>
            <a:chExt cx="5422266" cy="1371600"/>
          </a:xfrm>
        </p:grpSpPr>
        <p:grpSp>
          <p:nvGrpSpPr>
            <p:cNvPr id="8" name="Google Shape;149;p18">
              <a:extLst>
                <a:ext uri="{FF2B5EF4-FFF2-40B4-BE49-F238E27FC236}">
                  <a16:creationId xmlns:a16="http://schemas.microsoft.com/office/drawing/2014/main" id="{33F641EE-B816-A68E-0A2F-127106A21D1A}"/>
                </a:ext>
              </a:extLst>
            </p:cNvPr>
            <p:cNvGrpSpPr/>
            <p:nvPr/>
          </p:nvGrpSpPr>
          <p:grpSpPr>
            <a:xfrm>
              <a:off x="5895684" y="3115218"/>
              <a:ext cx="3897569" cy="798952"/>
              <a:chOff x="9292961" y="1265252"/>
              <a:chExt cx="1400693" cy="149345"/>
            </a:xfrm>
          </p:grpSpPr>
          <p:cxnSp>
            <p:nvCxnSpPr>
              <p:cNvPr id="12" name="Google Shape;150;p18">
                <a:extLst>
                  <a:ext uri="{FF2B5EF4-FFF2-40B4-BE49-F238E27FC236}">
                    <a16:creationId xmlns:a16="http://schemas.microsoft.com/office/drawing/2014/main" id="{17DE4761-ED3D-DF69-C61C-70AB026ECBF8}"/>
                  </a:ext>
                </a:extLst>
              </p:cNvPr>
              <p:cNvCxnSpPr/>
              <p:nvPr/>
            </p:nvCxnSpPr>
            <p:spPr>
              <a:xfrm>
                <a:off x="9296254" y="126525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3" name="Google Shape;151;p18">
                <a:extLst>
                  <a:ext uri="{FF2B5EF4-FFF2-40B4-BE49-F238E27FC236}">
                    <a16:creationId xmlns:a16="http://schemas.microsoft.com/office/drawing/2014/main" id="{1D6B4D8C-7A8A-3EE6-4296-B7A1E61D0345}"/>
                  </a:ext>
                </a:extLst>
              </p:cNvPr>
              <p:cNvCxnSpPr>
                <a:cxnSpLocks/>
              </p:cNvCxnSpPr>
              <p:nvPr/>
            </p:nvCxnSpPr>
            <p:spPr>
              <a:xfrm>
                <a:off x="10693361" y="1266117"/>
                <a:ext cx="0" cy="14848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152;p18">
                <a:extLst>
                  <a:ext uri="{FF2B5EF4-FFF2-40B4-BE49-F238E27FC236}">
                    <a16:creationId xmlns:a16="http://schemas.microsoft.com/office/drawing/2014/main" id="{9AFE1DFD-D751-EEBC-A843-CBEB763A6C61}"/>
                  </a:ext>
                </a:extLst>
              </p:cNvPr>
              <p:cNvCxnSpPr/>
              <p:nvPr/>
            </p:nvCxnSpPr>
            <p:spPr>
              <a:xfrm rot="10800000">
                <a:off x="9292961" y="1412878"/>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9" name="Google Shape;153;p18">
              <a:extLst>
                <a:ext uri="{FF2B5EF4-FFF2-40B4-BE49-F238E27FC236}">
                  <a16:creationId xmlns:a16="http://schemas.microsoft.com/office/drawing/2014/main" id="{5911FC7A-6062-4FFA-9EC5-1941C792B5D1}"/>
                </a:ext>
              </a:extLst>
            </p:cNvPr>
            <p:cNvPicPr preferRelativeResize="0"/>
            <p:nvPr/>
          </p:nvPicPr>
          <p:blipFill>
            <a:blip r:embed="rId4">
              <a:alphaModFix/>
            </a:blip>
            <a:stretch>
              <a:fillRect/>
            </a:stretch>
          </p:blipFill>
          <p:spPr>
            <a:xfrm>
              <a:off x="9946350" y="2831207"/>
              <a:ext cx="1371600" cy="1371600"/>
            </a:xfrm>
            <a:prstGeom prst="rect">
              <a:avLst/>
            </a:prstGeom>
            <a:noFill/>
            <a:ln>
              <a:noFill/>
            </a:ln>
          </p:spPr>
        </p:pic>
      </p:grpSp>
      <p:grpSp>
        <p:nvGrpSpPr>
          <p:cNvPr id="15" name="Group 14">
            <a:extLst>
              <a:ext uri="{FF2B5EF4-FFF2-40B4-BE49-F238E27FC236}">
                <a16:creationId xmlns:a16="http://schemas.microsoft.com/office/drawing/2014/main" id="{66BD81C5-2831-1EFD-405A-A869BED430C7}"/>
              </a:ext>
            </a:extLst>
          </p:cNvPr>
          <p:cNvGrpSpPr/>
          <p:nvPr/>
        </p:nvGrpSpPr>
        <p:grpSpPr>
          <a:xfrm>
            <a:off x="2758525" y="2364603"/>
            <a:ext cx="1406594" cy="461635"/>
            <a:chOff x="5067835" y="3142867"/>
            <a:chExt cx="1406594" cy="461635"/>
          </a:xfrm>
        </p:grpSpPr>
        <p:cxnSp>
          <p:nvCxnSpPr>
            <p:cNvPr id="16" name="Straight Arrow Connector 15">
              <a:extLst>
                <a:ext uri="{FF2B5EF4-FFF2-40B4-BE49-F238E27FC236}">
                  <a16:creationId xmlns:a16="http://schemas.microsoft.com/office/drawing/2014/main" id="{8A7F7EEC-46FE-BC41-5849-8AD6AC26E99B}"/>
                </a:ext>
              </a:extLst>
            </p:cNvPr>
            <p:cNvCxnSpPr/>
            <p:nvPr/>
          </p:nvCxnSpPr>
          <p:spPr>
            <a:xfrm>
              <a:off x="5289452" y="3530991"/>
              <a:ext cx="8065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7" name="Google Shape;148;p18">
              <a:extLst>
                <a:ext uri="{FF2B5EF4-FFF2-40B4-BE49-F238E27FC236}">
                  <a16:creationId xmlns:a16="http://schemas.microsoft.com/office/drawing/2014/main" id="{A9A8F987-CFEF-8110-3BBA-5B92634CCD80}"/>
                </a:ext>
              </a:extLst>
            </p:cNvPr>
            <p:cNvSpPr txBox="1"/>
            <p:nvPr/>
          </p:nvSpPr>
          <p:spPr>
            <a:xfrm>
              <a:off x="5067835" y="3142867"/>
              <a:ext cx="140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Job arrivals</a:t>
              </a:r>
              <a:endParaRPr sz="1800">
                <a:solidFill>
                  <a:schemeClr val="dk1"/>
                </a:solidFill>
                <a:latin typeface="Cabin"/>
                <a:ea typeface="Cabin"/>
                <a:cs typeface="Cabin"/>
                <a:sym typeface="Cabin"/>
              </a:endParaRPr>
            </a:p>
          </p:txBody>
        </p:sp>
      </p:grpSp>
      <p:sp>
        <p:nvSpPr>
          <p:cNvPr id="20" name="Google Shape;173;p18">
            <a:extLst>
              <a:ext uri="{FF2B5EF4-FFF2-40B4-BE49-F238E27FC236}">
                <a16:creationId xmlns:a16="http://schemas.microsoft.com/office/drawing/2014/main" id="{DCF175C1-C9BA-3535-36CD-5A6439FC37C8}"/>
              </a:ext>
            </a:extLst>
          </p:cNvPr>
          <p:cNvSpPr/>
          <p:nvPr/>
        </p:nvSpPr>
        <p:spPr>
          <a:xfrm>
            <a:off x="7436369" y="2569877"/>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 name="Google Shape;173;p18">
            <a:extLst>
              <a:ext uri="{FF2B5EF4-FFF2-40B4-BE49-F238E27FC236}">
                <a16:creationId xmlns:a16="http://schemas.microsoft.com/office/drawing/2014/main" id="{2AB2BAA1-8A15-C117-D74B-B111CE73042A}"/>
              </a:ext>
            </a:extLst>
          </p:cNvPr>
          <p:cNvSpPr/>
          <p:nvPr/>
        </p:nvSpPr>
        <p:spPr>
          <a:xfrm>
            <a:off x="6964776" y="2572441"/>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24" name="Group 23">
            <a:extLst>
              <a:ext uri="{FF2B5EF4-FFF2-40B4-BE49-F238E27FC236}">
                <a16:creationId xmlns:a16="http://schemas.microsoft.com/office/drawing/2014/main" id="{378A091B-807C-BC32-F16C-21FD1024876D}"/>
              </a:ext>
            </a:extLst>
          </p:cNvPr>
          <p:cNvGrpSpPr/>
          <p:nvPr/>
        </p:nvGrpSpPr>
        <p:grpSpPr>
          <a:xfrm>
            <a:off x="4005253" y="1492253"/>
            <a:ext cx="5282300" cy="616932"/>
            <a:chOff x="6273722" y="1743295"/>
            <a:chExt cx="4958750" cy="616932"/>
          </a:xfrm>
        </p:grpSpPr>
        <p:sp>
          <p:nvSpPr>
            <p:cNvPr id="25" name="Right Brace 24">
              <a:extLst>
                <a:ext uri="{FF2B5EF4-FFF2-40B4-BE49-F238E27FC236}">
                  <a16:creationId xmlns:a16="http://schemas.microsoft.com/office/drawing/2014/main" id="{E3F77AB1-EFC1-9B17-B512-3DFD1AD8F016}"/>
                </a:ext>
              </a:extLst>
            </p:cNvPr>
            <p:cNvSpPr/>
            <p:nvPr/>
          </p:nvSpPr>
          <p:spPr>
            <a:xfrm rot="16200000">
              <a:off x="8644371" y="-227874"/>
              <a:ext cx="217452" cy="4958750"/>
            </a:xfrm>
            <a:prstGeom prst="rightBrace">
              <a:avLst>
                <a:gd name="adj1" fmla="val 45000"/>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Google Shape;148;p18">
                  <a:extLst>
                    <a:ext uri="{FF2B5EF4-FFF2-40B4-BE49-F238E27FC236}">
                      <a16:creationId xmlns:a16="http://schemas.microsoft.com/office/drawing/2014/main" id="{930B6B21-E257-BBEF-7EF9-5C49019C34A1}"/>
                    </a:ext>
                  </a:extLst>
                </p:cNvPr>
                <p:cNvSpPr txBox="1"/>
                <p:nvPr/>
              </p:nvSpPr>
              <p:spPr>
                <a:xfrm>
                  <a:off x="7789744" y="1743295"/>
                  <a:ext cx="1926705"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Response time,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𝑇</m:t>
                      </m:r>
                    </m:oMath>
                  </a14:m>
                  <a:endParaRPr sz="2000">
                    <a:solidFill>
                      <a:schemeClr val="dk1"/>
                    </a:solidFill>
                    <a:latin typeface="Cabin"/>
                    <a:ea typeface="Cabin"/>
                    <a:cs typeface="Cabin"/>
                    <a:sym typeface="Cabin"/>
                  </a:endParaRPr>
                </a:p>
              </p:txBody>
            </p:sp>
          </mc:Choice>
          <mc:Fallback xmlns="">
            <p:sp>
              <p:nvSpPr>
                <p:cNvPr id="26" name="Google Shape;148;p18">
                  <a:extLst>
                    <a:ext uri="{FF2B5EF4-FFF2-40B4-BE49-F238E27FC236}">
                      <a16:creationId xmlns:a16="http://schemas.microsoft.com/office/drawing/2014/main" id="{930B6B21-E257-BBEF-7EF9-5C49019C34A1}"/>
                    </a:ext>
                  </a:extLst>
                </p:cNvPr>
                <p:cNvSpPr txBox="1">
                  <a:spLocks noRot="1" noChangeAspect="1" noMove="1" noResize="1" noEditPoints="1" noAdjustHandles="1" noChangeArrowheads="1" noChangeShapeType="1" noTextEdit="1"/>
                </p:cNvSpPr>
                <p:nvPr/>
              </p:nvSpPr>
              <p:spPr>
                <a:xfrm>
                  <a:off x="7789744" y="1743295"/>
                  <a:ext cx="1926705" cy="492600"/>
                </a:xfrm>
                <a:prstGeom prst="rect">
                  <a:avLst/>
                </a:prstGeom>
                <a:blipFill>
                  <a:blip r:embed="rId5"/>
                  <a:stretch>
                    <a:fillRect l="-3264" b="-11111"/>
                  </a:stretch>
                </a:blipFill>
                <a:ln>
                  <a:noFill/>
                </a:ln>
              </p:spPr>
              <p:txBody>
                <a:bodyPr/>
                <a:lstStyle/>
                <a:p>
                  <a:r>
                    <a:rPr lang="en-US">
                      <a:noFill/>
                    </a:rPr>
                    <a:t> </a:t>
                  </a:r>
                </a:p>
              </p:txBody>
            </p:sp>
          </mc:Fallback>
        </mc:AlternateContent>
      </p:grpSp>
      <p:sp>
        <p:nvSpPr>
          <p:cNvPr id="22" name="Google Shape;173;p18">
            <a:extLst>
              <a:ext uri="{FF2B5EF4-FFF2-40B4-BE49-F238E27FC236}">
                <a16:creationId xmlns:a16="http://schemas.microsoft.com/office/drawing/2014/main" id="{B737F219-CBD0-7B7B-D66B-3AF7FB232483}"/>
              </a:ext>
            </a:extLst>
          </p:cNvPr>
          <p:cNvSpPr/>
          <p:nvPr/>
        </p:nvSpPr>
        <p:spPr>
          <a:xfrm>
            <a:off x="6493183" y="2569877"/>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 name="Google Shape;173;p18">
            <a:extLst>
              <a:ext uri="{FF2B5EF4-FFF2-40B4-BE49-F238E27FC236}">
                <a16:creationId xmlns:a16="http://schemas.microsoft.com/office/drawing/2014/main" id="{08AB7296-5CB8-7646-31BE-DDE37F19EFFE}"/>
              </a:ext>
            </a:extLst>
          </p:cNvPr>
          <p:cNvSpPr/>
          <p:nvPr/>
        </p:nvSpPr>
        <p:spPr>
          <a:xfrm>
            <a:off x="6037882" y="2576630"/>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173;p18">
            <a:extLst>
              <a:ext uri="{FF2B5EF4-FFF2-40B4-BE49-F238E27FC236}">
                <a16:creationId xmlns:a16="http://schemas.microsoft.com/office/drawing/2014/main" id="{7245A193-9DDC-4476-2C01-FA4994367759}"/>
              </a:ext>
            </a:extLst>
          </p:cNvPr>
          <p:cNvSpPr/>
          <p:nvPr/>
        </p:nvSpPr>
        <p:spPr>
          <a:xfrm>
            <a:off x="5569328" y="2576630"/>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37" name="Google Shape;148;p18">
                <a:extLst>
                  <a:ext uri="{FF2B5EF4-FFF2-40B4-BE49-F238E27FC236}">
                    <a16:creationId xmlns:a16="http://schemas.microsoft.com/office/drawing/2014/main" id="{7C1A93ED-550A-41C0-0EA8-6E89071ACE52}"/>
                  </a:ext>
                </a:extLst>
              </p:cNvPr>
              <p:cNvSpPr txBox="1"/>
              <p:nvPr/>
            </p:nvSpPr>
            <p:spPr>
              <a:xfrm>
                <a:off x="3395698" y="3703643"/>
                <a:ext cx="6015768" cy="800189"/>
              </a:xfrm>
              <a:prstGeom prst="rect">
                <a:avLst/>
              </a:prstGeom>
              <a:noFill/>
              <a:ln>
                <a:noFill/>
              </a:ln>
            </p:spPr>
            <p:txBody>
              <a:bodyPr spcFirstLastPara="1" wrap="square" lIns="91425" tIns="91425" rIns="91425" bIns="91425" anchor="t" anchorCtr="0">
                <a:spAutoFit/>
              </a:bodyPr>
              <a:lstStyle/>
              <a:p>
                <a:pPr lvl="0"/>
                <a:r>
                  <a:rPr lang="en-US" sz="2000">
                    <a:solidFill>
                      <a:schemeClr val="dk1"/>
                    </a:solidFill>
                    <a:latin typeface="Cabin"/>
                    <a:ea typeface="Cabin"/>
                    <a:cs typeface="Cabin"/>
                    <a:sym typeface="Cabin"/>
                  </a:rPr>
                  <a:t>Question 1: </a:t>
                </a:r>
                <a14:m>
                  <m:oMath xmlns:m="http://schemas.openxmlformats.org/officeDocument/2006/math">
                    <m:r>
                      <a:rPr lang="en-US" sz="200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b="0" i="1" smtClean="0">
                            <a:solidFill>
                              <a:schemeClr val="dk1"/>
                            </a:solidFill>
                            <a:latin typeface="Cambria Math" panose="02040503050406030204" pitchFamily="18" charset="0"/>
                            <a:ea typeface="Cambria Math" panose="02040503050406030204" pitchFamily="18" charset="0"/>
                            <a:cs typeface="Cabin"/>
                            <a:sym typeface="Cabin"/>
                          </a:rPr>
                        </m:ctrlPr>
                      </m:dPr>
                      <m:e>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𝑇</m:t>
                        </m:r>
                      </m:e>
                    </m:d>
                  </m:oMath>
                </a14:m>
                <a:r>
                  <a:rPr lang="en-US" sz="2000">
                    <a:solidFill>
                      <a:schemeClr val="dk1"/>
                    </a:solidFill>
                    <a:latin typeface="Cabin"/>
                    <a:ea typeface="Cabin"/>
                    <a:cs typeface="Cabin"/>
                    <a:sym typeface="Cabin"/>
                  </a:rPr>
                  <a:t> bounded? Under what conditions?</a:t>
                </a:r>
              </a:p>
              <a:p>
                <a:pPr lvl="0"/>
                <a:r>
                  <a:rPr lang="en-US" sz="2000">
                    <a:solidFill>
                      <a:schemeClr val="dk1"/>
                    </a:solidFill>
                    <a:latin typeface="Cabin"/>
                    <a:ea typeface="Cabin"/>
                    <a:cs typeface="Cabin"/>
                    <a:sym typeface="Cabin"/>
                  </a:rPr>
                  <a:t>Question 2: If so, can we minimize </a:t>
                </a:r>
                <a14:m>
                  <m:oMath xmlns:m="http://schemas.openxmlformats.org/officeDocument/2006/math">
                    <m:r>
                      <a:rPr lang="en-US" sz="200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b="0" i="1" smtClean="0">
                            <a:solidFill>
                              <a:schemeClr val="dk1"/>
                            </a:solidFill>
                            <a:latin typeface="Cambria Math" panose="02040503050406030204" pitchFamily="18" charset="0"/>
                            <a:ea typeface="Cambria Math" panose="02040503050406030204" pitchFamily="18" charset="0"/>
                            <a:cs typeface="Cabin"/>
                            <a:sym typeface="Cabin"/>
                          </a:rPr>
                        </m:ctrlPr>
                      </m:dPr>
                      <m:e>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𝑇</m:t>
                        </m:r>
                      </m:e>
                    </m:d>
                  </m:oMath>
                </a14:m>
                <a:r>
                  <a:rPr lang="en-US" sz="2000">
                    <a:solidFill>
                      <a:schemeClr val="dk1"/>
                    </a:solidFill>
                    <a:latin typeface="Cabin"/>
                    <a:ea typeface="Cabin"/>
                    <a:cs typeface="Cabin"/>
                    <a:sym typeface="Cabin"/>
                  </a:rPr>
                  <a:t>?</a:t>
                </a:r>
                <a:endParaRPr sz="2000">
                  <a:solidFill>
                    <a:schemeClr val="dk1"/>
                  </a:solidFill>
                  <a:latin typeface="Cabin"/>
                  <a:ea typeface="Cabin"/>
                  <a:cs typeface="Cabin"/>
                  <a:sym typeface="Cabin"/>
                </a:endParaRPr>
              </a:p>
            </p:txBody>
          </p:sp>
        </mc:Choice>
        <mc:Fallback xmlns="">
          <p:sp>
            <p:nvSpPr>
              <p:cNvPr id="37" name="Google Shape;148;p18">
                <a:extLst>
                  <a:ext uri="{FF2B5EF4-FFF2-40B4-BE49-F238E27FC236}">
                    <a16:creationId xmlns:a16="http://schemas.microsoft.com/office/drawing/2014/main" id="{7C1A93ED-550A-41C0-0EA8-6E89071ACE52}"/>
                  </a:ext>
                </a:extLst>
              </p:cNvPr>
              <p:cNvSpPr txBox="1">
                <a:spLocks noRot="1" noChangeAspect="1" noMove="1" noResize="1" noEditPoints="1" noAdjustHandles="1" noChangeArrowheads="1" noChangeShapeType="1" noTextEdit="1"/>
              </p:cNvSpPr>
              <p:nvPr/>
            </p:nvSpPr>
            <p:spPr>
              <a:xfrm>
                <a:off x="3395698" y="3703643"/>
                <a:ext cx="6015768" cy="800189"/>
              </a:xfrm>
              <a:prstGeom prst="rect">
                <a:avLst/>
              </a:prstGeom>
              <a:blipFill>
                <a:blip r:embed="rId6"/>
                <a:stretch>
                  <a:fillRect l="-1013" b="-687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Google Shape;148;p18">
                <a:extLst>
                  <a:ext uri="{FF2B5EF4-FFF2-40B4-BE49-F238E27FC236}">
                    <a16:creationId xmlns:a16="http://schemas.microsoft.com/office/drawing/2014/main" id="{6CA4C163-004F-803E-8882-B68DA00C7571}"/>
                  </a:ext>
                </a:extLst>
              </p:cNvPr>
              <p:cNvSpPr txBox="1"/>
              <p:nvPr/>
            </p:nvSpPr>
            <p:spPr>
              <a:xfrm>
                <a:off x="2758525" y="4560705"/>
                <a:ext cx="7630112" cy="800189"/>
              </a:xfrm>
              <a:prstGeom prst="rect">
                <a:avLst/>
              </a:prstGeom>
              <a:noFill/>
              <a:ln>
                <a:noFill/>
              </a:ln>
            </p:spPr>
            <p:txBody>
              <a:bodyPr spcFirstLastPara="1" wrap="square" lIns="91425" tIns="91425" rIns="91425" bIns="91425" anchor="t" anchorCtr="0">
                <a:spAutoFit/>
              </a:bodyPr>
              <a:lstStyle/>
              <a:p>
                <a:pPr lvl="0"/>
                <a:r>
                  <a:rPr lang="en-US" sz="2000">
                    <a:solidFill>
                      <a:schemeClr val="dk1"/>
                    </a:solidFill>
                    <a:latin typeface="Cabin"/>
                    <a:ea typeface="Cabin"/>
                    <a:cs typeface="Cabin"/>
                    <a:sym typeface="Cabin"/>
                  </a:rPr>
                  <a:t>Goal 1: Maximize </a:t>
                </a:r>
                <a:r>
                  <a:rPr lang="en-US" sz="2000" i="1">
                    <a:solidFill>
                      <a:schemeClr val="dk1"/>
                    </a:solidFill>
                    <a:latin typeface="Cabin"/>
                    <a:ea typeface="Cabin"/>
                    <a:cs typeface="Cabin"/>
                    <a:sym typeface="Cabin"/>
                  </a:rPr>
                  <a:t>stability region</a:t>
                </a:r>
                <a:r>
                  <a:rPr lang="en-US" sz="2000">
                    <a:solidFill>
                      <a:schemeClr val="dk1"/>
                    </a:solidFill>
                    <a:latin typeface="Cabin"/>
                    <a:ea typeface="Cabin"/>
                    <a:cs typeface="Cabin"/>
                    <a:sym typeface="Cabin"/>
                  </a:rPr>
                  <a:t> – set of conditions </a:t>
                </a:r>
                <a:r>
                  <a:rPr lang="en-US" sz="2000" err="1">
                    <a:solidFill>
                      <a:schemeClr val="dk1"/>
                    </a:solidFill>
                    <a:latin typeface="Cabin"/>
                    <a:ea typeface="Cabin"/>
                    <a:cs typeface="Cabin"/>
                    <a:sym typeface="Cabin"/>
                  </a:rPr>
                  <a:t>s.t.</a:t>
                </a:r>
                <a:r>
                  <a:rPr lang="en-US" sz="2000">
                    <a:solidFill>
                      <a:schemeClr val="dk1"/>
                    </a:solidFill>
                    <a:latin typeface="Cabin"/>
                    <a:ea typeface="Cabin"/>
                    <a:cs typeface="Cabin"/>
                    <a:sym typeface="Cabin"/>
                  </a:rPr>
                  <a:t> </a:t>
                </a:r>
                <a14:m>
                  <m:oMath xmlns:m="http://schemas.openxmlformats.org/officeDocument/2006/math">
                    <m:r>
                      <a:rPr lang="en-US"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i="1">
                            <a:solidFill>
                              <a:schemeClr val="dk1"/>
                            </a:solidFill>
                            <a:latin typeface="Cambria Math" panose="02040503050406030204" pitchFamily="18" charset="0"/>
                            <a:ea typeface="Cambria Math" panose="02040503050406030204" pitchFamily="18" charset="0"/>
                            <a:cs typeface="Cabin"/>
                            <a:sym typeface="Cabin"/>
                          </a:rPr>
                        </m:ctrlPr>
                      </m:dPr>
                      <m:e>
                        <m:r>
                          <a:rPr lang="en-US" sz="2000" i="1">
                            <a:solidFill>
                              <a:schemeClr val="dk1"/>
                            </a:solidFill>
                            <a:latin typeface="Cambria Math" panose="02040503050406030204" pitchFamily="18" charset="0"/>
                            <a:ea typeface="Cambria Math" panose="02040503050406030204" pitchFamily="18" charset="0"/>
                            <a:cs typeface="Cabin"/>
                            <a:sym typeface="Cabin"/>
                          </a:rPr>
                          <m:t>𝑇</m:t>
                        </m:r>
                      </m:e>
                    </m:d>
                  </m:oMath>
                </a14:m>
                <a:r>
                  <a:rPr lang="en-US" sz="2000">
                    <a:solidFill>
                      <a:schemeClr val="dk1"/>
                    </a:solidFill>
                    <a:latin typeface="Cabin"/>
                    <a:ea typeface="Cabin"/>
                    <a:cs typeface="Cabin"/>
                    <a:sym typeface="Cabin"/>
                  </a:rPr>
                  <a:t> bounded.</a:t>
                </a:r>
              </a:p>
              <a:p>
                <a:pPr lvl="0"/>
                <a:r>
                  <a:rPr lang="en-US" sz="2000">
                    <a:solidFill>
                      <a:schemeClr val="dk1"/>
                    </a:solidFill>
                    <a:latin typeface="Cabin"/>
                    <a:ea typeface="Cabin"/>
                    <a:cs typeface="Cabin"/>
                    <a:sym typeface="Cabin"/>
                  </a:rPr>
                  <a:t>Goal 2: Minimize </a:t>
                </a:r>
                <a:r>
                  <a:rPr lang="en-US" sz="2000" i="1">
                    <a:solidFill>
                      <a:schemeClr val="dk1"/>
                    </a:solidFill>
                    <a:latin typeface="Cabin"/>
                    <a:ea typeface="Cabin"/>
                    <a:cs typeface="Cabin"/>
                    <a:sym typeface="Cabin"/>
                  </a:rPr>
                  <a:t>mean response time, </a:t>
                </a:r>
                <a14:m>
                  <m:oMath xmlns:m="http://schemas.openxmlformats.org/officeDocument/2006/math">
                    <m:r>
                      <a:rPr lang="en-US"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i="1">
                            <a:solidFill>
                              <a:schemeClr val="dk1"/>
                            </a:solidFill>
                            <a:latin typeface="Cambria Math" panose="02040503050406030204" pitchFamily="18" charset="0"/>
                            <a:ea typeface="Cambria Math" panose="02040503050406030204" pitchFamily="18" charset="0"/>
                            <a:cs typeface="Cabin"/>
                            <a:sym typeface="Cabin"/>
                          </a:rPr>
                        </m:ctrlPr>
                      </m:dPr>
                      <m:e>
                        <m:r>
                          <a:rPr lang="en-US" sz="2000" i="1">
                            <a:solidFill>
                              <a:schemeClr val="dk1"/>
                            </a:solidFill>
                            <a:latin typeface="Cambria Math" panose="02040503050406030204" pitchFamily="18" charset="0"/>
                            <a:ea typeface="Cambria Math" panose="02040503050406030204" pitchFamily="18" charset="0"/>
                            <a:cs typeface="Cabin"/>
                            <a:sym typeface="Cabin"/>
                          </a:rPr>
                          <m:t>𝑇</m:t>
                        </m:r>
                      </m:e>
                    </m:d>
                  </m:oMath>
                </a14:m>
                <a:r>
                  <a:rPr lang="en-US" sz="2000">
                    <a:solidFill>
                      <a:schemeClr val="dk1"/>
                    </a:solidFill>
                    <a:latin typeface="Cabin"/>
                    <a:ea typeface="Cabin"/>
                    <a:cs typeface="Cabin"/>
                    <a:sym typeface="Cabin"/>
                  </a:rPr>
                  <a:t>.</a:t>
                </a:r>
                <a:endParaRPr sz="2000">
                  <a:solidFill>
                    <a:schemeClr val="dk1"/>
                  </a:solidFill>
                  <a:latin typeface="Cabin"/>
                  <a:ea typeface="Cabin"/>
                  <a:cs typeface="Cabin"/>
                  <a:sym typeface="Cabin"/>
                </a:endParaRPr>
              </a:p>
            </p:txBody>
          </p:sp>
        </mc:Choice>
        <mc:Fallback xmlns="">
          <p:sp>
            <p:nvSpPr>
              <p:cNvPr id="38" name="Google Shape;148;p18">
                <a:extLst>
                  <a:ext uri="{FF2B5EF4-FFF2-40B4-BE49-F238E27FC236}">
                    <a16:creationId xmlns:a16="http://schemas.microsoft.com/office/drawing/2014/main" id="{6CA4C163-004F-803E-8882-B68DA00C7571}"/>
                  </a:ext>
                </a:extLst>
              </p:cNvPr>
              <p:cNvSpPr txBox="1">
                <a:spLocks noRot="1" noChangeAspect="1" noMove="1" noResize="1" noEditPoints="1" noAdjustHandles="1" noChangeArrowheads="1" noChangeShapeType="1" noTextEdit="1"/>
              </p:cNvSpPr>
              <p:nvPr/>
            </p:nvSpPr>
            <p:spPr>
              <a:xfrm>
                <a:off x="2758525" y="4560705"/>
                <a:ext cx="7630112" cy="800189"/>
              </a:xfrm>
              <a:prstGeom prst="rect">
                <a:avLst/>
              </a:prstGeom>
              <a:blipFill>
                <a:blip r:embed="rId7"/>
                <a:stretch>
                  <a:fillRect l="-879" b="-7634"/>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74234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2"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2"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0-#ppt_w/2"/>
                                          </p:val>
                                        </p:tav>
                                        <p:tav tm="100000">
                                          <p:val>
                                            <p:strVal val="#ppt_x"/>
                                          </p:val>
                                        </p:tav>
                                      </p:tavLst>
                                    </p:anim>
                                    <p:anim calcmode="lin" valueType="num">
                                      <p:cBhvr additive="base">
                                        <p:cTn id="31" dur="500" fill="hold"/>
                                        <p:tgtEl>
                                          <p:spTgt spid="31"/>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repeatCount="0" fill="hold" grpId="1"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3.95833E-6 1.11111E-6 L 0.15143 -0.01921 " pathEditMode="relative" rAng="0" ptsTypes="AA">
                                      <p:cBhvr>
                                        <p:cTn id="40" dur="2000" fill="hold"/>
                                        <p:tgtEl>
                                          <p:spTgt spid="22"/>
                                        </p:tgtEl>
                                        <p:attrNameLst>
                                          <p:attrName>ppt_x</p:attrName>
                                          <p:attrName>ppt_y</p:attrName>
                                        </p:attrNameLst>
                                      </p:cBhvr>
                                      <p:rCtr x="7565" y="-972"/>
                                    </p:animMotion>
                                  </p:childTnLst>
                                </p:cTn>
                              </p:par>
                              <p:par>
                                <p:cTn id="41" presetID="0" presetClass="path" presetSubtype="0" accel="50000" decel="50000" fill="hold" grpId="0" nodeType="withEffect">
                                  <p:stCondLst>
                                    <p:cond delay="0"/>
                                  </p:stCondLst>
                                  <p:childTnLst>
                                    <p:animMotion origin="layout" path="M 3.75E-6 -4.81481E-6 L 0.22356 -0.02013 " pathEditMode="relative" rAng="0" ptsTypes="AA">
                                      <p:cBhvr>
                                        <p:cTn id="42" dur="2000" fill="hold"/>
                                        <p:tgtEl>
                                          <p:spTgt spid="31"/>
                                        </p:tgtEl>
                                        <p:attrNameLst>
                                          <p:attrName>ppt_x</p:attrName>
                                          <p:attrName>ppt_y</p:attrName>
                                        </p:attrNameLst>
                                      </p:cBhvr>
                                      <p:rCtr x="11172" y="-1019"/>
                                    </p:animMotion>
                                  </p:childTnLst>
                                </p:cTn>
                              </p:par>
                              <p:par>
                                <p:cTn id="43" presetID="0" presetClass="path" presetSubtype="0" accel="50000" decel="50000" fill="hold" grpId="0" nodeType="withEffect">
                                  <p:stCondLst>
                                    <p:cond delay="0"/>
                                  </p:stCondLst>
                                  <p:childTnLst>
                                    <p:animMotion origin="layout" path="M -4.79167E-6 -4.81481E-6 L 0.24454 0.04561 " pathEditMode="relative" rAng="0" ptsTypes="AA">
                                      <p:cBhvr>
                                        <p:cTn id="44" dur="2000" fill="hold"/>
                                        <p:tgtEl>
                                          <p:spTgt spid="32"/>
                                        </p:tgtEl>
                                        <p:attrNameLst>
                                          <p:attrName>ppt_x</p:attrName>
                                          <p:attrName>ppt_y</p:attrName>
                                        </p:attrNameLst>
                                      </p:cBhvr>
                                      <p:rCtr x="12227" y="2269"/>
                                    </p:animMotion>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2" grpId="1" animBg="1"/>
      <p:bldP spid="22" grpId="2" animBg="1"/>
      <p:bldP spid="31" grpId="0" animBg="1"/>
      <p:bldP spid="31" grpId="1" animBg="1"/>
      <p:bldP spid="31" grpId="2" animBg="1"/>
      <p:bldP spid="32" grpId="0" animBg="1"/>
      <p:bldP spid="32" grpId="1" animBg="1"/>
      <p:bldP spid="37" grpId="0" uiExpand="1" build="allAtOnce"/>
      <p:bldP spid="38"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8"/>
          <p:cNvGrpSpPr/>
          <p:nvPr/>
        </p:nvGrpSpPr>
        <p:grpSpPr>
          <a:xfrm>
            <a:off x="5756539" y="1438585"/>
            <a:ext cx="5673461" cy="3340140"/>
            <a:chOff x="5756539" y="1438585"/>
            <a:chExt cx="5673461" cy="3340140"/>
          </a:xfrm>
        </p:grpSpPr>
        <p:grpSp>
          <p:nvGrpSpPr>
            <p:cNvPr id="147" name="Google Shape;147;p18"/>
            <p:cNvGrpSpPr/>
            <p:nvPr/>
          </p:nvGrpSpPr>
          <p:grpSpPr>
            <a:xfrm>
              <a:off x="5756539" y="1438585"/>
              <a:ext cx="5673461" cy="3340140"/>
              <a:chOff x="5908939" y="1438585"/>
              <a:chExt cx="5673461" cy="3340140"/>
            </a:xfrm>
          </p:grpSpPr>
          <p:sp>
            <p:nvSpPr>
              <p:cNvPr id="148" name="Google Shape;148;p18"/>
              <p:cNvSpPr txBox="1"/>
              <p:nvPr/>
            </p:nvSpPr>
            <p:spPr>
              <a:xfrm>
                <a:off x="7335280" y="1438585"/>
                <a:ext cx="345929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Example: CPU and memory</a:t>
                </a:r>
                <a:endParaRPr sz="2000">
                  <a:solidFill>
                    <a:schemeClr val="dk1"/>
                  </a:solidFill>
                  <a:latin typeface="Cabin"/>
                  <a:ea typeface="Cabin"/>
                  <a:cs typeface="Cabin"/>
                  <a:sym typeface="Cabin"/>
                </a:endParaRPr>
              </a:p>
            </p:txBody>
          </p:sp>
          <p:grpSp>
            <p:nvGrpSpPr>
              <p:cNvPr id="149" name="Google Shape;149;p18"/>
              <p:cNvGrpSpPr/>
              <p:nvPr/>
            </p:nvGrpSpPr>
            <p:grpSpPr>
              <a:xfrm>
                <a:off x="5908939" y="2702925"/>
                <a:ext cx="3897566" cy="943596"/>
                <a:chOff x="9297725" y="1188185"/>
                <a:chExt cx="1400692" cy="176383"/>
              </a:xfrm>
            </p:grpSpPr>
            <p:cxnSp>
              <p:nvCxnSpPr>
                <p:cNvPr id="150" name="Google Shape;150;p18"/>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18"/>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18"/>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153" name="Google Shape;153;p18"/>
              <p:cNvPicPr preferRelativeResize="0"/>
              <p:nvPr/>
            </p:nvPicPr>
            <p:blipFill>
              <a:blip r:embed="rId3">
                <a:alphaModFix/>
              </a:blip>
              <a:stretch>
                <a:fillRect/>
              </a:stretch>
            </p:blipFill>
            <p:spPr>
              <a:xfrm>
                <a:off x="10210800" y="2529050"/>
                <a:ext cx="1371600" cy="1371600"/>
              </a:xfrm>
              <a:prstGeom prst="rect">
                <a:avLst/>
              </a:prstGeom>
              <a:noFill/>
              <a:ln>
                <a:noFill/>
              </a:ln>
            </p:spPr>
          </p:pic>
          <p:sp>
            <p:nvSpPr>
              <p:cNvPr id="154" name="Google Shape;154;p18"/>
              <p:cNvSpPr/>
              <p:nvPr/>
            </p:nvSpPr>
            <p:spPr>
              <a:xfrm>
                <a:off x="9939975" y="41267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55" name="Google Shape;155;p18"/>
              <p:cNvSpPr/>
              <p:nvPr/>
            </p:nvSpPr>
            <p:spPr>
              <a:xfrm>
                <a:off x="9939975" y="45957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56" name="Google Shape;156;p18"/>
            <p:cNvSpPr txBox="1"/>
            <p:nvPr/>
          </p:nvSpPr>
          <p:spPr>
            <a:xfrm>
              <a:off x="10585700" y="3800300"/>
              <a:ext cx="64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CPU</a:t>
              </a:r>
              <a:endParaRPr>
                <a:solidFill>
                  <a:schemeClr val="dk1"/>
                </a:solidFill>
                <a:latin typeface="Cabin"/>
                <a:ea typeface="Cabin"/>
                <a:cs typeface="Cabin"/>
                <a:sym typeface="Cabin"/>
              </a:endParaRPr>
            </a:p>
          </p:txBody>
        </p:sp>
        <p:sp>
          <p:nvSpPr>
            <p:cNvPr id="157" name="Google Shape;157;p18"/>
            <p:cNvSpPr txBox="1"/>
            <p:nvPr/>
          </p:nvSpPr>
          <p:spPr>
            <a:xfrm>
              <a:off x="10481900" y="4257500"/>
              <a:ext cx="94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Memory</a:t>
              </a:r>
              <a:endParaRPr>
                <a:solidFill>
                  <a:schemeClr val="dk1"/>
                </a:solidFill>
                <a:latin typeface="Cabin"/>
                <a:ea typeface="Cabin"/>
                <a:cs typeface="Cabin"/>
                <a:sym typeface="Cabin"/>
              </a:endParaRPr>
            </a:p>
          </p:txBody>
        </p:sp>
      </p:grpSp>
      <p:sp>
        <p:nvSpPr>
          <p:cNvPr id="158" name="Google Shape;158;p18"/>
          <p:cNvSpPr txBox="1">
            <a:spLocks noGrp="1"/>
          </p:cNvSpPr>
          <p:nvPr>
            <p:ph type="title"/>
          </p:nvPr>
        </p:nvSpPr>
        <p:spPr>
          <a:xfrm>
            <a:off x="381000" y="2127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Why is data center scheduling hard?</a:t>
            </a:r>
            <a:endParaRPr dirty="0"/>
          </a:p>
        </p:txBody>
      </p:sp>
      <p:sp>
        <p:nvSpPr>
          <p:cNvPr id="159" name="Google Shape;159;p18"/>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grpSp>
        <p:nvGrpSpPr>
          <p:cNvPr id="160" name="Google Shape;160;p18"/>
          <p:cNvGrpSpPr/>
          <p:nvPr/>
        </p:nvGrpSpPr>
        <p:grpSpPr>
          <a:xfrm>
            <a:off x="8630418" y="2989020"/>
            <a:ext cx="1124712" cy="1938430"/>
            <a:chOff x="2830462" y="4952406"/>
            <a:chExt cx="937176" cy="3075945"/>
          </a:xfrm>
        </p:grpSpPr>
        <p:sp>
          <p:nvSpPr>
            <p:cNvPr id="161" name="Google Shape;161;p18"/>
            <p:cNvSpPr/>
            <p:nvPr/>
          </p:nvSpPr>
          <p:spPr>
            <a:xfrm>
              <a:off x="3127400" y="4952406"/>
              <a:ext cx="304773" cy="580396"/>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2" name="Google Shape;162;p18"/>
            <p:cNvSpPr txBox="1"/>
            <p:nvPr/>
          </p:nvSpPr>
          <p:spPr>
            <a:xfrm>
              <a:off x="2830462" y="6563239"/>
              <a:ext cx="937176" cy="14651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3 cores</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1G</a:t>
              </a:r>
              <a:endParaRPr sz="1600" dirty="0">
                <a:solidFill>
                  <a:schemeClr val="dk1"/>
                </a:solidFill>
                <a:latin typeface="Cabin"/>
                <a:ea typeface="Cabin"/>
                <a:cs typeface="Cabin"/>
                <a:sym typeface="Cabin"/>
              </a:endParaRPr>
            </a:p>
          </p:txBody>
        </p:sp>
      </p:grpSp>
      <p:grpSp>
        <p:nvGrpSpPr>
          <p:cNvPr id="164" name="Google Shape;164;p18"/>
          <p:cNvGrpSpPr/>
          <p:nvPr/>
        </p:nvGrpSpPr>
        <p:grpSpPr>
          <a:xfrm>
            <a:off x="11232472" y="4035125"/>
            <a:ext cx="989528" cy="863668"/>
            <a:chOff x="11232472" y="4035125"/>
            <a:chExt cx="989528" cy="863668"/>
          </a:xfrm>
        </p:grpSpPr>
        <p:sp>
          <p:nvSpPr>
            <p:cNvPr id="165" name="Google Shape;165;p18"/>
            <p:cNvSpPr txBox="1"/>
            <p:nvPr/>
          </p:nvSpPr>
          <p:spPr>
            <a:xfrm>
              <a:off x="11234400" y="4035125"/>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0/4 cores</a:t>
              </a:r>
              <a:endParaRPr>
                <a:solidFill>
                  <a:schemeClr val="dk1"/>
                </a:solidFill>
                <a:latin typeface="Cabin"/>
                <a:ea typeface="Cabin"/>
                <a:cs typeface="Cabin"/>
                <a:sym typeface="Cabin"/>
              </a:endParaRPr>
            </a:p>
          </p:txBody>
        </p:sp>
        <p:sp>
          <p:nvSpPr>
            <p:cNvPr id="166" name="Google Shape;166;p18"/>
            <p:cNvSpPr txBox="1"/>
            <p:nvPr/>
          </p:nvSpPr>
          <p:spPr>
            <a:xfrm>
              <a:off x="11232472" y="4498593"/>
              <a:ext cx="80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0/4 GBs</a:t>
              </a:r>
              <a:endParaRPr>
                <a:solidFill>
                  <a:schemeClr val="dk1"/>
                </a:solidFill>
                <a:latin typeface="Cabin"/>
                <a:ea typeface="Cabin"/>
                <a:cs typeface="Cabin"/>
                <a:sym typeface="Cabin"/>
              </a:endParaRPr>
            </a:p>
          </p:txBody>
        </p:sp>
      </p:grpSp>
      <p:sp>
        <p:nvSpPr>
          <p:cNvPr id="167" name="Google Shape;167;p18"/>
          <p:cNvSpPr/>
          <p:nvPr/>
        </p:nvSpPr>
        <p:spPr>
          <a:xfrm>
            <a:off x="9787371" y="4133691"/>
            <a:ext cx="1097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8" name="Google Shape;168;p18"/>
          <p:cNvSpPr/>
          <p:nvPr/>
        </p:nvSpPr>
        <p:spPr>
          <a:xfrm>
            <a:off x="9787371" y="4595716"/>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69" name="Google Shape;169;p18"/>
          <p:cNvGrpSpPr/>
          <p:nvPr/>
        </p:nvGrpSpPr>
        <p:grpSpPr>
          <a:xfrm>
            <a:off x="11240043" y="4035125"/>
            <a:ext cx="989528" cy="863668"/>
            <a:chOff x="11232472" y="4035125"/>
            <a:chExt cx="989528" cy="863668"/>
          </a:xfrm>
        </p:grpSpPr>
        <p:sp>
          <p:nvSpPr>
            <p:cNvPr id="170" name="Google Shape;170;p18"/>
            <p:cNvSpPr txBox="1"/>
            <p:nvPr/>
          </p:nvSpPr>
          <p:spPr>
            <a:xfrm>
              <a:off x="11234400" y="4035125"/>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3/4 cores</a:t>
              </a:r>
              <a:endParaRPr>
                <a:solidFill>
                  <a:schemeClr val="dk1"/>
                </a:solidFill>
                <a:latin typeface="Cabin"/>
                <a:ea typeface="Cabin"/>
                <a:cs typeface="Cabin"/>
                <a:sym typeface="Cabin"/>
              </a:endParaRPr>
            </a:p>
          </p:txBody>
        </p:sp>
        <p:sp>
          <p:nvSpPr>
            <p:cNvPr id="171" name="Google Shape;171;p18"/>
            <p:cNvSpPr txBox="1"/>
            <p:nvPr/>
          </p:nvSpPr>
          <p:spPr>
            <a:xfrm>
              <a:off x="11232472" y="4498593"/>
              <a:ext cx="80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1/4 GBs</a:t>
              </a:r>
              <a:endParaRPr>
                <a:solidFill>
                  <a:schemeClr val="dk1"/>
                </a:solidFill>
                <a:latin typeface="Cabin"/>
                <a:ea typeface="Cabin"/>
                <a:cs typeface="Cabin"/>
                <a:sym typeface="Cabin"/>
              </a:endParaRPr>
            </a:p>
          </p:txBody>
        </p:sp>
      </p:grpSp>
      <p:grpSp>
        <p:nvGrpSpPr>
          <p:cNvPr id="172" name="Google Shape;172;p18"/>
          <p:cNvGrpSpPr/>
          <p:nvPr/>
        </p:nvGrpSpPr>
        <p:grpSpPr>
          <a:xfrm>
            <a:off x="7940239" y="2989891"/>
            <a:ext cx="1121562" cy="1937558"/>
            <a:chOff x="3786648" y="5368895"/>
            <a:chExt cx="1121562" cy="1937558"/>
          </a:xfrm>
        </p:grpSpPr>
        <p:sp>
          <p:nvSpPr>
            <p:cNvPr id="173" name="Google Shape;173;p18"/>
            <p:cNvSpPr/>
            <p:nvPr/>
          </p:nvSpPr>
          <p:spPr>
            <a:xfrm>
              <a:off x="4159285" y="5368895"/>
              <a:ext cx="365700" cy="3657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4" name="Google Shape;174;p18"/>
            <p:cNvSpPr txBox="1"/>
            <p:nvPr/>
          </p:nvSpPr>
          <p:spPr>
            <a:xfrm>
              <a:off x="3786648" y="6383154"/>
              <a:ext cx="1121562"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1 core</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1G</a:t>
              </a:r>
              <a:endParaRPr sz="1600" dirty="0">
                <a:solidFill>
                  <a:schemeClr val="dk1"/>
                </a:solidFill>
                <a:latin typeface="Cabin"/>
                <a:ea typeface="Cabin"/>
                <a:cs typeface="Cabin"/>
                <a:sym typeface="Cabin"/>
              </a:endParaRPr>
            </a:p>
          </p:txBody>
        </p:sp>
      </p:grpSp>
      <p:grpSp>
        <p:nvGrpSpPr>
          <p:cNvPr id="176" name="Google Shape;176;p18"/>
          <p:cNvGrpSpPr/>
          <p:nvPr/>
        </p:nvGrpSpPr>
        <p:grpSpPr>
          <a:xfrm>
            <a:off x="10153225" y="4133705"/>
            <a:ext cx="1097250" cy="645025"/>
            <a:chOff x="10153225" y="4133705"/>
            <a:chExt cx="1097250" cy="645025"/>
          </a:xfrm>
        </p:grpSpPr>
        <p:sp>
          <p:nvSpPr>
            <p:cNvPr id="177" name="Google Shape;177;p18"/>
            <p:cNvSpPr/>
            <p:nvPr/>
          </p:nvSpPr>
          <p:spPr>
            <a:xfrm>
              <a:off x="10884775" y="4133705"/>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8" name="Google Shape;178;p18"/>
            <p:cNvSpPr/>
            <p:nvPr/>
          </p:nvSpPr>
          <p:spPr>
            <a:xfrm>
              <a:off x="10153225" y="4595730"/>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79" name="Google Shape;179;p18"/>
          <p:cNvGrpSpPr/>
          <p:nvPr/>
        </p:nvGrpSpPr>
        <p:grpSpPr>
          <a:xfrm>
            <a:off x="11253209" y="4035125"/>
            <a:ext cx="989528" cy="863668"/>
            <a:chOff x="11232472" y="4035125"/>
            <a:chExt cx="989528" cy="863668"/>
          </a:xfrm>
        </p:grpSpPr>
        <p:sp>
          <p:nvSpPr>
            <p:cNvPr id="180" name="Google Shape;180;p18"/>
            <p:cNvSpPr txBox="1"/>
            <p:nvPr/>
          </p:nvSpPr>
          <p:spPr>
            <a:xfrm>
              <a:off x="11234400" y="4035125"/>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4/4 cores</a:t>
              </a:r>
              <a:endParaRPr>
                <a:solidFill>
                  <a:schemeClr val="dk1"/>
                </a:solidFill>
                <a:latin typeface="Cabin"/>
                <a:ea typeface="Cabin"/>
                <a:cs typeface="Cabin"/>
                <a:sym typeface="Cabin"/>
              </a:endParaRPr>
            </a:p>
          </p:txBody>
        </p:sp>
        <p:sp>
          <p:nvSpPr>
            <p:cNvPr id="181" name="Google Shape;181;p18"/>
            <p:cNvSpPr txBox="1"/>
            <p:nvPr/>
          </p:nvSpPr>
          <p:spPr>
            <a:xfrm>
              <a:off x="11232472" y="4498593"/>
              <a:ext cx="80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2/4 GBs</a:t>
              </a:r>
              <a:endParaRPr>
                <a:solidFill>
                  <a:schemeClr val="dk1"/>
                </a:solidFill>
                <a:latin typeface="Cabin"/>
                <a:ea typeface="Cabin"/>
                <a:cs typeface="Cabin"/>
                <a:sym typeface="Cabin"/>
              </a:endParaRPr>
            </a:p>
          </p:txBody>
        </p:sp>
      </p:grpSp>
      <p:grpSp>
        <p:nvGrpSpPr>
          <p:cNvPr id="182" name="Google Shape;182;p18"/>
          <p:cNvGrpSpPr/>
          <p:nvPr/>
        </p:nvGrpSpPr>
        <p:grpSpPr>
          <a:xfrm>
            <a:off x="7158154" y="2984204"/>
            <a:ext cx="1272165" cy="1943245"/>
            <a:chOff x="3696718" y="5368895"/>
            <a:chExt cx="1272165" cy="1943245"/>
          </a:xfrm>
        </p:grpSpPr>
        <p:sp>
          <p:nvSpPr>
            <p:cNvPr id="183" name="Google Shape;183;p18"/>
            <p:cNvSpPr/>
            <p:nvPr/>
          </p:nvSpPr>
          <p:spPr>
            <a:xfrm>
              <a:off x="4159285" y="5368895"/>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4" name="Google Shape;184;p18"/>
            <p:cNvSpPr txBox="1"/>
            <p:nvPr/>
          </p:nvSpPr>
          <p:spPr>
            <a:xfrm>
              <a:off x="3696718" y="6388841"/>
              <a:ext cx="1272165"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1 core</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2G</a:t>
              </a:r>
              <a:endParaRPr sz="1600" dirty="0">
                <a:solidFill>
                  <a:schemeClr val="dk1"/>
                </a:solidFill>
                <a:latin typeface="Cabin"/>
                <a:ea typeface="Cabin"/>
                <a:cs typeface="Cabin"/>
                <a:sym typeface="Cabin"/>
              </a:endParaRPr>
            </a:p>
          </p:txBody>
        </p:sp>
      </p:grpSp>
      <p:grpSp>
        <p:nvGrpSpPr>
          <p:cNvPr id="186" name="Google Shape;186;p18"/>
          <p:cNvGrpSpPr/>
          <p:nvPr/>
        </p:nvGrpSpPr>
        <p:grpSpPr>
          <a:xfrm>
            <a:off x="7794239" y="3429001"/>
            <a:ext cx="1168468" cy="584940"/>
            <a:chOff x="7621407" y="4440468"/>
            <a:chExt cx="1168468" cy="584940"/>
          </a:xfrm>
        </p:grpSpPr>
        <p:cxnSp>
          <p:nvCxnSpPr>
            <p:cNvPr id="187" name="Google Shape;187;p18"/>
            <p:cNvCxnSpPr>
              <a:cxnSpLocks/>
            </p:cNvCxnSpPr>
            <p:nvPr/>
          </p:nvCxnSpPr>
          <p:spPr>
            <a:xfrm rot="16200000" flipH="1">
              <a:off x="7512226" y="4549649"/>
              <a:ext cx="391455" cy="173094"/>
            </a:xfrm>
            <a:prstGeom prst="bentConnector3">
              <a:avLst>
                <a:gd name="adj1" fmla="val 100487"/>
              </a:avLst>
            </a:prstGeom>
            <a:noFill/>
            <a:ln w="9525" cap="flat" cmpd="sng">
              <a:solidFill>
                <a:schemeClr val="dk2"/>
              </a:solidFill>
              <a:prstDash val="solid"/>
              <a:round/>
              <a:headEnd type="none" w="med" len="med"/>
              <a:tailEnd type="triangle" w="med" len="med"/>
            </a:ln>
          </p:spPr>
        </p:cxnSp>
        <p:sp>
          <p:nvSpPr>
            <p:cNvPr id="188" name="Google Shape;188;p18"/>
            <p:cNvSpPr txBox="1"/>
            <p:nvPr/>
          </p:nvSpPr>
          <p:spPr>
            <a:xfrm>
              <a:off x="7747375" y="4656108"/>
              <a:ext cx="1042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Does not fit</a:t>
              </a:r>
              <a:endParaRPr sz="1200">
                <a:solidFill>
                  <a:schemeClr val="dk1"/>
                </a:solidFill>
                <a:latin typeface="Cabin"/>
                <a:ea typeface="Cabin"/>
                <a:cs typeface="Cabin"/>
                <a:sym typeface="Cabin"/>
              </a:endParaRPr>
            </a:p>
          </p:txBody>
        </p:sp>
      </p:grpSp>
      <p:cxnSp>
        <p:nvCxnSpPr>
          <p:cNvPr id="189" name="Google Shape;189;p18"/>
          <p:cNvCxnSpPr/>
          <p:nvPr/>
        </p:nvCxnSpPr>
        <p:spPr>
          <a:xfrm rot="10800000">
            <a:off x="10993825" y="4766125"/>
            <a:ext cx="13200" cy="737400"/>
          </a:xfrm>
          <a:prstGeom prst="straightConnector1">
            <a:avLst/>
          </a:prstGeom>
          <a:noFill/>
          <a:ln w="9525" cap="flat" cmpd="sng">
            <a:solidFill>
              <a:schemeClr val="dk2"/>
            </a:solidFill>
            <a:prstDash val="solid"/>
            <a:round/>
            <a:headEnd type="none" w="med" len="med"/>
            <a:tailEnd type="triangle" w="med" len="med"/>
          </a:ln>
        </p:spPr>
      </p:cxnSp>
      <p:sp>
        <p:nvSpPr>
          <p:cNvPr id="190" name="Google Shape;190;p18"/>
          <p:cNvSpPr txBox="1"/>
          <p:nvPr/>
        </p:nvSpPr>
        <p:spPr>
          <a:xfrm>
            <a:off x="10231050" y="5353910"/>
            <a:ext cx="160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dk1"/>
                </a:solidFill>
                <a:latin typeface="Cabin"/>
                <a:ea typeface="Cabin"/>
                <a:cs typeface="Cabin"/>
                <a:sym typeface="Cabin"/>
              </a:rPr>
              <a:t>Wastage!</a:t>
            </a:r>
            <a:endParaRPr sz="2800" b="1" dirty="0">
              <a:solidFill>
                <a:schemeClr val="dk1"/>
              </a:solidFill>
              <a:latin typeface="Cabin"/>
              <a:ea typeface="Cabin"/>
              <a:cs typeface="Cabin"/>
              <a:sym typeface="Cabin"/>
            </a:endParaRPr>
          </a:p>
        </p:txBody>
      </p:sp>
      <p:sp>
        <p:nvSpPr>
          <p:cNvPr id="192" name="Google Shape;192;p18"/>
          <p:cNvSpPr txBox="1"/>
          <p:nvPr/>
        </p:nvSpPr>
        <p:spPr>
          <a:xfrm>
            <a:off x="622490" y="5679945"/>
            <a:ext cx="5581481"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bin"/>
                <a:ea typeface="Cabin"/>
                <a:cs typeface="Cabin"/>
                <a:sym typeface="Cabin"/>
              </a:rPr>
              <a:t>How does wastage affect response time?</a:t>
            </a:r>
            <a:endParaRPr sz="2400" dirty="0">
              <a:solidFill>
                <a:schemeClr val="dk1"/>
              </a:solidFill>
              <a:latin typeface="Cabin"/>
              <a:ea typeface="Cabin"/>
              <a:cs typeface="Cabin"/>
              <a:sym typeface="Cabin"/>
            </a:endParaRPr>
          </a:p>
        </p:txBody>
      </p:sp>
      <p:grpSp>
        <p:nvGrpSpPr>
          <p:cNvPr id="6" name="Group 5">
            <a:extLst>
              <a:ext uri="{FF2B5EF4-FFF2-40B4-BE49-F238E27FC236}">
                <a16:creationId xmlns:a16="http://schemas.microsoft.com/office/drawing/2014/main" id="{5D91167D-1C98-6F7F-7CB4-75AF09E50C4E}"/>
              </a:ext>
            </a:extLst>
          </p:cNvPr>
          <p:cNvGrpSpPr/>
          <p:nvPr/>
        </p:nvGrpSpPr>
        <p:grpSpPr>
          <a:xfrm>
            <a:off x="5175806" y="2853681"/>
            <a:ext cx="1406594" cy="461635"/>
            <a:chOff x="5067835" y="3142867"/>
            <a:chExt cx="1406594" cy="461635"/>
          </a:xfrm>
        </p:grpSpPr>
        <p:cxnSp>
          <p:nvCxnSpPr>
            <p:cNvPr id="3" name="Straight Arrow Connector 2">
              <a:extLst>
                <a:ext uri="{FF2B5EF4-FFF2-40B4-BE49-F238E27FC236}">
                  <a16:creationId xmlns:a16="http://schemas.microsoft.com/office/drawing/2014/main" id="{8883A5D1-4C65-D6C5-2697-222D8BB740D3}"/>
                </a:ext>
              </a:extLst>
            </p:cNvPr>
            <p:cNvCxnSpPr/>
            <p:nvPr/>
          </p:nvCxnSpPr>
          <p:spPr>
            <a:xfrm>
              <a:off x="5289452" y="3530991"/>
              <a:ext cx="8065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Google Shape;148;p18">
              <a:extLst>
                <a:ext uri="{FF2B5EF4-FFF2-40B4-BE49-F238E27FC236}">
                  <a16:creationId xmlns:a16="http://schemas.microsoft.com/office/drawing/2014/main" id="{0884CEE9-58EA-5AAC-67CE-F9C1B40330E7}"/>
                </a:ext>
              </a:extLst>
            </p:cNvPr>
            <p:cNvSpPr txBox="1"/>
            <p:nvPr/>
          </p:nvSpPr>
          <p:spPr>
            <a:xfrm>
              <a:off x="5067835" y="3142867"/>
              <a:ext cx="140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Job arrivals</a:t>
              </a:r>
              <a:endParaRPr sz="1800">
                <a:solidFill>
                  <a:schemeClr val="dk1"/>
                </a:solidFill>
                <a:latin typeface="Cabin"/>
                <a:ea typeface="Cabin"/>
                <a:cs typeface="Cabin"/>
                <a:sym typeface="Cabin"/>
              </a:endParaRPr>
            </a:p>
          </p:txBody>
        </p:sp>
      </p:grpSp>
      <p:grpSp>
        <p:nvGrpSpPr>
          <p:cNvPr id="2" name="Group 1">
            <a:extLst>
              <a:ext uri="{FF2B5EF4-FFF2-40B4-BE49-F238E27FC236}">
                <a16:creationId xmlns:a16="http://schemas.microsoft.com/office/drawing/2014/main" id="{831C1659-25FE-D704-DC24-16ABF3A91701}"/>
              </a:ext>
            </a:extLst>
          </p:cNvPr>
          <p:cNvGrpSpPr/>
          <p:nvPr/>
        </p:nvGrpSpPr>
        <p:grpSpPr>
          <a:xfrm>
            <a:off x="6312986" y="1834451"/>
            <a:ext cx="5282300" cy="609375"/>
            <a:chOff x="3651455" y="1818326"/>
            <a:chExt cx="5282300" cy="609375"/>
          </a:xfrm>
        </p:grpSpPr>
        <p:sp>
          <p:nvSpPr>
            <p:cNvPr id="5" name="Right Brace 4">
              <a:extLst>
                <a:ext uri="{FF2B5EF4-FFF2-40B4-BE49-F238E27FC236}">
                  <a16:creationId xmlns:a16="http://schemas.microsoft.com/office/drawing/2014/main" id="{852253CA-191D-574C-BEFA-253E38F02709}"/>
                </a:ext>
              </a:extLst>
            </p:cNvPr>
            <p:cNvSpPr/>
            <p:nvPr/>
          </p:nvSpPr>
          <p:spPr>
            <a:xfrm rot="16200000">
              <a:off x="6183879" y="-322175"/>
              <a:ext cx="217452" cy="5282300"/>
            </a:xfrm>
            <a:prstGeom prst="rightBrace">
              <a:avLst>
                <a:gd name="adj1" fmla="val 45000"/>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Google Shape;148;p18">
                  <a:extLst>
                    <a:ext uri="{FF2B5EF4-FFF2-40B4-BE49-F238E27FC236}">
                      <a16:creationId xmlns:a16="http://schemas.microsoft.com/office/drawing/2014/main" id="{F4DBD247-3881-4342-77E3-54F0E5C60591}"/>
                    </a:ext>
                  </a:extLst>
                </p:cNvPr>
                <p:cNvSpPr txBox="1"/>
                <p:nvPr/>
              </p:nvSpPr>
              <p:spPr>
                <a:xfrm>
                  <a:off x="5414957" y="1818326"/>
                  <a:ext cx="2052419"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Response time, </a:t>
                  </a:r>
                  <a14:m>
                    <m:oMath xmlns:m="http://schemas.openxmlformats.org/officeDocument/2006/math">
                      <m:r>
                        <a:rPr lang="en-US" sz="1800" b="0" i="1" smtClean="0">
                          <a:solidFill>
                            <a:schemeClr val="dk1"/>
                          </a:solidFill>
                          <a:latin typeface="Cambria Math" panose="02040503050406030204" pitchFamily="18" charset="0"/>
                          <a:ea typeface="Cabin"/>
                          <a:cs typeface="Cabin"/>
                          <a:sym typeface="Cabin"/>
                        </a:rPr>
                        <m:t>𝑇</m:t>
                      </m:r>
                    </m:oMath>
                  </a14:m>
                  <a:endParaRPr sz="1800">
                    <a:solidFill>
                      <a:schemeClr val="dk1"/>
                    </a:solidFill>
                    <a:latin typeface="Cabin"/>
                    <a:ea typeface="Cabin"/>
                    <a:cs typeface="Cabin"/>
                    <a:sym typeface="Cabin"/>
                  </a:endParaRPr>
                </a:p>
              </p:txBody>
            </p:sp>
          </mc:Choice>
          <mc:Fallback xmlns="">
            <p:sp>
              <p:nvSpPr>
                <p:cNvPr id="7" name="Google Shape;148;p18">
                  <a:extLst>
                    <a:ext uri="{FF2B5EF4-FFF2-40B4-BE49-F238E27FC236}">
                      <a16:creationId xmlns:a16="http://schemas.microsoft.com/office/drawing/2014/main" id="{F4DBD247-3881-4342-77E3-54F0E5C60591}"/>
                    </a:ext>
                  </a:extLst>
                </p:cNvPr>
                <p:cNvSpPr txBox="1">
                  <a:spLocks noRot="1" noChangeAspect="1" noMove="1" noResize="1" noEditPoints="1" noAdjustHandles="1" noChangeArrowheads="1" noChangeShapeType="1" noTextEdit="1"/>
                </p:cNvSpPr>
                <p:nvPr/>
              </p:nvSpPr>
              <p:spPr>
                <a:xfrm>
                  <a:off x="5414957" y="1818326"/>
                  <a:ext cx="2052419" cy="461635"/>
                </a:xfrm>
                <a:prstGeom prst="rect">
                  <a:avLst/>
                </a:prstGeom>
                <a:blipFill>
                  <a:blip r:embed="rId4"/>
                  <a:stretch>
                    <a:fillRect l="-3086" b="-8108"/>
                  </a:stretch>
                </a:blipFill>
                <a:ln>
                  <a:noFill/>
                </a:ln>
              </p:spPr>
              <p:txBody>
                <a:bodyPr/>
                <a:lstStyle/>
                <a:p>
                  <a:r>
                    <a:rPr lang="en-US">
                      <a:noFill/>
                    </a:rPr>
                    <a:t> </a:t>
                  </a:r>
                </a:p>
              </p:txBody>
            </p:sp>
          </mc:Fallback>
        </mc:AlternateContent>
      </p:grpSp>
      <p:grpSp>
        <p:nvGrpSpPr>
          <p:cNvPr id="8" name="Google Shape;176;p18">
            <a:extLst>
              <a:ext uri="{FF2B5EF4-FFF2-40B4-BE49-F238E27FC236}">
                <a16:creationId xmlns:a16="http://schemas.microsoft.com/office/drawing/2014/main" id="{DBCFB35D-5752-C3AE-6253-FE6E31C2C3DA}"/>
              </a:ext>
            </a:extLst>
          </p:cNvPr>
          <p:cNvGrpSpPr/>
          <p:nvPr/>
        </p:nvGrpSpPr>
        <p:grpSpPr>
          <a:xfrm>
            <a:off x="10154941" y="4130469"/>
            <a:ext cx="1097250" cy="654261"/>
            <a:chOff x="10153225" y="4133705"/>
            <a:chExt cx="1097250" cy="654261"/>
          </a:xfrm>
        </p:grpSpPr>
        <p:sp>
          <p:nvSpPr>
            <p:cNvPr id="9" name="Google Shape;177;p18">
              <a:extLst>
                <a:ext uri="{FF2B5EF4-FFF2-40B4-BE49-F238E27FC236}">
                  <a16:creationId xmlns:a16="http://schemas.microsoft.com/office/drawing/2014/main" id="{8AE7349E-F7D2-437C-3764-5CC3FE0FA536}"/>
                </a:ext>
              </a:extLst>
            </p:cNvPr>
            <p:cNvSpPr/>
            <p:nvPr/>
          </p:nvSpPr>
          <p:spPr>
            <a:xfrm>
              <a:off x="10884775" y="413370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 name="Google Shape;178;p18">
              <a:extLst>
                <a:ext uri="{FF2B5EF4-FFF2-40B4-BE49-F238E27FC236}">
                  <a16:creationId xmlns:a16="http://schemas.microsoft.com/office/drawing/2014/main" id="{EABFD0F2-F0BD-4567-BF9D-31A27F09E126}"/>
                </a:ext>
              </a:extLst>
            </p:cNvPr>
            <p:cNvSpPr/>
            <p:nvPr/>
          </p:nvSpPr>
          <p:spPr>
            <a:xfrm>
              <a:off x="10153225" y="4604966"/>
              <a:ext cx="73152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grpSp>
      <p:sp>
        <p:nvSpPr>
          <p:cNvPr id="19" name="TextBox 18">
            <a:extLst>
              <a:ext uri="{FF2B5EF4-FFF2-40B4-BE49-F238E27FC236}">
                <a16:creationId xmlns:a16="http://schemas.microsoft.com/office/drawing/2014/main" id="{14020213-006D-0C72-5992-17FDCB6BAB06}"/>
              </a:ext>
            </a:extLst>
          </p:cNvPr>
          <p:cNvSpPr txBox="1"/>
          <p:nvPr/>
        </p:nvSpPr>
        <p:spPr>
          <a:xfrm>
            <a:off x="283706" y="2013699"/>
            <a:ext cx="4968729" cy="25724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abin"/>
                <a:ea typeface="Cabin"/>
                <a:cs typeface="Cabin"/>
                <a:sym typeface="Cabin"/>
              </a:rPr>
              <a:t>Data centers serve jobs that request multiple resources --- </a:t>
            </a:r>
            <a:r>
              <a:rPr kumimoji="0" lang="en-US" sz="2200" b="0" i="1" u="none" strike="noStrike" kern="0" cap="none" spc="0" normalizeH="0" baseline="0" noProof="0" dirty="0" err="1">
                <a:ln>
                  <a:noFill/>
                </a:ln>
                <a:solidFill>
                  <a:srgbClr val="000000"/>
                </a:solidFill>
                <a:effectLst/>
                <a:uLnTx/>
                <a:uFillTx/>
                <a:latin typeface="Cabin"/>
                <a:ea typeface="Cabin"/>
                <a:cs typeface="Cabin"/>
                <a:sym typeface="Cabin"/>
              </a:rPr>
              <a:t>multiresource</a:t>
            </a:r>
            <a:r>
              <a:rPr kumimoji="0" lang="en-US" sz="2200" b="0" i="1" u="none" strike="noStrike" kern="0" cap="none" spc="0" normalizeH="0" baseline="0" noProof="0" dirty="0">
                <a:ln>
                  <a:noFill/>
                </a:ln>
                <a:solidFill>
                  <a:srgbClr val="000000"/>
                </a:solidFill>
                <a:effectLst/>
                <a:uLnTx/>
                <a:uFillTx/>
                <a:latin typeface="Cabin"/>
                <a:ea typeface="Cabin"/>
                <a:cs typeface="Cabin"/>
                <a:sym typeface="Cabin"/>
              </a:rPr>
              <a:t> jobs</a:t>
            </a:r>
          </a:p>
          <a:p>
            <a:pPr marL="457200" marR="0" lvl="0" indent="-368300" algn="l" defTabSz="914400" rtl="0" eaLnBrk="1" fontAlgn="auto" latinLnBrk="0" hangingPunct="1">
              <a:lnSpc>
                <a:spcPct val="90000"/>
              </a:lnSpc>
              <a:spcBef>
                <a:spcPts val="500"/>
              </a:spcBef>
              <a:spcAft>
                <a:spcPts val="0"/>
              </a:spcAft>
              <a:buClr>
                <a:srgbClr val="000000"/>
              </a:buClr>
              <a:buSzPts val="2200"/>
              <a:buFont typeface="Cabin"/>
              <a:buChar char="●"/>
              <a:tabLst/>
              <a:defRPr/>
            </a:pPr>
            <a:r>
              <a:rPr kumimoji="0" lang="en-US" sz="2200" b="0" i="0" u="none" strike="noStrike" kern="0" cap="none" spc="0" normalizeH="0" baseline="0" noProof="0" dirty="0">
                <a:ln>
                  <a:noFill/>
                </a:ln>
                <a:solidFill>
                  <a:srgbClr val="000000"/>
                </a:solidFill>
                <a:effectLst/>
                <a:uLnTx/>
                <a:uFillTx/>
                <a:latin typeface="Cabin"/>
                <a:ea typeface="Cabin"/>
                <a:cs typeface="Cabin"/>
                <a:sym typeface="Cabin"/>
              </a:rPr>
              <a:t>CPUs</a:t>
            </a:r>
          </a:p>
          <a:p>
            <a:pPr marL="457200" marR="0" lvl="0" indent="-368300" algn="l" defTabSz="914400" rtl="0" eaLnBrk="1" fontAlgn="auto" latinLnBrk="0" hangingPunct="1">
              <a:lnSpc>
                <a:spcPct val="90000"/>
              </a:lnSpc>
              <a:spcBef>
                <a:spcPts val="0"/>
              </a:spcBef>
              <a:spcAft>
                <a:spcPts val="0"/>
              </a:spcAft>
              <a:buClr>
                <a:srgbClr val="000000"/>
              </a:buClr>
              <a:buSzPts val="2200"/>
              <a:buFont typeface="Cabin"/>
              <a:buChar char="●"/>
              <a:tabLst/>
              <a:defRPr/>
            </a:pPr>
            <a:r>
              <a:rPr kumimoji="0" lang="en-US" sz="2200" b="0" i="0" u="none" strike="noStrike" kern="0" cap="none" spc="0" normalizeH="0" baseline="0" noProof="0" dirty="0">
                <a:ln>
                  <a:noFill/>
                </a:ln>
                <a:solidFill>
                  <a:srgbClr val="000000"/>
                </a:solidFill>
                <a:effectLst/>
                <a:uLnTx/>
                <a:uFillTx/>
                <a:latin typeface="Cabin"/>
                <a:ea typeface="Cabin"/>
                <a:cs typeface="Cabin"/>
                <a:sym typeface="Cabin"/>
              </a:rPr>
              <a:t>Memory</a:t>
            </a:r>
          </a:p>
          <a:p>
            <a:pPr marL="457200" marR="0" lvl="0" indent="-368300" algn="l" defTabSz="914400" rtl="0" eaLnBrk="1" fontAlgn="auto" latinLnBrk="0" hangingPunct="1">
              <a:lnSpc>
                <a:spcPct val="90000"/>
              </a:lnSpc>
              <a:spcBef>
                <a:spcPts val="0"/>
              </a:spcBef>
              <a:spcAft>
                <a:spcPts val="0"/>
              </a:spcAft>
              <a:buClr>
                <a:srgbClr val="000000"/>
              </a:buClr>
              <a:buSzPts val="2200"/>
              <a:buFont typeface="Cabin"/>
              <a:buChar char="●"/>
              <a:tabLst/>
              <a:defRPr/>
            </a:pPr>
            <a:r>
              <a:rPr kumimoji="0" lang="en-US" sz="2200" b="0" i="0" u="none" strike="noStrike" kern="0" cap="none" spc="0" normalizeH="0" baseline="0" noProof="0" dirty="0">
                <a:ln>
                  <a:noFill/>
                </a:ln>
                <a:solidFill>
                  <a:srgbClr val="000000"/>
                </a:solidFill>
                <a:effectLst/>
                <a:uLnTx/>
                <a:uFillTx/>
                <a:latin typeface="Cabin"/>
                <a:ea typeface="Cabin"/>
                <a:cs typeface="Cabin"/>
                <a:sym typeface="Cabin"/>
              </a:rPr>
              <a:t>Storage (Local / Disaggregated)</a:t>
            </a:r>
          </a:p>
          <a:p>
            <a:pPr marL="457200" marR="0" lvl="0" indent="-368300" algn="l" defTabSz="914400" rtl="0" eaLnBrk="1" fontAlgn="auto" latinLnBrk="0" hangingPunct="1">
              <a:lnSpc>
                <a:spcPct val="90000"/>
              </a:lnSpc>
              <a:spcBef>
                <a:spcPts val="0"/>
              </a:spcBef>
              <a:spcAft>
                <a:spcPts val="0"/>
              </a:spcAft>
              <a:buClr>
                <a:srgbClr val="000000"/>
              </a:buClr>
              <a:buSzPts val="2200"/>
              <a:buFont typeface="Cabin"/>
              <a:buChar char="●"/>
              <a:tabLst/>
              <a:defRPr/>
            </a:pPr>
            <a:r>
              <a:rPr kumimoji="0" lang="en-US" sz="2200" b="0" i="0" u="none" strike="noStrike" kern="0" cap="none" spc="0" normalizeH="0" baseline="0" noProof="0" dirty="0">
                <a:ln>
                  <a:noFill/>
                </a:ln>
                <a:solidFill>
                  <a:srgbClr val="000000"/>
                </a:solidFill>
                <a:effectLst/>
                <a:uLnTx/>
                <a:uFillTx/>
                <a:latin typeface="Cabin"/>
                <a:ea typeface="Cabin"/>
                <a:cs typeface="Cabin"/>
                <a:sym typeface="Cabin"/>
              </a:rPr>
              <a:t>Hardware Accelerator</a:t>
            </a:r>
          </a:p>
          <a:p>
            <a:pPr marL="457200" marR="0" lvl="0" indent="-368300" algn="l" defTabSz="914400" rtl="0" eaLnBrk="1" fontAlgn="auto" latinLnBrk="0" hangingPunct="1">
              <a:lnSpc>
                <a:spcPct val="90000"/>
              </a:lnSpc>
              <a:spcBef>
                <a:spcPts val="0"/>
              </a:spcBef>
              <a:spcAft>
                <a:spcPts val="0"/>
              </a:spcAft>
              <a:buClr>
                <a:srgbClr val="000000"/>
              </a:buClr>
              <a:buSzPts val="2200"/>
              <a:buFont typeface="Cabin"/>
              <a:buChar char="●"/>
              <a:tabLst/>
              <a:defRPr/>
            </a:pPr>
            <a:r>
              <a:rPr kumimoji="0" lang="en-US" sz="2200" b="0" i="0" u="none" strike="noStrike" kern="0" cap="none" spc="0" normalizeH="0" baseline="0" noProof="0" dirty="0">
                <a:ln>
                  <a:noFill/>
                </a:ln>
                <a:solidFill>
                  <a:srgbClr val="000000"/>
                </a:solidFill>
                <a:effectLst/>
                <a:uLnTx/>
                <a:uFillTx/>
                <a:latin typeface="Cabin"/>
                <a:ea typeface="Cabin"/>
                <a:cs typeface="Cabin"/>
                <a:sym typeface="Cabin"/>
              </a:rPr>
              <a:t>Networks</a:t>
            </a:r>
            <a:endParaRPr kumimoji="0" lang="en-US" sz="2200" b="1" i="0" u="none" strike="noStrike" kern="0" cap="none" spc="0" normalizeH="0" baseline="0" noProof="0" dirty="0">
              <a:ln>
                <a:noFill/>
              </a:ln>
              <a:solidFill>
                <a:srgbClr val="000000"/>
              </a:solidFill>
              <a:effectLst/>
              <a:uLnTx/>
              <a:uFillTx/>
              <a:latin typeface="Cabin"/>
              <a:ea typeface="Cabin"/>
              <a:cs typeface="Cabin"/>
              <a:sym typeface="Cabin"/>
            </a:endParaRPr>
          </a:p>
          <a:p>
            <a:endParaRPr lang="en-US" dirty="0"/>
          </a:p>
        </p:txBody>
      </p:sp>
      <p:grpSp>
        <p:nvGrpSpPr>
          <p:cNvPr id="11" name="Google Shape;182;p18" descr="Last orange">
            <a:extLst>
              <a:ext uri="{FF2B5EF4-FFF2-40B4-BE49-F238E27FC236}">
                <a16:creationId xmlns:a16="http://schemas.microsoft.com/office/drawing/2014/main" id="{9A8B0133-877B-FE2F-6AB3-AAD64BAA0A47}"/>
              </a:ext>
            </a:extLst>
          </p:cNvPr>
          <p:cNvGrpSpPr/>
          <p:nvPr/>
        </p:nvGrpSpPr>
        <p:grpSpPr>
          <a:xfrm>
            <a:off x="7851270" y="2994268"/>
            <a:ext cx="1272165" cy="1943245"/>
            <a:chOff x="3696718" y="5368895"/>
            <a:chExt cx="1272165" cy="1943245"/>
          </a:xfrm>
        </p:grpSpPr>
        <p:sp>
          <p:nvSpPr>
            <p:cNvPr id="12" name="Google Shape;183;p18">
              <a:extLst>
                <a:ext uri="{FF2B5EF4-FFF2-40B4-BE49-F238E27FC236}">
                  <a16:creationId xmlns:a16="http://schemas.microsoft.com/office/drawing/2014/main" id="{FE439BA7-C820-DA90-2177-3F54EFC06805}"/>
                </a:ext>
              </a:extLst>
            </p:cNvPr>
            <p:cNvSpPr/>
            <p:nvPr/>
          </p:nvSpPr>
          <p:spPr>
            <a:xfrm>
              <a:off x="4159285" y="5368895"/>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 name="Google Shape;184;p18">
              <a:extLst>
                <a:ext uri="{FF2B5EF4-FFF2-40B4-BE49-F238E27FC236}">
                  <a16:creationId xmlns:a16="http://schemas.microsoft.com/office/drawing/2014/main" id="{47E5BDD9-65BA-F6B0-0328-B9F36DF44F98}"/>
                </a:ext>
              </a:extLst>
            </p:cNvPr>
            <p:cNvSpPr txBox="1"/>
            <p:nvPr/>
          </p:nvSpPr>
          <p:spPr>
            <a:xfrm>
              <a:off x="3696718" y="6388841"/>
              <a:ext cx="1272165"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1 core</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2G</a:t>
              </a:r>
              <a:endParaRPr sz="1600" dirty="0">
                <a:solidFill>
                  <a:schemeClr val="dk1"/>
                </a:solidFill>
                <a:latin typeface="Cabin"/>
                <a:ea typeface="Cabin"/>
                <a:cs typeface="Cabin"/>
                <a:sym typeface="Cabin"/>
              </a:endParaRPr>
            </a:p>
          </p:txBody>
        </p:sp>
      </p:grpSp>
      <p:grpSp>
        <p:nvGrpSpPr>
          <p:cNvPr id="20" name="Group 19">
            <a:extLst>
              <a:ext uri="{FF2B5EF4-FFF2-40B4-BE49-F238E27FC236}">
                <a16:creationId xmlns:a16="http://schemas.microsoft.com/office/drawing/2014/main" id="{01EB3796-DCF9-A080-A3CA-FD13F91F05C5}"/>
              </a:ext>
            </a:extLst>
          </p:cNvPr>
          <p:cNvGrpSpPr/>
          <p:nvPr/>
        </p:nvGrpSpPr>
        <p:grpSpPr>
          <a:xfrm>
            <a:off x="5589371" y="4934367"/>
            <a:ext cx="4206788" cy="440295"/>
            <a:chOff x="5589371" y="4934367"/>
            <a:chExt cx="4206788" cy="440295"/>
          </a:xfrm>
        </p:grpSpPr>
        <p:grpSp>
          <p:nvGrpSpPr>
            <p:cNvPr id="17" name="Group 16">
              <a:extLst>
                <a:ext uri="{FF2B5EF4-FFF2-40B4-BE49-F238E27FC236}">
                  <a16:creationId xmlns:a16="http://schemas.microsoft.com/office/drawing/2014/main" id="{12A88D85-048A-DFC0-3D63-96C5AAF5A5DF}"/>
                </a:ext>
              </a:extLst>
            </p:cNvPr>
            <p:cNvGrpSpPr/>
            <p:nvPr/>
          </p:nvGrpSpPr>
          <p:grpSpPr>
            <a:xfrm>
              <a:off x="7231880" y="4934367"/>
              <a:ext cx="2564279" cy="437149"/>
              <a:chOff x="7231880" y="4934367"/>
              <a:chExt cx="2564279" cy="437149"/>
            </a:xfrm>
          </p:grpSpPr>
          <p:sp>
            <p:nvSpPr>
              <p:cNvPr id="14" name="Google Shape;162;p18">
                <a:extLst>
                  <a:ext uri="{FF2B5EF4-FFF2-40B4-BE49-F238E27FC236}">
                    <a16:creationId xmlns:a16="http://schemas.microsoft.com/office/drawing/2014/main" id="{CAC95262-0BB9-25BC-82BC-72D9AAB89AFC}"/>
                  </a:ext>
                </a:extLst>
              </p:cNvPr>
              <p:cNvSpPr txBox="1"/>
              <p:nvPr/>
            </p:nvSpPr>
            <p:spPr>
              <a:xfrm>
                <a:off x="7231880" y="4940659"/>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Type-1</a:t>
                </a:r>
                <a:endParaRPr sz="1600" dirty="0">
                  <a:solidFill>
                    <a:schemeClr val="dk1"/>
                  </a:solidFill>
                  <a:latin typeface="Cabin"/>
                  <a:ea typeface="Cabin"/>
                  <a:cs typeface="Cabin"/>
                  <a:sym typeface="Cabin"/>
                </a:endParaRPr>
              </a:p>
            </p:txBody>
          </p:sp>
          <p:sp>
            <p:nvSpPr>
              <p:cNvPr id="15" name="Google Shape;162;p18">
                <a:extLst>
                  <a:ext uri="{FF2B5EF4-FFF2-40B4-BE49-F238E27FC236}">
                    <a16:creationId xmlns:a16="http://schemas.microsoft.com/office/drawing/2014/main" id="{90605E80-2B54-DFB5-50B9-C2BDB83BDCA2}"/>
                  </a:ext>
                </a:extLst>
              </p:cNvPr>
              <p:cNvSpPr txBox="1"/>
              <p:nvPr/>
            </p:nvSpPr>
            <p:spPr>
              <a:xfrm>
                <a:off x="7942412" y="4934367"/>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Type-1</a:t>
                </a:r>
                <a:endParaRPr sz="1600" dirty="0">
                  <a:solidFill>
                    <a:schemeClr val="dk1"/>
                  </a:solidFill>
                  <a:latin typeface="Cabin"/>
                  <a:ea typeface="Cabin"/>
                  <a:cs typeface="Cabin"/>
                  <a:sym typeface="Cabin"/>
                </a:endParaRPr>
              </a:p>
            </p:txBody>
          </p:sp>
          <p:sp>
            <p:nvSpPr>
              <p:cNvPr id="16" name="Google Shape;162;p18">
                <a:extLst>
                  <a:ext uri="{FF2B5EF4-FFF2-40B4-BE49-F238E27FC236}">
                    <a16:creationId xmlns:a16="http://schemas.microsoft.com/office/drawing/2014/main" id="{68A50E14-B8DC-D817-EA13-E1D460327F5B}"/>
                  </a:ext>
                </a:extLst>
              </p:cNvPr>
              <p:cNvSpPr txBox="1"/>
              <p:nvPr/>
            </p:nvSpPr>
            <p:spPr>
              <a:xfrm>
                <a:off x="8671447" y="4934367"/>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Type-2</a:t>
                </a:r>
                <a:endParaRPr sz="1600" dirty="0">
                  <a:solidFill>
                    <a:schemeClr val="dk1"/>
                  </a:solidFill>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18" name="Google Shape;162;p18">
                  <a:extLst>
                    <a:ext uri="{FF2B5EF4-FFF2-40B4-BE49-F238E27FC236}">
                      <a16:creationId xmlns:a16="http://schemas.microsoft.com/office/drawing/2014/main" id="{60C993F2-5746-516E-7665-E26E2A9FF52D}"/>
                    </a:ext>
                  </a:extLst>
                </p:cNvPr>
                <p:cNvSpPr txBox="1"/>
                <p:nvPr/>
              </p:nvSpPr>
              <p:spPr>
                <a:xfrm>
                  <a:off x="5589371" y="4943805"/>
                  <a:ext cx="1863954"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𝐾</m:t>
                      </m:r>
                    </m:oMath>
                  </a14:m>
                  <a:r>
                    <a:rPr lang="en-US" sz="1600" dirty="0">
                      <a:solidFill>
                        <a:schemeClr val="dk1"/>
                      </a:solidFill>
                      <a:latin typeface="Cabin"/>
                      <a:ea typeface="Cabin"/>
                      <a:cs typeface="Cabin"/>
                      <a:sym typeface="Cabin"/>
                    </a:rPr>
                    <a:t> different types:</a:t>
                  </a:r>
                  <a:endParaRPr sz="1600" dirty="0">
                    <a:solidFill>
                      <a:schemeClr val="dk1"/>
                    </a:solidFill>
                    <a:latin typeface="Cabin"/>
                    <a:ea typeface="Cabin"/>
                    <a:cs typeface="Cabin"/>
                    <a:sym typeface="Cabin"/>
                  </a:endParaRPr>
                </a:p>
              </p:txBody>
            </p:sp>
          </mc:Choice>
          <mc:Fallback xmlns="">
            <p:sp>
              <p:nvSpPr>
                <p:cNvPr id="18" name="Google Shape;162;p18">
                  <a:extLst>
                    <a:ext uri="{FF2B5EF4-FFF2-40B4-BE49-F238E27FC236}">
                      <a16:creationId xmlns:a16="http://schemas.microsoft.com/office/drawing/2014/main" id="{60C993F2-5746-516E-7665-E26E2A9FF52D}"/>
                    </a:ext>
                  </a:extLst>
                </p:cNvPr>
                <p:cNvSpPr txBox="1">
                  <a:spLocks noRot="1" noChangeAspect="1" noMove="1" noResize="1" noEditPoints="1" noAdjustHandles="1" noChangeArrowheads="1" noChangeShapeType="1" noTextEdit="1"/>
                </p:cNvSpPr>
                <p:nvPr/>
              </p:nvSpPr>
              <p:spPr>
                <a:xfrm>
                  <a:off x="5589371" y="4943805"/>
                  <a:ext cx="1863954" cy="430857"/>
                </a:xfrm>
                <a:prstGeom prst="rect">
                  <a:avLst/>
                </a:prstGeom>
                <a:blipFill>
                  <a:blip r:embed="rId5"/>
                  <a:stretch>
                    <a:fillRect b="-5714"/>
                  </a:stretch>
                </a:blipFill>
                <a:ln>
                  <a:noFill/>
                </a:ln>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60"/>
                                        </p:tgtEl>
                                        <p:attrNameLst>
                                          <p:attrName>style.visibility</p:attrName>
                                        </p:attrNameLst>
                                      </p:cBhvr>
                                      <p:to>
                                        <p:strVal val="visible"/>
                                      </p:to>
                                    </p:set>
                                    <p:anim calcmode="lin" valueType="num">
                                      <p:cBhvr additive="base">
                                        <p:cTn id="41" dur="1000"/>
                                        <p:tgtEl>
                                          <p:spTgt spid="160"/>
                                        </p:tgtEl>
                                        <p:attrNameLst>
                                          <p:attrName>ppt_x</p:attrName>
                                        </p:attrNameLst>
                                      </p:cBhvr>
                                      <p:tavLst>
                                        <p:tav tm="0">
                                          <p:val>
                                            <p:strVal val="#ppt_x-1"/>
                                          </p:val>
                                        </p:tav>
                                        <p:tav tm="100000">
                                          <p:val>
                                            <p:strVal val="#ppt_x"/>
                                          </p:val>
                                        </p:tav>
                                      </p:tavLst>
                                    </p:anim>
                                  </p:childTnLst>
                                </p:cTn>
                              </p:par>
                            </p:childTnLst>
                          </p:cTn>
                        </p:par>
                        <p:par>
                          <p:cTn id="42" fill="hold">
                            <p:stCondLst>
                              <p:cond delay="1000"/>
                            </p:stCondLst>
                            <p:childTnLst>
                              <p:par>
                                <p:cTn id="43" presetID="1" presetClass="entr" presetSubtype="0" fill="hold" nodeType="afterEffect">
                                  <p:stCondLst>
                                    <p:cond delay="0"/>
                                  </p:stCondLst>
                                  <p:childTnLst>
                                    <p:set>
                                      <p:cBhvr>
                                        <p:cTn id="44" dur="1" fill="hold">
                                          <p:stCondLst>
                                            <p:cond delay="0"/>
                                          </p:stCondLst>
                                        </p:cTn>
                                        <p:tgtEl>
                                          <p:spTgt spid="16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8"/>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64"/>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1000"/>
                                        <p:tgtEl>
                                          <p:spTgt spid="172"/>
                                        </p:tgtEl>
                                        <p:attrNameLst>
                                          <p:attrName>ppt_x</p:attrName>
                                        </p:attrNameLst>
                                      </p:cBhvr>
                                      <p:tavLst>
                                        <p:tav tm="0">
                                          <p:val>
                                            <p:strVal val="#ppt_x-1"/>
                                          </p:val>
                                        </p:tav>
                                        <p:tav tm="100000">
                                          <p:val>
                                            <p:strVal val="#ppt_x"/>
                                          </p:val>
                                        </p:tav>
                                      </p:tavLst>
                                    </p:anim>
                                  </p:childTnLst>
                                </p:cTn>
                              </p:par>
                            </p:childTnLst>
                          </p:cTn>
                        </p:par>
                        <p:par>
                          <p:cTn id="56" fill="hold">
                            <p:stCondLst>
                              <p:cond delay="1000"/>
                            </p:stCondLst>
                            <p:childTnLst>
                              <p:par>
                                <p:cTn id="57" presetID="1" presetClass="exit" presetSubtype="0" fill="hold" nodeType="afterEffect">
                                  <p:stCondLst>
                                    <p:cond delay="0"/>
                                  </p:stCondLst>
                                  <p:childTnLst>
                                    <p:set>
                                      <p:cBhvr>
                                        <p:cTn id="58" dur="1" fill="hold">
                                          <p:stCondLst>
                                            <p:cond delay="0"/>
                                          </p:stCondLst>
                                        </p:cTn>
                                        <p:tgtEl>
                                          <p:spTgt spid="16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7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82"/>
                                        </p:tgtEl>
                                        <p:attrNameLst>
                                          <p:attrName>style.visibility</p:attrName>
                                        </p:attrNameLst>
                                      </p:cBhvr>
                                      <p:to>
                                        <p:strVal val="visible"/>
                                      </p:to>
                                    </p:set>
                                    <p:anim calcmode="lin" valueType="num">
                                      <p:cBhvr additive="base">
                                        <p:cTn id="67" dur="1000"/>
                                        <p:tgtEl>
                                          <p:spTgt spid="182"/>
                                        </p:tgtEl>
                                        <p:attrNameLst>
                                          <p:attrName>ppt_x</p:attrName>
                                        </p:attrNameLst>
                                      </p:cBhvr>
                                      <p:tavLst>
                                        <p:tav tm="0">
                                          <p:val>
                                            <p:strVal val="#ppt_x-1"/>
                                          </p:val>
                                        </p:tav>
                                        <p:tav tm="100000">
                                          <p:val>
                                            <p:strVal val="#ppt_x"/>
                                          </p:val>
                                        </p:tav>
                                      </p:tavLst>
                                    </p:anim>
                                  </p:childTnLst>
                                </p:cTn>
                              </p:par>
                            </p:childTnLst>
                          </p:cTn>
                        </p:par>
                        <p:par>
                          <p:cTn id="68" fill="hold">
                            <p:stCondLst>
                              <p:cond delay="1000"/>
                            </p:stCondLst>
                            <p:childTnLst>
                              <p:par>
                                <p:cTn id="69" presetID="1" presetClass="entr" presetSubtype="0" fill="hold" nodeType="afterEffect">
                                  <p:stCondLst>
                                    <p:cond delay="0"/>
                                  </p:stCondLst>
                                  <p:childTnLst>
                                    <p:set>
                                      <p:cBhvr>
                                        <p:cTn id="70" dur="1" fill="hold">
                                          <p:stCondLst>
                                            <p:cond delay="0"/>
                                          </p:stCondLst>
                                        </p:cTn>
                                        <p:tgtEl>
                                          <p:spTgt spid="18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7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86"/>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1000"/>
                                        <p:tgtEl>
                                          <p:spTgt spid="11"/>
                                        </p:tgtEl>
                                        <p:attrNameLst>
                                          <p:attrName>ppt_x</p:attrName>
                                        </p:attrNameLst>
                                      </p:cBhvr>
                                      <p:tavLst>
                                        <p:tav tm="0">
                                          <p:val>
                                            <p:strVal val="#ppt_x-1"/>
                                          </p:val>
                                        </p:tav>
                                        <p:tav tm="100000">
                                          <p:val>
                                            <p:strVal val="#ppt_x"/>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90"/>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8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427"/>
        <p:cNvGrpSpPr/>
        <p:nvPr/>
      </p:nvGrpSpPr>
      <p:grpSpPr>
        <a:xfrm>
          <a:off x="0" y="0"/>
          <a:ext cx="0" cy="0"/>
          <a:chOff x="0" y="0"/>
          <a:chExt cx="0" cy="0"/>
        </a:xfrm>
      </p:grpSpPr>
      <p:sp>
        <p:nvSpPr>
          <p:cNvPr id="428" name="Google Shape;428;p24"/>
          <p:cNvSpPr txBox="1">
            <a:spLocks noGrp="1"/>
          </p:cNvSpPr>
          <p:nvPr>
            <p:ph type="title"/>
          </p:nvPr>
        </p:nvSpPr>
        <p:spPr>
          <a:xfrm>
            <a:off x="152400" y="1365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Scheduling </a:t>
            </a:r>
            <a:r>
              <a:rPr lang="en-US" err="1"/>
              <a:t>Multiresource</a:t>
            </a:r>
            <a:r>
              <a:rPr lang="en-US"/>
              <a:t> Jobs</a:t>
            </a:r>
            <a:endParaRPr/>
          </a:p>
        </p:txBody>
      </p:sp>
      <p:sp>
        <p:nvSpPr>
          <p:cNvPr id="429" name="Google Shape;429;p24"/>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grpSp>
        <p:nvGrpSpPr>
          <p:cNvPr id="430" name="Google Shape;430;p24"/>
          <p:cNvGrpSpPr/>
          <p:nvPr/>
        </p:nvGrpSpPr>
        <p:grpSpPr>
          <a:xfrm>
            <a:off x="251643" y="1174930"/>
            <a:ext cx="886542" cy="1728115"/>
            <a:chOff x="251643" y="1174930"/>
            <a:chExt cx="886542" cy="1728115"/>
          </a:xfrm>
        </p:grpSpPr>
        <p:sp>
          <p:nvSpPr>
            <p:cNvPr id="431" name="Google Shape;431;p24"/>
            <p:cNvSpPr/>
            <p:nvPr/>
          </p:nvSpPr>
          <p:spPr>
            <a:xfrm>
              <a:off x="772485" y="1439945"/>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32" name="Google Shape;432;p24"/>
            <p:cNvSpPr txBox="1"/>
            <p:nvPr/>
          </p:nvSpPr>
          <p:spPr>
            <a:xfrm>
              <a:off x="251643" y="2001771"/>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433" name="Google Shape;433;p24"/>
            <p:cNvSpPr txBox="1"/>
            <p:nvPr/>
          </p:nvSpPr>
          <p:spPr>
            <a:xfrm>
              <a:off x="804270" y="1174930"/>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grpSp>
      <p:grpSp>
        <p:nvGrpSpPr>
          <p:cNvPr id="434" name="Google Shape;434;p24"/>
          <p:cNvGrpSpPr/>
          <p:nvPr/>
        </p:nvGrpSpPr>
        <p:grpSpPr>
          <a:xfrm>
            <a:off x="106054" y="4202141"/>
            <a:ext cx="1513306" cy="626854"/>
            <a:chOff x="2235804" y="1727191"/>
            <a:chExt cx="1513306" cy="626854"/>
          </a:xfrm>
        </p:grpSpPr>
        <p:sp>
          <p:nvSpPr>
            <p:cNvPr id="435" name="Google Shape;435;p24"/>
            <p:cNvSpPr/>
            <p:nvPr/>
          </p:nvSpPr>
          <p:spPr>
            <a:xfrm>
              <a:off x="2651710" y="1988945"/>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36" name="Google Shape;436;p24"/>
            <p:cNvSpPr txBox="1"/>
            <p:nvPr/>
          </p:nvSpPr>
          <p:spPr>
            <a:xfrm>
              <a:off x="3030480" y="1727191"/>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3G</a:t>
              </a:r>
              <a:endParaRPr sz="1000">
                <a:solidFill>
                  <a:schemeClr val="dk1"/>
                </a:solidFill>
                <a:latin typeface="Cabin"/>
                <a:ea typeface="Cabin"/>
                <a:cs typeface="Cabin"/>
                <a:sym typeface="Cabin"/>
              </a:endParaRPr>
            </a:p>
          </p:txBody>
        </p:sp>
        <p:sp>
          <p:nvSpPr>
            <p:cNvPr id="437" name="Google Shape;437;p24"/>
            <p:cNvSpPr txBox="1"/>
            <p:nvPr/>
          </p:nvSpPr>
          <p:spPr>
            <a:xfrm>
              <a:off x="2235804" y="1974122"/>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grpSp>
      <p:grpSp>
        <p:nvGrpSpPr>
          <p:cNvPr id="438" name="Google Shape;438;p24"/>
          <p:cNvGrpSpPr/>
          <p:nvPr/>
        </p:nvGrpSpPr>
        <p:grpSpPr>
          <a:xfrm>
            <a:off x="364418" y="3115432"/>
            <a:ext cx="996562" cy="627138"/>
            <a:chOff x="1357280" y="1727207"/>
            <a:chExt cx="996562" cy="627138"/>
          </a:xfrm>
        </p:grpSpPr>
        <p:sp>
          <p:nvSpPr>
            <p:cNvPr id="439" name="Google Shape;439;p24"/>
            <p:cNvSpPr/>
            <p:nvPr/>
          </p:nvSpPr>
          <p:spPr>
            <a:xfrm>
              <a:off x="1784335" y="19886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40" name="Google Shape;440;p24"/>
            <p:cNvSpPr txBox="1"/>
            <p:nvPr/>
          </p:nvSpPr>
          <p:spPr>
            <a:xfrm>
              <a:off x="1357280" y="1970802"/>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441" name="Google Shape;441;p24"/>
            <p:cNvSpPr txBox="1"/>
            <p:nvPr/>
          </p:nvSpPr>
          <p:spPr>
            <a:xfrm>
              <a:off x="1822542" y="1727207"/>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grpSp>
      <p:grpSp>
        <p:nvGrpSpPr>
          <p:cNvPr id="442" name="Google Shape;442;p24"/>
          <p:cNvGrpSpPr/>
          <p:nvPr/>
        </p:nvGrpSpPr>
        <p:grpSpPr>
          <a:xfrm>
            <a:off x="152394" y="5037380"/>
            <a:ext cx="1222099" cy="997940"/>
            <a:chOff x="3762069" y="1539255"/>
            <a:chExt cx="1222099" cy="997940"/>
          </a:xfrm>
        </p:grpSpPr>
        <p:sp>
          <p:nvSpPr>
            <p:cNvPr id="443" name="Google Shape;443;p24"/>
            <p:cNvSpPr/>
            <p:nvPr/>
          </p:nvSpPr>
          <p:spPr>
            <a:xfrm>
              <a:off x="4250779" y="18057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44" name="Google Shape;444;p24"/>
            <p:cNvSpPr txBox="1"/>
            <p:nvPr/>
          </p:nvSpPr>
          <p:spPr>
            <a:xfrm>
              <a:off x="3762069" y="1969115"/>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 cores</a:t>
              </a:r>
              <a:endParaRPr sz="1000">
                <a:solidFill>
                  <a:schemeClr val="dk1"/>
                </a:solidFill>
                <a:latin typeface="Cabin"/>
                <a:ea typeface="Cabin"/>
                <a:cs typeface="Cabin"/>
                <a:sym typeface="Cabin"/>
              </a:endParaRPr>
            </a:p>
          </p:txBody>
        </p:sp>
        <p:sp>
          <p:nvSpPr>
            <p:cNvPr id="445" name="Google Shape;445;p24"/>
            <p:cNvSpPr txBox="1"/>
            <p:nvPr/>
          </p:nvSpPr>
          <p:spPr>
            <a:xfrm>
              <a:off x="4452868" y="1539255"/>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grpSp>
      <p:grpSp>
        <p:nvGrpSpPr>
          <p:cNvPr id="446" name="Google Shape;446;p24"/>
          <p:cNvGrpSpPr/>
          <p:nvPr/>
        </p:nvGrpSpPr>
        <p:grpSpPr>
          <a:xfrm>
            <a:off x="2730532" y="2748544"/>
            <a:ext cx="5154681" cy="1846888"/>
            <a:chOff x="9297725" y="1147525"/>
            <a:chExt cx="1400569" cy="352500"/>
          </a:xfrm>
        </p:grpSpPr>
        <p:cxnSp>
          <p:nvCxnSpPr>
            <p:cNvPr id="447" name="Google Shape;447;p24"/>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24"/>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24"/>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cxnSp>
        <p:nvCxnSpPr>
          <p:cNvPr id="450" name="Google Shape;450;p24"/>
          <p:cNvCxnSpPr/>
          <p:nvPr/>
        </p:nvCxnSpPr>
        <p:spPr>
          <a:xfrm>
            <a:off x="1686850" y="3498125"/>
            <a:ext cx="677400" cy="0"/>
          </a:xfrm>
          <a:prstGeom prst="straightConnector1">
            <a:avLst/>
          </a:prstGeom>
          <a:noFill/>
          <a:ln w="9525" cap="flat" cmpd="sng">
            <a:solidFill>
              <a:schemeClr val="dk2"/>
            </a:solidFill>
            <a:prstDash val="solid"/>
            <a:round/>
            <a:headEnd type="none" w="med" len="med"/>
            <a:tailEnd type="triangle" w="med" len="med"/>
          </a:ln>
        </p:spPr>
      </p:cxnSp>
      <p:cxnSp>
        <p:nvCxnSpPr>
          <p:cNvPr id="451" name="Google Shape;451;p24"/>
          <p:cNvCxnSpPr/>
          <p:nvPr/>
        </p:nvCxnSpPr>
        <p:spPr>
          <a:xfrm>
            <a:off x="1659200" y="2170775"/>
            <a:ext cx="746700" cy="483900"/>
          </a:xfrm>
          <a:prstGeom prst="straightConnector1">
            <a:avLst/>
          </a:prstGeom>
          <a:noFill/>
          <a:ln w="9525" cap="flat" cmpd="sng">
            <a:solidFill>
              <a:schemeClr val="dk2"/>
            </a:solidFill>
            <a:prstDash val="solid"/>
            <a:round/>
            <a:headEnd type="none" w="med" len="med"/>
            <a:tailEnd type="triangle" w="med" len="med"/>
          </a:ln>
        </p:spPr>
      </p:cxnSp>
      <p:cxnSp>
        <p:nvCxnSpPr>
          <p:cNvPr id="452" name="Google Shape;452;p24"/>
          <p:cNvCxnSpPr/>
          <p:nvPr/>
        </p:nvCxnSpPr>
        <p:spPr>
          <a:xfrm rot="10800000" flipH="1">
            <a:off x="1908075" y="4493650"/>
            <a:ext cx="414900" cy="152100"/>
          </a:xfrm>
          <a:prstGeom prst="straightConnector1">
            <a:avLst/>
          </a:prstGeom>
          <a:noFill/>
          <a:ln w="9525" cap="flat" cmpd="sng">
            <a:solidFill>
              <a:schemeClr val="dk2"/>
            </a:solidFill>
            <a:prstDash val="solid"/>
            <a:round/>
            <a:headEnd type="none" w="med" len="med"/>
            <a:tailEnd type="triangle" w="med" len="med"/>
          </a:ln>
        </p:spPr>
      </p:cxnSp>
      <p:cxnSp>
        <p:nvCxnSpPr>
          <p:cNvPr id="453" name="Google Shape;453;p24"/>
          <p:cNvCxnSpPr/>
          <p:nvPr/>
        </p:nvCxnSpPr>
        <p:spPr>
          <a:xfrm rot="10800000" flipH="1">
            <a:off x="1797450" y="4853200"/>
            <a:ext cx="567000" cy="49770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58" name="Google Shape;458;p24"/>
              <p:cNvSpPr txBox="1"/>
              <p:nvPr/>
            </p:nvSpPr>
            <p:spPr>
              <a:xfrm>
                <a:off x="1704940" y="1945756"/>
                <a:ext cx="106989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458" name="Google Shape;458;p24"/>
              <p:cNvSpPr txBox="1">
                <a:spLocks noRot="1" noChangeAspect="1" noMove="1" noResize="1" noEditPoints="1" noAdjustHandles="1" noChangeArrowheads="1" noChangeShapeType="1" noTextEdit="1"/>
              </p:cNvSpPr>
              <p:nvPr/>
            </p:nvSpPr>
            <p:spPr>
              <a:xfrm>
                <a:off x="1704940" y="1945756"/>
                <a:ext cx="1069890" cy="400079"/>
              </a:xfrm>
              <a:prstGeom prst="rect">
                <a:avLst/>
              </a:prstGeom>
              <a:blipFill>
                <a:blip r:embed="rId3"/>
                <a:stretch>
                  <a:fillRect b="-30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9" name="Google Shape;459;p24"/>
              <p:cNvSpPr txBox="1"/>
              <p:nvPr/>
            </p:nvSpPr>
            <p:spPr>
              <a:xfrm>
                <a:off x="1781141" y="3130236"/>
                <a:ext cx="103950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459" name="Google Shape;459;p24"/>
              <p:cNvSpPr txBox="1">
                <a:spLocks noRot="1" noChangeAspect="1" noMove="1" noResize="1" noEditPoints="1" noAdjustHandles="1" noChangeArrowheads="1" noChangeShapeType="1" noTextEdit="1"/>
              </p:cNvSpPr>
              <p:nvPr/>
            </p:nvSpPr>
            <p:spPr>
              <a:xfrm>
                <a:off x="1781141" y="3130236"/>
                <a:ext cx="1039503" cy="400079"/>
              </a:xfrm>
              <a:prstGeom prst="rect">
                <a:avLst/>
              </a:prstGeom>
              <a:blipFill>
                <a:blip r:embed="rId4"/>
                <a:stretch>
                  <a:fillRect b="-30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0" name="Google Shape;460;p24"/>
              <p:cNvSpPr txBox="1"/>
              <p:nvPr/>
            </p:nvSpPr>
            <p:spPr>
              <a:xfrm>
                <a:off x="1857341" y="4155556"/>
                <a:ext cx="1066076"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3</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460" name="Google Shape;460;p24"/>
              <p:cNvSpPr txBox="1">
                <a:spLocks noRot="1" noChangeAspect="1" noMove="1" noResize="1" noEditPoints="1" noAdjustHandles="1" noChangeArrowheads="1" noChangeShapeType="1" noTextEdit="1"/>
              </p:cNvSpPr>
              <p:nvPr/>
            </p:nvSpPr>
            <p:spPr>
              <a:xfrm>
                <a:off x="1857341" y="4155556"/>
                <a:ext cx="1066076" cy="400079"/>
              </a:xfrm>
              <a:prstGeom prst="rect">
                <a:avLst/>
              </a:prstGeom>
              <a:blipFill>
                <a:blip r:embed="rId5"/>
                <a:stretch>
                  <a:fillRect b="-461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1" name="Google Shape;461;p24"/>
              <p:cNvSpPr txBox="1"/>
              <p:nvPr/>
            </p:nvSpPr>
            <p:spPr>
              <a:xfrm>
                <a:off x="1808794" y="5178461"/>
                <a:ext cx="100986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4</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461" name="Google Shape;461;p24"/>
              <p:cNvSpPr txBox="1">
                <a:spLocks noRot="1" noChangeAspect="1" noMove="1" noResize="1" noEditPoints="1" noAdjustHandles="1" noChangeArrowheads="1" noChangeShapeType="1" noTextEdit="1"/>
              </p:cNvSpPr>
              <p:nvPr/>
            </p:nvSpPr>
            <p:spPr>
              <a:xfrm>
                <a:off x="1808794" y="5178461"/>
                <a:ext cx="1009862" cy="400079"/>
              </a:xfrm>
              <a:prstGeom prst="rect">
                <a:avLst/>
              </a:prstGeom>
              <a:blipFill>
                <a:blip r:embed="rId6"/>
                <a:stretch>
                  <a:fillRect r="-1818" b="-3030"/>
                </a:stretch>
              </a:blipFill>
              <a:ln>
                <a:noFill/>
              </a:ln>
            </p:spPr>
            <p:txBody>
              <a:bodyPr/>
              <a:lstStyle/>
              <a:p>
                <a:r>
                  <a:rPr lang="en-US">
                    <a:noFill/>
                  </a:rPr>
                  <a:t> </a:t>
                </a:r>
              </a:p>
            </p:txBody>
          </p:sp>
        </mc:Fallback>
      </mc:AlternateContent>
      <p:pic>
        <p:nvPicPr>
          <p:cNvPr id="462" name="Google Shape;462;p24"/>
          <p:cNvPicPr preferRelativeResize="0"/>
          <p:nvPr/>
        </p:nvPicPr>
        <p:blipFill>
          <a:blip r:embed="rId7">
            <a:alphaModFix/>
          </a:blip>
          <a:stretch>
            <a:fillRect/>
          </a:stretch>
        </p:blipFill>
        <p:spPr>
          <a:xfrm>
            <a:off x="8445640" y="2812325"/>
            <a:ext cx="1371600" cy="1371600"/>
          </a:xfrm>
          <a:prstGeom prst="rect">
            <a:avLst/>
          </a:prstGeom>
          <a:noFill/>
          <a:ln>
            <a:noFill/>
          </a:ln>
        </p:spPr>
      </p:pic>
      <p:sp>
        <p:nvSpPr>
          <p:cNvPr id="463" name="Google Shape;463;p24"/>
          <p:cNvSpPr/>
          <p:nvPr/>
        </p:nvSpPr>
        <p:spPr>
          <a:xfrm>
            <a:off x="7021919" y="3306233"/>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464" name="Google Shape;464;p24"/>
          <p:cNvSpPr/>
          <p:nvPr/>
        </p:nvSpPr>
        <p:spPr>
          <a:xfrm>
            <a:off x="8064640" y="4340350"/>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65" name="Google Shape;465;p24"/>
          <p:cNvSpPr txBox="1"/>
          <p:nvPr/>
        </p:nvSpPr>
        <p:spPr>
          <a:xfrm>
            <a:off x="8875593" y="4023798"/>
            <a:ext cx="56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CPU</a:t>
            </a:r>
            <a:endParaRPr>
              <a:solidFill>
                <a:schemeClr val="dk1"/>
              </a:solidFill>
              <a:latin typeface="Cabin"/>
              <a:ea typeface="Cabin"/>
              <a:cs typeface="Cabin"/>
              <a:sym typeface="Cabin"/>
            </a:endParaRPr>
          </a:p>
        </p:txBody>
      </p:sp>
      <p:sp>
        <p:nvSpPr>
          <p:cNvPr id="466" name="Google Shape;466;p24"/>
          <p:cNvSpPr/>
          <p:nvPr/>
        </p:nvSpPr>
        <p:spPr>
          <a:xfrm>
            <a:off x="8064640" y="4797550"/>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67" name="Google Shape;467;p24"/>
          <p:cNvSpPr txBox="1"/>
          <p:nvPr/>
        </p:nvSpPr>
        <p:spPr>
          <a:xfrm>
            <a:off x="8723188" y="4481000"/>
            <a:ext cx="99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Memory</a:t>
            </a:r>
            <a:endParaRPr>
              <a:solidFill>
                <a:schemeClr val="dk1"/>
              </a:solidFill>
              <a:latin typeface="Cabin"/>
              <a:ea typeface="Cabin"/>
              <a:cs typeface="Cabin"/>
              <a:sym typeface="Cabin"/>
            </a:endParaRPr>
          </a:p>
        </p:txBody>
      </p:sp>
      <p:grpSp>
        <p:nvGrpSpPr>
          <p:cNvPr id="468" name="Google Shape;468;p24"/>
          <p:cNvGrpSpPr/>
          <p:nvPr/>
        </p:nvGrpSpPr>
        <p:grpSpPr>
          <a:xfrm>
            <a:off x="9879390" y="4231750"/>
            <a:ext cx="1060500" cy="857400"/>
            <a:chOff x="11191350" y="4231750"/>
            <a:chExt cx="1060500" cy="857400"/>
          </a:xfrm>
        </p:grpSpPr>
        <p:sp>
          <p:nvSpPr>
            <p:cNvPr id="469" name="Google Shape;469;p24"/>
            <p:cNvSpPr txBox="1"/>
            <p:nvPr/>
          </p:nvSpPr>
          <p:spPr>
            <a:xfrm>
              <a:off x="11191350" y="42317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0/5 cores</a:t>
              </a:r>
              <a:endParaRPr>
                <a:solidFill>
                  <a:schemeClr val="dk1"/>
                </a:solidFill>
                <a:latin typeface="Cabin"/>
                <a:ea typeface="Cabin"/>
                <a:cs typeface="Cabin"/>
                <a:sym typeface="Cabin"/>
              </a:endParaRPr>
            </a:p>
          </p:txBody>
        </p:sp>
        <p:sp>
          <p:nvSpPr>
            <p:cNvPr id="470" name="Google Shape;470;p24"/>
            <p:cNvSpPr txBox="1"/>
            <p:nvPr/>
          </p:nvSpPr>
          <p:spPr>
            <a:xfrm>
              <a:off x="11191350" y="46889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0/5 GBs</a:t>
              </a:r>
              <a:endParaRPr>
                <a:solidFill>
                  <a:schemeClr val="dk1"/>
                </a:solidFill>
                <a:latin typeface="Cabin"/>
                <a:ea typeface="Cabin"/>
                <a:cs typeface="Cabin"/>
                <a:sym typeface="Cabin"/>
              </a:endParaRPr>
            </a:p>
          </p:txBody>
        </p:sp>
      </p:grpSp>
      <p:grpSp>
        <p:nvGrpSpPr>
          <p:cNvPr id="471" name="Google Shape;471;p24"/>
          <p:cNvGrpSpPr/>
          <p:nvPr/>
        </p:nvGrpSpPr>
        <p:grpSpPr>
          <a:xfrm>
            <a:off x="8064644" y="4340358"/>
            <a:ext cx="731400" cy="640200"/>
            <a:chOff x="9376604" y="4340358"/>
            <a:chExt cx="731400" cy="640200"/>
          </a:xfrm>
        </p:grpSpPr>
        <p:sp>
          <p:nvSpPr>
            <p:cNvPr id="472" name="Google Shape;472;p24"/>
            <p:cNvSpPr/>
            <p:nvPr/>
          </p:nvSpPr>
          <p:spPr>
            <a:xfrm>
              <a:off x="9376604" y="4340358"/>
              <a:ext cx="731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473" name="Google Shape;473;p24"/>
            <p:cNvSpPr/>
            <p:nvPr/>
          </p:nvSpPr>
          <p:spPr>
            <a:xfrm>
              <a:off x="9376604" y="4797558"/>
              <a:ext cx="731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grpSp>
      <p:sp>
        <p:nvSpPr>
          <p:cNvPr id="474" name="Google Shape;474;p24"/>
          <p:cNvSpPr txBox="1"/>
          <p:nvPr/>
        </p:nvSpPr>
        <p:spPr>
          <a:xfrm>
            <a:off x="9356700" y="4957777"/>
            <a:ext cx="169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Reserves resources</a:t>
            </a:r>
            <a:endParaRPr>
              <a:solidFill>
                <a:schemeClr val="dk1"/>
              </a:solidFill>
              <a:latin typeface="Cabin"/>
              <a:ea typeface="Cabin"/>
              <a:cs typeface="Cabin"/>
              <a:sym typeface="Cabin"/>
            </a:endParaRPr>
          </a:p>
        </p:txBody>
      </p:sp>
      <p:grpSp>
        <p:nvGrpSpPr>
          <p:cNvPr id="475" name="Google Shape;475;p24"/>
          <p:cNvGrpSpPr/>
          <p:nvPr/>
        </p:nvGrpSpPr>
        <p:grpSpPr>
          <a:xfrm>
            <a:off x="9879390" y="4231750"/>
            <a:ext cx="1060500" cy="857400"/>
            <a:chOff x="11191350" y="4231750"/>
            <a:chExt cx="1060500" cy="857400"/>
          </a:xfrm>
        </p:grpSpPr>
        <p:sp>
          <p:nvSpPr>
            <p:cNvPr id="476" name="Google Shape;476;p24"/>
            <p:cNvSpPr txBox="1"/>
            <p:nvPr/>
          </p:nvSpPr>
          <p:spPr>
            <a:xfrm>
              <a:off x="11191350" y="42317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2/5 cores</a:t>
              </a:r>
              <a:endParaRPr>
                <a:solidFill>
                  <a:schemeClr val="dk1"/>
                </a:solidFill>
                <a:latin typeface="Cabin"/>
                <a:ea typeface="Cabin"/>
                <a:cs typeface="Cabin"/>
                <a:sym typeface="Cabin"/>
              </a:endParaRPr>
            </a:p>
          </p:txBody>
        </p:sp>
        <p:sp>
          <p:nvSpPr>
            <p:cNvPr id="477" name="Google Shape;477;p24"/>
            <p:cNvSpPr txBox="1"/>
            <p:nvPr/>
          </p:nvSpPr>
          <p:spPr>
            <a:xfrm>
              <a:off x="11191350" y="46889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2/5 GBs</a:t>
              </a:r>
              <a:endParaRPr>
                <a:solidFill>
                  <a:schemeClr val="dk1"/>
                </a:solidFill>
                <a:latin typeface="Cabin"/>
                <a:ea typeface="Cabin"/>
                <a:cs typeface="Cabin"/>
                <a:sym typeface="Cabin"/>
              </a:endParaRPr>
            </a:p>
          </p:txBody>
        </p:sp>
      </p:grpSp>
      <p:sp>
        <p:nvSpPr>
          <p:cNvPr id="478" name="Google Shape;478;p24"/>
          <p:cNvSpPr/>
          <p:nvPr/>
        </p:nvSpPr>
        <p:spPr>
          <a:xfrm>
            <a:off x="6366700" y="2940370"/>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479" name="Google Shape;479;p24"/>
          <p:cNvSpPr/>
          <p:nvPr/>
        </p:nvSpPr>
        <p:spPr>
          <a:xfrm>
            <a:off x="5711462" y="34891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grpSp>
        <p:nvGrpSpPr>
          <p:cNvPr id="480" name="Google Shape;480;p24"/>
          <p:cNvGrpSpPr/>
          <p:nvPr/>
        </p:nvGrpSpPr>
        <p:grpSpPr>
          <a:xfrm>
            <a:off x="8806011" y="4340345"/>
            <a:ext cx="365700" cy="640200"/>
            <a:chOff x="10117971" y="4340345"/>
            <a:chExt cx="365700" cy="640200"/>
          </a:xfrm>
        </p:grpSpPr>
        <p:sp>
          <p:nvSpPr>
            <p:cNvPr id="481" name="Google Shape;481;p24"/>
            <p:cNvSpPr/>
            <p:nvPr/>
          </p:nvSpPr>
          <p:spPr>
            <a:xfrm>
              <a:off x="10117971" y="4340345"/>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482" name="Google Shape;482;p24"/>
            <p:cNvSpPr/>
            <p:nvPr/>
          </p:nvSpPr>
          <p:spPr>
            <a:xfrm>
              <a:off x="10117971" y="4797545"/>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grpSp>
      <p:grpSp>
        <p:nvGrpSpPr>
          <p:cNvPr id="483" name="Google Shape;483;p24"/>
          <p:cNvGrpSpPr/>
          <p:nvPr/>
        </p:nvGrpSpPr>
        <p:grpSpPr>
          <a:xfrm>
            <a:off x="9886150" y="4231750"/>
            <a:ext cx="1060500" cy="857400"/>
            <a:chOff x="11191350" y="4231750"/>
            <a:chExt cx="1060500" cy="857400"/>
          </a:xfrm>
        </p:grpSpPr>
        <p:sp>
          <p:nvSpPr>
            <p:cNvPr id="484" name="Google Shape;484;p24"/>
            <p:cNvSpPr txBox="1"/>
            <p:nvPr/>
          </p:nvSpPr>
          <p:spPr>
            <a:xfrm>
              <a:off x="11191350" y="42317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3/5 cores</a:t>
              </a:r>
              <a:endParaRPr>
                <a:solidFill>
                  <a:schemeClr val="dk1"/>
                </a:solidFill>
                <a:latin typeface="Cabin"/>
                <a:ea typeface="Cabin"/>
                <a:cs typeface="Cabin"/>
                <a:sym typeface="Cabin"/>
              </a:endParaRPr>
            </a:p>
          </p:txBody>
        </p:sp>
        <p:sp>
          <p:nvSpPr>
            <p:cNvPr id="485" name="Google Shape;485;p24"/>
            <p:cNvSpPr txBox="1"/>
            <p:nvPr/>
          </p:nvSpPr>
          <p:spPr>
            <a:xfrm>
              <a:off x="11191350" y="46889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3/5 GBs</a:t>
              </a:r>
              <a:endParaRPr>
                <a:solidFill>
                  <a:schemeClr val="dk1"/>
                </a:solidFill>
                <a:latin typeface="Cabin"/>
                <a:ea typeface="Cabin"/>
                <a:cs typeface="Cabin"/>
                <a:sym typeface="Cabin"/>
              </a:endParaRPr>
            </a:p>
          </p:txBody>
        </p:sp>
      </p:grpSp>
      <p:grpSp>
        <p:nvGrpSpPr>
          <p:cNvPr id="486" name="Google Shape;486;p24"/>
          <p:cNvGrpSpPr/>
          <p:nvPr/>
        </p:nvGrpSpPr>
        <p:grpSpPr>
          <a:xfrm>
            <a:off x="3721590" y="1730200"/>
            <a:ext cx="3666029" cy="1576033"/>
            <a:chOff x="3721590" y="1730200"/>
            <a:chExt cx="3666029" cy="1576033"/>
          </a:xfrm>
        </p:grpSpPr>
        <p:cxnSp>
          <p:nvCxnSpPr>
            <p:cNvPr id="487" name="Google Shape;487;p24"/>
            <p:cNvCxnSpPr>
              <a:stCxn id="463" idx="0"/>
            </p:cNvCxnSpPr>
            <p:nvPr/>
          </p:nvCxnSpPr>
          <p:spPr>
            <a:xfrm rot="5400000" flipH="1">
              <a:off x="6229019" y="2147633"/>
              <a:ext cx="1363200" cy="954000"/>
            </a:xfrm>
            <a:prstGeom prst="bentConnector3">
              <a:avLst>
                <a:gd name="adj1" fmla="val 99692"/>
              </a:avLst>
            </a:prstGeom>
            <a:noFill/>
            <a:ln w="9525" cap="flat" cmpd="sng">
              <a:solidFill>
                <a:schemeClr val="dk2"/>
              </a:solidFill>
              <a:prstDash val="solid"/>
              <a:round/>
              <a:headEnd type="none" w="med" len="med"/>
              <a:tailEnd type="triangle" w="med" len="med"/>
            </a:ln>
          </p:spPr>
        </p:cxnSp>
        <p:sp>
          <p:nvSpPr>
            <p:cNvPr id="488" name="Google Shape;488;p24"/>
            <p:cNvSpPr txBox="1"/>
            <p:nvPr/>
          </p:nvSpPr>
          <p:spPr>
            <a:xfrm>
              <a:off x="3721590" y="1730200"/>
              <a:ext cx="299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Completes and releases resources</a:t>
              </a:r>
              <a:endParaRPr>
                <a:solidFill>
                  <a:schemeClr val="dk1"/>
                </a:solidFill>
                <a:latin typeface="Cabin"/>
                <a:ea typeface="Cabin"/>
                <a:cs typeface="Cabin"/>
                <a:sym typeface="Cabin"/>
              </a:endParaRPr>
            </a:p>
          </p:txBody>
        </p:sp>
      </p:grpSp>
      <p:grpSp>
        <p:nvGrpSpPr>
          <p:cNvPr id="489" name="Google Shape;489;p24"/>
          <p:cNvGrpSpPr/>
          <p:nvPr/>
        </p:nvGrpSpPr>
        <p:grpSpPr>
          <a:xfrm>
            <a:off x="8064637" y="4340345"/>
            <a:ext cx="1823198" cy="640200"/>
            <a:chOff x="9376597" y="4340345"/>
            <a:chExt cx="1823198" cy="640200"/>
          </a:xfrm>
        </p:grpSpPr>
        <p:sp>
          <p:nvSpPr>
            <p:cNvPr id="490" name="Google Shape;490;p24"/>
            <p:cNvSpPr/>
            <p:nvPr/>
          </p:nvSpPr>
          <p:spPr>
            <a:xfrm>
              <a:off x="9376597" y="4797545"/>
              <a:ext cx="3657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491" name="Google Shape;491;p24"/>
            <p:cNvSpPr/>
            <p:nvPr/>
          </p:nvSpPr>
          <p:spPr>
            <a:xfrm>
              <a:off x="9376905" y="4340345"/>
              <a:ext cx="14631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492" name="Google Shape;492;p24"/>
            <p:cNvSpPr/>
            <p:nvPr/>
          </p:nvSpPr>
          <p:spPr>
            <a:xfrm>
              <a:off x="9750797" y="4797545"/>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493" name="Google Shape;493;p24"/>
            <p:cNvSpPr/>
            <p:nvPr/>
          </p:nvSpPr>
          <p:spPr>
            <a:xfrm>
              <a:off x="10834096" y="4340345"/>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grpSp>
      <p:grpSp>
        <p:nvGrpSpPr>
          <p:cNvPr id="494" name="Google Shape;494;p24"/>
          <p:cNvGrpSpPr/>
          <p:nvPr/>
        </p:nvGrpSpPr>
        <p:grpSpPr>
          <a:xfrm>
            <a:off x="9886150" y="4231750"/>
            <a:ext cx="1060500" cy="857400"/>
            <a:chOff x="11191350" y="4231750"/>
            <a:chExt cx="1060500" cy="857400"/>
          </a:xfrm>
        </p:grpSpPr>
        <p:sp>
          <p:nvSpPr>
            <p:cNvPr id="495" name="Google Shape;495;p24"/>
            <p:cNvSpPr txBox="1"/>
            <p:nvPr/>
          </p:nvSpPr>
          <p:spPr>
            <a:xfrm>
              <a:off x="11191350" y="42317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5/5 cores</a:t>
              </a:r>
              <a:endParaRPr>
                <a:solidFill>
                  <a:schemeClr val="dk1"/>
                </a:solidFill>
                <a:latin typeface="Cabin"/>
                <a:ea typeface="Cabin"/>
                <a:cs typeface="Cabin"/>
                <a:sym typeface="Cabin"/>
              </a:endParaRPr>
            </a:p>
          </p:txBody>
        </p:sp>
        <p:sp>
          <p:nvSpPr>
            <p:cNvPr id="496" name="Google Shape;496;p24"/>
            <p:cNvSpPr txBox="1"/>
            <p:nvPr/>
          </p:nvSpPr>
          <p:spPr>
            <a:xfrm>
              <a:off x="11191350" y="46889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2/5 GBs</a:t>
              </a:r>
              <a:endParaRPr>
                <a:solidFill>
                  <a:schemeClr val="dk1"/>
                </a:solidFill>
                <a:latin typeface="Cabin"/>
                <a:ea typeface="Cabin"/>
                <a:cs typeface="Cabin"/>
                <a:sym typeface="Cabin"/>
              </a:endParaRPr>
            </a:p>
          </p:txBody>
        </p:sp>
      </p:grpSp>
      <p:sp>
        <p:nvSpPr>
          <p:cNvPr id="497" name="Google Shape;497;p24"/>
          <p:cNvSpPr txBox="1"/>
          <p:nvPr/>
        </p:nvSpPr>
        <p:spPr>
          <a:xfrm>
            <a:off x="1414925" y="1444125"/>
            <a:ext cx="23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Stream of arriving jobs</a:t>
            </a:r>
            <a:endParaRPr>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498" name="Google Shape;498;p24"/>
              <p:cNvSpPr txBox="1"/>
              <p:nvPr/>
            </p:nvSpPr>
            <p:spPr>
              <a:xfrm>
                <a:off x="2695293" y="4972491"/>
                <a:ext cx="837960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Scheduling policies chooses which jobs to run</a:t>
                </a:r>
              </a:p>
              <a:p>
                <a:pPr marL="457200" lvl="0" indent="-368300" algn="l" rtl="0">
                  <a:spcBef>
                    <a:spcPts val="0"/>
                  </a:spcBef>
                  <a:spcAft>
                    <a:spcPts val="0"/>
                  </a:spcAft>
                  <a:buClr>
                    <a:schemeClr val="dk1"/>
                  </a:buClr>
                  <a:buSzPts val="2200"/>
                  <a:buFont typeface="Cabin"/>
                  <a:buChar char="●"/>
                </a:pPr>
                <a:r>
                  <a:rPr lang="en-US" sz="1800">
                    <a:solidFill>
                      <a:schemeClr val="dk1"/>
                    </a:solidFill>
                    <a:latin typeface="Cabin"/>
                    <a:ea typeface="Cabin"/>
                    <a:cs typeface="Cabin"/>
                    <a:sym typeface="Cabin"/>
                  </a:rPr>
                  <a:t>Objective 1: Maximize stability region</a:t>
                </a:r>
              </a:p>
              <a:p>
                <a:pPr marL="457200" lvl="0" indent="-368300" algn="l" rtl="0">
                  <a:spcBef>
                    <a:spcPts val="0"/>
                  </a:spcBef>
                  <a:spcAft>
                    <a:spcPts val="0"/>
                  </a:spcAft>
                  <a:buClr>
                    <a:schemeClr val="dk1"/>
                  </a:buClr>
                  <a:buSzPts val="2200"/>
                  <a:buFont typeface="Cabin"/>
                  <a:buChar char="●"/>
                </a:pPr>
                <a:r>
                  <a:rPr lang="en-US" sz="1800">
                    <a:solidFill>
                      <a:schemeClr val="dk1"/>
                    </a:solidFill>
                    <a:latin typeface="Cabin"/>
                    <a:ea typeface="Cabin"/>
                    <a:cs typeface="Cabin"/>
                    <a:sym typeface="Cabin"/>
                  </a:rPr>
                  <a:t>Objective 2: Minimize </a:t>
                </a:r>
                <a14:m>
                  <m:oMath xmlns:m="http://schemas.openxmlformats.org/officeDocument/2006/math">
                    <m:r>
                      <a:rPr lang="en-US" sz="1800" b="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1800" b="0" i="1" smtClean="0">
                        <a:solidFill>
                          <a:schemeClr val="dk1"/>
                        </a:solidFill>
                        <a:latin typeface="Cambria Math" panose="02040503050406030204" pitchFamily="18" charset="0"/>
                        <a:ea typeface="Cabin"/>
                        <a:cs typeface="Cabin"/>
                        <a:sym typeface="Cabin"/>
                      </a:rPr>
                      <m:t>[</m:t>
                    </m:r>
                    <m:r>
                      <a:rPr lang="en-US" sz="1800" b="0" i="1" smtClean="0">
                        <a:solidFill>
                          <a:schemeClr val="dk1"/>
                        </a:solidFill>
                        <a:latin typeface="Cambria Math" panose="02040503050406030204" pitchFamily="18" charset="0"/>
                        <a:ea typeface="Cabin"/>
                        <a:cs typeface="Cabin"/>
                        <a:sym typeface="Cabin"/>
                      </a:rPr>
                      <m:t>𝑇</m:t>
                    </m:r>
                    <m:r>
                      <a:rPr lang="en-US" sz="1800" b="0" i="1" smtClean="0">
                        <a:solidFill>
                          <a:schemeClr val="dk1"/>
                        </a:solidFill>
                        <a:latin typeface="Cambria Math" panose="02040503050406030204" pitchFamily="18" charset="0"/>
                        <a:ea typeface="Cabin"/>
                        <a:cs typeface="Cabin"/>
                        <a:sym typeface="Cabin"/>
                      </a:rPr>
                      <m:t>]</m:t>
                    </m:r>
                  </m:oMath>
                </a14:m>
                <a:r>
                  <a:rPr lang="en-US" sz="1800">
                    <a:solidFill>
                      <a:schemeClr val="dk1"/>
                    </a:solidFill>
                    <a:latin typeface="Cabin"/>
                    <a:ea typeface="Cabin"/>
                    <a:cs typeface="Cabin"/>
                    <a:sym typeface="Cabin"/>
                  </a:rPr>
                  <a:t> — the mean response time</a:t>
                </a:r>
                <a:endParaRPr sz="1800">
                  <a:solidFill>
                    <a:schemeClr val="dk1"/>
                  </a:solidFill>
                  <a:latin typeface="Cabin"/>
                  <a:ea typeface="Cabin"/>
                  <a:cs typeface="Cabin"/>
                  <a:sym typeface="Cabin"/>
                </a:endParaRPr>
              </a:p>
            </p:txBody>
          </p:sp>
        </mc:Choice>
        <mc:Fallback xmlns="">
          <p:sp>
            <p:nvSpPr>
              <p:cNvPr id="498" name="Google Shape;498;p24"/>
              <p:cNvSpPr txBox="1">
                <a:spLocks noRot="1" noChangeAspect="1" noMove="1" noResize="1" noEditPoints="1" noAdjustHandles="1" noChangeArrowheads="1" noChangeShapeType="1" noTextEdit="1"/>
              </p:cNvSpPr>
              <p:nvPr/>
            </p:nvSpPr>
            <p:spPr>
              <a:xfrm>
                <a:off x="2695293" y="4972491"/>
                <a:ext cx="8379600" cy="1015632"/>
              </a:xfrm>
              <a:prstGeom prst="rect">
                <a:avLst/>
              </a:prstGeom>
              <a:blipFill>
                <a:blip r:embed="rId8"/>
                <a:stretch>
                  <a:fillRect l="-582" b="-662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3903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anim calcmode="lin" valueType="num">
                                      <p:cBhvr additive="base">
                                        <p:cTn id="7" dur="1000"/>
                                        <p:tgtEl>
                                          <p:spTgt spid="46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71"/>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468"/>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47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78"/>
                                        </p:tgtEl>
                                        <p:attrNameLst>
                                          <p:attrName>style.visibility</p:attrName>
                                        </p:attrNameLst>
                                      </p:cBhvr>
                                      <p:to>
                                        <p:strVal val="visible"/>
                                      </p:to>
                                    </p:set>
                                    <p:anim calcmode="lin" valueType="num">
                                      <p:cBhvr additive="base">
                                        <p:cTn id="24" dur="1000"/>
                                        <p:tgtEl>
                                          <p:spTgt spid="478"/>
                                        </p:tgtEl>
                                        <p:attrNameLst>
                                          <p:attrName>ppt_x</p:attrName>
                                        </p:attrNameLst>
                                      </p:cBhvr>
                                      <p:tavLst>
                                        <p:tav tm="0">
                                          <p:val>
                                            <p:strVal val="#ppt_x-1"/>
                                          </p:val>
                                        </p:tav>
                                        <p:tav tm="100000">
                                          <p:val>
                                            <p:strVal val="#ppt_x"/>
                                          </p:val>
                                        </p:tav>
                                      </p:tavLst>
                                    </p:anim>
                                  </p:childTnLst>
                                </p:cTn>
                              </p:par>
                              <p:par>
                                <p:cTn id="25" presetID="1" presetClass="exit" presetSubtype="0" fill="hold" nodeType="withEffect">
                                  <p:stCondLst>
                                    <p:cond delay="0"/>
                                  </p:stCondLst>
                                  <p:childTnLst>
                                    <p:set>
                                      <p:cBhvr>
                                        <p:cTn id="26" dur="1" fill="hold">
                                          <p:stCondLst>
                                            <p:cond delay="0"/>
                                          </p:stCondLst>
                                        </p:cTn>
                                        <p:tgtEl>
                                          <p:spTgt spid="47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79"/>
                                        </p:tgtEl>
                                        <p:attrNameLst>
                                          <p:attrName>style.visibility</p:attrName>
                                        </p:attrNameLst>
                                      </p:cBhvr>
                                      <p:to>
                                        <p:strVal val="visible"/>
                                      </p:to>
                                    </p:set>
                                    <p:anim calcmode="lin" valueType="num">
                                      <p:cBhvr additive="base">
                                        <p:cTn id="31" dur="1000"/>
                                        <p:tgtEl>
                                          <p:spTgt spid="479"/>
                                        </p:tgtEl>
                                        <p:attrNameLst>
                                          <p:attrName>ppt_x</p:attrName>
                                        </p:attrNameLst>
                                      </p:cBhvr>
                                      <p:tavLst>
                                        <p:tav tm="0">
                                          <p:val>
                                            <p:strVal val="#ppt_x-1"/>
                                          </p:val>
                                        </p:tav>
                                        <p:tav tm="100000">
                                          <p:val>
                                            <p:strVal val="#ppt_x"/>
                                          </p:val>
                                        </p:tav>
                                      </p:tavLst>
                                    </p:anim>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48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475"/>
                                        </p:tgtEl>
                                        <p:attrNameLst>
                                          <p:attrName>style.visibility</p:attrName>
                                        </p:attrNameLst>
                                      </p:cBhvr>
                                      <p:to>
                                        <p:strVal val="hidden"/>
                                      </p:to>
                                    </p:se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48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8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63"/>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471"/>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480"/>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489"/>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0"/>
                                          </p:stCondLst>
                                        </p:cTn>
                                        <p:tgtEl>
                                          <p:spTgt spid="483"/>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49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98">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98">
                                            <p:txEl>
                                              <p:pRg st="1" end="1"/>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243"/>
        <p:cNvGrpSpPr/>
        <p:nvPr/>
      </p:nvGrpSpPr>
      <p:grpSpPr>
        <a:xfrm>
          <a:off x="0" y="0"/>
          <a:ext cx="0" cy="0"/>
          <a:chOff x="0" y="0"/>
          <a:chExt cx="0" cy="0"/>
        </a:xfrm>
      </p:grpSpPr>
      <p:sp>
        <p:nvSpPr>
          <p:cNvPr id="244" name="Google Shape;244;p20"/>
          <p:cNvSpPr txBox="1">
            <a:spLocks noGrp="1"/>
          </p:cNvSpPr>
          <p:nvPr>
            <p:ph type="title"/>
          </p:nvPr>
        </p:nvSpPr>
        <p:spPr>
          <a:xfrm>
            <a:off x="2286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How to schedule multiresource jobs?</a:t>
            </a:r>
            <a:endParaRPr/>
          </a:p>
        </p:txBody>
      </p:sp>
      <p:sp>
        <p:nvSpPr>
          <p:cNvPr id="245" name="Google Shape;245;p20"/>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grpSp>
        <p:nvGrpSpPr>
          <p:cNvPr id="246" name="Google Shape;246;p20"/>
          <p:cNvGrpSpPr/>
          <p:nvPr/>
        </p:nvGrpSpPr>
        <p:grpSpPr>
          <a:xfrm>
            <a:off x="884885" y="2825890"/>
            <a:ext cx="7632823" cy="2293330"/>
            <a:chOff x="9297725" y="1147525"/>
            <a:chExt cx="1400569" cy="352500"/>
          </a:xfrm>
        </p:grpSpPr>
        <p:cxnSp>
          <p:nvCxnSpPr>
            <p:cNvPr id="247" name="Google Shape;247;p20"/>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248" name="Google Shape;248;p20"/>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249" name="Google Shape;249;p20"/>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250" name="Google Shape;250;p20"/>
          <p:cNvPicPr preferRelativeResize="0"/>
          <p:nvPr/>
        </p:nvPicPr>
        <p:blipFill>
          <a:blip r:embed="rId3">
            <a:alphaModFix/>
          </a:blip>
          <a:stretch>
            <a:fillRect/>
          </a:stretch>
        </p:blipFill>
        <p:spPr>
          <a:xfrm>
            <a:off x="9073350" y="2809650"/>
            <a:ext cx="1371600" cy="1371600"/>
          </a:xfrm>
          <a:prstGeom prst="rect">
            <a:avLst/>
          </a:prstGeom>
          <a:noFill/>
          <a:ln>
            <a:noFill/>
          </a:ln>
        </p:spPr>
      </p:pic>
      <p:sp>
        <p:nvSpPr>
          <p:cNvPr id="251" name="Google Shape;251;p20"/>
          <p:cNvSpPr/>
          <p:nvPr/>
        </p:nvSpPr>
        <p:spPr>
          <a:xfrm>
            <a:off x="8661900" y="4467200"/>
            <a:ext cx="21945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52" name="Google Shape;252;p20"/>
          <p:cNvSpPr/>
          <p:nvPr/>
        </p:nvSpPr>
        <p:spPr>
          <a:xfrm>
            <a:off x="8661900" y="4936150"/>
            <a:ext cx="21945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53" name="Google Shape;253;p20"/>
          <p:cNvSpPr txBox="1"/>
          <p:nvPr/>
        </p:nvSpPr>
        <p:spPr>
          <a:xfrm>
            <a:off x="9522398" y="4113072"/>
            <a:ext cx="64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CPU</a:t>
            </a:r>
            <a:endParaRPr>
              <a:solidFill>
                <a:schemeClr val="dk1"/>
              </a:solidFill>
              <a:latin typeface="Cabin"/>
              <a:ea typeface="Cabin"/>
              <a:cs typeface="Cabin"/>
              <a:sym typeface="Cabin"/>
            </a:endParaRPr>
          </a:p>
        </p:txBody>
      </p:sp>
      <p:sp>
        <p:nvSpPr>
          <p:cNvPr id="254" name="Google Shape;254;p20"/>
          <p:cNvSpPr txBox="1"/>
          <p:nvPr/>
        </p:nvSpPr>
        <p:spPr>
          <a:xfrm>
            <a:off x="9356225" y="4597925"/>
            <a:ext cx="94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Memory</a:t>
            </a:r>
            <a:endParaRPr>
              <a:solidFill>
                <a:schemeClr val="dk1"/>
              </a:solidFill>
              <a:latin typeface="Cabin"/>
              <a:ea typeface="Cabin"/>
              <a:cs typeface="Cabin"/>
              <a:sym typeface="Cabin"/>
            </a:endParaRPr>
          </a:p>
        </p:txBody>
      </p:sp>
      <p:grpSp>
        <p:nvGrpSpPr>
          <p:cNvPr id="255" name="Google Shape;255;p20"/>
          <p:cNvGrpSpPr/>
          <p:nvPr/>
        </p:nvGrpSpPr>
        <p:grpSpPr>
          <a:xfrm>
            <a:off x="7261425" y="2716478"/>
            <a:ext cx="1285675" cy="2170454"/>
            <a:chOff x="7261425" y="2716478"/>
            <a:chExt cx="1285675" cy="2170454"/>
          </a:xfrm>
        </p:grpSpPr>
        <p:sp>
          <p:nvSpPr>
            <p:cNvPr id="256" name="Google Shape;256;p20"/>
            <p:cNvSpPr/>
            <p:nvPr/>
          </p:nvSpPr>
          <p:spPr>
            <a:xfrm>
              <a:off x="8014060" y="3058133"/>
              <a:ext cx="365700" cy="18288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57" name="Google Shape;257;p20"/>
            <p:cNvSpPr txBox="1"/>
            <p:nvPr/>
          </p:nvSpPr>
          <p:spPr>
            <a:xfrm>
              <a:off x="7992400" y="2716478"/>
              <a:ext cx="554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1G</a:t>
              </a:r>
              <a:endParaRPr sz="1600">
                <a:solidFill>
                  <a:schemeClr val="dk1"/>
                </a:solidFill>
                <a:latin typeface="Cabin"/>
                <a:ea typeface="Cabin"/>
                <a:cs typeface="Cabin"/>
                <a:sym typeface="Cabin"/>
              </a:endParaRPr>
            </a:p>
          </p:txBody>
        </p:sp>
        <p:sp>
          <p:nvSpPr>
            <p:cNvPr id="258" name="Google Shape;258;p20"/>
            <p:cNvSpPr txBox="1"/>
            <p:nvPr/>
          </p:nvSpPr>
          <p:spPr>
            <a:xfrm>
              <a:off x="7261425" y="3668400"/>
              <a:ext cx="862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5 cores</a:t>
              </a:r>
              <a:endParaRPr sz="1600">
                <a:solidFill>
                  <a:schemeClr val="dk1"/>
                </a:solidFill>
                <a:latin typeface="Cabin"/>
                <a:ea typeface="Cabin"/>
                <a:cs typeface="Cabin"/>
                <a:sym typeface="Cabin"/>
              </a:endParaRPr>
            </a:p>
          </p:txBody>
        </p:sp>
      </p:grpSp>
      <p:grpSp>
        <p:nvGrpSpPr>
          <p:cNvPr id="259" name="Google Shape;259;p20"/>
          <p:cNvGrpSpPr/>
          <p:nvPr/>
        </p:nvGrpSpPr>
        <p:grpSpPr>
          <a:xfrm>
            <a:off x="5436150" y="3147578"/>
            <a:ext cx="1825279" cy="1102067"/>
            <a:chOff x="5436150" y="3147578"/>
            <a:chExt cx="1825279" cy="1102067"/>
          </a:xfrm>
        </p:grpSpPr>
        <p:sp>
          <p:nvSpPr>
            <p:cNvPr id="260" name="Google Shape;260;p20"/>
            <p:cNvSpPr/>
            <p:nvPr/>
          </p:nvSpPr>
          <p:spPr>
            <a:xfrm>
              <a:off x="6164029" y="3518245"/>
              <a:ext cx="1097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1" name="Google Shape;261;p20"/>
            <p:cNvSpPr txBox="1"/>
            <p:nvPr/>
          </p:nvSpPr>
          <p:spPr>
            <a:xfrm>
              <a:off x="6513250" y="3147578"/>
              <a:ext cx="554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3G</a:t>
              </a:r>
              <a:endParaRPr sz="1600">
                <a:solidFill>
                  <a:schemeClr val="dk1"/>
                </a:solidFill>
                <a:latin typeface="Cabin"/>
                <a:ea typeface="Cabin"/>
                <a:cs typeface="Cabin"/>
                <a:sym typeface="Cabin"/>
              </a:endParaRPr>
            </a:p>
          </p:txBody>
        </p:sp>
        <p:sp>
          <p:nvSpPr>
            <p:cNvPr id="262" name="Google Shape;262;p20"/>
            <p:cNvSpPr txBox="1"/>
            <p:nvPr/>
          </p:nvSpPr>
          <p:spPr>
            <a:xfrm>
              <a:off x="5436150" y="3668400"/>
              <a:ext cx="862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2 cores</a:t>
              </a:r>
              <a:endParaRPr sz="1600">
                <a:solidFill>
                  <a:schemeClr val="dk1"/>
                </a:solidFill>
                <a:latin typeface="Cabin"/>
                <a:ea typeface="Cabin"/>
                <a:cs typeface="Cabin"/>
                <a:sym typeface="Cabin"/>
              </a:endParaRPr>
            </a:p>
          </p:txBody>
        </p:sp>
      </p:grpSp>
      <p:grpSp>
        <p:nvGrpSpPr>
          <p:cNvPr id="263" name="Google Shape;263;p20"/>
          <p:cNvGrpSpPr/>
          <p:nvPr/>
        </p:nvGrpSpPr>
        <p:grpSpPr>
          <a:xfrm>
            <a:off x="3551250" y="2864278"/>
            <a:ext cx="1884310" cy="1839792"/>
            <a:chOff x="3551250" y="2864278"/>
            <a:chExt cx="1884310" cy="1839792"/>
          </a:xfrm>
        </p:grpSpPr>
        <p:sp>
          <p:nvSpPr>
            <p:cNvPr id="264" name="Google Shape;264;p20"/>
            <p:cNvSpPr/>
            <p:nvPr/>
          </p:nvSpPr>
          <p:spPr>
            <a:xfrm>
              <a:off x="4338160" y="3240970"/>
              <a:ext cx="1097400" cy="1463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5" name="Google Shape;265;p20"/>
            <p:cNvSpPr txBox="1"/>
            <p:nvPr/>
          </p:nvSpPr>
          <p:spPr>
            <a:xfrm>
              <a:off x="3551250" y="3756975"/>
              <a:ext cx="862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4 cores</a:t>
              </a:r>
              <a:endParaRPr sz="1600">
                <a:solidFill>
                  <a:schemeClr val="dk1"/>
                </a:solidFill>
                <a:latin typeface="Cabin"/>
                <a:ea typeface="Cabin"/>
                <a:cs typeface="Cabin"/>
                <a:sym typeface="Cabin"/>
              </a:endParaRPr>
            </a:p>
          </p:txBody>
        </p:sp>
        <p:sp>
          <p:nvSpPr>
            <p:cNvPr id="266" name="Google Shape;266;p20"/>
            <p:cNvSpPr txBox="1"/>
            <p:nvPr/>
          </p:nvSpPr>
          <p:spPr>
            <a:xfrm>
              <a:off x="4674625" y="2864278"/>
              <a:ext cx="554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3G</a:t>
              </a:r>
              <a:endParaRPr sz="1600">
                <a:solidFill>
                  <a:schemeClr val="dk1"/>
                </a:solidFill>
                <a:latin typeface="Cabin"/>
                <a:ea typeface="Cabin"/>
                <a:cs typeface="Cabin"/>
                <a:sym typeface="Cabin"/>
              </a:endParaRPr>
            </a:p>
          </p:txBody>
        </p:sp>
      </p:grpSp>
      <p:grpSp>
        <p:nvGrpSpPr>
          <p:cNvPr id="267" name="Google Shape;267;p20"/>
          <p:cNvGrpSpPr/>
          <p:nvPr/>
        </p:nvGrpSpPr>
        <p:grpSpPr>
          <a:xfrm>
            <a:off x="2403844" y="3251431"/>
            <a:ext cx="1332256" cy="1086789"/>
            <a:chOff x="2251444" y="3251431"/>
            <a:chExt cx="1332256" cy="1086789"/>
          </a:xfrm>
        </p:grpSpPr>
        <p:sp>
          <p:nvSpPr>
            <p:cNvPr id="268" name="Google Shape;268;p20"/>
            <p:cNvSpPr/>
            <p:nvPr/>
          </p:nvSpPr>
          <p:spPr>
            <a:xfrm>
              <a:off x="3016858" y="3606820"/>
              <a:ext cx="365700" cy="7314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9" name="Google Shape;269;p20"/>
            <p:cNvSpPr txBox="1"/>
            <p:nvPr/>
          </p:nvSpPr>
          <p:spPr>
            <a:xfrm>
              <a:off x="2251444" y="3756975"/>
              <a:ext cx="862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2 cores</a:t>
              </a:r>
              <a:endParaRPr sz="1600">
                <a:solidFill>
                  <a:schemeClr val="dk1"/>
                </a:solidFill>
                <a:latin typeface="Cabin"/>
                <a:ea typeface="Cabin"/>
                <a:cs typeface="Cabin"/>
                <a:sym typeface="Cabin"/>
              </a:endParaRPr>
            </a:p>
          </p:txBody>
        </p:sp>
        <p:sp>
          <p:nvSpPr>
            <p:cNvPr id="270" name="Google Shape;270;p20"/>
            <p:cNvSpPr txBox="1"/>
            <p:nvPr/>
          </p:nvSpPr>
          <p:spPr>
            <a:xfrm>
              <a:off x="3029000" y="3251431"/>
              <a:ext cx="554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1G</a:t>
              </a:r>
              <a:endParaRPr sz="1600">
                <a:solidFill>
                  <a:schemeClr val="dk1"/>
                </a:solidFill>
                <a:latin typeface="Cabin"/>
                <a:ea typeface="Cabin"/>
                <a:cs typeface="Cabin"/>
                <a:sym typeface="Cabin"/>
              </a:endParaRPr>
            </a:p>
          </p:txBody>
        </p:sp>
      </p:grpSp>
      <p:grpSp>
        <p:nvGrpSpPr>
          <p:cNvPr id="271" name="Google Shape;271;p20"/>
          <p:cNvGrpSpPr/>
          <p:nvPr/>
        </p:nvGrpSpPr>
        <p:grpSpPr>
          <a:xfrm>
            <a:off x="1249469" y="3251431"/>
            <a:ext cx="1267508" cy="1086801"/>
            <a:chOff x="1020869" y="3251431"/>
            <a:chExt cx="1267508" cy="1086801"/>
          </a:xfrm>
        </p:grpSpPr>
        <p:sp>
          <p:nvSpPr>
            <p:cNvPr id="272" name="Google Shape;272;p20"/>
            <p:cNvSpPr/>
            <p:nvPr/>
          </p:nvSpPr>
          <p:spPr>
            <a:xfrm>
              <a:off x="1756458" y="3606833"/>
              <a:ext cx="365700" cy="7314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73" name="Google Shape;273;p20"/>
            <p:cNvSpPr txBox="1"/>
            <p:nvPr/>
          </p:nvSpPr>
          <p:spPr>
            <a:xfrm>
              <a:off x="1733677" y="3251431"/>
              <a:ext cx="554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1G</a:t>
              </a:r>
              <a:endParaRPr sz="1600">
                <a:solidFill>
                  <a:schemeClr val="dk1"/>
                </a:solidFill>
                <a:latin typeface="Cabin"/>
                <a:ea typeface="Cabin"/>
                <a:cs typeface="Cabin"/>
                <a:sym typeface="Cabin"/>
              </a:endParaRPr>
            </a:p>
          </p:txBody>
        </p:sp>
        <p:sp>
          <p:nvSpPr>
            <p:cNvPr id="274" name="Google Shape;274;p20"/>
            <p:cNvSpPr txBox="1"/>
            <p:nvPr/>
          </p:nvSpPr>
          <p:spPr>
            <a:xfrm>
              <a:off x="1020869" y="3757013"/>
              <a:ext cx="862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2 cores</a:t>
              </a:r>
              <a:endParaRPr sz="1600">
                <a:solidFill>
                  <a:schemeClr val="dk1"/>
                </a:solidFill>
                <a:latin typeface="Cabin"/>
                <a:ea typeface="Cabin"/>
                <a:cs typeface="Cabin"/>
                <a:sym typeface="Cabin"/>
              </a:endParaRPr>
            </a:p>
          </p:txBody>
        </p:sp>
      </p:grpSp>
      <p:grpSp>
        <p:nvGrpSpPr>
          <p:cNvPr id="275" name="Google Shape;275;p20"/>
          <p:cNvGrpSpPr/>
          <p:nvPr/>
        </p:nvGrpSpPr>
        <p:grpSpPr>
          <a:xfrm>
            <a:off x="8669127" y="4467208"/>
            <a:ext cx="1828800" cy="655500"/>
            <a:chOff x="8669127" y="4467208"/>
            <a:chExt cx="1828800" cy="655500"/>
          </a:xfrm>
        </p:grpSpPr>
        <p:sp>
          <p:nvSpPr>
            <p:cNvPr id="276" name="Google Shape;276;p20"/>
            <p:cNvSpPr/>
            <p:nvPr/>
          </p:nvSpPr>
          <p:spPr>
            <a:xfrm>
              <a:off x="8669127" y="4939708"/>
              <a:ext cx="3657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77" name="Google Shape;277;p20"/>
            <p:cNvSpPr/>
            <p:nvPr/>
          </p:nvSpPr>
          <p:spPr>
            <a:xfrm>
              <a:off x="8669127" y="4467208"/>
              <a:ext cx="18288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278" name="Google Shape;278;p20"/>
          <p:cNvGrpSpPr/>
          <p:nvPr/>
        </p:nvGrpSpPr>
        <p:grpSpPr>
          <a:xfrm>
            <a:off x="10805322" y="4356280"/>
            <a:ext cx="1253998" cy="875647"/>
            <a:chOff x="10805322" y="4356280"/>
            <a:chExt cx="1253998" cy="875647"/>
          </a:xfrm>
        </p:grpSpPr>
        <p:sp>
          <p:nvSpPr>
            <p:cNvPr id="279" name="Google Shape;279;p20"/>
            <p:cNvSpPr txBox="1"/>
            <p:nvPr/>
          </p:nvSpPr>
          <p:spPr>
            <a:xfrm>
              <a:off x="10814920" y="4356280"/>
              <a:ext cx="12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0/6 cores</a:t>
              </a:r>
              <a:endParaRPr>
                <a:solidFill>
                  <a:schemeClr val="dk1"/>
                </a:solidFill>
                <a:latin typeface="Cabin"/>
                <a:ea typeface="Cabin"/>
                <a:cs typeface="Cabin"/>
                <a:sym typeface="Cabin"/>
              </a:endParaRPr>
            </a:p>
          </p:txBody>
        </p:sp>
        <p:sp>
          <p:nvSpPr>
            <p:cNvPr id="280" name="Google Shape;280;p20"/>
            <p:cNvSpPr txBox="1"/>
            <p:nvPr/>
          </p:nvSpPr>
          <p:spPr>
            <a:xfrm>
              <a:off x="10805322" y="4831727"/>
              <a:ext cx="12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0/6 GB</a:t>
              </a:r>
              <a:endParaRPr>
                <a:solidFill>
                  <a:schemeClr val="dk1"/>
                </a:solidFill>
                <a:latin typeface="Cabin"/>
                <a:ea typeface="Cabin"/>
                <a:cs typeface="Cabin"/>
                <a:sym typeface="Cabin"/>
              </a:endParaRPr>
            </a:p>
          </p:txBody>
        </p:sp>
      </p:grpSp>
      <p:grpSp>
        <p:nvGrpSpPr>
          <p:cNvPr id="281" name="Google Shape;281;p20"/>
          <p:cNvGrpSpPr/>
          <p:nvPr/>
        </p:nvGrpSpPr>
        <p:grpSpPr>
          <a:xfrm>
            <a:off x="10805322" y="4356280"/>
            <a:ext cx="1253998" cy="875647"/>
            <a:chOff x="10805322" y="4356280"/>
            <a:chExt cx="1253998" cy="875647"/>
          </a:xfrm>
        </p:grpSpPr>
        <p:sp>
          <p:nvSpPr>
            <p:cNvPr id="282" name="Google Shape;282;p20"/>
            <p:cNvSpPr txBox="1"/>
            <p:nvPr/>
          </p:nvSpPr>
          <p:spPr>
            <a:xfrm>
              <a:off x="10814920" y="4356280"/>
              <a:ext cx="12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5/6 cores</a:t>
              </a:r>
              <a:endParaRPr>
                <a:solidFill>
                  <a:schemeClr val="dk1"/>
                </a:solidFill>
                <a:latin typeface="Cabin"/>
                <a:ea typeface="Cabin"/>
                <a:cs typeface="Cabin"/>
                <a:sym typeface="Cabin"/>
              </a:endParaRPr>
            </a:p>
          </p:txBody>
        </p:sp>
        <p:sp>
          <p:nvSpPr>
            <p:cNvPr id="283" name="Google Shape;283;p20"/>
            <p:cNvSpPr txBox="1"/>
            <p:nvPr/>
          </p:nvSpPr>
          <p:spPr>
            <a:xfrm>
              <a:off x="10805322" y="4831727"/>
              <a:ext cx="12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1/6 GB</a:t>
              </a:r>
              <a:endParaRPr>
                <a:solidFill>
                  <a:schemeClr val="dk1"/>
                </a:solidFill>
                <a:latin typeface="Cabin"/>
                <a:ea typeface="Cabin"/>
                <a:cs typeface="Cabin"/>
                <a:sym typeface="Cabin"/>
              </a:endParaRPr>
            </a:p>
          </p:txBody>
        </p:sp>
      </p:grpSp>
      <p:grpSp>
        <p:nvGrpSpPr>
          <p:cNvPr id="284" name="Google Shape;284;p20"/>
          <p:cNvGrpSpPr/>
          <p:nvPr/>
        </p:nvGrpSpPr>
        <p:grpSpPr>
          <a:xfrm>
            <a:off x="8661904" y="4467195"/>
            <a:ext cx="2190637" cy="656752"/>
            <a:chOff x="8661904" y="4467195"/>
            <a:chExt cx="2190637" cy="656752"/>
          </a:xfrm>
        </p:grpSpPr>
        <p:sp>
          <p:nvSpPr>
            <p:cNvPr id="285" name="Google Shape;285;p20"/>
            <p:cNvSpPr/>
            <p:nvPr/>
          </p:nvSpPr>
          <p:spPr>
            <a:xfrm>
              <a:off x="8661904" y="4936145"/>
              <a:ext cx="1097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86" name="Google Shape;286;p20"/>
            <p:cNvSpPr/>
            <p:nvPr/>
          </p:nvSpPr>
          <p:spPr>
            <a:xfrm>
              <a:off x="8669054" y="4467195"/>
              <a:ext cx="731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87" name="Google Shape;287;p20"/>
            <p:cNvSpPr/>
            <p:nvPr/>
          </p:nvSpPr>
          <p:spPr>
            <a:xfrm>
              <a:off x="9755141" y="4940947"/>
              <a:ext cx="1097400" cy="1830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88" name="Google Shape;288;p20"/>
            <p:cNvSpPr/>
            <p:nvPr/>
          </p:nvSpPr>
          <p:spPr>
            <a:xfrm>
              <a:off x="9386633" y="4467195"/>
              <a:ext cx="1463100" cy="1830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289" name="Google Shape;289;p20"/>
          <p:cNvGrpSpPr/>
          <p:nvPr/>
        </p:nvGrpSpPr>
        <p:grpSpPr>
          <a:xfrm>
            <a:off x="10817797" y="4366077"/>
            <a:ext cx="1253998" cy="875647"/>
            <a:chOff x="12100722" y="3490427"/>
            <a:chExt cx="1253998" cy="875647"/>
          </a:xfrm>
        </p:grpSpPr>
        <p:sp>
          <p:nvSpPr>
            <p:cNvPr id="290" name="Google Shape;290;p20"/>
            <p:cNvSpPr txBox="1"/>
            <p:nvPr/>
          </p:nvSpPr>
          <p:spPr>
            <a:xfrm>
              <a:off x="12110320" y="3490427"/>
              <a:ext cx="12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6/6 cores</a:t>
              </a:r>
              <a:endParaRPr>
                <a:solidFill>
                  <a:schemeClr val="dk1"/>
                </a:solidFill>
                <a:latin typeface="Cabin"/>
                <a:ea typeface="Cabin"/>
                <a:cs typeface="Cabin"/>
                <a:sym typeface="Cabin"/>
              </a:endParaRPr>
            </a:p>
          </p:txBody>
        </p:sp>
        <p:sp>
          <p:nvSpPr>
            <p:cNvPr id="291" name="Google Shape;291;p20"/>
            <p:cNvSpPr txBox="1"/>
            <p:nvPr/>
          </p:nvSpPr>
          <p:spPr>
            <a:xfrm>
              <a:off x="12100722" y="3965873"/>
              <a:ext cx="12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6/6 GB</a:t>
              </a:r>
              <a:endParaRPr>
                <a:solidFill>
                  <a:schemeClr val="dk1"/>
                </a:solidFill>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292" name="Google Shape;292;p20"/>
              <p:cNvSpPr txBox="1">
                <a:spLocks noGrp="1"/>
              </p:cNvSpPr>
              <p:nvPr>
                <p:ph type="body" idx="1"/>
              </p:nvPr>
            </p:nvSpPr>
            <p:spPr>
              <a:xfrm>
                <a:off x="228600" y="943500"/>
                <a:ext cx="10989000" cy="1031400"/>
              </a:xfrm>
              <a:prstGeom prst="rect">
                <a:avLst/>
              </a:prstGeom>
            </p:spPr>
            <p:txBody>
              <a:bodyPr spcFirstLastPara="1" wrap="square" lIns="91425" tIns="91425" rIns="91425" bIns="91425" anchor="t" anchorCtr="0">
                <a:noAutofit/>
              </a:bodyPr>
              <a:lstStyle/>
              <a:p>
                <a:pPr>
                  <a:spcBef>
                    <a:spcPts val="0"/>
                  </a:spcBef>
                  <a:buFont typeface="Noto Sans Symbols"/>
                  <a:buChar char="●"/>
                </a:pPr>
                <a:r>
                  <a:rPr lang="en-US"/>
                  <a:t>How to maximize stability region?</a:t>
                </a:r>
              </a:p>
              <a:p>
                <a:pPr lvl="0">
                  <a:spcBef>
                    <a:spcPts val="0"/>
                  </a:spcBef>
                  <a:buChar char="●"/>
                </a:pPr>
                <a:r>
                  <a:rPr lang="en-US"/>
                  <a:t>How to minimize mean response time </a:t>
                </a:r>
                <a14:m>
                  <m:oMath xmlns:m="http://schemas.openxmlformats.org/officeDocument/2006/math">
                    <m:r>
                      <a:rPr lang="en-US" i="1">
                        <a:latin typeface="Cambria Math" panose="02040503050406030204" pitchFamily="18" charset="0"/>
                        <a:ea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a:t>?</a:t>
                </a:r>
              </a:p>
              <a:p>
                <a:pPr>
                  <a:spcBef>
                    <a:spcPts val="0"/>
                  </a:spcBef>
                  <a:buFont typeface="Noto Sans Symbols"/>
                  <a:buChar char="●"/>
                </a:pPr>
                <a:r>
                  <a:rPr lang="en-US"/>
                  <a:t>Minimize Wastage</a:t>
                </a:r>
              </a:p>
            </p:txBody>
          </p:sp>
        </mc:Choice>
        <mc:Fallback xmlns="">
          <p:sp>
            <p:nvSpPr>
              <p:cNvPr id="292" name="Google Shape;292;p20"/>
              <p:cNvSpPr txBox="1">
                <a:spLocks noGrp="1" noRot="1" noChangeAspect="1" noMove="1" noResize="1" noEditPoints="1" noAdjustHandles="1" noChangeArrowheads="1" noChangeShapeType="1" noTextEdit="1"/>
              </p:cNvSpPr>
              <p:nvPr>
                <p:ph type="body" idx="1"/>
              </p:nvPr>
            </p:nvSpPr>
            <p:spPr>
              <a:xfrm>
                <a:off x="228600" y="943500"/>
                <a:ext cx="10989000" cy="1031400"/>
              </a:xfrm>
              <a:prstGeom prst="rect">
                <a:avLst/>
              </a:prstGeom>
              <a:blipFill>
                <a:blip r:embed="rId4"/>
                <a:stretch>
                  <a:fillRect l="-610" t="-5325" b="-42012"/>
                </a:stretch>
              </a:blipFill>
            </p:spPr>
            <p:txBody>
              <a:bodyPr/>
              <a:lstStyle/>
              <a:p>
                <a:r>
                  <a:rPr lang="en-US">
                    <a:noFill/>
                  </a:rPr>
                  <a:t> </a:t>
                </a:r>
              </a:p>
            </p:txBody>
          </p:sp>
        </mc:Fallback>
      </mc:AlternateContent>
      <p:sp>
        <p:nvSpPr>
          <p:cNvPr id="293" name="Google Shape;293;p20"/>
          <p:cNvSpPr txBox="1"/>
          <p:nvPr/>
        </p:nvSpPr>
        <p:spPr>
          <a:xfrm>
            <a:off x="3259199" y="5319575"/>
            <a:ext cx="6263189"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Cabin"/>
                <a:ea typeface="Cabin"/>
                <a:cs typeface="Cabin"/>
                <a:sym typeface="Cabin"/>
              </a:rPr>
              <a:t>We first assume free preemptions are allowed.</a:t>
            </a:r>
          </a:p>
          <a:p>
            <a:pPr marL="0" lvl="0" indent="0" algn="l" rtl="0">
              <a:spcBef>
                <a:spcPts val="0"/>
              </a:spcBef>
              <a:spcAft>
                <a:spcPts val="0"/>
              </a:spcAft>
              <a:buNone/>
            </a:pPr>
            <a:r>
              <a:rPr lang="en-US" sz="2400">
                <a:solidFill>
                  <a:schemeClr val="dk1"/>
                </a:solidFill>
                <a:latin typeface="Cabin"/>
                <a:ea typeface="Cabin"/>
                <a:cs typeface="Cabin"/>
                <a:sym typeface="Cabin"/>
              </a:rPr>
              <a:t>Later: limited preemptions.</a:t>
            </a:r>
            <a:endParaRPr sz="2400">
              <a:solidFill>
                <a:schemeClr val="dk1"/>
              </a:solidFill>
              <a:latin typeface="Cabin"/>
              <a:ea typeface="Cabin"/>
              <a:cs typeface="Cabin"/>
              <a:sym typeface="Cabin"/>
            </a:endParaRPr>
          </a:p>
        </p:txBody>
      </p:sp>
    </p:spTree>
    <p:extLst>
      <p:ext uri="{BB962C8B-B14F-4D97-AF65-F5344CB8AC3E}">
        <p14:creationId xmlns:p14="http://schemas.microsoft.com/office/powerpoint/2010/main" val="420105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 calcmode="lin" valueType="num">
                                      <p:cBhvr additive="base">
                                        <p:cTn id="7" dur="1000"/>
                                        <p:tgtEl>
                                          <p:spTgt spid="255"/>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27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7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9"/>
                                        </p:tgtEl>
                                        <p:attrNameLst>
                                          <p:attrName>style.visibility</p:attrName>
                                        </p:attrNameLst>
                                      </p:cBhvr>
                                      <p:to>
                                        <p:strVal val="visible"/>
                                      </p:to>
                                    </p:set>
                                    <p:anim calcmode="lin" valueType="num">
                                      <p:cBhvr additive="base">
                                        <p:cTn id="19" dur="1000"/>
                                        <p:tgtEl>
                                          <p:spTgt spid="259"/>
                                        </p:tgtEl>
                                        <p:attrNameLst>
                                          <p:attrName>ppt_x</p:attrName>
                                        </p:attrNameLst>
                                      </p:cBhvr>
                                      <p:tavLst>
                                        <p:tav tm="0">
                                          <p:val>
                                            <p:strVal val="#ppt_x-1"/>
                                          </p:val>
                                        </p:tav>
                                        <p:tav tm="100000">
                                          <p:val>
                                            <p:strVal val="#ppt_x"/>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63"/>
                                        </p:tgtEl>
                                        <p:attrNameLst>
                                          <p:attrName>style.visibility</p:attrName>
                                        </p:attrNameLst>
                                      </p:cBhvr>
                                      <p:to>
                                        <p:strVal val="visible"/>
                                      </p:to>
                                    </p:set>
                                    <p:anim calcmode="lin" valueType="num">
                                      <p:cBhvr additive="base">
                                        <p:cTn id="24" dur="1000"/>
                                        <p:tgtEl>
                                          <p:spTgt spid="263"/>
                                        </p:tgtEl>
                                        <p:attrNameLst>
                                          <p:attrName>ppt_x</p:attrName>
                                        </p:attrNameLst>
                                      </p:cBhvr>
                                      <p:tavLst>
                                        <p:tav tm="0">
                                          <p:val>
                                            <p:strVal val="#ppt_x-1"/>
                                          </p:val>
                                        </p:tav>
                                        <p:tav tm="100000">
                                          <p:val>
                                            <p:strVal val="#ppt_x"/>
                                          </p:val>
                                        </p:tav>
                                      </p:tavLst>
                                    </p:anim>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293"/>
                                        </p:tgtEl>
                                        <p:attrNameLst>
                                          <p:attrName>style.visibility</p:attrName>
                                        </p:attrNameLst>
                                      </p:cBhvr>
                                      <p:to>
                                        <p:strVal val="visible"/>
                                      </p:to>
                                    </p:set>
                                  </p:childTnLst>
                                </p:cTn>
                              </p:par>
                            </p:childTnLst>
                          </p:cTn>
                        </p:par>
                        <p:par>
                          <p:cTn id="28" fill="hold">
                            <p:stCondLst>
                              <p:cond delay="1000"/>
                            </p:stCondLst>
                            <p:childTnLst>
                              <p:par>
                                <p:cTn id="29" presetID="1" presetClass="exit" presetSubtype="0" fill="hold" nodeType="afterEffect">
                                  <p:stCondLst>
                                    <p:cond delay="0"/>
                                  </p:stCondLst>
                                  <p:childTnLst>
                                    <p:set>
                                      <p:cBhvr>
                                        <p:cTn id="30" dur="1" fill="hold">
                                          <p:stCondLst>
                                            <p:cond delay="0"/>
                                          </p:stCondLst>
                                        </p:cTn>
                                        <p:tgtEl>
                                          <p:spTgt spid="27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8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67"/>
                                        </p:tgtEl>
                                        <p:attrNameLst>
                                          <p:attrName>style.visibility</p:attrName>
                                        </p:attrNameLst>
                                      </p:cBhvr>
                                      <p:to>
                                        <p:strVal val="visible"/>
                                      </p:to>
                                    </p:set>
                                    <p:anim calcmode="lin" valueType="num">
                                      <p:cBhvr additive="base">
                                        <p:cTn id="41" dur="1000"/>
                                        <p:tgtEl>
                                          <p:spTgt spid="267"/>
                                        </p:tgtEl>
                                        <p:attrNameLst>
                                          <p:attrName>ppt_x</p:attrName>
                                        </p:attrNameLst>
                                      </p:cBhvr>
                                      <p:tavLst>
                                        <p:tav tm="0">
                                          <p:val>
                                            <p:strVal val="#ppt_x-1"/>
                                          </p:val>
                                        </p:tav>
                                        <p:tav tm="100000">
                                          <p:val>
                                            <p:strVal val="#ppt_x"/>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71"/>
                                        </p:tgtEl>
                                        <p:attrNameLst>
                                          <p:attrName>style.visibility</p:attrName>
                                        </p:attrNameLst>
                                      </p:cBhvr>
                                      <p:to>
                                        <p:strVal val="visible"/>
                                      </p:to>
                                    </p:set>
                                    <p:anim calcmode="lin" valueType="num">
                                      <p:cBhvr additive="base">
                                        <p:cTn id="46" dur="1000"/>
                                        <p:tgtEl>
                                          <p:spTgt spid="27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953"/>
        <p:cNvGrpSpPr/>
        <p:nvPr/>
      </p:nvGrpSpPr>
      <p:grpSpPr>
        <a:xfrm>
          <a:off x="0" y="0"/>
          <a:ext cx="0" cy="0"/>
          <a:chOff x="0" y="0"/>
          <a:chExt cx="0" cy="0"/>
        </a:xfrm>
      </p:grpSpPr>
      <p:sp>
        <p:nvSpPr>
          <p:cNvPr id="954" name="Google Shape;954;p33"/>
          <p:cNvSpPr txBox="1">
            <a:spLocks noGrp="1"/>
          </p:cNvSpPr>
          <p:nvPr>
            <p:ph type="title"/>
          </p:nvPr>
        </p:nvSpPr>
        <p:spPr>
          <a:xfrm>
            <a:off x="381000" y="603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E[T] bounds</a:t>
            </a:r>
            <a:endParaRPr/>
          </a:p>
        </p:txBody>
      </p:sp>
      <p:sp>
        <p:nvSpPr>
          <p:cNvPr id="955" name="Google Shape;955;p33"/>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grpSp>
        <p:nvGrpSpPr>
          <p:cNvPr id="956" name="Google Shape;956;p33"/>
          <p:cNvGrpSpPr/>
          <p:nvPr/>
        </p:nvGrpSpPr>
        <p:grpSpPr>
          <a:xfrm>
            <a:off x="541416" y="1467229"/>
            <a:ext cx="1933384" cy="1251186"/>
            <a:chOff x="541416" y="1467229"/>
            <a:chExt cx="1933384" cy="1251186"/>
          </a:xfrm>
        </p:grpSpPr>
        <p:grpSp>
          <p:nvGrpSpPr>
            <p:cNvPr id="957" name="Google Shape;957;p33"/>
            <p:cNvGrpSpPr/>
            <p:nvPr/>
          </p:nvGrpSpPr>
          <p:grpSpPr>
            <a:xfrm>
              <a:off x="719200" y="1887073"/>
              <a:ext cx="1577825" cy="404400"/>
              <a:chOff x="6468725" y="4128148"/>
              <a:chExt cx="1577825" cy="404400"/>
            </a:xfrm>
          </p:grpSpPr>
          <p:sp>
            <p:nvSpPr>
              <p:cNvPr id="958" name="Google Shape;958;p33"/>
              <p:cNvSpPr/>
              <p:nvPr/>
            </p:nvSpPr>
            <p:spPr>
              <a:xfrm>
                <a:off x="6468725" y="4128148"/>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1</a:t>
                </a:r>
                <a:endParaRPr>
                  <a:latin typeface="Cabin"/>
                  <a:ea typeface="Cabin"/>
                  <a:cs typeface="Cabin"/>
                  <a:sym typeface="Cabin"/>
                </a:endParaRPr>
              </a:p>
            </p:txBody>
          </p:sp>
          <p:sp>
            <p:nvSpPr>
              <p:cNvPr id="959" name="Google Shape;959;p33"/>
              <p:cNvSpPr/>
              <p:nvPr/>
            </p:nvSpPr>
            <p:spPr>
              <a:xfrm>
                <a:off x="7642150" y="4128148"/>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2</a:t>
                </a:r>
                <a:endParaRPr>
                  <a:latin typeface="Cabin"/>
                  <a:ea typeface="Cabin"/>
                  <a:cs typeface="Cabin"/>
                  <a:sym typeface="Cabin"/>
                </a:endParaRPr>
              </a:p>
            </p:txBody>
          </p:sp>
          <p:cxnSp>
            <p:nvCxnSpPr>
              <p:cNvPr id="960" name="Google Shape;960;p33"/>
              <p:cNvCxnSpPr>
                <a:stCxn id="958" idx="7"/>
                <a:endCxn id="959" idx="1"/>
              </p:cNvCxnSpPr>
              <p:nvPr/>
            </p:nvCxnSpPr>
            <p:spPr>
              <a:xfrm rot="-5400000" flipH="1">
                <a:off x="7257302" y="3743971"/>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cxnSp>
            <p:nvCxnSpPr>
              <p:cNvPr id="961" name="Google Shape;961;p33"/>
              <p:cNvCxnSpPr>
                <a:stCxn id="959" idx="3"/>
                <a:endCxn id="958" idx="5"/>
              </p:cNvCxnSpPr>
              <p:nvPr/>
            </p:nvCxnSpPr>
            <p:spPr>
              <a:xfrm rot="5400000">
                <a:off x="7257373" y="4029925"/>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grpSp>
        <p:pic>
          <p:nvPicPr>
            <p:cNvPr id="962" name="Google Shape;962;p33" title="[0,0,0,&quot;https://www.codecogs.com/eqnedit.php?latex=%5Cmu_1#0&quot;]"/>
            <p:cNvPicPr preferRelativeResize="0"/>
            <p:nvPr/>
          </p:nvPicPr>
          <p:blipFill>
            <a:blip r:embed="rId3">
              <a:alphaModFix/>
            </a:blip>
            <a:stretch>
              <a:fillRect/>
            </a:stretch>
          </p:blipFill>
          <p:spPr>
            <a:xfrm>
              <a:off x="541416" y="2039340"/>
              <a:ext cx="127775" cy="97075"/>
            </a:xfrm>
            <a:prstGeom prst="rect">
              <a:avLst/>
            </a:prstGeom>
            <a:noFill/>
            <a:ln>
              <a:noFill/>
            </a:ln>
          </p:spPr>
        </p:pic>
        <p:pic>
          <p:nvPicPr>
            <p:cNvPr id="963" name="Google Shape;963;p33" title="[0,0,0,&quot;https://www.codecogs.com/eqnedit.php?latex=%5Cmu_2#0&quot;]"/>
            <p:cNvPicPr preferRelativeResize="0"/>
            <p:nvPr/>
          </p:nvPicPr>
          <p:blipFill>
            <a:blip r:embed="rId4">
              <a:alphaModFix/>
            </a:blip>
            <a:stretch>
              <a:fillRect/>
            </a:stretch>
          </p:blipFill>
          <p:spPr>
            <a:xfrm>
              <a:off x="2347025" y="2040457"/>
              <a:ext cx="127775" cy="94859"/>
            </a:xfrm>
            <a:prstGeom prst="rect">
              <a:avLst/>
            </a:prstGeom>
            <a:noFill/>
            <a:ln>
              <a:noFill/>
            </a:ln>
          </p:spPr>
        </p:pic>
        <p:pic>
          <p:nvPicPr>
            <p:cNvPr id="964" name="Google Shape;964;p33" title="[0,0,0,&quot;https://www.codecogs.com/eqnedit.php?latex=%5Calpha_%7B1%2C2%7D#0&quot;]"/>
            <p:cNvPicPr preferRelativeResize="0"/>
            <p:nvPr/>
          </p:nvPicPr>
          <p:blipFill>
            <a:blip r:embed="rId5">
              <a:alphaModFix/>
            </a:blip>
            <a:stretch>
              <a:fillRect/>
            </a:stretch>
          </p:blipFill>
          <p:spPr>
            <a:xfrm>
              <a:off x="1357082" y="1467229"/>
              <a:ext cx="294362" cy="144475"/>
            </a:xfrm>
            <a:prstGeom prst="rect">
              <a:avLst/>
            </a:prstGeom>
            <a:noFill/>
            <a:ln>
              <a:noFill/>
            </a:ln>
          </p:spPr>
        </p:pic>
        <p:pic>
          <p:nvPicPr>
            <p:cNvPr id="965" name="Google Shape;965;p33" title="[0,0,0,&quot;https://www.codecogs.com/eqnedit.php?latex=%5Calpha_%7B2%2C1%7D#0&quot;]"/>
            <p:cNvPicPr preferRelativeResize="0"/>
            <p:nvPr/>
          </p:nvPicPr>
          <p:blipFill>
            <a:blip r:embed="rId6">
              <a:alphaModFix/>
            </a:blip>
            <a:stretch>
              <a:fillRect/>
            </a:stretch>
          </p:blipFill>
          <p:spPr>
            <a:xfrm>
              <a:off x="1344375" y="2573940"/>
              <a:ext cx="290300" cy="144475"/>
            </a:xfrm>
            <a:prstGeom prst="rect">
              <a:avLst/>
            </a:prstGeom>
            <a:noFill/>
            <a:ln>
              <a:noFill/>
            </a:ln>
          </p:spPr>
        </p:pic>
      </p:grpSp>
      <p:sp>
        <p:nvSpPr>
          <p:cNvPr id="966" name="Google Shape;966;p33"/>
          <p:cNvSpPr txBox="1"/>
          <p:nvPr/>
        </p:nvSpPr>
        <p:spPr>
          <a:xfrm>
            <a:off x="5644625" y="2717713"/>
            <a:ext cx="869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and</a:t>
            </a:r>
            <a:endParaRPr sz="1800">
              <a:solidFill>
                <a:schemeClr val="dk1"/>
              </a:solidFill>
              <a:latin typeface="Cabin"/>
              <a:ea typeface="Cabin"/>
              <a:cs typeface="Cabin"/>
              <a:sym typeface="Cabin"/>
            </a:endParaRPr>
          </a:p>
        </p:txBody>
      </p:sp>
      <p:pic>
        <p:nvPicPr>
          <p:cNvPr id="967" name="Google Shape;967;p33" title="[0,0,0,&quot;https://www.codecogs.com/eqnedit.php?latex=%5Cfrac%7B1%7D%7B%5Clambda%7D%5Cmin%5Cleft(%5Calpha_%7B1%2C2%7D%5Cfrac%7B%5Cmu_2-%5Cmu_1%7D%7B(%5Calpha_%7B1%2C2%7D%2B%5Calpha_%7B2%2C1%7D)%5E2%7D%2C%5Calpha_%7B2%2C1%7D%5Cfrac%7B%5Cmu_1-%5Cmu_2%7D%7B(%5Calpha_%7B1%2C2%7D%2B%5Calpha_%7B2%2C1%7D)%5E2%7D%5Cright)%5Cle%20B%20%5Cle%20%5Cfrac%7B1%7D%7B%5Clambda%7D%5Cmax%5Cleft(%5Calpha_%7B1%2C2%7D%5Cfrac%7B%5Cmu_2-%5Cmu_1%7D%7B(%5Calpha_%7B1%2C2%7D%2B%5Calpha_%7B2%2C1%7D)%5E2%7D%2C%5Calpha_%7B2%2C1%7D%5Cfrac%7B%5Cmu_1-%5Cmu_2%7D%7B(%5Calpha_%7B1%2C2%7D%2B%5Calpha_%7B2%2C1%7D)%5E2%7D%5Cright)#0&quot;]"/>
          <p:cNvPicPr preferRelativeResize="0"/>
          <p:nvPr/>
        </p:nvPicPr>
        <p:blipFill>
          <a:blip r:embed="rId7">
            <a:alphaModFix/>
          </a:blip>
          <a:stretch>
            <a:fillRect/>
          </a:stretch>
        </p:blipFill>
        <p:spPr>
          <a:xfrm>
            <a:off x="3964875" y="3195616"/>
            <a:ext cx="7273364" cy="421175"/>
          </a:xfrm>
          <a:prstGeom prst="rect">
            <a:avLst/>
          </a:prstGeom>
          <a:noFill/>
          <a:ln>
            <a:noFill/>
          </a:ln>
        </p:spPr>
      </p:pic>
      <p:grpSp>
        <p:nvGrpSpPr>
          <p:cNvPr id="968" name="Google Shape;968;p33"/>
          <p:cNvGrpSpPr/>
          <p:nvPr/>
        </p:nvGrpSpPr>
        <p:grpSpPr>
          <a:xfrm>
            <a:off x="3005357" y="4053932"/>
            <a:ext cx="4972653" cy="523625"/>
            <a:chOff x="3005357" y="3368132"/>
            <a:chExt cx="4972653" cy="523625"/>
          </a:xfrm>
        </p:grpSpPr>
        <p:sp>
          <p:nvSpPr>
            <p:cNvPr id="969" name="Google Shape;969;p33"/>
            <p:cNvSpPr txBox="1"/>
            <p:nvPr/>
          </p:nvSpPr>
          <p:spPr>
            <a:xfrm>
              <a:off x="3005357" y="3444325"/>
              <a:ext cx="25950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An important observation: </a:t>
              </a:r>
              <a:endParaRPr sz="1600">
                <a:solidFill>
                  <a:schemeClr val="dk1"/>
                </a:solidFill>
                <a:latin typeface="Cabin"/>
                <a:ea typeface="Cabin"/>
                <a:cs typeface="Cabin"/>
                <a:sym typeface="Cabin"/>
              </a:endParaRPr>
            </a:p>
          </p:txBody>
        </p:sp>
        <p:pic>
          <p:nvPicPr>
            <p:cNvPr id="970" name="Google Shape;970;p33" title="[0,0,0,&quot;https://www.codecogs.com/eqnedit.php?latex=%5Clim_%7B%5Calpha_%7B1%2C2%7D%2B%5Calpha_%7B2%2C1%7D%5Crightarrow%5Cinfty%7D%20E%5BT%5D%3D%5Cfrac%7B1%7D%7B%5Cmu-%5Clambda%7D#0&quot;]"/>
            <p:cNvPicPr preferRelativeResize="0"/>
            <p:nvPr/>
          </p:nvPicPr>
          <p:blipFill>
            <a:blip r:embed="rId8">
              <a:alphaModFix/>
            </a:blip>
            <a:stretch>
              <a:fillRect/>
            </a:stretch>
          </p:blipFill>
          <p:spPr>
            <a:xfrm>
              <a:off x="5508760" y="3368132"/>
              <a:ext cx="2469250" cy="523625"/>
            </a:xfrm>
            <a:prstGeom prst="rect">
              <a:avLst/>
            </a:prstGeom>
            <a:noFill/>
            <a:ln>
              <a:noFill/>
            </a:ln>
          </p:spPr>
        </p:pic>
      </p:grpSp>
      <p:sp>
        <p:nvSpPr>
          <p:cNvPr id="971" name="Google Shape;971;p33"/>
          <p:cNvSpPr txBox="1"/>
          <p:nvPr/>
        </p:nvSpPr>
        <p:spPr>
          <a:xfrm>
            <a:off x="2929150" y="4835325"/>
            <a:ext cx="82329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What will happen if we limit the rate of preemption?</a:t>
            </a:r>
            <a:endParaRPr sz="1600">
              <a:solidFill>
                <a:schemeClr val="dk1"/>
              </a:solidFill>
              <a:latin typeface="Cabin"/>
              <a:ea typeface="Cabin"/>
              <a:cs typeface="Cabin"/>
              <a:sym typeface="Cabin"/>
            </a:endParaRPr>
          </a:p>
        </p:txBody>
      </p:sp>
      <p:grpSp>
        <p:nvGrpSpPr>
          <p:cNvPr id="972" name="Google Shape;972;p33"/>
          <p:cNvGrpSpPr/>
          <p:nvPr/>
        </p:nvGrpSpPr>
        <p:grpSpPr>
          <a:xfrm>
            <a:off x="3011975" y="1611700"/>
            <a:ext cx="5647700" cy="1547975"/>
            <a:chOff x="3011975" y="1611700"/>
            <a:chExt cx="5647700" cy="1547975"/>
          </a:xfrm>
        </p:grpSpPr>
        <p:pic>
          <p:nvPicPr>
            <p:cNvPr id="973" name="Google Shape;973;p33" title="[0,0,0,&quot;https://www.codecogs.com/eqnedit.php?latex=%5Cmu%3D%5Cfrac%7B%5Calpha_%7B1%2C2%7D%5Cmu_2%2B%5Calpha_%7B2%2C1%7D%5Cmu_1%7D%7B%5Calpha_%7B1%2C2%7D%2B%5Calpha_%7B2%2C1%7D%7D#0&quot;]"/>
            <p:cNvPicPr preferRelativeResize="0"/>
            <p:nvPr/>
          </p:nvPicPr>
          <p:blipFill>
            <a:blip r:embed="rId9">
              <a:alphaModFix/>
            </a:blip>
            <a:stretch>
              <a:fillRect/>
            </a:stretch>
          </p:blipFill>
          <p:spPr>
            <a:xfrm>
              <a:off x="3933853" y="2737976"/>
              <a:ext cx="1577826" cy="421167"/>
            </a:xfrm>
            <a:prstGeom prst="rect">
              <a:avLst/>
            </a:prstGeom>
            <a:noFill/>
            <a:ln>
              <a:noFill/>
            </a:ln>
          </p:spPr>
        </p:pic>
        <p:sp>
          <p:nvSpPr>
            <p:cNvPr id="974" name="Google Shape;974;p33"/>
            <p:cNvSpPr txBox="1"/>
            <p:nvPr/>
          </p:nvSpPr>
          <p:spPr>
            <a:xfrm>
              <a:off x="3011975" y="2697975"/>
              <a:ext cx="869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where</a:t>
              </a:r>
              <a:endParaRPr sz="1800">
                <a:solidFill>
                  <a:schemeClr val="dk1"/>
                </a:solidFill>
                <a:latin typeface="Cabin"/>
                <a:ea typeface="Cabin"/>
                <a:cs typeface="Cabin"/>
                <a:sym typeface="Cabin"/>
              </a:endParaRPr>
            </a:p>
          </p:txBody>
        </p:sp>
        <p:pic>
          <p:nvPicPr>
            <p:cNvPr id="975" name="Google Shape;975;p33" title="[0,0,0,&quot;https://www.codecogs.com/eqnedit.php?latex=E%5BT%5D%3D%20%5Cfrac%7B1%7D%7B%5Cmu-%5Clambda%7D%2B%5Cfrac%7B%5Calpha_%7B1%2C2%7D%5Calpha_%7B2%2C1%7D(%5Cmu_2-%5Cmu_1)%5E2%7D%7B%5Clambda(%5Cmu-%5Clambda)(%5Calpha_%7B1%2C2%7D%2B%5Calpha_%7B2%2C1%7D)%5E3%7D%2BB%2BO%5Cleft(%5Cfrac%7B1%7D%7B%5Clambda%7D%5Cright)#0&quot;]"/>
            <p:cNvPicPr preferRelativeResize="0"/>
            <p:nvPr/>
          </p:nvPicPr>
          <p:blipFill>
            <a:blip r:embed="rId10">
              <a:alphaModFix/>
            </a:blip>
            <a:stretch>
              <a:fillRect/>
            </a:stretch>
          </p:blipFill>
          <p:spPr>
            <a:xfrm>
              <a:off x="3806698" y="1611700"/>
              <a:ext cx="4852977" cy="523625"/>
            </a:xfrm>
            <a:prstGeom prst="rect">
              <a:avLst/>
            </a:prstGeom>
            <a:noFill/>
            <a:ln>
              <a:noFill/>
            </a:ln>
          </p:spPr>
        </p:pic>
      </p:grpSp>
      <p:grpSp>
        <p:nvGrpSpPr>
          <p:cNvPr id="976" name="Google Shape;976;p33"/>
          <p:cNvGrpSpPr/>
          <p:nvPr/>
        </p:nvGrpSpPr>
        <p:grpSpPr>
          <a:xfrm>
            <a:off x="3957873" y="1100350"/>
            <a:ext cx="1847700" cy="531777"/>
            <a:chOff x="3957873" y="1100350"/>
            <a:chExt cx="1847700" cy="531777"/>
          </a:xfrm>
        </p:grpSpPr>
        <p:sp>
          <p:nvSpPr>
            <p:cNvPr id="977" name="Google Shape;977;p33"/>
            <p:cNvSpPr/>
            <p:nvPr/>
          </p:nvSpPr>
          <p:spPr>
            <a:xfrm rot="-5400000">
              <a:off x="4707400" y="1235377"/>
              <a:ext cx="186300" cy="6072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78" name="Google Shape;978;p33"/>
            <p:cNvSpPr txBox="1"/>
            <p:nvPr/>
          </p:nvSpPr>
          <p:spPr>
            <a:xfrm>
              <a:off x="3957873" y="1100350"/>
              <a:ext cx="184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1"/>
                  </a:solidFill>
                  <a:latin typeface="Cabin"/>
                  <a:ea typeface="Cabin"/>
                  <a:cs typeface="Cabin"/>
                  <a:sym typeface="Cabin"/>
                </a:rPr>
                <a:t>constant rate</a:t>
              </a:r>
              <a:endParaRPr sz="1800" b="1">
                <a:solidFill>
                  <a:schemeClr val="dk1"/>
                </a:solidFill>
                <a:latin typeface="Cabin"/>
                <a:ea typeface="Cabin"/>
                <a:cs typeface="Cabin"/>
                <a:sym typeface="Cabin"/>
              </a:endParaRPr>
            </a:p>
          </p:txBody>
        </p:sp>
      </p:grpSp>
      <p:grpSp>
        <p:nvGrpSpPr>
          <p:cNvPr id="979" name="Google Shape;979;p33"/>
          <p:cNvGrpSpPr/>
          <p:nvPr/>
        </p:nvGrpSpPr>
        <p:grpSpPr>
          <a:xfrm>
            <a:off x="5411925" y="1100350"/>
            <a:ext cx="2400900" cy="530475"/>
            <a:chOff x="5411925" y="1100350"/>
            <a:chExt cx="2400900" cy="530475"/>
          </a:xfrm>
        </p:grpSpPr>
        <p:sp>
          <p:nvSpPr>
            <p:cNvPr id="980" name="Google Shape;980;p33"/>
            <p:cNvSpPr/>
            <p:nvPr/>
          </p:nvSpPr>
          <p:spPr>
            <a:xfrm rot="-5400000">
              <a:off x="6507075" y="325075"/>
              <a:ext cx="210600" cy="24009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81" name="Google Shape;981;p33"/>
            <p:cNvSpPr txBox="1"/>
            <p:nvPr/>
          </p:nvSpPr>
          <p:spPr>
            <a:xfrm>
              <a:off x="5456677" y="1100350"/>
              <a:ext cx="2340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1"/>
                  </a:solidFill>
                  <a:latin typeface="Cabin"/>
                  <a:ea typeface="Cabin"/>
                  <a:cs typeface="Cabin"/>
                  <a:sym typeface="Cabin"/>
                </a:rPr>
                <a:t>penalty for switching</a:t>
              </a:r>
              <a:endParaRPr sz="1800" b="1">
                <a:solidFill>
                  <a:schemeClr val="dk1"/>
                </a:solidFill>
                <a:latin typeface="Cabin"/>
                <a:ea typeface="Cabin"/>
                <a:cs typeface="Cabin"/>
                <a:sym typeface="Cabin"/>
              </a:endParaRPr>
            </a:p>
          </p:txBody>
        </p:sp>
      </p:grpSp>
      <p:grpSp>
        <p:nvGrpSpPr>
          <p:cNvPr id="982" name="Google Shape;982;p33"/>
          <p:cNvGrpSpPr/>
          <p:nvPr/>
        </p:nvGrpSpPr>
        <p:grpSpPr>
          <a:xfrm>
            <a:off x="6796375" y="2135250"/>
            <a:ext cx="3667200" cy="431100"/>
            <a:chOff x="6796375" y="2135250"/>
            <a:chExt cx="3667200" cy="431100"/>
          </a:xfrm>
        </p:grpSpPr>
        <p:sp>
          <p:nvSpPr>
            <p:cNvPr id="983" name="Google Shape;983;p33"/>
            <p:cNvSpPr/>
            <p:nvPr/>
          </p:nvSpPr>
          <p:spPr>
            <a:xfrm rot="-5400000">
              <a:off x="8286627" y="1871050"/>
              <a:ext cx="127800" cy="6936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84" name="Google Shape;984;p33"/>
            <p:cNvSpPr txBox="1"/>
            <p:nvPr/>
          </p:nvSpPr>
          <p:spPr>
            <a:xfrm>
              <a:off x="6796375" y="2135250"/>
              <a:ext cx="3667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dk1"/>
                  </a:solidFill>
                  <a:latin typeface="Cabin"/>
                  <a:ea typeface="Cabin"/>
                  <a:cs typeface="Cabin"/>
                  <a:sym typeface="Cabin"/>
                </a:rPr>
                <a:t>penalty for running jobs in parallel</a:t>
              </a:r>
              <a:endParaRPr sz="1600" b="1">
                <a:solidFill>
                  <a:schemeClr val="dk1"/>
                </a:solidFill>
                <a:latin typeface="Cabin"/>
                <a:ea typeface="Cabin"/>
                <a:cs typeface="Cabin"/>
                <a:sym typeface="Cabin"/>
              </a:endParaRPr>
            </a:p>
          </p:txBody>
        </p:sp>
      </p:grpSp>
      <p:sp>
        <p:nvSpPr>
          <p:cNvPr id="985" name="Google Shape;985;p33"/>
          <p:cNvSpPr/>
          <p:nvPr/>
        </p:nvSpPr>
        <p:spPr>
          <a:xfrm>
            <a:off x="5113425" y="1552500"/>
            <a:ext cx="3784800" cy="603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86" name="Google Shape;986;p33"/>
          <p:cNvSpPr/>
          <p:nvPr/>
        </p:nvSpPr>
        <p:spPr>
          <a:xfrm>
            <a:off x="3746400" y="3190600"/>
            <a:ext cx="7631700" cy="603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Tree>
    <p:extLst>
      <p:ext uri="{BB962C8B-B14F-4D97-AF65-F5344CB8AC3E}">
        <p14:creationId xmlns:p14="http://schemas.microsoft.com/office/powerpoint/2010/main" val="15183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8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98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6" name="Google Shape;506;p25"/>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grpSp>
        <p:nvGrpSpPr>
          <p:cNvPr id="507" name="Google Shape;507;p25"/>
          <p:cNvGrpSpPr/>
          <p:nvPr/>
        </p:nvGrpSpPr>
        <p:grpSpPr>
          <a:xfrm>
            <a:off x="1394643" y="946330"/>
            <a:ext cx="886542" cy="1728115"/>
            <a:chOff x="251643" y="1174930"/>
            <a:chExt cx="886542" cy="1728115"/>
          </a:xfrm>
        </p:grpSpPr>
        <p:sp>
          <p:nvSpPr>
            <p:cNvPr id="508" name="Google Shape;508;p25"/>
            <p:cNvSpPr/>
            <p:nvPr/>
          </p:nvSpPr>
          <p:spPr>
            <a:xfrm>
              <a:off x="772485" y="1439945"/>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09" name="Google Shape;509;p25"/>
            <p:cNvSpPr txBox="1"/>
            <p:nvPr/>
          </p:nvSpPr>
          <p:spPr>
            <a:xfrm>
              <a:off x="251643" y="2001771"/>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510" name="Google Shape;510;p25"/>
            <p:cNvSpPr txBox="1"/>
            <p:nvPr/>
          </p:nvSpPr>
          <p:spPr>
            <a:xfrm>
              <a:off x="804270" y="1174930"/>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grpSp>
      <p:grpSp>
        <p:nvGrpSpPr>
          <p:cNvPr id="511" name="Google Shape;511;p25"/>
          <p:cNvGrpSpPr/>
          <p:nvPr/>
        </p:nvGrpSpPr>
        <p:grpSpPr>
          <a:xfrm>
            <a:off x="1249054" y="3973541"/>
            <a:ext cx="1513306" cy="626854"/>
            <a:chOff x="2235804" y="1727191"/>
            <a:chExt cx="1513306" cy="626854"/>
          </a:xfrm>
        </p:grpSpPr>
        <p:sp>
          <p:nvSpPr>
            <p:cNvPr id="512" name="Google Shape;512;p25"/>
            <p:cNvSpPr/>
            <p:nvPr/>
          </p:nvSpPr>
          <p:spPr>
            <a:xfrm>
              <a:off x="2651710" y="1988945"/>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13" name="Google Shape;513;p25"/>
            <p:cNvSpPr txBox="1"/>
            <p:nvPr/>
          </p:nvSpPr>
          <p:spPr>
            <a:xfrm>
              <a:off x="3030480" y="1727191"/>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3G</a:t>
              </a:r>
              <a:endParaRPr sz="1000">
                <a:solidFill>
                  <a:schemeClr val="dk1"/>
                </a:solidFill>
                <a:latin typeface="Cabin"/>
                <a:ea typeface="Cabin"/>
                <a:cs typeface="Cabin"/>
                <a:sym typeface="Cabin"/>
              </a:endParaRPr>
            </a:p>
          </p:txBody>
        </p:sp>
        <p:sp>
          <p:nvSpPr>
            <p:cNvPr id="514" name="Google Shape;514;p25"/>
            <p:cNvSpPr txBox="1"/>
            <p:nvPr/>
          </p:nvSpPr>
          <p:spPr>
            <a:xfrm>
              <a:off x="2235804" y="1974122"/>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grpSp>
      <p:grpSp>
        <p:nvGrpSpPr>
          <p:cNvPr id="515" name="Google Shape;515;p25"/>
          <p:cNvGrpSpPr/>
          <p:nvPr/>
        </p:nvGrpSpPr>
        <p:grpSpPr>
          <a:xfrm>
            <a:off x="1507418" y="2886832"/>
            <a:ext cx="996562" cy="627138"/>
            <a:chOff x="1357280" y="1727207"/>
            <a:chExt cx="996562" cy="627138"/>
          </a:xfrm>
        </p:grpSpPr>
        <p:sp>
          <p:nvSpPr>
            <p:cNvPr id="516" name="Google Shape;516;p25"/>
            <p:cNvSpPr/>
            <p:nvPr/>
          </p:nvSpPr>
          <p:spPr>
            <a:xfrm>
              <a:off x="1784335" y="19886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17" name="Google Shape;517;p25"/>
            <p:cNvSpPr txBox="1"/>
            <p:nvPr/>
          </p:nvSpPr>
          <p:spPr>
            <a:xfrm>
              <a:off x="1357280" y="1970802"/>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518" name="Google Shape;518;p25"/>
            <p:cNvSpPr txBox="1"/>
            <p:nvPr/>
          </p:nvSpPr>
          <p:spPr>
            <a:xfrm>
              <a:off x="1822542" y="1727207"/>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grpSp>
      <p:grpSp>
        <p:nvGrpSpPr>
          <p:cNvPr id="519" name="Google Shape;519;p25"/>
          <p:cNvGrpSpPr/>
          <p:nvPr/>
        </p:nvGrpSpPr>
        <p:grpSpPr>
          <a:xfrm>
            <a:off x="1295394" y="4808780"/>
            <a:ext cx="1222099" cy="997940"/>
            <a:chOff x="3762069" y="1539255"/>
            <a:chExt cx="1222099" cy="997940"/>
          </a:xfrm>
        </p:grpSpPr>
        <p:sp>
          <p:nvSpPr>
            <p:cNvPr id="520" name="Google Shape;520;p25"/>
            <p:cNvSpPr/>
            <p:nvPr/>
          </p:nvSpPr>
          <p:spPr>
            <a:xfrm>
              <a:off x="4250779" y="18057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21" name="Google Shape;521;p25"/>
            <p:cNvSpPr txBox="1"/>
            <p:nvPr/>
          </p:nvSpPr>
          <p:spPr>
            <a:xfrm>
              <a:off x="3762069" y="1969115"/>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 cores</a:t>
              </a:r>
              <a:endParaRPr sz="1000">
                <a:solidFill>
                  <a:schemeClr val="dk1"/>
                </a:solidFill>
                <a:latin typeface="Cabin"/>
                <a:ea typeface="Cabin"/>
                <a:cs typeface="Cabin"/>
                <a:sym typeface="Cabin"/>
              </a:endParaRPr>
            </a:p>
          </p:txBody>
        </p:sp>
        <p:sp>
          <p:nvSpPr>
            <p:cNvPr id="522" name="Google Shape;522;p25"/>
            <p:cNvSpPr txBox="1"/>
            <p:nvPr/>
          </p:nvSpPr>
          <p:spPr>
            <a:xfrm>
              <a:off x="4452868" y="1539255"/>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grpSp>
      <p:grpSp>
        <p:nvGrpSpPr>
          <p:cNvPr id="523" name="Google Shape;523;p25"/>
          <p:cNvGrpSpPr/>
          <p:nvPr/>
        </p:nvGrpSpPr>
        <p:grpSpPr>
          <a:xfrm>
            <a:off x="3873160" y="2519994"/>
            <a:ext cx="5275245" cy="1846888"/>
            <a:chOff x="9297725" y="1147525"/>
            <a:chExt cx="1400569" cy="352500"/>
          </a:xfrm>
        </p:grpSpPr>
        <p:cxnSp>
          <p:nvCxnSpPr>
            <p:cNvPr id="524" name="Google Shape;524;p25"/>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525" name="Google Shape;525;p25"/>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526" name="Google Shape;526;p25"/>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cxnSp>
        <p:nvCxnSpPr>
          <p:cNvPr id="527" name="Google Shape;527;p25"/>
          <p:cNvCxnSpPr/>
          <p:nvPr/>
        </p:nvCxnSpPr>
        <p:spPr>
          <a:xfrm>
            <a:off x="2829850" y="3269525"/>
            <a:ext cx="677400" cy="0"/>
          </a:xfrm>
          <a:prstGeom prst="straightConnector1">
            <a:avLst/>
          </a:prstGeom>
          <a:noFill/>
          <a:ln w="9525" cap="flat" cmpd="sng">
            <a:solidFill>
              <a:schemeClr val="dk2"/>
            </a:solidFill>
            <a:prstDash val="solid"/>
            <a:round/>
            <a:headEnd type="none" w="med" len="med"/>
            <a:tailEnd type="triangle" w="med" len="med"/>
          </a:ln>
        </p:spPr>
      </p:cxnSp>
      <p:cxnSp>
        <p:nvCxnSpPr>
          <p:cNvPr id="528" name="Google Shape;528;p25"/>
          <p:cNvCxnSpPr/>
          <p:nvPr/>
        </p:nvCxnSpPr>
        <p:spPr>
          <a:xfrm>
            <a:off x="2802200" y="1942175"/>
            <a:ext cx="746700" cy="483900"/>
          </a:xfrm>
          <a:prstGeom prst="straightConnector1">
            <a:avLst/>
          </a:prstGeom>
          <a:noFill/>
          <a:ln w="9525" cap="flat" cmpd="sng">
            <a:solidFill>
              <a:schemeClr val="dk2"/>
            </a:solidFill>
            <a:prstDash val="solid"/>
            <a:round/>
            <a:headEnd type="none" w="med" len="med"/>
            <a:tailEnd type="triangle" w="med" len="med"/>
          </a:ln>
        </p:spPr>
      </p:cxnSp>
      <p:cxnSp>
        <p:nvCxnSpPr>
          <p:cNvPr id="529" name="Google Shape;529;p25"/>
          <p:cNvCxnSpPr/>
          <p:nvPr/>
        </p:nvCxnSpPr>
        <p:spPr>
          <a:xfrm rot="10800000" flipH="1">
            <a:off x="3051075" y="4265050"/>
            <a:ext cx="414900" cy="152100"/>
          </a:xfrm>
          <a:prstGeom prst="straightConnector1">
            <a:avLst/>
          </a:prstGeom>
          <a:noFill/>
          <a:ln w="9525" cap="flat" cmpd="sng">
            <a:solidFill>
              <a:schemeClr val="dk2"/>
            </a:solidFill>
            <a:prstDash val="solid"/>
            <a:round/>
            <a:headEnd type="none" w="med" len="med"/>
            <a:tailEnd type="triangle" w="med" len="med"/>
          </a:ln>
        </p:spPr>
      </p:cxnSp>
      <p:cxnSp>
        <p:nvCxnSpPr>
          <p:cNvPr id="530" name="Google Shape;530;p25"/>
          <p:cNvCxnSpPr/>
          <p:nvPr/>
        </p:nvCxnSpPr>
        <p:spPr>
          <a:xfrm rot="10800000" flipH="1">
            <a:off x="2940450" y="4624600"/>
            <a:ext cx="567000" cy="49770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535" name="Google Shape;535;p25"/>
              <p:cNvSpPr txBox="1"/>
              <p:nvPr/>
            </p:nvSpPr>
            <p:spPr>
              <a:xfrm>
                <a:off x="2829850" y="1717156"/>
                <a:ext cx="1114797"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535" name="Google Shape;535;p25"/>
              <p:cNvSpPr txBox="1">
                <a:spLocks noRot="1" noChangeAspect="1" noMove="1" noResize="1" noEditPoints="1" noAdjustHandles="1" noChangeArrowheads="1" noChangeShapeType="1" noTextEdit="1"/>
              </p:cNvSpPr>
              <p:nvPr/>
            </p:nvSpPr>
            <p:spPr>
              <a:xfrm>
                <a:off x="2829850" y="1717156"/>
                <a:ext cx="1114797" cy="400079"/>
              </a:xfrm>
              <a:prstGeom prst="rect">
                <a:avLst/>
              </a:prstGeom>
              <a:blipFill>
                <a:blip r:embed="rId3"/>
                <a:stretch>
                  <a:fillRect b="-461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6" name="Google Shape;536;p25"/>
              <p:cNvSpPr txBox="1"/>
              <p:nvPr/>
            </p:nvSpPr>
            <p:spPr>
              <a:xfrm>
                <a:off x="2634584" y="2901636"/>
                <a:ext cx="1114797"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536" name="Google Shape;536;p25"/>
              <p:cNvSpPr txBox="1">
                <a:spLocks noRot="1" noChangeAspect="1" noMove="1" noResize="1" noEditPoints="1" noAdjustHandles="1" noChangeArrowheads="1" noChangeShapeType="1" noTextEdit="1"/>
              </p:cNvSpPr>
              <p:nvPr/>
            </p:nvSpPr>
            <p:spPr>
              <a:xfrm>
                <a:off x="2634584" y="2901636"/>
                <a:ext cx="1114797" cy="400079"/>
              </a:xfrm>
              <a:prstGeom prst="rect">
                <a:avLst/>
              </a:prstGeom>
              <a:blipFill>
                <a:blip r:embed="rId4"/>
                <a:stretch>
                  <a:fillRect b="-30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7" name="Google Shape;537;p25"/>
              <p:cNvSpPr txBox="1"/>
              <p:nvPr/>
            </p:nvSpPr>
            <p:spPr>
              <a:xfrm>
                <a:off x="2796476" y="3898381"/>
                <a:ext cx="11148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3</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537" name="Google Shape;537;p25"/>
              <p:cNvSpPr txBox="1">
                <a:spLocks noRot="1" noChangeAspect="1" noMove="1" noResize="1" noEditPoints="1" noAdjustHandles="1" noChangeArrowheads="1" noChangeShapeType="1" noTextEdit="1"/>
              </p:cNvSpPr>
              <p:nvPr/>
            </p:nvSpPr>
            <p:spPr>
              <a:xfrm>
                <a:off x="2796476" y="3898381"/>
                <a:ext cx="1114832" cy="400079"/>
              </a:xfrm>
              <a:prstGeom prst="rect">
                <a:avLst/>
              </a:prstGeom>
              <a:blipFill>
                <a:blip r:embed="rId5"/>
                <a:stretch>
                  <a:fillRect b="-30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8" name="Google Shape;538;p25"/>
              <p:cNvSpPr txBox="1"/>
              <p:nvPr/>
            </p:nvSpPr>
            <p:spPr>
              <a:xfrm>
                <a:off x="2982215" y="4949861"/>
                <a:ext cx="106628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4</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538" name="Google Shape;538;p25"/>
              <p:cNvSpPr txBox="1">
                <a:spLocks noRot="1" noChangeAspect="1" noMove="1" noResize="1" noEditPoints="1" noAdjustHandles="1" noChangeArrowheads="1" noChangeShapeType="1" noTextEdit="1"/>
              </p:cNvSpPr>
              <p:nvPr/>
            </p:nvSpPr>
            <p:spPr>
              <a:xfrm>
                <a:off x="2982215" y="4949861"/>
                <a:ext cx="1066285" cy="400079"/>
              </a:xfrm>
              <a:prstGeom prst="rect">
                <a:avLst/>
              </a:prstGeom>
              <a:blipFill>
                <a:blip r:embed="rId6"/>
                <a:stretch>
                  <a:fillRect b="-3030"/>
                </a:stretch>
              </a:blipFill>
              <a:ln>
                <a:noFill/>
              </a:ln>
            </p:spPr>
            <p:txBody>
              <a:bodyPr/>
              <a:lstStyle/>
              <a:p>
                <a:r>
                  <a:rPr lang="en-US">
                    <a:noFill/>
                  </a:rPr>
                  <a:t> </a:t>
                </a:r>
              </a:p>
            </p:txBody>
          </p:sp>
        </mc:Fallback>
      </mc:AlternateContent>
      <p:sp>
        <p:nvSpPr>
          <p:cNvPr id="539" name="Google Shape;539;p25"/>
          <p:cNvSpPr txBox="1"/>
          <p:nvPr/>
        </p:nvSpPr>
        <p:spPr>
          <a:xfrm>
            <a:off x="2557925" y="1215525"/>
            <a:ext cx="23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Stream of arriving jobs</a:t>
            </a:r>
            <a:endParaRPr>
              <a:solidFill>
                <a:schemeClr val="dk1"/>
              </a:solidFill>
              <a:latin typeface="Cabin"/>
              <a:ea typeface="Cabin"/>
              <a:cs typeface="Cabin"/>
              <a:sym typeface="Cabin"/>
            </a:endParaRPr>
          </a:p>
        </p:txBody>
      </p:sp>
      <p:sp>
        <p:nvSpPr>
          <p:cNvPr id="540" name="Google Shape;540;p25"/>
          <p:cNvSpPr txBox="1"/>
          <p:nvPr/>
        </p:nvSpPr>
        <p:spPr>
          <a:xfrm>
            <a:off x="275875" y="167825"/>
            <a:ext cx="9184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bin"/>
                <a:ea typeface="Cabin"/>
                <a:cs typeface="Cabin"/>
                <a:sym typeface="Cabin"/>
              </a:rPr>
              <a:t>Instantaneous Completion Rate and Stability</a:t>
            </a:r>
            <a:endParaRPr sz="2800">
              <a:solidFill>
                <a:schemeClr val="dk1"/>
              </a:solidFill>
              <a:latin typeface="Cabin"/>
              <a:ea typeface="Cabin"/>
              <a:cs typeface="Cabin"/>
              <a:sym typeface="Cabin"/>
            </a:endParaRPr>
          </a:p>
        </p:txBody>
      </p:sp>
      <p:cxnSp>
        <p:nvCxnSpPr>
          <p:cNvPr id="541" name="Google Shape;541;p25"/>
          <p:cNvCxnSpPr/>
          <p:nvPr/>
        </p:nvCxnSpPr>
        <p:spPr>
          <a:xfrm>
            <a:off x="9374400" y="3429000"/>
            <a:ext cx="1659000" cy="0"/>
          </a:xfrm>
          <a:prstGeom prst="straightConnector1">
            <a:avLst/>
          </a:prstGeom>
          <a:noFill/>
          <a:ln w="9525" cap="flat" cmpd="sng">
            <a:solidFill>
              <a:schemeClr val="dk2"/>
            </a:solidFill>
            <a:prstDash val="solid"/>
            <a:round/>
            <a:headEnd type="none" w="med" len="med"/>
            <a:tailEnd type="triangle" w="med" len="med"/>
          </a:ln>
        </p:spPr>
      </p:cxnSp>
      <p:sp>
        <p:nvSpPr>
          <p:cNvPr id="542" name="Google Shape;542;p25"/>
          <p:cNvSpPr txBox="1"/>
          <p:nvPr/>
        </p:nvSpPr>
        <p:spPr>
          <a:xfrm>
            <a:off x="9293450" y="2915350"/>
            <a:ext cx="2620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a:solidFill>
                  <a:schemeClr val="dk1"/>
                </a:solidFill>
                <a:latin typeface="Cabin"/>
                <a:ea typeface="Cabin"/>
                <a:cs typeface="Cabin"/>
                <a:sym typeface="Cabin"/>
              </a:rPr>
              <a:t>Completion rate</a:t>
            </a:r>
            <a:endParaRPr sz="2000" i="1">
              <a:solidFill>
                <a:schemeClr val="dk1"/>
              </a:solidFill>
              <a:latin typeface="Cabin"/>
              <a:ea typeface="Cabin"/>
              <a:cs typeface="Cabin"/>
              <a:sym typeface="Cabin"/>
            </a:endParaRPr>
          </a:p>
        </p:txBody>
      </p:sp>
      <p:pic>
        <p:nvPicPr>
          <p:cNvPr id="544" name="Google Shape;544;p25" title="[0,0,0,&quot;https://www.codecogs.com/eqnedit.php?latex=%5Cmu#0&quot;]"/>
          <p:cNvPicPr preferRelativeResize="0"/>
          <p:nvPr/>
        </p:nvPicPr>
        <p:blipFill>
          <a:blip r:embed="rId7">
            <a:alphaModFix/>
          </a:blip>
          <a:stretch>
            <a:fillRect/>
          </a:stretch>
        </p:blipFill>
        <p:spPr>
          <a:xfrm>
            <a:off x="11096767" y="3103726"/>
            <a:ext cx="154500" cy="189261"/>
          </a:xfrm>
          <a:prstGeom prst="rect">
            <a:avLst/>
          </a:prstGeom>
          <a:noFill/>
          <a:ln>
            <a:noFill/>
          </a:ln>
        </p:spPr>
      </p:pic>
      <mc:AlternateContent xmlns:mc="http://schemas.openxmlformats.org/markup-compatibility/2006" xmlns:a14="http://schemas.microsoft.com/office/drawing/2010/main">
        <mc:Choice Requires="a14">
          <p:sp>
            <p:nvSpPr>
              <p:cNvPr id="3" name="Google Shape;539;p25">
                <a:extLst>
                  <a:ext uri="{FF2B5EF4-FFF2-40B4-BE49-F238E27FC236}">
                    <a16:creationId xmlns:a16="http://schemas.microsoft.com/office/drawing/2014/main" id="{3837FA30-EB73-1F8F-7665-7B5B837EE7D0}"/>
                  </a:ext>
                </a:extLst>
              </p:cNvPr>
              <p:cNvSpPr txBox="1"/>
              <p:nvPr/>
            </p:nvSpPr>
            <p:spPr>
              <a:xfrm>
                <a:off x="5527097" y="721329"/>
                <a:ext cx="5423988" cy="171858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Plan here: introduce long-run completion rate </a:t>
                </a:r>
                <a14:m>
                  <m:oMath xmlns:m="http://schemas.openxmlformats.org/officeDocument/2006/math">
                    <m:sSup>
                      <m:sSupPr>
                        <m:ctrlPr>
                          <a:rPr lang="en-US" b="0" i="1" smtClean="0">
                            <a:solidFill>
                              <a:schemeClr val="dk1"/>
                            </a:solidFill>
                            <a:latin typeface="Cambria Math" panose="02040503050406030204" pitchFamily="18" charset="0"/>
                            <a:ea typeface="Cabin"/>
                            <a:cs typeface="Cabin"/>
                            <a:sym typeface="Cabin"/>
                          </a:rPr>
                        </m:ctrlPr>
                      </m:sSupPr>
                      <m:e>
                        <m:r>
                          <a:rPr lang="en-US" b="0" i="1" smtClean="0">
                            <a:solidFill>
                              <a:schemeClr val="dk1"/>
                            </a:solidFill>
                            <a:latin typeface="Cambria Math" panose="02040503050406030204" pitchFamily="18" charset="0"/>
                            <a:ea typeface="Cabin"/>
                            <a:cs typeface="Cabin"/>
                            <a:sym typeface="Cabin"/>
                          </a:rPr>
                          <m:t>𝜇</m:t>
                        </m:r>
                      </m:e>
                      <m:sup>
                        <m:r>
                          <a:rPr lang="en-US" b="0" i="1" smtClean="0">
                            <a:solidFill>
                              <a:schemeClr val="dk1"/>
                            </a:solidFill>
                            <a:latin typeface="Cambria Math" panose="02040503050406030204" pitchFamily="18" charset="0"/>
                            <a:ea typeface="Cabin"/>
                            <a:cs typeface="Cabin"/>
                            <a:sym typeface="Cabin"/>
                          </a:rPr>
                          <m:t>∗</m:t>
                        </m:r>
                      </m:sup>
                    </m:sSup>
                  </m:oMath>
                </a14:m>
                <a:r>
                  <a:rPr lang="en-US">
                    <a:solidFill>
                      <a:schemeClr val="dk1"/>
                    </a:solidFill>
                    <a:latin typeface="Cabin"/>
                    <a:ea typeface="Cabin"/>
                    <a:cs typeface="Cabin"/>
                    <a:sym typeface="Cabin"/>
                  </a:rPr>
                  <a:t> and instantaneous completion rate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𝜇</m:t>
                    </m:r>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r>
                  <a:rPr lang="en-US">
                    <a:solidFill>
                      <a:schemeClr val="dk1"/>
                    </a:solidFill>
                    <a:latin typeface="Cabin"/>
                    <a:ea typeface="Cabin"/>
                    <a:cs typeface="Cabin"/>
                    <a:sym typeface="Cabin"/>
                  </a:rPr>
                  <a:t>.</a:t>
                </a:r>
              </a:p>
              <a:p>
                <a:pPr marL="0" lvl="0" indent="0" algn="l" rtl="0">
                  <a:spcBef>
                    <a:spcPts val="0"/>
                  </a:spcBef>
                  <a:spcAft>
                    <a:spcPts val="0"/>
                  </a:spcAft>
                  <a:buNone/>
                </a:pPr>
                <a:r>
                  <a:rPr lang="en-US">
                    <a:solidFill>
                      <a:schemeClr val="dk1"/>
                    </a:solidFill>
                    <a:latin typeface="Cabin"/>
                    <a:ea typeface="Cabin"/>
                    <a:cs typeface="Cabin"/>
                    <a:sym typeface="Cabin"/>
                  </a:rPr>
                  <a:t>Argue that more wastage leads to smaller </a:t>
                </a:r>
                <a14:m>
                  <m:oMath xmlns:m="http://schemas.openxmlformats.org/officeDocument/2006/math">
                    <m:acc>
                      <m:accPr>
                        <m:chr m:val="̂"/>
                        <m:ctrlPr>
                          <a:rPr lang="en-US" b="0" i="1" smtClean="0">
                            <a:solidFill>
                              <a:schemeClr val="dk1"/>
                            </a:solidFill>
                            <a:latin typeface="Cambria Math" panose="02040503050406030204" pitchFamily="18" charset="0"/>
                            <a:sym typeface="Cabin"/>
                          </a:rPr>
                        </m:ctrlPr>
                      </m:accPr>
                      <m:e/>
                    </m:acc>
                  </m:oMath>
                </a14:m>
                <a:r>
                  <a:rPr lang="en-US">
                    <a:solidFill>
                      <a:schemeClr val="dk1"/>
                    </a:solidFill>
                    <a:latin typeface="Cabin"/>
                    <a:ea typeface="Cabin"/>
                    <a:cs typeface="Cabin"/>
                    <a:sym typeface="Cabin"/>
                  </a:rPr>
                  <a:t> and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𝜇</m:t>
                    </m:r>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r>
                  <a:rPr lang="en-US">
                    <a:solidFill>
                      <a:schemeClr val="dk1"/>
                    </a:solidFill>
                    <a:latin typeface="Cabin"/>
                    <a:ea typeface="Cabin"/>
                    <a:cs typeface="Cabin"/>
                    <a:sym typeface="Cabin"/>
                  </a:rPr>
                  <a:t>.</a:t>
                </a:r>
              </a:p>
              <a:p>
                <a:pPr marL="0" lvl="0" indent="0" algn="l" rtl="0">
                  <a:spcBef>
                    <a:spcPts val="0"/>
                  </a:spcBef>
                  <a:spcAft>
                    <a:spcPts val="0"/>
                  </a:spcAft>
                  <a:buNone/>
                </a:pPr>
                <a:r>
                  <a:rPr lang="en-US">
                    <a:solidFill>
                      <a:schemeClr val="dk1"/>
                    </a:solidFill>
                    <a:latin typeface="Cabin"/>
                    <a:ea typeface="Cabin"/>
                    <a:cs typeface="Cabin"/>
                    <a:sym typeface="Cabin"/>
                  </a:rPr>
                  <a:t>The system is stable when </a:t>
                </a:r>
                <a14:m>
                  <m:oMath xmlns:m="http://schemas.openxmlformats.org/officeDocument/2006/math">
                    <m:sSup>
                      <m:sSupPr>
                        <m:ctrlPr>
                          <a:rPr lang="en-US" b="0" i="1" smtClean="0">
                            <a:solidFill>
                              <a:schemeClr val="dk1"/>
                            </a:solidFill>
                            <a:latin typeface="Cambria Math" panose="02040503050406030204" pitchFamily="18" charset="0"/>
                            <a:ea typeface="Cabin"/>
                            <a:cs typeface="Cabin"/>
                            <a:sym typeface="Cabin"/>
                          </a:rPr>
                        </m:ctrlPr>
                      </m:sSupPr>
                      <m:e>
                        <m:r>
                          <a:rPr lang="en-US" b="0" i="1" smtClean="0">
                            <a:solidFill>
                              <a:schemeClr val="dk1"/>
                            </a:solidFill>
                            <a:latin typeface="Cambria Math" panose="02040503050406030204" pitchFamily="18" charset="0"/>
                            <a:ea typeface="Cabin"/>
                            <a:cs typeface="Cabin"/>
                            <a:sym typeface="Cabin"/>
                          </a:rPr>
                          <m:t>𝜇</m:t>
                        </m:r>
                      </m:e>
                      <m:sup>
                        <m:r>
                          <a:rPr lang="en-US" b="0" i="1" smtClean="0">
                            <a:solidFill>
                              <a:schemeClr val="dk1"/>
                            </a:solidFill>
                            <a:latin typeface="Cambria Math" panose="02040503050406030204" pitchFamily="18" charset="0"/>
                            <a:ea typeface="Cabin"/>
                            <a:cs typeface="Cabin"/>
                            <a:sym typeface="Cabin"/>
                          </a:rPr>
                          <m:t>∗</m:t>
                        </m:r>
                      </m:sup>
                    </m:sSup>
                    <m:r>
                      <a:rPr lang="en-US" b="0" i="1" smtClean="0">
                        <a:solidFill>
                          <a:schemeClr val="dk1"/>
                        </a:solidFill>
                        <a:latin typeface="Cambria Math" panose="02040503050406030204" pitchFamily="18" charset="0"/>
                        <a:ea typeface="Cabin"/>
                        <a:cs typeface="Cabin"/>
                        <a:sym typeface="Cabin"/>
                      </a:rPr>
                      <m:t>&gt;</m:t>
                    </m:r>
                    <m:r>
                      <a:rPr lang="en-US" b="0" i="1" smtClean="0">
                        <a:solidFill>
                          <a:schemeClr val="dk1"/>
                        </a:solidFill>
                        <a:latin typeface="Cambria Math" panose="02040503050406030204" pitchFamily="18" charset="0"/>
                        <a:ea typeface="Cabin"/>
                        <a:cs typeface="Cabin"/>
                        <a:sym typeface="Cabin"/>
                      </a:rPr>
                      <m:t>𝜆</m:t>
                    </m:r>
                  </m:oMath>
                </a14:m>
                <a:r>
                  <a:rPr lang="en-US">
                    <a:solidFill>
                      <a:schemeClr val="dk1"/>
                    </a:solidFill>
                    <a:latin typeface="Cabin"/>
                    <a:ea typeface="Cabin"/>
                    <a:cs typeface="Cabin"/>
                    <a:sym typeface="Cabin"/>
                  </a:rPr>
                  <a:t>.</a:t>
                </a:r>
              </a:p>
              <a:p>
                <a:pPr marL="0" lvl="0" indent="0" algn="l" rtl="0">
                  <a:spcBef>
                    <a:spcPts val="0"/>
                  </a:spcBef>
                  <a:spcAft>
                    <a:spcPts val="0"/>
                  </a:spcAft>
                  <a:buNone/>
                </a:pPr>
                <a:r>
                  <a:rPr lang="en-US">
                    <a:solidFill>
                      <a:schemeClr val="dk1"/>
                    </a:solidFill>
                    <a:latin typeface="Cabin"/>
                    <a:ea typeface="Cabin"/>
                    <a:cs typeface="Cabin"/>
                    <a:sym typeface="Cabin"/>
                  </a:rPr>
                  <a:t>Because we want to sustain maximal arrival rate,</a:t>
                </a:r>
              </a:p>
              <a:p>
                <a:pPr marL="0" lvl="0" indent="0" algn="l" rtl="0">
                  <a:spcBef>
                    <a:spcPts val="0"/>
                  </a:spcBef>
                  <a:spcAft>
                    <a:spcPts val="0"/>
                  </a:spcAft>
                  <a:buNone/>
                </a:pPr>
                <a:r>
                  <a:rPr lang="en-US">
                    <a:solidFill>
                      <a:schemeClr val="dk1"/>
                    </a:solidFill>
                    <a:latin typeface="Cabin"/>
                    <a:ea typeface="Cabin"/>
                    <a:cs typeface="Cabin"/>
                    <a:sym typeface="Cabin"/>
                  </a:rPr>
                  <a:t>we want to reduce wastage and maximize </a:t>
                </a:r>
                <a14:m>
                  <m:oMath xmlns:m="http://schemas.openxmlformats.org/officeDocument/2006/math">
                    <m:acc>
                      <m:accPr>
                        <m:chr m:val="̂"/>
                        <m:ctrlPr>
                          <a:rPr lang="en-US" b="0" i="1" smtClean="0">
                            <a:solidFill>
                              <a:schemeClr val="dk1"/>
                            </a:solidFill>
                            <a:latin typeface="Cambria Math" panose="02040503050406030204" pitchFamily="18" charset="0"/>
                            <a:sym typeface="Cabin"/>
                          </a:rPr>
                        </m:ctrlPr>
                      </m:accPr>
                      <m:e>
                        <m:r>
                          <a:rPr lang="en-US" b="0" i="1" smtClean="0">
                            <a:solidFill>
                              <a:schemeClr val="dk1"/>
                            </a:solidFill>
                            <a:latin typeface="Cambria Math" panose="02040503050406030204" pitchFamily="18" charset="0"/>
                            <a:sym typeface="Cabin"/>
                          </a:rPr>
                          <m:t>𝜇</m:t>
                        </m:r>
                      </m:e>
                    </m:acc>
                  </m:oMath>
                </a14:m>
                <a:r>
                  <a:rPr lang="en-US">
                    <a:solidFill>
                      <a:schemeClr val="dk1"/>
                    </a:solidFill>
                    <a:latin typeface="Cabin"/>
                    <a:ea typeface="Cabin"/>
                    <a:cs typeface="Cabin"/>
                    <a:sym typeface="Cabin"/>
                  </a:rPr>
                  <a:t>.</a:t>
                </a:r>
              </a:p>
              <a:p>
                <a:pPr marL="0" lvl="0" indent="0" algn="l" rtl="0">
                  <a:spcBef>
                    <a:spcPts val="0"/>
                  </a:spcBef>
                  <a:spcAft>
                    <a:spcPts val="0"/>
                  </a:spcAft>
                  <a:buNone/>
                </a:pPr>
                <a:endParaRPr lang="en-US">
                  <a:solidFill>
                    <a:schemeClr val="dk1"/>
                  </a:solidFill>
                  <a:latin typeface="Cabin"/>
                  <a:ea typeface="Cabin"/>
                  <a:cs typeface="Cabin"/>
                  <a:sym typeface="Cabin"/>
                </a:endParaRPr>
              </a:p>
            </p:txBody>
          </p:sp>
        </mc:Choice>
        <mc:Fallback xmlns="">
          <p:sp>
            <p:nvSpPr>
              <p:cNvPr id="3" name="Google Shape;539;p25">
                <a:extLst>
                  <a:ext uri="{FF2B5EF4-FFF2-40B4-BE49-F238E27FC236}">
                    <a16:creationId xmlns:a16="http://schemas.microsoft.com/office/drawing/2014/main" id="{3837FA30-EB73-1F8F-7665-7B5B837EE7D0}"/>
                  </a:ext>
                </a:extLst>
              </p:cNvPr>
              <p:cNvSpPr txBox="1">
                <a:spLocks noRot="1" noChangeAspect="1" noMove="1" noResize="1" noEditPoints="1" noAdjustHandles="1" noChangeArrowheads="1" noChangeShapeType="1" noTextEdit="1"/>
              </p:cNvSpPr>
              <p:nvPr/>
            </p:nvSpPr>
            <p:spPr>
              <a:xfrm>
                <a:off x="5527097" y="721329"/>
                <a:ext cx="5423988" cy="1718582"/>
              </a:xfrm>
              <a:prstGeom prst="rect">
                <a:avLst/>
              </a:prstGeom>
              <a:blipFill>
                <a:blip r:embed="rId8"/>
                <a:stretch>
                  <a:fillRect l="-33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81314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3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Foster-Lyapunov Theorem</a:t>
            </a:r>
            <a:endParaRPr/>
          </a:p>
        </p:txBody>
      </p:sp>
      <p:sp>
        <p:nvSpPr>
          <p:cNvPr id="1090" name="Google Shape;1090;p37"/>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
        <p:nvSpPr>
          <p:cNvPr id="1091" name="Google Shape;1091;p37"/>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Test Function</a:t>
            </a:r>
            <a:endParaRPr/>
          </a:p>
          <a:p>
            <a:pPr marL="914400" lvl="1" indent="-381000" algn="l" rtl="0">
              <a:spcBef>
                <a:spcPts val="0"/>
              </a:spcBef>
              <a:spcAft>
                <a:spcPts val="0"/>
              </a:spcAft>
              <a:buSzPts val="2400"/>
              <a:buChar char="○"/>
            </a:pPr>
            <a:r>
              <a:rPr lang="en-US"/>
              <a:t>A measure of the system state — queue lengths.</a:t>
            </a:r>
            <a:endParaRPr/>
          </a:p>
          <a:p>
            <a:pPr marL="914400" lvl="1" indent="-381000" algn="l" rtl="0">
              <a:spcBef>
                <a:spcPts val="0"/>
              </a:spcBef>
              <a:spcAft>
                <a:spcPts val="0"/>
              </a:spcAft>
              <a:buSzPts val="2400"/>
              <a:buChar char="○"/>
            </a:pPr>
            <a:r>
              <a:rPr lang="en-US"/>
              <a:t>We use L2 norm here.</a:t>
            </a:r>
            <a:endParaRPr/>
          </a:p>
          <a:p>
            <a:pPr marL="457200" lvl="0" indent="-406400" algn="l" rtl="0">
              <a:spcBef>
                <a:spcPts val="0"/>
              </a:spcBef>
              <a:spcAft>
                <a:spcPts val="0"/>
              </a:spcAft>
              <a:buSzPts val="2800"/>
              <a:buChar char="●"/>
            </a:pPr>
            <a:r>
              <a:rPr lang="en-US"/>
              <a:t>Drift</a:t>
            </a:r>
            <a:endParaRPr/>
          </a:p>
          <a:p>
            <a:pPr marL="914400" lvl="1" indent="-381000" algn="l" rtl="0">
              <a:spcBef>
                <a:spcPts val="0"/>
              </a:spcBef>
              <a:spcAft>
                <a:spcPts val="0"/>
              </a:spcAft>
              <a:buSzPts val="2400"/>
              <a:buChar char="○"/>
            </a:pPr>
            <a:r>
              <a:rPr lang="en-US"/>
              <a:t>Expected change in test function starting from a system state after some time t.</a:t>
            </a:r>
            <a:endParaRPr/>
          </a:p>
          <a:p>
            <a:pPr marL="457200" lvl="0" indent="-406400" algn="l" rtl="0">
              <a:spcBef>
                <a:spcPts val="0"/>
              </a:spcBef>
              <a:spcAft>
                <a:spcPts val="0"/>
              </a:spcAft>
              <a:buSzPts val="2800"/>
              <a:buChar char="●"/>
            </a:pPr>
            <a:r>
              <a:rPr lang="en-US"/>
              <a:t>Theorem</a:t>
            </a:r>
            <a:endParaRPr/>
          </a:p>
          <a:p>
            <a:pPr marL="914400" lvl="1" indent="-381000" algn="l" rtl="0">
              <a:spcBef>
                <a:spcPts val="0"/>
              </a:spcBef>
              <a:spcAft>
                <a:spcPts val="0"/>
              </a:spcAft>
              <a:buSzPts val="2400"/>
              <a:buChar char="○"/>
            </a:pPr>
            <a:r>
              <a:rPr lang="en-US"/>
              <a:t>If the drift is positive only for a finite number of states, then the system is stable.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38"/>
          <p:cNvSpPr txBox="1">
            <a:spLocks noGrp="1"/>
          </p:cNvSpPr>
          <p:nvPr>
            <p:ph type="title"/>
          </p:nvPr>
        </p:nvSpPr>
        <p:spPr>
          <a:xfrm>
            <a:off x="381000" y="-1682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How to schedule multiresource jobs?</a:t>
            </a:r>
            <a:endParaRPr/>
          </a:p>
        </p:txBody>
      </p:sp>
      <p:sp>
        <p:nvSpPr>
          <p:cNvPr id="1098" name="Google Shape;1098;p38"/>
          <p:cNvSpPr txBox="1">
            <a:spLocks noGrp="1"/>
          </p:cNvSpPr>
          <p:nvPr>
            <p:ph type="body" idx="1"/>
          </p:nvPr>
        </p:nvSpPr>
        <p:spPr>
          <a:xfrm>
            <a:off x="381000" y="758825"/>
            <a:ext cx="119604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First-Come-First-Served (FCFS)</a:t>
            </a:r>
            <a:endParaRPr/>
          </a:p>
          <a:p>
            <a:pPr marL="457200" lvl="0" indent="-406400" algn="l" rtl="0">
              <a:spcBef>
                <a:spcPts val="0"/>
              </a:spcBef>
              <a:spcAft>
                <a:spcPts val="0"/>
              </a:spcAft>
              <a:buSzPts val="2800"/>
              <a:buChar char="●"/>
            </a:pPr>
            <a:r>
              <a:rPr lang="en-US"/>
              <a:t>Maximize Number of Jobs Running</a:t>
            </a:r>
            <a:endParaRPr/>
          </a:p>
          <a:p>
            <a:pPr marL="457200" lvl="0" indent="-406400" algn="l" rtl="0">
              <a:spcBef>
                <a:spcPts val="0"/>
              </a:spcBef>
              <a:spcAft>
                <a:spcPts val="0"/>
              </a:spcAft>
              <a:buSzPts val="2800"/>
              <a:buChar char="●"/>
            </a:pPr>
            <a:r>
              <a:rPr lang="en-US"/>
              <a:t>Minimize Wastage</a:t>
            </a:r>
            <a:endParaRPr/>
          </a:p>
        </p:txBody>
      </p:sp>
      <p:sp>
        <p:nvSpPr>
          <p:cNvPr id="1099" name="Google Shape;1099;p38"/>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grpSp>
        <p:nvGrpSpPr>
          <p:cNvPr id="1100" name="Google Shape;1100;p38"/>
          <p:cNvGrpSpPr/>
          <p:nvPr/>
        </p:nvGrpSpPr>
        <p:grpSpPr>
          <a:xfrm>
            <a:off x="147824" y="3030333"/>
            <a:ext cx="3122900" cy="1929509"/>
            <a:chOff x="2583324" y="4468508"/>
            <a:chExt cx="3122900" cy="1929509"/>
          </a:xfrm>
        </p:grpSpPr>
        <p:sp>
          <p:nvSpPr>
            <p:cNvPr id="1101" name="Google Shape;1101;p38"/>
            <p:cNvSpPr/>
            <p:nvPr/>
          </p:nvSpPr>
          <p:spPr>
            <a:xfrm>
              <a:off x="4439235" y="5931270"/>
              <a:ext cx="731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02" name="Google Shape;1102;p38"/>
            <p:cNvSpPr/>
            <p:nvPr/>
          </p:nvSpPr>
          <p:spPr>
            <a:xfrm>
              <a:off x="4439210" y="4468508"/>
              <a:ext cx="365700" cy="10974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03" name="Google Shape;1103;p38"/>
            <p:cNvSpPr/>
            <p:nvPr/>
          </p:nvSpPr>
          <p:spPr>
            <a:xfrm>
              <a:off x="3100879" y="4649470"/>
              <a:ext cx="1097400" cy="1463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04" name="Google Shape;1104;p38"/>
            <p:cNvSpPr txBox="1"/>
            <p:nvPr/>
          </p:nvSpPr>
          <p:spPr>
            <a:xfrm>
              <a:off x="4760331" y="4820257"/>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 cores</a:t>
              </a:r>
              <a:endParaRPr sz="1000">
                <a:solidFill>
                  <a:schemeClr val="dk1"/>
                </a:solidFill>
                <a:latin typeface="Cabin"/>
                <a:ea typeface="Cabin"/>
                <a:cs typeface="Cabin"/>
                <a:sym typeface="Cabin"/>
              </a:endParaRPr>
            </a:p>
          </p:txBody>
        </p:sp>
        <p:sp>
          <p:nvSpPr>
            <p:cNvPr id="1105" name="Google Shape;1105;p38"/>
            <p:cNvSpPr txBox="1"/>
            <p:nvPr/>
          </p:nvSpPr>
          <p:spPr>
            <a:xfrm>
              <a:off x="4465750" y="5476379"/>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106" name="Google Shape;1106;p38"/>
            <p:cNvSpPr txBox="1"/>
            <p:nvPr/>
          </p:nvSpPr>
          <p:spPr>
            <a:xfrm>
              <a:off x="4658616" y="5680031"/>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sp>
          <p:nvSpPr>
            <p:cNvPr id="1107" name="Google Shape;1107;p38"/>
            <p:cNvSpPr txBox="1"/>
            <p:nvPr/>
          </p:nvSpPr>
          <p:spPr>
            <a:xfrm>
              <a:off x="5174924" y="5951300"/>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108" name="Google Shape;1108;p38"/>
            <p:cNvSpPr txBox="1"/>
            <p:nvPr/>
          </p:nvSpPr>
          <p:spPr>
            <a:xfrm>
              <a:off x="2583324" y="5202034"/>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1109" name="Google Shape;1109;p38"/>
            <p:cNvSpPr txBox="1"/>
            <p:nvPr/>
          </p:nvSpPr>
          <p:spPr>
            <a:xfrm>
              <a:off x="3498537" y="6059316"/>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3G</a:t>
              </a:r>
              <a:endParaRPr sz="1000">
                <a:solidFill>
                  <a:schemeClr val="dk1"/>
                </a:solidFill>
                <a:latin typeface="Cabin"/>
                <a:ea typeface="Cabin"/>
                <a:cs typeface="Cabin"/>
                <a:sym typeface="Cabin"/>
              </a:endParaRPr>
            </a:p>
          </p:txBody>
        </p:sp>
      </p:grpSp>
      <p:grpSp>
        <p:nvGrpSpPr>
          <p:cNvPr id="1110" name="Google Shape;1110;p38"/>
          <p:cNvGrpSpPr/>
          <p:nvPr/>
        </p:nvGrpSpPr>
        <p:grpSpPr>
          <a:xfrm>
            <a:off x="3270725" y="2283288"/>
            <a:ext cx="6276475" cy="2296313"/>
            <a:chOff x="3270725" y="2283288"/>
            <a:chExt cx="6276475" cy="2296313"/>
          </a:xfrm>
        </p:grpSpPr>
        <p:sp>
          <p:nvSpPr>
            <p:cNvPr id="1111" name="Google Shape;1111;p38"/>
            <p:cNvSpPr/>
            <p:nvPr/>
          </p:nvSpPr>
          <p:spPr>
            <a:xfrm>
              <a:off x="3669175" y="2283288"/>
              <a:ext cx="5314800" cy="1740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112" name="Google Shape;1112;p38"/>
            <p:cNvGrpSpPr/>
            <p:nvPr/>
          </p:nvGrpSpPr>
          <p:grpSpPr>
            <a:xfrm>
              <a:off x="3270725" y="3935396"/>
              <a:ext cx="6276475" cy="644204"/>
              <a:chOff x="2737325" y="3325796"/>
              <a:chExt cx="6276475" cy="644204"/>
            </a:xfrm>
          </p:grpSpPr>
          <p:sp>
            <p:nvSpPr>
              <p:cNvPr id="1113" name="Google Shape;1113;p38"/>
              <p:cNvSpPr txBox="1"/>
              <p:nvPr/>
            </p:nvSpPr>
            <p:spPr>
              <a:xfrm>
                <a:off x="5417966" y="3325796"/>
                <a:ext cx="636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Queue</a:t>
                </a:r>
                <a:endParaRPr sz="1200">
                  <a:solidFill>
                    <a:schemeClr val="dk1"/>
                  </a:solidFill>
                  <a:latin typeface="Cabin"/>
                  <a:ea typeface="Cabin"/>
                  <a:cs typeface="Cabin"/>
                  <a:sym typeface="Cabin"/>
                </a:endParaRPr>
              </a:p>
            </p:txBody>
          </p:sp>
          <p:grpSp>
            <p:nvGrpSpPr>
              <p:cNvPr id="1114" name="Google Shape;1114;p38"/>
              <p:cNvGrpSpPr/>
              <p:nvPr/>
            </p:nvGrpSpPr>
            <p:grpSpPr>
              <a:xfrm>
                <a:off x="3239902" y="3646037"/>
                <a:ext cx="5237575" cy="1929"/>
                <a:chOff x="3297775" y="3665328"/>
                <a:chExt cx="5237575" cy="1929"/>
              </a:xfrm>
            </p:grpSpPr>
            <p:cxnSp>
              <p:nvCxnSpPr>
                <p:cNvPr id="1115" name="Google Shape;1115;p38"/>
                <p:cNvCxnSpPr/>
                <p:nvPr/>
              </p:nvCxnSpPr>
              <p:spPr>
                <a:xfrm>
                  <a:off x="3326750" y="3667257"/>
                  <a:ext cx="5208600" cy="0"/>
                </a:xfrm>
                <a:prstGeom prst="straightConnector1">
                  <a:avLst/>
                </a:prstGeom>
                <a:noFill/>
                <a:ln w="9525" cap="flat" cmpd="sng">
                  <a:solidFill>
                    <a:schemeClr val="dk2"/>
                  </a:solidFill>
                  <a:prstDash val="solid"/>
                  <a:round/>
                  <a:headEnd type="none" w="med" len="med"/>
                  <a:tailEnd type="triangle" w="med" len="med"/>
                </a:ln>
              </p:spPr>
            </p:cxnSp>
            <p:cxnSp>
              <p:nvCxnSpPr>
                <p:cNvPr id="1116" name="Google Shape;1116;p38"/>
                <p:cNvCxnSpPr/>
                <p:nvPr/>
              </p:nvCxnSpPr>
              <p:spPr>
                <a:xfrm rot="10800000">
                  <a:off x="3297775" y="3665328"/>
                  <a:ext cx="5199000" cy="0"/>
                </a:xfrm>
                <a:prstGeom prst="straightConnector1">
                  <a:avLst/>
                </a:prstGeom>
                <a:noFill/>
                <a:ln w="9525" cap="flat" cmpd="sng">
                  <a:solidFill>
                    <a:schemeClr val="dk2"/>
                  </a:solidFill>
                  <a:prstDash val="solid"/>
                  <a:round/>
                  <a:headEnd type="none" w="med" len="med"/>
                  <a:tailEnd type="triangle" w="med" len="med"/>
                </a:ln>
              </p:spPr>
            </p:cxnSp>
          </p:grpSp>
          <p:sp>
            <p:nvSpPr>
              <p:cNvPr id="1117" name="Google Shape;1117;p38"/>
              <p:cNvSpPr txBox="1"/>
              <p:nvPr/>
            </p:nvSpPr>
            <p:spPr>
              <a:xfrm>
                <a:off x="7875600" y="3600700"/>
                <a:ext cx="113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Earliest arrival</a:t>
                </a:r>
                <a:endParaRPr sz="1200">
                  <a:solidFill>
                    <a:schemeClr val="dk1"/>
                  </a:solidFill>
                  <a:latin typeface="Cabin"/>
                  <a:ea typeface="Cabin"/>
                  <a:cs typeface="Cabin"/>
                  <a:sym typeface="Cabin"/>
                </a:endParaRPr>
              </a:p>
            </p:txBody>
          </p:sp>
          <p:sp>
            <p:nvSpPr>
              <p:cNvPr id="1118" name="Google Shape;1118;p38"/>
              <p:cNvSpPr txBox="1"/>
              <p:nvPr/>
            </p:nvSpPr>
            <p:spPr>
              <a:xfrm>
                <a:off x="2737325" y="3600700"/>
                <a:ext cx="113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Latest arrival</a:t>
                </a:r>
                <a:endParaRPr sz="1200">
                  <a:solidFill>
                    <a:schemeClr val="dk1"/>
                  </a:solidFill>
                  <a:latin typeface="Cabin"/>
                  <a:ea typeface="Cabin"/>
                  <a:cs typeface="Cabin"/>
                  <a:sym typeface="Cabin"/>
                </a:endParaRPr>
              </a:p>
            </p:txBody>
          </p:sp>
        </p:grpSp>
      </p:grpSp>
      <p:sp>
        <p:nvSpPr>
          <p:cNvPr id="1119" name="Google Shape;1119;p38"/>
          <p:cNvSpPr/>
          <p:nvPr/>
        </p:nvSpPr>
        <p:spPr>
          <a:xfrm>
            <a:off x="8486010" y="2598345"/>
            <a:ext cx="365700" cy="10974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120" name="Google Shape;1120;p38"/>
          <p:cNvGrpSpPr/>
          <p:nvPr/>
        </p:nvGrpSpPr>
        <p:grpSpPr>
          <a:xfrm>
            <a:off x="3669175" y="5131163"/>
            <a:ext cx="1828800" cy="1106513"/>
            <a:chOff x="3669175" y="5131163"/>
            <a:chExt cx="1828800" cy="1106513"/>
          </a:xfrm>
        </p:grpSpPr>
        <p:sp>
          <p:nvSpPr>
            <p:cNvPr id="1121" name="Google Shape;1121;p38"/>
            <p:cNvSpPr/>
            <p:nvPr/>
          </p:nvSpPr>
          <p:spPr>
            <a:xfrm>
              <a:off x="3669175" y="513116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22" name="Google Shape;1122;p38"/>
            <p:cNvSpPr/>
            <p:nvPr/>
          </p:nvSpPr>
          <p:spPr>
            <a:xfrm>
              <a:off x="3669175" y="560011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23" name="Google Shape;1123;p38"/>
            <p:cNvSpPr txBox="1"/>
            <p:nvPr/>
          </p:nvSpPr>
          <p:spPr>
            <a:xfrm>
              <a:off x="4374275" y="5868375"/>
              <a:ext cx="646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FCFS</a:t>
              </a:r>
              <a:endParaRPr sz="1200">
                <a:solidFill>
                  <a:schemeClr val="dk1"/>
                </a:solidFill>
                <a:latin typeface="Cabin"/>
                <a:ea typeface="Cabin"/>
                <a:cs typeface="Cabin"/>
                <a:sym typeface="Cabin"/>
              </a:endParaRPr>
            </a:p>
          </p:txBody>
        </p:sp>
      </p:grpSp>
      <p:grpSp>
        <p:nvGrpSpPr>
          <p:cNvPr id="1124" name="Google Shape;1124;p38"/>
          <p:cNvGrpSpPr/>
          <p:nvPr/>
        </p:nvGrpSpPr>
        <p:grpSpPr>
          <a:xfrm>
            <a:off x="5495072" y="5039521"/>
            <a:ext cx="4158978" cy="802159"/>
            <a:chOff x="5495072" y="5039521"/>
            <a:chExt cx="4158978" cy="802159"/>
          </a:xfrm>
        </p:grpSpPr>
        <p:sp>
          <p:nvSpPr>
            <p:cNvPr id="1125" name="Google Shape;1125;p38"/>
            <p:cNvSpPr txBox="1"/>
            <p:nvPr/>
          </p:nvSpPr>
          <p:spPr>
            <a:xfrm>
              <a:off x="5497000"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cores</a:t>
              </a:r>
              <a:endParaRPr sz="1000">
                <a:solidFill>
                  <a:schemeClr val="dk1"/>
                </a:solidFill>
                <a:latin typeface="Cabin"/>
                <a:ea typeface="Cabin"/>
                <a:cs typeface="Cabin"/>
                <a:sym typeface="Cabin"/>
              </a:endParaRPr>
            </a:p>
          </p:txBody>
        </p:sp>
        <p:sp>
          <p:nvSpPr>
            <p:cNvPr id="1126" name="Google Shape;1126;p38"/>
            <p:cNvSpPr txBox="1"/>
            <p:nvPr/>
          </p:nvSpPr>
          <p:spPr>
            <a:xfrm>
              <a:off x="5495072"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GBs</a:t>
              </a:r>
              <a:endParaRPr sz="1000">
                <a:solidFill>
                  <a:schemeClr val="dk1"/>
                </a:solidFill>
                <a:latin typeface="Cabin"/>
                <a:ea typeface="Cabin"/>
                <a:cs typeface="Cabin"/>
                <a:sym typeface="Cabin"/>
              </a:endParaRPr>
            </a:p>
          </p:txBody>
        </p:sp>
        <p:sp>
          <p:nvSpPr>
            <p:cNvPr id="1127" name="Google Shape;1127;p38"/>
            <p:cNvSpPr txBox="1"/>
            <p:nvPr/>
          </p:nvSpPr>
          <p:spPr>
            <a:xfrm>
              <a:off x="8848850"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cores</a:t>
              </a:r>
              <a:endParaRPr sz="1000">
                <a:solidFill>
                  <a:schemeClr val="dk1"/>
                </a:solidFill>
                <a:latin typeface="Cabin"/>
                <a:ea typeface="Cabin"/>
                <a:cs typeface="Cabin"/>
                <a:sym typeface="Cabin"/>
              </a:endParaRPr>
            </a:p>
          </p:txBody>
        </p:sp>
        <p:sp>
          <p:nvSpPr>
            <p:cNvPr id="1128" name="Google Shape;1128;p38"/>
            <p:cNvSpPr txBox="1"/>
            <p:nvPr/>
          </p:nvSpPr>
          <p:spPr>
            <a:xfrm>
              <a:off x="8846922"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GBs</a:t>
              </a:r>
              <a:endParaRPr sz="1000">
                <a:solidFill>
                  <a:schemeClr val="dk1"/>
                </a:solidFill>
                <a:latin typeface="Cabin"/>
                <a:ea typeface="Cabin"/>
                <a:cs typeface="Cabin"/>
                <a:sym typeface="Cabin"/>
              </a:endParaRPr>
            </a:p>
          </p:txBody>
        </p:sp>
      </p:grpSp>
      <p:grpSp>
        <p:nvGrpSpPr>
          <p:cNvPr id="1129" name="Google Shape;1129;p38"/>
          <p:cNvGrpSpPr/>
          <p:nvPr/>
        </p:nvGrpSpPr>
        <p:grpSpPr>
          <a:xfrm>
            <a:off x="7021025" y="5131163"/>
            <a:ext cx="2796100" cy="1106513"/>
            <a:chOff x="7021025" y="5131163"/>
            <a:chExt cx="2796100" cy="1106513"/>
          </a:xfrm>
        </p:grpSpPr>
        <p:sp>
          <p:nvSpPr>
            <p:cNvPr id="1130" name="Google Shape;1130;p38"/>
            <p:cNvSpPr/>
            <p:nvPr/>
          </p:nvSpPr>
          <p:spPr>
            <a:xfrm>
              <a:off x="7021025" y="513116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31" name="Google Shape;1131;p38"/>
            <p:cNvSpPr/>
            <p:nvPr/>
          </p:nvSpPr>
          <p:spPr>
            <a:xfrm>
              <a:off x="7021025" y="560011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32" name="Google Shape;1132;p38"/>
            <p:cNvSpPr txBox="1"/>
            <p:nvPr/>
          </p:nvSpPr>
          <p:spPr>
            <a:xfrm>
              <a:off x="7421325" y="5868375"/>
              <a:ext cx="2395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Smarter Scheduler</a:t>
              </a:r>
              <a:endParaRPr sz="1200">
                <a:solidFill>
                  <a:schemeClr val="dk1"/>
                </a:solidFill>
                <a:latin typeface="Cabin"/>
                <a:ea typeface="Cabin"/>
                <a:cs typeface="Cabin"/>
                <a:sym typeface="Cabin"/>
              </a:endParaRPr>
            </a:p>
          </p:txBody>
        </p:sp>
      </p:grpSp>
      <p:grpSp>
        <p:nvGrpSpPr>
          <p:cNvPr id="1133" name="Google Shape;1133;p38"/>
          <p:cNvGrpSpPr/>
          <p:nvPr/>
        </p:nvGrpSpPr>
        <p:grpSpPr>
          <a:xfrm>
            <a:off x="3669163" y="5127020"/>
            <a:ext cx="1097413" cy="651435"/>
            <a:chOff x="3669163" y="5127020"/>
            <a:chExt cx="1097413" cy="651435"/>
          </a:xfrm>
        </p:grpSpPr>
        <p:sp>
          <p:nvSpPr>
            <p:cNvPr id="1134" name="Google Shape;1134;p38"/>
            <p:cNvSpPr/>
            <p:nvPr/>
          </p:nvSpPr>
          <p:spPr>
            <a:xfrm>
              <a:off x="3669175" y="5127020"/>
              <a:ext cx="10974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35" name="Google Shape;1135;p38"/>
            <p:cNvSpPr/>
            <p:nvPr/>
          </p:nvSpPr>
          <p:spPr>
            <a:xfrm>
              <a:off x="3669163" y="5595455"/>
              <a:ext cx="3657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136" name="Google Shape;1136;p38"/>
          <p:cNvGrpSpPr/>
          <p:nvPr/>
        </p:nvGrpSpPr>
        <p:grpSpPr>
          <a:xfrm>
            <a:off x="7015254" y="5136666"/>
            <a:ext cx="1105053" cy="645485"/>
            <a:chOff x="7015254" y="5136666"/>
            <a:chExt cx="1105053" cy="645485"/>
          </a:xfrm>
        </p:grpSpPr>
        <p:sp>
          <p:nvSpPr>
            <p:cNvPr id="1137" name="Google Shape;1137;p38"/>
            <p:cNvSpPr/>
            <p:nvPr/>
          </p:nvSpPr>
          <p:spPr>
            <a:xfrm>
              <a:off x="7022908" y="5136666"/>
              <a:ext cx="10974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38" name="Google Shape;1138;p38"/>
            <p:cNvSpPr/>
            <p:nvPr/>
          </p:nvSpPr>
          <p:spPr>
            <a:xfrm>
              <a:off x="7015254" y="5599151"/>
              <a:ext cx="3657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139" name="Google Shape;1139;p38"/>
          <p:cNvGrpSpPr/>
          <p:nvPr/>
        </p:nvGrpSpPr>
        <p:grpSpPr>
          <a:xfrm>
            <a:off x="5515913" y="5033821"/>
            <a:ext cx="4182508" cy="807859"/>
            <a:chOff x="5515913" y="5033821"/>
            <a:chExt cx="4182508" cy="807859"/>
          </a:xfrm>
        </p:grpSpPr>
        <p:sp>
          <p:nvSpPr>
            <p:cNvPr id="1140" name="Google Shape;1140;p38"/>
            <p:cNvSpPr txBox="1"/>
            <p:nvPr/>
          </p:nvSpPr>
          <p:spPr>
            <a:xfrm>
              <a:off x="5515913" y="50338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cores</a:t>
              </a:r>
              <a:endParaRPr sz="1000">
                <a:solidFill>
                  <a:schemeClr val="dk1"/>
                </a:solidFill>
                <a:latin typeface="Cabin"/>
                <a:ea typeface="Cabin"/>
                <a:cs typeface="Cabin"/>
                <a:sym typeface="Cabin"/>
              </a:endParaRPr>
            </a:p>
          </p:txBody>
        </p:sp>
        <p:sp>
          <p:nvSpPr>
            <p:cNvPr id="1141" name="Google Shape;1141;p38"/>
            <p:cNvSpPr txBox="1"/>
            <p:nvPr/>
          </p:nvSpPr>
          <p:spPr>
            <a:xfrm>
              <a:off x="5533654"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1/5 GBs</a:t>
              </a:r>
              <a:endParaRPr sz="1000">
                <a:solidFill>
                  <a:schemeClr val="dk1"/>
                </a:solidFill>
                <a:latin typeface="Cabin"/>
                <a:ea typeface="Cabin"/>
                <a:cs typeface="Cabin"/>
                <a:sym typeface="Cabin"/>
              </a:endParaRPr>
            </a:p>
          </p:txBody>
        </p:sp>
        <p:sp>
          <p:nvSpPr>
            <p:cNvPr id="1142" name="Google Shape;1142;p38"/>
            <p:cNvSpPr txBox="1"/>
            <p:nvPr/>
          </p:nvSpPr>
          <p:spPr>
            <a:xfrm>
              <a:off x="8867177"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cores</a:t>
              </a:r>
              <a:endParaRPr sz="1000">
                <a:solidFill>
                  <a:schemeClr val="dk1"/>
                </a:solidFill>
                <a:latin typeface="Cabin"/>
                <a:ea typeface="Cabin"/>
                <a:cs typeface="Cabin"/>
                <a:sym typeface="Cabin"/>
              </a:endParaRPr>
            </a:p>
          </p:txBody>
        </p:sp>
        <p:sp>
          <p:nvSpPr>
            <p:cNvPr id="1143" name="Google Shape;1143;p38"/>
            <p:cNvSpPr txBox="1"/>
            <p:nvPr/>
          </p:nvSpPr>
          <p:spPr>
            <a:xfrm>
              <a:off x="8893221"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1/5 GBs</a:t>
              </a:r>
              <a:endParaRPr sz="1000">
                <a:solidFill>
                  <a:schemeClr val="dk1"/>
                </a:solidFill>
                <a:latin typeface="Cabin"/>
                <a:ea typeface="Cabin"/>
                <a:cs typeface="Cabin"/>
                <a:sym typeface="Cabin"/>
              </a:endParaRPr>
            </a:p>
          </p:txBody>
        </p:sp>
      </p:grpSp>
      <p:sp>
        <p:nvSpPr>
          <p:cNvPr id="1144" name="Google Shape;1144;p38"/>
          <p:cNvSpPr/>
          <p:nvPr/>
        </p:nvSpPr>
        <p:spPr>
          <a:xfrm>
            <a:off x="7641922" y="2964495"/>
            <a:ext cx="731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145" name="Google Shape;1145;p38"/>
          <p:cNvGrpSpPr/>
          <p:nvPr/>
        </p:nvGrpSpPr>
        <p:grpSpPr>
          <a:xfrm>
            <a:off x="4042049" y="5127018"/>
            <a:ext cx="1097100" cy="658846"/>
            <a:chOff x="4042049" y="5127018"/>
            <a:chExt cx="1097100" cy="658846"/>
          </a:xfrm>
        </p:grpSpPr>
        <p:sp>
          <p:nvSpPr>
            <p:cNvPr id="1146" name="Google Shape;1146;p38"/>
            <p:cNvSpPr/>
            <p:nvPr/>
          </p:nvSpPr>
          <p:spPr>
            <a:xfrm>
              <a:off x="4042049" y="5602264"/>
              <a:ext cx="7314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47" name="Google Shape;1147;p38"/>
            <p:cNvSpPr/>
            <p:nvPr/>
          </p:nvSpPr>
          <p:spPr>
            <a:xfrm>
              <a:off x="4773449" y="5127018"/>
              <a:ext cx="3657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148" name="Google Shape;1148;p38"/>
          <p:cNvGrpSpPr/>
          <p:nvPr/>
        </p:nvGrpSpPr>
        <p:grpSpPr>
          <a:xfrm>
            <a:off x="7381359" y="5136664"/>
            <a:ext cx="1104640" cy="644954"/>
            <a:chOff x="7381359" y="5136664"/>
            <a:chExt cx="1104640" cy="644954"/>
          </a:xfrm>
        </p:grpSpPr>
        <p:sp>
          <p:nvSpPr>
            <p:cNvPr id="1149" name="Google Shape;1149;p38"/>
            <p:cNvSpPr/>
            <p:nvPr/>
          </p:nvSpPr>
          <p:spPr>
            <a:xfrm>
              <a:off x="7381359" y="5598018"/>
              <a:ext cx="7314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50" name="Google Shape;1150;p38"/>
            <p:cNvSpPr/>
            <p:nvPr/>
          </p:nvSpPr>
          <p:spPr>
            <a:xfrm>
              <a:off x="8120299" y="5136664"/>
              <a:ext cx="3657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151" name="Google Shape;1151;p38"/>
          <p:cNvGrpSpPr/>
          <p:nvPr/>
        </p:nvGrpSpPr>
        <p:grpSpPr>
          <a:xfrm>
            <a:off x="5514363" y="5033821"/>
            <a:ext cx="4158013" cy="807859"/>
            <a:chOff x="5514363" y="5033821"/>
            <a:chExt cx="4158013" cy="807859"/>
          </a:xfrm>
        </p:grpSpPr>
        <p:sp>
          <p:nvSpPr>
            <p:cNvPr id="1152" name="Google Shape;1152;p38"/>
            <p:cNvSpPr txBox="1"/>
            <p:nvPr/>
          </p:nvSpPr>
          <p:spPr>
            <a:xfrm>
              <a:off x="5515913" y="50338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4/5 cores</a:t>
              </a:r>
              <a:endParaRPr sz="1000">
                <a:solidFill>
                  <a:schemeClr val="dk1"/>
                </a:solidFill>
                <a:latin typeface="Cabin"/>
                <a:ea typeface="Cabin"/>
                <a:cs typeface="Cabin"/>
                <a:sym typeface="Cabin"/>
              </a:endParaRPr>
            </a:p>
          </p:txBody>
        </p:sp>
        <p:sp>
          <p:nvSpPr>
            <p:cNvPr id="1153" name="Google Shape;1153;p38"/>
            <p:cNvSpPr txBox="1"/>
            <p:nvPr/>
          </p:nvSpPr>
          <p:spPr>
            <a:xfrm>
              <a:off x="5514363"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GBs</a:t>
              </a:r>
              <a:endParaRPr sz="1000">
                <a:solidFill>
                  <a:schemeClr val="dk1"/>
                </a:solidFill>
                <a:latin typeface="Cabin"/>
                <a:ea typeface="Cabin"/>
                <a:cs typeface="Cabin"/>
                <a:sym typeface="Cabin"/>
              </a:endParaRPr>
            </a:p>
          </p:txBody>
        </p:sp>
        <p:sp>
          <p:nvSpPr>
            <p:cNvPr id="1154" name="Google Shape;1154;p38"/>
            <p:cNvSpPr txBox="1"/>
            <p:nvPr/>
          </p:nvSpPr>
          <p:spPr>
            <a:xfrm>
              <a:off x="8867177"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4/5 cores</a:t>
              </a:r>
              <a:endParaRPr sz="1000">
                <a:solidFill>
                  <a:schemeClr val="dk1"/>
                </a:solidFill>
                <a:latin typeface="Cabin"/>
                <a:ea typeface="Cabin"/>
                <a:cs typeface="Cabin"/>
                <a:sym typeface="Cabin"/>
              </a:endParaRPr>
            </a:p>
          </p:txBody>
        </p:sp>
        <p:sp>
          <p:nvSpPr>
            <p:cNvPr id="1155" name="Google Shape;1155;p38"/>
            <p:cNvSpPr txBox="1"/>
            <p:nvPr/>
          </p:nvSpPr>
          <p:spPr>
            <a:xfrm>
              <a:off x="8864284"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GBs</a:t>
              </a:r>
              <a:endParaRPr sz="1000">
                <a:solidFill>
                  <a:schemeClr val="dk1"/>
                </a:solidFill>
                <a:latin typeface="Cabin"/>
                <a:ea typeface="Cabin"/>
                <a:cs typeface="Cabin"/>
                <a:sym typeface="Cabin"/>
              </a:endParaRPr>
            </a:p>
          </p:txBody>
        </p:sp>
      </p:grpSp>
      <p:sp>
        <p:nvSpPr>
          <p:cNvPr id="1156" name="Google Shape;1156;p38"/>
          <p:cNvSpPr/>
          <p:nvPr/>
        </p:nvSpPr>
        <p:spPr>
          <a:xfrm>
            <a:off x="6431854" y="2415495"/>
            <a:ext cx="1097400" cy="1463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157" name="Google Shape;1157;p38"/>
          <p:cNvGrpSpPr/>
          <p:nvPr/>
        </p:nvGrpSpPr>
        <p:grpSpPr>
          <a:xfrm>
            <a:off x="7021029" y="5136668"/>
            <a:ext cx="1830669" cy="639546"/>
            <a:chOff x="7021029" y="5136668"/>
            <a:chExt cx="1830669" cy="639546"/>
          </a:xfrm>
        </p:grpSpPr>
        <p:sp>
          <p:nvSpPr>
            <p:cNvPr id="1158" name="Google Shape;1158;p38"/>
            <p:cNvSpPr/>
            <p:nvPr/>
          </p:nvSpPr>
          <p:spPr>
            <a:xfrm>
              <a:off x="7021029" y="5136670"/>
              <a:ext cx="14631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59" name="Google Shape;1159;p38"/>
            <p:cNvSpPr/>
            <p:nvPr/>
          </p:nvSpPr>
          <p:spPr>
            <a:xfrm>
              <a:off x="7021029" y="5592920"/>
              <a:ext cx="1097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60" name="Google Shape;1160;p38"/>
            <p:cNvSpPr/>
            <p:nvPr/>
          </p:nvSpPr>
          <p:spPr>
            <a:xfrm>
              <a:off x="8485999" y="5136668"/>
              <a:ext cx="3657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61" name="Google Shape;1161;p38"/>
            <p:cNvSpPr/>
            <p:nvPr/>
          </p:nvSpPr>
          <p:spPr>
            <a:xfrm>
              <a:off x="8120299" y="5592614"/>
              <a:ext cx="7314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162" name="Google Shape;1162;p38"/>
          <p:cNvSpPr txBox="1"/>
          <p:nvPr/>
        </p:nvSpPr>
        <p:spPr>
          <a:xfrm>
            <a:off x="9563975" y="5257800"/>
            <a:ext cx="993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Preempt!</a:t>
            </a:r>
            <a:endParaRPr sz="1200">
              <a:solidFill>
                <a:schemeClr val="dk1"/>
              </a:solidFill>
              <a:latin typeface="Cabin"/>
              <a:ea typeface="Cabin"/>
              <a:cs typeface="Cabin"/>
              <a:sym typeface="Cabin"/>
            </a:endParaRPr>
          </a:p>
        </p:txBody>
      </p:sp>
      <p:grpSp>
        <p:nvGrpSpPr>
          <p:cNvPr id="1163" name="Google Shape;1163;p38"/>
          <p:cNvGrpSpPr/>
          <p:nvPr/>
        </p:nvGrpSpPr>
        <p:grpSpPr>
          <a:xfrm>
            <a:off x="5514363" y="5033821"/>
            <a:ext cx="4158013" cy="807859"/>
            <a:chOff x="5514363" y="5033821"/>
            <a:chExt cx="4158013" cy="807859"/>
          </a:xfrm>
        </p:grpSpPr>
        <p:sp>
          <p:nvSpPr>
            <p:cNvPr id="1164" name="Google Shape;1164;p38"/>
            <p:cNvSpPr txBox="1"/>
            <p:nvPr/>
          </p:nvSpPr>
          <p:spPr>
            <a:xfrm>
              <a:off x="5515913" y="50338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4/5 cores</a:t>
              </a:r>
              <a:endParaRPr sz="1000">
                <a:solidFill>
                  <a:schemeClr val="dk1"/>
                </a:solidFill>
                <a:latin typeface="Cabin"/>
                <a:ea typeface="Cabin"/>
                <a:cs typeface="Cabin"/>
                <a:sym typeface="Cabin"/>
              </a:endParaRPr>
            </a:p>
          </p:txBody>
        </p:sp>
        <p:sp>
          <p:nvSpPr>
            <p:cNvPr id="1165" name="Google Shape;1165;p38"/>
            <p:cNvSpPr txBox="1"/>
            <p:nvPr/>
          </p:nvSpPr>
          <p:spPr>
            <a:xfrm>
              <a:off x="5514363"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GBs</a:t>
              </a:r>
              <a:endParaRPr sz="1000">
                <a:solidFill>
                  <a:schemeClr val="dk1"/>
                </a:solidFill>
                <a:latin typeface="Cabin"/>
                <a:ea typeface="Cabin"/>
                <a:cs typeface="Cabin"/>
                <a:sym typeface="Cabin"/>
              </a:endParaRPr>
            </a:p>
          </p:txBody>
        </p:sp>
        <p:sp>
          <p:nvSpPr>
            <p:cNvPr id="1166" name="Google Shape;1166;p38"/>
            <p:cNvSpPr txBox="1"/>
            <p:nvPr/>
          </p:nvSpPr>
          <p:spPr>
            <a:xfrm>
              <a:off x="8867177"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5/5 cores</a:t>
              </a:r>
              <a:endParaRPr sz="1000">
                <a:solidFill>
                  <a:schemeClr val="dk1"/>
                </a:solidFill>
                <a:latin typeface="Cabin"/>
                <a:ea typeface="Cabin"/>
                <a:cs typeface="Cabin"/>
                <a:sym typeface="Cabin"/>
              </a:endParaRPr>
            </a:p>
          </p:txBody>
        </p:sp>
        <p:sp>
          <p:nvSpPr>
            <p:cNvPr id="1167" name="Google Shape;1167;p38"/>
            <p:cNvSpPr txBox="1"/>
            <p:nvPr/>
          </p:nvSpPr>
          <p:spPr>
            <a:xfrm>
              <a:off x="8864284"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5/5 GBs</a:t>
              </a:r>
              <a:endParaRPr sz="1000">
                <a:solidFill>
                  <a:schemeClr val="dk1"/>
                </a:solidFill>
                <a:latin typeface="Cabin"/>
                <a:ea typeface="Cabin"/>
                <a:cs typeface="Cabin"/>
                <a:sym typeface="Cabi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9"/>
                                        </p:tgtEl>
                                        <p:attrNameLst>
                                          <p:attrName>style.visibility</p:attrName>
                                        </p:attrNameLst>
                                      </p:cBhvr>
                                      <p:to>
                                        <p:strVal val="visible"/>
                                      </p:to>
                                    </p:set>
                                    <p:animEffect transition="in" filter="fade">
                                      <p:cBhvr>
                                        <p:cTn id="17" dur="500"/>
                                        <p:tgtEl>
                                          <p:spTgt spid="1119"/>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11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12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44"/>
                                        </p:tgtEl>
                                        <p:attrNameLst>
                                          <p:attrName>style.visibility</p:attrName>
                                        </p:attrNameLst>
                                      </p:cBhvr>
                                      <p:to>
                                        <p:strVal val="visible"/>
                                      </p:to>
                                    </p:set>
                                    <p:animEffect transition="in" filter="fade">
                                      <p:cBhvr>
                                        <p:cTn id="31" dur="500"/>
                                        <p:tgtEl>
                                          <p:spTgt spid="1144"/>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11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48"/>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139"/>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1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56"/>
                                        </p:tgtEl>
                                        <p:attrNameLst>
                                          <p:attrName>style.visibility</p:attrName>
                                        </p:attrNameLst>
                                      </p:cBhvr>
                                      <p:to>
                                        <p:strVal val="visible"/>
                                      </p:to>
                                    </p:set>
                                    <p:animEffect transition="in" filter="fade">
                                      <p:cBhvr>
                                        <p:cTn id="45" dur="500"/>
                                        <p:tgtEl>
                                          <p:spTgt spid="1156"/>
                                        </p:tgtEl>
                                      </p:cBhvr>
                                    </p:animEffect>
                                  </p:childTnLst>
                                </p:cTn>
                              </p:par>
                            </p:childTnLst>
                          </p:cTn>
                        </p:par>
                        <p:par>
                          <p:cTn id="46" fill="hold">
                            <p:stCondLst>
                              <p:cond delay="500"/>
                            </p:stCondLst>
                            <p:childTnLst>
                              <p:par>
                                <p:cTn id="47" presetID="1" presetClass="exit" presetSubtype="0" fill="hold" nodeType="afterEffect">
                                  <p:stCondLst>
                                    <p:cond delay="0"/>
                                  </p:stCondLst>
                                  <p:childTnLst>
                                    <p:set>
                                      <p:cBhvr>
                                        <p:cTn id="48" dur="1" fill="hold">
                                          <p:stCondLst>
                                            <p:cond delay="0"/>
                                          </p:stCondLst>
                                        </p:cTn>
                                        <p:tgtEl>
                                          <p:spTgt spid="113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14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1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62"/>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151"/>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39"/>
          <p:cNvSpPr txBox="1">
            <a:spLocks noGrp="1"/>
          </p:cNvSpPr>
          <p:nvPr>
            <p:ph type="title"/>
          </p:nvPr>
        </p:nvSpPr>
        <p:spPr>
          <a:xfrm>
            <a:off x="381000" y="-1682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How to schedule multiresource jobs?</a:t>
            </a:r>
            <a:endParaRPr/>
          </a:p>
        </p:txBody>
      </p:sp>
      <p:sp>
        <p:nvSpPr>
          <p:cNvPr id="1174" name="Google Shape;1174;p39"/>
          <p:cNvSpPr txBox="1">
            <a:spLocks noGrp="1"/>
          </p:cNvSpPr>
          <p:nvPr>
            <p:ph type="body" idx="1"/>
          </p:nvPr>
        </p:nvSpPr>
        <p:spPr>
          <a:xfrm>
            <a:off x="381000" y="758825"/>
            <a:ext cx="119604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First-Come-First-Served (FCFS)</a:t>
            </a:r>
            <a:endParaRPr/>
          </a:p>
          <a:p>
            <a:pPr marL="457200" lvl="0" indent="-406400" algn="l" rtl="0">
              <a:spcBef>
                <a:spcPts val="0"/>
              </a:spcBef>
              <a:spcAft>
                <a:spcPts val="0"/>
              </a:spcAft>
              <a:buSzPts val="2800"/>
              <a:buChar char="●"/>
            </a:pPr>
            <a:r>
              <a:rPr lang="en-US"/>
              <a:t>Maximize Number of Jobs Running</a:t>
            </a:r>
            <a:endParaRPr/>
          </a:p>
          <a:p>
            <a:pPr marL="457200" lvl="0" indent="-406400" algn="l" rtl="0">
              <a:spcBef>
                <a:spcPts val="0"/>
              </a:spcBef>
              <a:spcAft>
                <a:spcPts val="0"/>
              </a:spcAft>
              <a:buSzPts val="2800"/>
              <a:buChar char="●"/>
            </a:pPr>
            <a:r>
              <a:rPr lang="en-US"/>
              <a:t>Minimize Wastage</a:t>
            </a:r>
            <a:endParaRPr/>
          </a:p>
        </p:txBody>
      </p:sp>
      <p:sp>
        <p:nvSpPr>
          <p:cNvPr id="1175" name="Google Shape;1175;p39"/>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grpSp>
        <p:nvGrpSpPr>
          <p:cNvPr id="1176" name="Google Shape;1176;p39"/>
          <p:cNvGrpSpPr/>
          <p:nvPr/>
        </p:nvGrpSpPr>
        <p:grpSpPr>
          <a:xfrm>
            <a:off x="147824" y="3030333"/>
            <a:ext cx="3122900" cy="1929509"/>
            <a:chOff x="2583324" y="4468508"/>
            <a:chExt cx="3122900" cy="1929509"/>
          </a:xfrm>
        </p:grpSpPr>
        <p:sp>
          <p:nvSpPr>
            <p:cNvPr id="1177" name="Google Shape;1177;p39"/>
            <p:cNvSpPr/>
            <p:nvPr/>
          </p:nvSpPr>
          <p:spPr>
            <a:xfrm>
              <a:off x="4439235" y="5931270"/>
              <a:ext cx="731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78" name="Google Shape;1178;p39"/>
            <p:cNvSpPr/>
            <p:nvPr/>
          </p:nvSpPr>
          <p:spPr>
            <a:xfrm>
              <a:off x="4439210" y="4468508"/>
              <a:ext cx="365700" cy="10974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79" name="Google Shape;1179;p39"/>
            <p:cNvSpPr/>
            <p:nvPr/>
          </p:nvSpPr>
          <p:spPr>
            <a:xfrm>
              <a:off x="3100879" y="4649470"/>
              <a:ext cx="1097400" cy="1463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80" name="Google Shape;1180;p39"/>
            <p:cNvSpPr txBox="1"/>
            <p:nvPr/>
          </p:nvSpPr>
          <p:spPr>
            <a:xfrm>
              <a:off x="4760331" y="4820257"/>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 cores</a:t>
              </a:r>
              <a:endParaRPr sz="1000">
                <a:solidFill>
                  <a:schemeClr val="dk1"/>
                </a:solidFill>
                <a:latin typeface="Cabin"/>
                <a:ea typeface="Cabin"/>
                <a:cs typeface="Cabin"/>
                <a:sym typeface="Cabin"/>
              </a:endParaRPr>
            </a:p>
          </p:txBody>
        </p:sp>
        <p:sp>
          <p:nvSpPr>
            <p:cNvPr id="1181" name="Google Shape;1181;p39"/>
            <p:cNvSpPr txBox="1"/>
            <p:nvPr/>
          </p:nvSpPr>
          <p:spPr>
            <a:xfrm>
              <a:off x="4465750" y="5476379"/>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182" name="Google Shape;1182;p39"/>
            <p:cNvSpPr txBox="1"/>
            <p:nvPr/>
          </p:nvSpPr>
          <p:spPr>
            <a:xfrm>
              <a:off x="4658616" y="5680031"/>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sp>
          <p:nvSpPr>
            <p:cNvPr id="1183" name="Google Shape;1183;p39"/>
            <p:cNvSpPr txBox="1"/>
            <p:nvPr/>
          </p:nvSpPr>
          <p:spPr>
            <a:xfrm>
              <a:off x="5174924" y="5951300"/>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184" name="Google Shape;1184;p39"/>
            <p:cNvSpPr txBox="1"/>
            <p:nvPr/>
          </p:nvSpPr>
          <p:spPr>
            <a:xfrm>
              <a:off x="2583324" y="5202034"/>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1185" name="Google Shape;1185;p39"/>
            <p:cNvSpPr txBox="1"/>
            <p:nvPr/>
          </p:nvSpPr>
          <p:spPr>
            <a:xfrm>
              <a:off x="3498537" y="6059316"/>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3G</a:t>
              </a:r>
              <a:endParaRPr sz="1000">
                <a:solidFill>
                  <a:schemeClr val="dk1"/>
                </a:solidFill>
                <a:latin typeface="Cabin"/>
                <a:ea typeface="Cabin"/>
                <a:cs typeface="Cabin"/>
                <a:sym typeface="Cabin"/>
              </a:endParaRPr>
            </a:p>
          </p:txBody>
        </p:sp>
      </p:grpSp>
      <p:grpSp>
        <p:nvGrpSpPr>
          <p:cNvPr id="1186" name="Google Shape;1186;p39"/>
          <p:cNvGrpSpPr/>
          <p:nvPr/>
        </p:nvGrpSpPr>
        <p:grpSpPr>
          <a:xfrm>
            <a:off x="3270725" y="2283288"/>
            <a:ext cx="6276475" cy="2296313"/>
            <a:chOff x="3270725" y="2283288"/>
            <a:chExt cx="6276475" cy="2296313"/>
          </a:xfrm>
        </p:grpSpPr>
        <p:sp>
          <p:nvSpPr>
            <p:cNvPr id="1187" name="Google Shape;1187;p39"/>
            <p:cNvSpPr/>
            <p:nvPr/>
          </p:nvSpPr>
          <p:spPr>
            <a:xfrm>
              <a:off x="3669175" y="2283288"/>
              <a:ext cx="5314800" cy="1740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188" name="Google Shape;1188;p39"/>
            <p:cNvGrpSpPr/>
            <p:nvPr/>
          </p:nvGrpSpPr>
          <p:grpSpPr>
            <a:xfrm>
              <a:off x="3270725" y="3935396"/>
              <a:ext cx="6276475" cy="644204"/>
              <a:chOff x="2737325" y="3325796"/>
              <a:chExt cx="6276475" cy="644204"/>
            </a:xfrm>
          </p:grpSpPr>
          <p:sp>
            <p:nvSpPr>
              <p:cNvPr id="1189" name="Google Shape;1189;p39"/>
              <p:cNvSpPr txBox="1"/>
              <p:nvPr/>
            </p:nvSpPr>
            <p:spPr>
              <a:xfrm>
                <a:off x="5417966" y="3325796"/>
                <a:ext cx="636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Queue</a:t>
                </a:r>
                <a:endParaRPr sz="1200">
                  <a:solidFill>
                    <a:schemeClr val="dk1"/>
                  </a:solidFill>
                  <a:latin typeface="Cabin"/>
                  <a:ea typeface="Cabin"/>
                  <a:cs typeface="Cabin"/>
                  <a:sym typeface="Cabin"/>
                </a:endParaRPr>
              </a:p>
            </p:txBody>
          </p:sp>
          <p:grpSp>
            <p:nvGrpSpPr>
              <p:cNvPr id="1190" name="Google Shape;1190;p39"/>
              <p:cNvGrpSpPr/>
              <p:nvPr/>
            </p:nvGrpSpPr>
            <p:grpSpPr>
              <a:xfrm>
                <a:off x="3239902" y="3646037"/>
                <a:ext cx="5237575" cy="1929"/>
                <a:chOff x="3297775" y="3665328"/>
                <a:chExt cx="5237575" cy="1929"/>
              </a:xfrm>
            </p:grpSpPr>
            <p:cxnSp>
              <p:nvCxnSpPr>
                <p:cNvPr id="1191" name="Google Shape;1191;p39"/>
                <p:cNvCxnSpPr/>
                <p:nvPr/>
              </p:nvCxnSpPr>
              <p:spPr>
                <a:xfrm>
                  <a:off x="3326750" y="3667257"/>
                  <a:ext cx="5208600" cy="0"/>
                </a:xfrm>
                <a:prstGeom prst="straightConnector1">
                  <a:avLst/>
                </a:prstGeom>
                <a:noFill/>
                <a:ln w="9525" cap="flat" cmpd="sng">
                  <a:solidFill>
                    <a:schemeClr val="dk2"/>
                  </a:solidFill>
                  <a:prstDash val="solid"/>
                  <a:round/>
                  <a:headEnd type="none" w="med" len="med"/>
                  <a:tailEnd type="triangle" w="med" len="med"/>
                </a:ln>
              </p:spPr>
            </p:cxnSp>
            <p:cxnSp>
              <p:nvCxnSpPr>
                <p:cNvPr id="1192" name="Google Shape;1192;p39"/>
                <p:cNvCxnSpPr/>
                <p:nvPr/>
              </p:nvCxnSpPr>
              <p:spPr>
                <a:xfrm rot="10800000">
                  <a:off x="3297775" y="3665328"/>
                  <a:ext cx="5199000" cy="0"/>
                </a:xfrm>
                <a:prstGeom prst="straightConnector1">
                  <a:avLst/>
                </a:prstGeom>
                <a:noFill/>
                <a:ln w="9525" cap="flat" cmpd="sng">
                  <a:solidFill>
                    <a:schemeClr val="dk2"/>
                  </a:solidFill>
                  <a:prstDash val="solid"/>
                  <a:round/>
                  <a:headEnd type="none" w="med" len="med"/>
                  <a:tailEnd type="triangle" w="med" len="med"/>
                </a:ln>
              </p:spPr>
            </p:cxnSp>
          </p:grpSp>
          <p:sp>
            <p:nvSpPr>
              <p:cNvPr id="1193" name="Google Shape;1193;p39"/>
              <p:cNvSpPr txBox="1"/>
              <p:nvPr/>
            </p:nvSpPr>
            <p:spPr>
              <a:xfrm>
                <a:off x="7875600" y="3600700"/>
                <a:ext cx="113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Earliest arrival</a:t>
                </a:r>
                <a:endParaRPr sz="1200">
                  <a:solidFill>
                    <a:schemeClr val="dk1"/>
                  </a:solidFill>
                  <a:latin typeface="Cabin"/>
                  <a:ea typeface="Cabin"/>
                  <a:cs typeface="Cabin"/>
                  <a:sym typeface="Cabin"/>
                </a:endParaRPr>
              </a:p>
            </p:txBody>
          </p:sp>
          <p:sp>
            <p:nvSpPr>
              <p:cNvPr id="1194" name="Google Shape;1194;p39"/>
              <p:cNvSpPr txBox="1"/>
              <p:nvPr/>
            </p:nvSpPr>
            <p:spPr>
              <a:xfrm>
                <a:off x="2737325" y="3600700"/>
                <a:ext cx="113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Latest arrival</a:t>
                </a:r>
                <a:endParaRPr sz="1200">
                  <a:solidFill>
                    <a:schemeClr val="dk1"/>
                  </a:solidFill>
                  <a:latin typeface="Cabin"/>
                  <a:ea typeface="Cabin"/>
                  <a:cs typeface="Cabin"/>
                  <a:sym typeface="Cabin"/>
                </a:endParaRPr>
              </a:p>
            </p:txBody>
          </p:sp>
        </p:grpSp>
      </p:grpSp>
      <p:sp>
        <p:nvSpPr>
          <p:cNvPr id="1195" name="Google Shape;1195;p39"/>
          <p:cNvSpPr/>
          <p:nvPr/>
        </p:nvSpPr>
        <p:spPr>
          <a:xfrm>
            <a:off x="8486010" y="2598345"/>
            <a:ext cx="365700" cy="10974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196" name="Google Shape;1196;p39"/>
          <p:cNvGrpSpPr/>
          <p:nvPr/>
        </p:nvGrpSpPr>
        <p:grpSpPr>
          <a:xfrm>
            <a:off x="3669175" y="5131163"/>
            <a:ext cx="1828800" cy="1106513"/>
            <a:chOff x="3669175" y="5131163"/>
            <a:chExt cx="1828800" cy="1106513"/>
          </a:xfrm>
        </p:grpSpPr>
        <p:sp>
          <p:nvSpPr>
            <p:cNvPr id="1197" name="Google Shape;1197;p39"/>
            <p:cNvSpPr/>
            <p:nvPr/>
          </p:nvSpPr>
          <p:spPr>
            <a:xfrm>
              <a:off x="3669175" y="513116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98" name="Google Shape;1198;p39"/>
            <p:cNvSpPr/>
            <p:nvPr/>
          </p:nvSpPr>
          <p:spPr>
            <a:xfrm>
              <a:off x="3669175" y="560011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99" name="Google Shape;1199;p39"/>
            <p:cNvSpPr txBox="1"/>
            <p:nvPr/>
          </p:nvSpPr>
          <p:spPr>
            <a:xfrm>
              <a:off x="4374275" y="5868375"/>
              <a:ext cx="646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FCFS</a:t>
              </a:r>
              <a:endParaRPr sz="1200">
                <a:solidFill>
                  <a:schemeClr val="dk1"/>
                </a:solidFill>
                <a:latin typeface="Cabin"/>
                <a:ea typeface="Cabin"/>
                <a:cs typeface="Cabin"/>
                <a:sym typeface="Cabin"/>
              </a:endParaRPr>
            </a:p>
          </p:txBody>
        </p:sp>
      </p:grpSp>
      <p:grpSp>
        <p:nvGrpSpPr>
          <p:cNvPr id="1200" name="Google Shape;1200;p39"/>
          <p:cNvGrpSpPr/>
          <p:nvPr/>
        </p:nvGrpSpPr>
        <p:grpSpPr>
          <a:xfrm>
            <a:off x="5495072" y="5039521"/>
            <a:ext cx="4158978" cy="802159"/>
            <a:chOff x="5495072" y="5039521"/>
            <a:chExt cx="4158978" cy="802159"/>
          </a:xfrm>
        </p:grpSpPr>
        <p:sp>
          <p:nvSpPr>
            <p:cNvPr id="1201" name="Google Shape;1201;p39"/>
            <p:cNvSpPr txBox="1"/>
            <p:nvPr/>
          </p:nvSpPr>
          <p:spPr>
            <a:xfrm>
              <a:off x="5497000"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cores</a:t>
              </a:r>
              <a:endParaRPr sz="1000">
                <a:solidFill>
                  <a:schemeClr val="dk1"/>
                </a:solidFill>
                <a:latin typeface="Cabin"/>
                <a:ea typeface="Cabin"/>
                <a:cs typeface="Cabin"/>
                <a:sym typeface="Cabin"/>
              </a:endParaRPr>
            </a:p>
          </p:txBody>
        </p:sp>
        <p:sp>
          <p:nvSpPr>
            <p:cNvPr id="1202" name="Google Shape;1202;p39"/>
            <p:cNvSpPr txBox="1"/>
            <p:nvPr/>
          </p:nvSpPr>
          <p:spPr>
            <a:xfrm>
              <a:off x="5495072"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GBs</a:t>
              </a:r>
              <a:endParaRPr sz="1000">
                <a:solidFill>
                  <a:schemeClr val="dk1"/>
                </a:solidFill>
                <a:latin typeface="Cabin"/>
                <a:ea typeface="Cabin"/>
                <a:cs typeface="Cabin"/>
                <a:sym typeface="Cabin"/>
              </a:endParaRPr>
            </a:p>
          </p:txBody>
        </p:sp>
        <p:sp>
          <p:nvSpPr>
            <p:cNvPr id="1203" name="Google Shape;1203;p39"/>
            <p:cNvSpPr txBox="1"/>
            <p:nvPr/>
          </p:nvSpPr>
          <p:spPr>
            <a:xfrm>
              <a:off x="8848850"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cores</a:t>
              </a:r>
              <a:endParaRPr sz="1000">
                <a:solidFill>
                  <a:schemeClr val="dk1"/>
                </a:solidFill>
                <a:latin typeface="Cabin"/>
                <a:ea typeface="Cabin"/>
                <a:cs typeface="Cabin"/>
                <a:sym typeface="Cabin"/>
              </a:endParaRPr>
            </a:p>
          </p:txBody>
        </p:sp>
        <p:sp>
          <p:nvSpPr>
            <p:cNvPr id="1204" name="Google Shape;1204;p39"/>
            <p:cNvSpPr txBox="1"/>
            <p:nvPr/>
          </p:nvSpPr>
          <p:spPr>
            <a:xfrm>
              <a:off x="8846922"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GBs</a:t>
              </a:r>
              <a:endParaRPr sz="1000">
                <a:solidFill>
                  <a:schemeClr val="dk1"/>
                </a:solidFill>
                <a:latin typeface="Cabin"/>
                <a:ea typeface="Cabin"/>
                <a:cs typeface="Cabin"/>
                <a:sym typeface="Cabin"/>
              </a:endParaRPr>
            </a:p>
          </p:txBody>
        </p:sp>
      </p:grpSp>
      <p:grpSp>
        <p:nvGrpSpPr>
          <p:cNvPr id="1205" name="Google Shape;1205;p39"/>
          <p:cNvGrpSpPr/>
          <p:nvPr/>
        </p:nvGrpSpPr>
        <p:grpSpPr>
          <a:xfrm>
            <a:off x="7021025" y="5131163"/>
            <a:ext cx="2796100" cy="1106513"/>
            <a:chOff x="7021025" y="5131163"/>
            <a:chExt cx="2796100" cy="1106513"/>
          </a:xfrm>
        </p:grpSpPr>
        <p:sp>
          <p:nvSpPr>
            <p:cNvPr id="1206" name="Google Shape;1206;p39"/>
            <p:cNvSpPr/>
            <p:nvPr/>
          </p:nvSpPr>
          <p:spPr>
            <a:xfrm>
              <a:off x="7021025" y="513116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07" name="Google Shape;1207;p39"/>
            <p:cNvSpPr/>
            <p:nvPr/>
          </p:nvSpPr>
          <p:spPr>
            <a:xfrm>
              <a:off x="7021025" y="560011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08" name="Google Shape;1208;p39"/>
            <p:cNvSpPr txBox="1"/>
            <p:nvPr/>
          </p:nvSpPr>
          <p:spPr>
            <a:xfrm>
              <a:off x="7421325" y="5868375"/>
              <a:ext cx="2395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Smarter Scheduler</a:t>
              </a:r>
              <a:endParaRPr sz="1200">
                <a:solidFill>
                  <a:schemeClr val="dk1"/>
                </a:solidFill>
                <a:latin typeface="Cabin"/>
                <a:ea typeface="Cabin"/>
                <a:cs typeface="Cabin"/>
                <a:sym typeface="Cabin"/>
              </a:endParaRPr>
            </a:p>
          </p:txBody>
        </p:sp>
      </p:grpSp>
      <p:grpSp>
        <p:nvGrpSpPr>
          <p:cNvPr id="1209" name="Google Shape;1209;p39"/>
          <p:cNvGrpSpPr/>
          <p:nvPr/>
        </p:nvGrpSpPr>
        <p:grpSpPr>
          <a:xfrm>
            <a:off x="3669163" y="5127020"/>
            <a:ext cx="1097413" cy="651435"/>
            <a:chOff x="3669163" y="5127020"/>
            <a:chExt cx="1097413" cy="651435"/>
          </a:xfrm>
        </p:grpSpPr>
        <p:sp>
          <p:nvSpPr>
            <p:cNvPr id="1210" name="Google Shape;1210;p39"/>
            <p:cNvSpPr/>
            <p:nvPr/>
          </p:nvSpPr>
          <p:spPr>
            <a:xfrm>
              <a:off x="3669175" y="5127020"/>
              <a:ext cx="10974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11" name="Google Shape;1211;p39"/>
            <p:cNvSpPr/>
            <p:nvPr/>
          </p:nvSpPr>
          <p:spPr>
            <a:xfrm>
              <a:off x="3669163" y="5595455"/>
              <a:ext cx="3657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212" name="Google Shape;1212;p39"/>
          <p:cNvGrpSpPr/>
          <p:nvPr/>
        </p:nvGrpSpPr>
        <p:grpSpPr>
          <a:xfrm>
            <a:off x="7015254" y="5136666"/>
            <a:ext cx="1105053" cy="645485"/>
            <a:chOff x="7015254" y="5136666"/>
            <a:chExt cx="1105053" cy="645485"/>
          </a:xfrm>
        </p:grpSpPr>
        <p:sp>
          <p:nvSpPr>
            <p:cNvPr id="1213" name="Google Shape;1213;p39"/>
            <p:cNvSpPr/>
            <p:nvPr/>
          </p:nvSpPr>
          <p:spPr>
            <a:xfrm>
              <a:off x="7022908" y="5136666"/>
              <a:ext cx="10974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14" name="Google Shape;1214;p39"/>
            <p:cNvSpPr/>
            <p:nvPr/>
          </p:nvSpPr>
          <p:spPr>
            <a:xfrm>
              <a:off x="7015254" y="5599151"/>
              <a:ext cx="3657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215" name="Google Shape;1215;p39"/>
          <p:cNvGrpSpPr/>
          <p:nvPr/>
        </p:nvGrpSpPr>
        <p:grpSpPr>
          <a:xfrm>
            <a:off x="5515913" y="5033821"/>
            <a:ext cx="4182508" cy="807859"/>
            <a:chOff x="5515913" y="5033821"/>
            <a:chExt cx="4182508" cy="807859"/>
          </a:xfrm>
        </p:grpSpPr>
        <p:sp>
          <p:nvSpPr>
            <p:cNvPr id="1216" name="Google Shape;1216;p39"/>
            <p:cNvSpPr txBox="1"/>
            <p:nvPr/>
          </p:nvSpPr>
          <p:spPr>
            <a:xfrm>
              <a:off x="5515913" y="50338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cores</a:t>
              </a:r>
              <a:endParaRPr sz="1000">
                <a:solidFill>
                  <a:schemeClr val="dk1"/>
                </a:solidFill>
                <a:latin typeface="Cabin"/>
                <a:ea typeface="Cabin"/>
                <a:cs typeface="Cabin"/>
                <a:sym typeface="Cabin"/>
              </a:endParaRPr>
            </a:p>
          </p:txBody>
        </p:sp>
        <p:sp>
          <p:nvSpPr>
            <p:cNvPr id="1217" name="Google Shape;1217;p39"/>
            <p:cNvSpPr txBox="1"/>
            <p:nvPr/>
          </p:nvSpPr>
          <p:spPr>
            <a:xfrm>
              <a:off x="5533654"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1/5 GBs</a:t>
              </a:r>
              <a:endParaRPr sz="1000">
                <a:solidFill>
                  <a:schemeClr val="dk1"/>
                </a:solidFill>
                <a:latin typeface="Cabin"/>
                <a:ea typeface="Cabin"/>
                <a:cs typeface="Cabin"/>
                <a:sym typeface="Cabin"/>
              </a:endParaRPr>
            </a:p>
          </p:txBody>
        </p:sp>
        <p:sp>
          <p:nvSpPr>
            <p:cNvPr id="1218" name="Google Shape;1218;p39"/>
            <p:cNvSpPr txBox="1"/>
            <p:nvPr/>
          </p:nvSpPr>
          <p:spPr>
            <a:xfrm>
              <a:off x="8867177"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cores</a:t>
              </a:r>
              <a:endParaRPr sz="1000">
                <a:solidFill>
                  <a:schemeClr val="dk1"/>
                </a:solidFill>
                <a:latin typeface="Cabin"/>
                <a:ea typeface="Cabin"/>
                <a:cs typeface="Cabin"/>
                <a:sym typeface="Cabin"/>
              </a:endParaRPr>
            </a:p>
          </p:txBody>
        </p:sp>
        <p:sp>
          <p:nvSpPr>
            <p:cNvPr id="1219" name="Google Shape;1219;p39"/>
            <p:cNvSpPr txBox="1"/>
            <p:nvPr/>
          </p:nvSpPr>
          <p:spPr>
            <a:xfrm>
              <a:off x="8893221"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1/5 GBs</a:t>
              </a:r>
              <a:endParaRPr sz="1000">
                <a:solidFill>
                  <a:schemeClr val="dk1"/>
                </a:solidFill>
                <a:latin typeface="Cabin"/>
                <a:ea typeface="Cabin"/>
                <a:cs typeface="Cabin"/>
                <a:sym typeface="Cabin"/>
              </a:endParaRPr>
            </a:p>
          </p:txBody>
        </p:sp>
      </p:grpSp>
      <p:sp>
        <p:nvSpPr>
          <p:cNvPr id="1220" name="Google Shape;1220;p39"/>
          <p:cNvSpPr/>
          <p:nvPr/>
        </p:nvSpPr>
        <p:spPr>
          <a:xfrm>
            <a:off x="7641922" y="2964495"/>
            <a:ext cx="731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221" name="Google Shape;1221;p39"/>
          <p:cNvGrpSpPr/>
          <p:nvPr/>
        </p:nvGrpSpPr>
        <p:grpSpPr>
          <a:xfrm>
            <a:off x="4042049" y="5127018"/>
            <a:ext cx="1097100" cy="658846"/>
            <a:chOff x="4042049" y="5127018"/>
            <a:chExt cx="1097100" cy="658846"/>
          </a:xfrm>
        </p:grpSpPr>
        <p:sp>
          <p:nvSpPr>
            <p:cNvPr id="1222" name="Google Shape;1222;p39"/>
            <p:cNvSpPr/>
            <p:nvPr/>
          </p:nvSpPr>
          <p:spPr>
            <a:xfrm>
              <a:off x="4042049" y="5602264"/>
              <a:ext cx="7314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23" name="Google Shape;1223;p39"/>
            <p:cNvSpPr/>
            <p:nvPr/>
          </p:nvSpPr>
          <p:spPr>
            <a:xfrm>
              <a:off x="4773449" y="5127018"/>
              <a:ext cx="3657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224" name="Google Shape;1224;p39"/>
          <p:cNvGrpSpPr/>
          <p:nvPr/>
        </p:nvGrpSpPr>
        <p:grpSpPr>
          <a:xfrm>
            <a:off x="7381359" y="5136664"/>
            <a:ext cx="1104640" cy="644954"/>
            <a:chOff x="7381359" y="5136664"/>
            <a:chExt cx="1104640" cy="644954"/>
          </a:xfrm>
        </p:grpSpPr>
        <p:sp>
          <p:nvSpPr>
            <p:cNvPr id="1225" name="Google Shape;1225;p39"/>
            <p:cNvSpPr/>
            <p:nvPr/>
          </p:nvSpPr>
          <p:spPr>
            <a:xfrm>
              <a:off x="7381359" y="5598018"/>
              <a:ext cx="7314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26" name="Google Shape;1226;p39"/>
            <p:cNvSpPr/>
            <p:nvPr/>
          </p:nvSpPr>
          <p:spPr>
            <a:xfrm>
              <a:off x="8120299" y="5136664"/>
              <a:ext cx="3657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227" name="Google Shape;1227;p39"/>
          <p:cNvGrpSpPr/>
          <p:nvPr/>
        </p:nvGrpSpPr>
        <p:grpSpPr>
          <a:xfrm>
            <a:off x="5514363" y="5033821"/>
            <a:ext cx="4158013" cy="807859"/>
            <a:chOff x="5514363" y="5033821"/>
            <a:chExt cx="4158013" cy="807859"/>
          </a:xfrm>
        </p:grpSpPr>
        <p:sp>
          <p:nvSpPr>
            <p:cNvPr id="1228" name="Google Shape;1228;p39"/>
            <p:cNvSpPr txBox="1"/>
            <p:nvPr/>
          </p:nvSpPr>
          <p:spPr>
            <a:xfrm>
              <a:off x="5515913" y="50338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4/5 cores</a:t>
              </a:r>
              <a:endParaRPr sz="1000">
                <a:solidFill>
                  <a:schemeClr val="dk1"/>
                </a:solidFill>
                <a:latin typeface="Cabin"/>
                <a:ea typeface="Cabin"/>
                <a:cs typeface="Cabin"/>
                <a:sym typeface="Cabin"/>
              </a:endParaRPr>
            </a:p>
          </p:txBody>
        </p:sp>
        <p:sp>
          <p:nvSpPr>
            <p:cNvPr id="1229" name="Google Shape;1229;p39"/>
            <p:cNvSpPr txBox="1"/>
            <p:nvPr/>
          </p:nvSpPr>
          <p:spPr>
            <a:xfrm>
              <a:off x="5514363"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GBs</a:t>
              </a:r>
              <a:endParaRPr sz="1000">
                <a:solidFill>
                  <a:schemeClr val="dk1"/>
                </a:solidFill>
                <a:latin typeface="Cabin"/>
                <a:ea typeface="Cabin"/>
                <a:cs typeface="Cabin"/>
                <a:sym typeface="Cabin"/>
              </a:endParaRPr>
            </a:p>
          </p:txBody>
        </p:sp>
        <p:sp>
          <p:nvSpPr>
            <p:cNvPr id="1230" name="Google Shape;1230;p39"/>
            <p:cNvSpPr txBox="1"/>
            <p:nvPr/>
          </p:nvSpPr>
          <p:spPr>
            <a:xfrm>
              <a:off x="8867177"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4/5 cores</a:t>
              </a:r>
              <a:endParaRPr sz="1000">
                <a:solidFill>
                  <a:schemeClr val="dk1"/>
                </a:solidFill>
                <a:latin typeface="Cabin"/>
                <a:ea typeface="Cabin"/>
                <a:cs typeface="Cabin"/>
                <a:sym typeface="Cabin"/>
              </a:endParaRPr>
            </a:p>
          </p:txBody>
        </p:sp>
        <p:sp>
          <p:nvSpPr>
            <p:cNvPr id="1231" name="Google Shape;1231;p39"/>
            <p:cNvSpPr txBox="1"/>
            <p:nvPr/>
          </p:nvSpPr>
          <p:spPr>
            <a:xfrm>
              <a:off x="8864284"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GBs</a:t>
              </a:r>
              <a:endParaRPr sz="1000">
                <a:solidFill>
                  <a:schemeClr val="dk1"/>
                </a:solidFill>
                <a:latin typeface="Cabin"/>
                <a:ea typeface="Cabin"/>
                <a:cs typeface="Cabin"/>
                <a:sym typeface="Cabin"/>
              </a:endParaRPr>
            </a:p>
          </p:txBody>
        </p:sp>
      </p:grpSp>
      <p:sp>
        <p:nvSpPr>
          <p:cNvPr id="1232" name="Google Shape;1232;p39"/>
          <p:cNvSpPr/>
          <p:nvPr/>
        </p:nvSpPr>
        <p:spPr>
          <a:xfrm>
            <a:off x="6431854" y="2415495"/>
            <a:ext cx="1097400" cy="1463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233" name="Google Shape;1233;p39"/>
          <p:cNvGrpSpPr/>
          <p:nvPr/>
        </p:nvGrpSpPr>
        <p:grpSpPr>
          <a:xfrm>
            <a:off x="7021029" y="5136668"/>
            <a:ext cx="1830669" cy="639546"/>
            <a:chOff x="7021029" y="5136668"/>
            <a:chExt cx="1830669" cy="639546"/>
          </a:xfrm>
        </p:grpSpPr>
        <p:sp>
          <p:nvSpPr>
            <p:cNvPr id="1234" name="Google Shape;1234;p39"/>
            <p:cNvSpPr/>
            <p:nvPr/>
          </p:nvSpPr>
          <p:spPr>
            <a:xfrm>
              <a:off x="7021029" y="5136670"/>
              <a:ext cx="14631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5" name="Google Shape;1235;p39"/>
            <p:cNvSpPr/>
            <p:nvPr/>
          </p:nvSpPr>
          <p:spPr>
            <a:xfrm>
              <a:off x="7021029" y="5592920"/>
              <a:ext cx="1097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6" name="Google Shape;1236;p39"/>
            <p:cNvSpPr/>
            <p:nvPr/>
          </p:nvSpPr>
          <p:spPr>
            <a:xfrm>
              <a:off x="8485999" y="5136668"/>
              <a:ext cx="3657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7" name="Google Shape;1237;p39"/>
            <p:cNvSpPr/>
            <p:nvPr/>
          </p:nvSpPr>
          <p:spPr>
            <a:xfrm>
              <a:off x="8120299" y="5592614"/>
              <a:ext cx="7314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238" name="Google Shape;1238;p39"/>
          <p:cNvSpPr txBox="1"/>
          <p:nvPr/>
        </p:nvSpPr>
        <p:spPr>
          <a:xfrm>
            <a:off x="9563975" y="5257800"/>
            <a:ext cx="993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Preempt!</a:t>
            </a:r>
            <a:endParaRPr sz="1200">
              <a:solidFill>
                <a:schemeClr val="dk1"/>
              </a:solidFill>
              <a:latin typeface="Cabin"/>
              <a:ea typeface="Cabin"/>
              <a:cs typeface="Cabin"/>
              <a:sym typeface="Cabin"/>
            </a:endParaRPr>
          </a:p>
        </p:txBody>
      </p:sp>
      <p:grpSp>
        <p:nvGrpSpPr>
          <p:cNvPr id="1239" name="Google Shape;1239;p39"/>
          <p:cNvGrpSpPr/>
          <p:nvPr/>
        </p:nvGrpSpPr>
        <p:grpSpPr>
          <a:xfrm>
            <a:off x="5514363" y="5033821"/>
            <a:ext cx="4158013" cy="807859"/>
            <a:chOff x="5514363" y="5033821"/>
            <a:chExt cx="4158013" cy="807859"/>
          </a:xfrm>
        </p:grpSpPr>
        <p:sp>
          <p:nvSpPr>
            <p:cNvPr id="1240" name="Google Shape;1240;p39"/>
            <p:cNvSpPr txBox="1"/>
            <p:nvPr/>
          </p:nvSpPr>
          <p:spPr>
            <a:xfrm>
              <a:off x="5515913" y="50338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4/5 cores</a:t>
              </a:r>
              <a:endParaRPr sz="1000">
                <a:solidFill>
                  <a:schemeClr val="dk1"/>
                </a:solidFill>
                <a:latin typeface="Cabin"/>
                <a:ea typeface="Cabin"/>
                <a:cs typeface="Cabin"/>
                <a:sym typeface="Cabin"/>
              </a:endParaRPr>
            </a:p>
          </p:txBody>
        </p:sp>
        <p:sp>
          <p:nvSpPr>
            <p:cNvPr id="1241" name="Google Shape;1241;p39"/>
            <p:cNvSpPr txBox="1"/>
            <p:nvPr/>
          </p:nvSpPr>
          <p:spPr>
            <a:xfrm>
              <a:off x="5514363"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GBs</a:t>
              </a:r>
              <a:endParaRPr sz="1000">
                <a:solidFill>
                  <a:schemeClr val="dk1"/>
                </a:solidFill>
                <a:latin typeface="Cabin"/>
                <a:ea typeface="Cabin"/>
                <a:cs typeface="Cabin"/>
                <a:sym typeface="Cabin"/>
              </a:endParaRPr>
            </a:p>
          </p:txBody>
        </p:sp>
        <p:sp>
          <p:nvSpPr>
            <p:cNvPr id="1242" name="Google Shape;1242;p39"/>
            <p:cNvSpPr txBox="1"/>
            <p:nvPr/>
          </p:nvSpPr>
          <p:spPr>
            <a:xfrm>
              <a:off x="8867177"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5/5 cores</a:t>
              </a:r>
              <a:endParaRPr sz="1000">
                <a:solidFill>
                  <a:schemeClr val="dk1"/>
                </a:solidFill>
                <a:latin typeface="Cabin"/>
                <a:ea typeface="Cabin"/>
                <a:cs typeface="Cabin"/>
                <a:sym typeface="Cabin"/>
              </a:endParaRPr>
            </a:p>
          </p:txBody>
        </p:sp>
        <p:sp>
          <p:nvSpPr>
            <p:cNvPr id="1243" name="Google Shape;1243;p39"/>
            <p:cNvSpPr txBox="1"/>
            <p:nvPr/>
          </p:nvSpPr>
          <p:spPr>
            <a:xfrm>
              <a:off x="8864284"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5/5 GBs</a:t>
              </a:r>
              <a:endParaRPr sz="1000">
                <a:solidFill>
                  <a:schemeClr val="dk1"/>
                </a:solidFill>
                <a:latin typeface="Cabin"/>
                <a:ea typeface="Cabin"/>
                <a:cs typeface="Cabin"/>
                <a:sym typeface="Cabi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5"/>
                                        </p:tgtEl>
                                        <p:attrNameLst>
                                          <p:attrName>style.visibility</p:attrName>
                                        </p:attrNameLst>
                                      </p:cBhvr>
                                      <p:to>
                                        <p:strVal val="visible"/>
                                      </p:to>
                                    </p:set>
                                    <p:animEffect transition="in" filter="fade">
                                      <p:cBhvr>
                                        <p:cTn id="17" dur="500"/>
                                        <p:tgtEl>
                                          <p:spTgt spid="1195"/>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120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20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20"/>
                                        </p:tgtEl>
                                        <p:attrNameLst>
                                          <p:attrName>style.visibility</p:attrName>
                                        </p:attrNameLst>
                                      </p:cBhvr>
                                      <p:to>
                                        <p:strVal val="visible"/>
                                      </p:to>
                                    </p:set>
                                    <p:animEffect transition="in" filter="fade">
                                      <p:cBhvr>
                                        <p:cTn id="31" dur="500"/>
                                        <p:tgtEl>
                                          <p:spTgt spid="1220"/>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12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24"/>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21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2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32"/>
                                        </p:tgtEl>
                                        <p:attrNameLst>
                                          <p:attrName>style.visibility</p:attrName>
                                        </p:attrNameLst>
                                      </p:cBhvr>
                                      <p:to>
                                        <p:strVal val="visible"/>
                                      </p:to>
                                    </p:set>
                                    <p:animEffect transition="in" filter="fade">
                                      <p:cBhvr>
                                        <p:cTn id="45" dur="500"/>
                                        <p:tgtEl>
                                          <p:spTgt spid="1232"/>
                                        </p:tgtEl>
                                      </p:cBhvr>
                                    </p:animEffect>
                                  </p:childTnLst>
                                </p:cTn>
                              </p:par>
                            </p:childTnLst>
                          </p:cTn>
                        </p:par>
                        <p:par>
                          <p:cTn id="46" fill="hold">
                            <p:stCondLst>
                              <p:cond delay="500"/>
                            </p:stCondLst>
                            <p:childTnLst>
                              <p:par>
                                <p:cTn id="47" presetID="1" presetClass="exit" presetSubtype="0" fill="hold" nodeType="afterEffect">
                                  <p:stCondLst>
                                    <p:cond delay="0"/>
                                  </p:stCondLst>
                                  <p:childTnLst>
                                    <p:set>
                                      <p:cBhvr>
                                        <p:cTn id="48" dur="1" fill="hold">
                                          <p:stCondLst>
                                            <p:cond delay="0"/>
                                          </p:stCondLst>
                                        </p:cTn>
                                        <p:tgtEl>
                                          <p:spTgt spid="121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224"/>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2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38"/>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227"/>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grpSp>
        <p:nvGrpSpPr>
          <p:cNvPr id="1249" name="Google Shape;1249;p40"/>
          <p:cNvGrpSpPr/>
          <p:nvPr/>
        </p:nvGrpSpPr>
        <p:grpSpPr>
          <a:xfrm>
            <a:off x="4679925" y="1579401"/>
            <a:ext cx="6276475" cy="2296312"/>
            <a:chOff x="3270725" y="2283288"/>
            <a:chExt cx="6276475" cy="2296313"/>
          </a:xfrm>
        </p:grpSpPr>
        <p:sp>
          <p:nvSpPr>
            <p:cNvPr id="1250" name="Google Shape;1250;p40"/>
            <p:cNvSpPr/>
            <p:nvPr/>
          </p:nvSpPr>
          <p:spPr>
            <a:xfrm>
              <a:off x="3669175" y="2283288"/>
              <a:ext cx="5314800" cy="1740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251" name="Google Shape;1251;p40"/>
            <p:cNvGrpSpPr/>
            <p:nvPr/>
          </p:nvGrpSpPr>
          <p:grpSpPr>
            <a:xfrm>
              <a:off x="3270725" y="3935396"/>
              <a:ext cx="6276475" cy="644204"/>
              <a:chOff x="2737325" y="3325796"/>
              <a:chExt cx="6276475" cy="644204"/>
            </a:xfrm>
          </p:grpSpPr>
          <p:sp>
            <p:nvSpPr>
              <p:cNvPr id="1252" name="Google Shape;1252;p40"/>
              <p:cNvSpPr txBox="1"/>
              <p:nvPr/>
            </p:nvSpPr>
            <p:spPr>
              <a:xfrm>
                <a:off x="5417966" y="3325796"/>
                <a:ext cx="636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Queue</a:t>
                </a:r>
                <a:endParaRPr sz="1200">
                  <a:solidFill>
                    <a:schemeClr val="dk1"/>
                  </a:solidFill>
                  <a:latin typeface="Cabin"/>
                  <a:ea typeface="Cabin"/>
                  <a:cs typeface="Cabin"/>
                  <a:sym typeface="Cabin"/>
                </a:endParaRPr>
              </a:p>
            </p:txBody>
          </p:sp>
          <p:grpSp>
            <p:nvGrpSpPr>
              <p:cNvPr id="1253" name="Google Shape;1253;p40"/>
              <p:cNvGrpSpPr/>
              <p:nvPr/>
            </p:nvGrpSpPr>
            <p:grpSpPr>
              <a:xfrm>
                <a:off x="3239902" y="3646037"/>
                <a:ext cx="5237575" cy="1929"/>
                <a:chOff x="3297775" y="3665328"/>
                <a:chExt cx="5237575" cy="1929"/>
              </a:xfrm>
            </p:grpSpPr>
            <p:cxnSp>
              <p:nvCxnSpPr>
                <p:cNvPr id="1254" name="Google Shape;1254;p40"/>
                <p:cNvCxnSpPr/>
                <p:nvPr/>
              </p:nvCxnSpPr>
              <p:spPr>
                <a:xfrm>
                  <a:off x="3326750" y="3667257"/>
                  <a:ext cx="5208600" cy="0"/>
                </a:xfrm>
                <a:prstGeom prst="straightConnector1">
                  <a:avLst/>
                </a:prstGeom>
                <a:noFill/>
                <a:ln w="9525" cap="flat" cmpd="sng">
                  <a:solidFill>
                    <a:schemeClr val="dk2"/>
                  </a:solidFill>
                  <a:prstDash val="solid"/>
                  <a:round/>
                  <a:headEnd type="none" w="med" len="med"/>
                  <a:tailEnd type="triangle" w="med" len="med"/>
                </a:ln>
              </p:spPr>
            </p:cxnSp>
            <p:cxnSp>
              <p:nvCxnSpPr>
                <p:cNvPr id="1255" name="Google Shape;1255;p40"/>
                <p:cNvCxnSpPr/>
                <p:nvPr/>
              </p:nvCxnSpPr>
              <p:spPr>
                <a:xfrm rot="10800000">
                  <a:off x="3297775" y="3665328"/>
                  <a:ext cx="5199000" cy="0"/>
                </a:xfrm>
                <a:prstGeom prst="straightConnector1">
                  <a:avLst/>
                </a:prstGeom>
                <a:noFill/>
                <a:ln w="9525" cap="flat" cmpd="sng">
                  <a:solidFill>
                    <a:schemeClr val="dk2"/>
                  </a:solidFill>
                  <a:prstDash val="solid"/>
                  <a:round/>
                  <a:headEnd type="none" w="med" len="med"/>
                  <a:tailEnd type="triangle" w="med" len="med"/>
                </a:ln>
              </p:spPr>
            </p:cxnSp>
          </p:grpSp>
          <p:sp>
            <p:nvSpPr>
              <p:cNvPr id="1256" name="Google Shape;1256;p40"/>
              <p:cNvSpPr txBox="1"/>
              <p:nvPr/>
            </p:nvSpPr>
            <p:spPr>
              <a:xfrm>
                <a:off x="7875600" y="3600700"/>
                <a:ext cx="113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Earliest arrival</a:t>
                </a:r>
                <a:endParaRPr sz="1200">
                  <a:solidFill>
                    <a:schemeClr val="dk1"/>
                  </a:solidFill>
                  <a:latin typeface="Cabin"/>
                  <a:ea typeface="Cabin"/>
                  <a:cs typeface="Cabin"/>
                  <a:sym typeface="Cabin"/>
                </a:endParaRPr>
              </a:p>
            </p:txBody>
          </p:sp>
          <p:sp>
            <p:nvSpPr>
              <p:cNvPr id="1257" name="Google Shape;1257;p40"/>
              <p:cNvSpPr txBox="1"/>
              <p:nvPr/>
            </p:nvSpPr>
            <p:spPr>
              <a:xfrm>
                <a:off x="2737325" y="3600700"/>
                <a:ext cx="113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Latest arrival</a:t>
                </a:r>
                <a:endParaRPr sz="1200">
                  <a:solidFill>
                    <a:schemeClr val="dk1"/>
                  </a:solidFill>
                  <a:latin typeface="Cabin"/>
                  <a:ea typeface="Cabin"/>
                  <a:cs typeface="Cabin"/>
                  <a:sym typeface="Cabin"/>
                </a:endParaRPr>
              </a:p>
            </p:txBody>
          </p:sp>
        </p:grpSp>
      </p:grpSp>
      <p:sp>
        <p:nvSpPr>
          <p:cNvPr id="1258" name="Google Shape;1258;p40"/>
          <p:cNvSpPr txBox="1">
            <a:spLocks noGrp="1"/>
          </p:cNvSpPr>
          <p:nvPr>
            <p:ph type="title"/>
          </p:nvPr>
        </p:nvSpPr>
        <p:spPr>
          <a:xfrm>
            <a:off x="457200" y="603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Our Model of Multiresource Jobs</a:t>
            </a:r>
            <a:endParaRPr/>
          </a:p>
        </p:txBody>
      </p:sp>
      <p:sp>
        <p:nvSpPr>
          <p:cNvPr id="1259" name="Google Shape;1259;p40"/>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
        <p:nvSpPr>
          <p:cNvPr id="1260" name="Google Shape;1260;p40"/>
          <p:cNvSpPr/>
          <p:nvPr/>
        </p:nvSpPr>
        <p:spPr>
          <a:xfrm>
            <a:off x="1934185" y="1860920"/>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61" name="Google Shape;1261;p40"/>
          <p:cNvSpPr/>
          <p:nvPr/>
        </p:nvSpPr>
        <p:spPr>
          <a:xfrm>
            <a:off x="1934185" y="2815720"/>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62" name="Google Shape;1262;p40"/>
          <p:cNvSpPr/>
          <p:nvPr/>
        </p:nvSpPr>
        <p:spPr>
          <a:xfrm>
            <a:off x="1046435" y="1860920"/>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63" name="Google Shape;1263;p40"/>
          <p:cNvSpPr/>
          <p:nvPr/>
        </p:nvSpPr>
        <p:spPr>
          <a:xfrm>
            <a:off x="2526154" y="2815720"/>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64" name="Google Shape;1264;p40"/>
          <p:cNvSpPr txBox="1"/>
          <p:nvPr/>
        </p:nvSpPr>
        <p:spPr>
          <a:xfrm>
            <a:off x="528790" y="2362194"/>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1265" name="Google Shape;1265;p40"/>
          <p:cNvSpPr txBox="1"/>
          <p:nvPr/>
        </p:nvSpPr>
        <p:spPr>
          <a:xfrm>
            <a:off x="1084225" y="1586637"/>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266" name="Google Shape;1266;p40"/>
          <p:cNvSpPr txBox="1"/>
          <p:nvPr/>
        </p:nvSpPr>
        <p:spPr>
          <a:xfrm>
            <a:off x="2354175" y="1576991"/>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3G</a:t>
            </a:r>
            <a:endParaRPr sz="1000">
              <a:solidFill>
                <a:schemeClr val="dk1"/>
              </a:solidFill>
              <a:latin typeface="Cabin"/>
              <a:ea typeface="Cabin"/>
              <a:cs typeface="Cabin"/>
              <a:sym typeface="Cabin"/>
            </a:endParaRPr>
          </a:p>
        </p:txBody>
      </p:sp>
      <p:sp>
        <p:nvSpPr>
          <p:cNvPr id="1267" name="Google Shape;1267;p40"/>
          <p:cNvSpPr txBox="1"/>
          <p:nvPr/>
        </p:nvSpPr>
        <p:spPr>
          <a:xfrm>
            <a:off x="3026024" y="1874125"/>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268" name="Google Shape;1268;p40"/>
          <p:cNvSpPr txBox="1"/>
          <p:nvPr/>
        </p:nvSpPr>
        <p:spPr>
          <a:xfrm>
            <a:off x="1503287" y="2815725"/>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269" name="Google Shape;1269;p40"/>
          <p:cNvSpPr txBox="1"/>
          <p:nvPr/>
        </p:nvSpPr>
        <p:spPr>
          <a:xfrm>
            <a:off x="1968921" y="2518466"/>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270" name="Google Shape;1270;p40"/>
          <p:cNvSpPr txBox="1"/>
          <p:nvPr/>
        </p:nvSpPr>
        <p:spPr>
          <a:xfrm>
            <a:off x="3225022" y="2997051"/>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 cores</a:t>
            </a:r>
            <a:endParaRPr sz="1000">
              <a:solidFill>
                <a:schemeClr val="dk1"/>
              </a:solidFill>
              <a:latin typeface="Cabin"/>
              <a:ea typeface="Cabin"/>
              <a:cs typeface="Cabin"/>
              <a:sym typeface="Cabin"/>
            </a:endParaRPr>
          </a:p>
        </p:txBody>
      </p:sp>
      <p:sp>
        <p:nvSpPr>
          <p:cNvPr id="1271" name="Google Shape;1271;p40"/>
          <p:cNvSpPr txBox="1"/>
          <p:nvPr/>
        </p:nvSpPr>
        <p:spPr>
          <a:xfrm>
            <a:off x="2720727" y="2508947"/>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sp>
        <p:nvSpPr>
          <p:cNvPr id="1272" name="Google Shape;1272;p40"/>
          <p:cNvSpPr txBox="1"/>
          <p:nvPr/>
        </p:nvSpPr>
        <p:spPr>
          <a:xfrm>
            <a:off x="3840875" y="2180875"/>
            <a:ext cx="422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a:t>
            </a:r>
            <a:endParaRPr sz="2000">
              <a:solidFill>
                <a:schemeClr val="dk1"/>
              </a:solidFill>
              <a:latin typeface="Cabin"/>
              <a:ea typeface="Cabin"/>
              <a:cs typeface="Cabin"/>
              <a:sym typeface="Cabin"/>
            </a:endParaRPr>
          </a:p>
        </p:txBody>
      </p:sp>
      <p:sp>
        <p:nvSpPr>
          <p:cNvPr id="1273" name="Google Shape;1273;p40"/>
          <p:cNvSpPr/>
          <p:nvPr/>
        </p:nvSpPr>
        <p:spPr>
          <a:xfrm rot="-5400000">
            <a:off x="2363425" y="1815050"/>
            <a:ext cx="173700" cy="38769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74" name="Google Shape;1274;p40"/>
          <p:cNvSpPr txBox="1"/>
          <p:nvPr/>
        </p:nvSpPr>
        <p:spPr>
          <a:xfrm>
            <a:off x="1866425" y="3813850"/>
            <a:ext cx="129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K Types of Jobs</a:t>
            </a:r>
            <a:endParaRPr sz="1200">
              <a:solidFill>
                <a:schemeClr val="dk1"/>
              </a:solidFill>
              <a:latin typeface="Cabin"/>
              <a:ea typeface="Cabin"/>
              <a:cs typeface="Cabin"/>
              <a:sym typeface="Cabin"/>
            </a:endParaRPr>
          </a:p>
        </p:txBody>
      </p:sp>
      <p:sp>
        <p:nvSpPr>
          <p:cNvPr id="1275" name="Google Shape;1275;p40"/>
          <p:cNvSpPr/>
          <p:nvPr/>
        </p:nvSpPr>
        <p:spPr>
          <a:xfrm>
            <a:off x="9478679" y="20448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bin"/>
                <a:ea typeface="Cabin"/>
                <a:cs typeface="Cabin"/>
                <a:sym typeface="Cabin"/>
              </a:rPr>
              <a:t>10s</a:t>
            </a:r>
            <a:endParaRPr>
              <a:solidFill>
                <a:schemeClr val="lt1"/>
              </a:solidFill>
              <a:latin typeface="Cabin"/>
              <a:ea typeface="Cabin"/>
              <a:cs typeface="Cabin"/>
              <a:sym typeface="Cabin"/>
            </a:endParaRPr>
          </a:p>
        </p:txBody>
      </p:sp>
      <p:sp>
        <p:nvSpPr>
          <p:cNvPr id="1276" name="Google Shape;1276;p40"/>
          <p:cNvSpPr/>
          <p:nvPr/>
        </p:nvSpPr>
        <p:spPr>
          <a:xfrm>
            <a:off x="8259735" y="2228045"/>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bin"/>
                <a:ea typeface="Cabin"/>
                <a:cs typeface="Cabin"/>
                <a:sym typeface="Cabin"/>
              </a:rPr>
              <a:t>1s</a:t>
            </a:r>
            <a:endParaRPr>
              <a:solidFill>
                <a:schemeClr val="lt1"/>
              </a:solidFill>
              <a:latin typeface="Cabin"/>
              <a:ea typeface="Cabin"/>
              <a:cs typeface="Cabin"/>
              <a:sym typeface="Cabin"/>
            </a:endParaRPr>
          </a:p>
        </p:txBody>
      </p:sp>
      <p:sp>
        <p:nvSpPr>
          <p:cNvPr id="1277" name="Google Shape;1277;p40"/>
          <p:cNvSpPr/>
          <p:nvPr/>
        </p:nvSpPr>
        <p:spPr>
          <a:xfrm>
            <a:off x="7772485" y="22277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bin"/>
                <a:ea typeface="Cabin"/>
                <a:cs typeface="Cabin"/>
                <a:sym typeface="Cabin"/>
              </a:rPr>
              <a:t>2s</a:t>
            </a:r>
            <a:endParaRPr>
              <a:solidFill>
                <a:schemeClr val="lt1"/>
              </a:solidFill>
              <a:latin typeface="Cabin"/>
              <a:ea typeface="Cabin"/>
              <a:cs typeface="Cabin"/>
              <a:sym typeface="Cabin"/>
            </a:endParaRPr>
          </a:p>
        </p:txBody>
      </p:sp>
      <p:sp>
        <p:nvSpPr>
          <p:cNvPr id="1278" name="Google Shape;1278;p40"/>
          <p:cNvSpPr/>
          <p:nvPr/>
        </p:nvSpPr>
        <p:spPr>
          <a:xfrm>
            <a:off x="6919529" y="2061470"/>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bin"/>
                <a:ea typeface="Cabin"/>
                <a:cs typeface="Cabin"/>
                <a:sym typeface="Cabin"/>
              </a:rPr>
              <a:t>1s</a:t>
            </a:r>
            <a:endParaRPr>
              <a:solidFill>
                <a:schemeClr val="lt1"/>
              </a:solidFill>
              <a:latin typeface="Cabin"/>
              <a:ea typeface="Cabin"/>
              <a:cs typeface="Cabin"/>
              <a:sym typeface="Cabin"/>
            </a:endParaRPr>
          </a:p>
        </p:txBody>
      </p:sp>
      <p:grpSp>
        <p:nvGrpSpPr>
          <p:cNvPr id="1279" name="Google Shape;1279;p40"/>
          <p:cNvGrpSpPr/>
          <p:nvPr/>
        </p:nvGrpSpPr>
        <p:grpSpPr>
          <a:xfrm>
            <a:off x="4195775" y="4259345"/>
            <a:ext cx="4520650" cy="1832405"/>
            <a:chOff x="3433775" y="4183145"/>
            <a:chExt cx="4520650" cy="1832405"/>
          </a:xfrm>
        </p:grpSpPr>
        <p:sp>
          <p:nvSpPr>
            <p:cNvPr id="1280" name="Google Shape;1280;p40"/>
            <p:cNvSpPr/>
            <p:nvPr/>
          </p:nvSpPr>
          <p:spPr>
            <a:xfrm>
              <a:off x="3668085" y="4183145"/>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81" name="Google Shape;1281;p40"/>
            <p:cNvSpPr txBox="1"/>
            <p:nvPr/>
          </p:nvSpPr>
          <p:spPr>
            <a:xfrm>
              <a:off x="3433775"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a:t>
              </a:r>
              <a:endParaRPr sz="1200">
                <a:solidFill>
                  <a:schemeClr val="dk1"/>
                </a:solidFill>
                <a:latin typeface="Cabin"/>
                <a:ea typeface="Cabin"/>
                <a:cs typeface="Cabin"/>
                <a:sym typeface="Cabin"/>
              </a:endParaRPr>
            </a:p>
          </p:txBody>
        </p:sp>
        <p:sp>
          <p:nvSpPr>
            <p:cNvPr id="1282" name="Google Shape;1282;p40"/>
            <p:cNvSpPr/>
            <p:nvPr/>
          </p:nvSpPr>
          <p:spPr>
            <a:xfrm>
              <a:off x="4679935" y="47318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83" name="Google Shape;1283;p40"/>
            <p:cNvSpPr txBox="1"/>
            <p:nvPr/>
          </p:nvSpPr>
          <p:spPr>
            <a:xfrm>
              <a:off x="4420425"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a:t>
              </a:r>
              <a:endParaRPr sz="1200">
                <a:solidFill>
                  <a:schemeClr val="dk1"/>
                </a:solidFill>
                <a:latin typeface="Cabin"/>
                <a:ea typeface="Cabin"/>
                <a:cs typeface="Cabin"/>
                <a:sym typeface="Cabin"/>
              </a:endParaRPr>
            </a:p>
          </p:txBody>
        </p:sp>
        <p:sp>
          <p:nvSpPr>
            <p:cNvPr id="1284" name="Google Shape;1284;p40"/>
            <p:cNvSpPr/>
            <p:nvPr/>
          </p:nvSpPr>
          <p:spPr>
            <a:xfrm>
              <a:off x="5547310" y="4732145"/>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85" name="Google Shape;1285;p40"/>
            <p:cNvSpPr/>
            <p:nvPr/>
          </p:nvSpPr>
          <p:spPr>
            <a:xfrm>
              <a:off x="7146379" y="45489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86" name="Google Shape;1286;p40"/>
            <p:cNvSpPr txBox="1"/>
            <p:nvPr/>
          </p:nvSpPr>
          <p:spPr>
            <a:xfrm>
              <a:off x="7069725"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Type-4 Job</a:t>
              </a:r>
              <a:endParaRPr sz="1200">
                <a:solidFill>
                  <a:schemeClr val="dk1"/>
                </a:solidFill>
                <a:latin typeface="Cabin"/>
                <a:ea typeface="Cabin"/>
                <a:cs typeface="Cabin"/>
                <a:sym typeface="Cabin"/>
              </a:endParaRPr>
            </a:p>
          </p:txBody>
        </p:sp>
        <p:sp>
          <p:nvSpPr>
            <p:cNvPr id="1287" name="Google Shape;1287;p40"/>
            <p:cNvSpPr txBox="1"/>
            <p:nvPr/>
          </p:nvSpPr>
          <p:spPr>
            <a:xfrm>
              <a:off x="5653650"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Type-3 Job</a:t>
              </a:r>
              <a:endParaRPr sz="1200">
                <a:solidFill>
                  <a:schemeClr val="dk1"/>
                </a:solidFill>
                <a:latin typeface="Cabin"/>
                <a:ea typeface="Cabin"/>
                <a:cs typeface="Cabin"/>
                <a:sym typeface="Cabin"/>
              </a:endParaRPr>
            </a:p>
          </p:txBody>
        </p:sp>
      </p:grpSp>
      <p:grpSp>
        <p:nvGrpSpPr>
          <p:cNvPr id="1288" name="Google Shape;1288;p40"/>
          <p:cNvGrpSpPr/>
          <p:nvPr/>
        </p:nvGrpSpPr>
        <p:grpSpPr>
          <a:xfrm>
            <a:off x="9614121" y="4571050"/>
            <a:ext cx="884700" cy="1520700"/>
            <a:chOff x="9156921" y="4494850"/>
            <a:chExt cx="884700" cy="1520700"/>
          </a:xfrm>
        </p:grpSpPr>
        <p:sp>
          <p:nvSpPr>
            <p:cNvPr id="1289" name="Google Shape;1289;p40"/>
            <p:cNvSpPr/>
            <p:nvPr/>
          </p:nvSpPr>
          <p:spPr>
            <a:xfrm>
              <a:off x="9174925" y="4494850"/>
              <a:ext cx="848700" cy="84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90" name="Google Shape;1290;p40"/>
            <p:cNvSpPr txBox="1"/>
            <p:nvPr/>
          </p:nvSpPr>
          <p:spPr>
            <a:xfrm>
              <a:off x="9156921"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Type-i Job</a:t>
              </a:r>
              <a:endParaRPr sz="1200">
                <a:solidFill>
                  <a:schemeClr val="dk1"/>
                </a:solidFill>
                <a:latin typeface="Cabin"/>
                <a:ea typeface="Cabin"/>
                <a:cs typeface="Cabin"/>
                <a:sym typeface="Cabin"/>
              </a:endParaRPr>
            </a:p>
          </p:txBody>
        </p:sp>
      </p:grpSp>
      <p:pic>
        <p:nvPicPr>
          <p:cNvPr id="1291" name="Google Shape;1291;p40" title="[0,0,0,&quot;https://www.codecogs.com/eqnedit.php?latex=%5Cexp(%5Cmu_i)#0&quot;]"/>
          <p:cNvPicPr preferRelativeResize="0"/>
          <p:nvPr/>
        </p:nvPicPr>
        <p:blipFill>
          <a:blip r:embed="rId3">
            <a:alphaModFix/>
          </a:blip>
          <a:stretch>
            <a:fillRect/>
          </a:stretch>
        </p:blipFill>
        <p:spPr>
          <a:xfrm>
            <a:off x="9787962" y="4879135"/>
            <a:ext cx="594900" cy="198293"/>
          </a:xfrm>
          <a:prstGeom prst="rect">
            <a:avLst/>
          </a:prstGeom>
          <a:noFill/>
          <a:ln>
            <a:noFill/>
          </a:ln>
        </p:spPr>
      </p:pic>
      <p:sp>
        <p:nvSpPr>
          <p:cNvPr id="1292" name="Google Shape;1292;p40"/>
          <p:cNvSpPr txBox="1"/>
          <p:nvPr/>
        </p:nvSpPr>
        <p:spPr>
          <a:xfrm>
            <a:off x="10500175" y="4796748"/>
            <a:ext cx="2016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i.i.d. sampled</a:t>
            </a:r>
            <a:endParaRPr sz="1200">
              <a:solidFill>
                <a:schemeClr val="dk1"/>
              </a:solidFill>
              <a:latin typeface="Cabin"/>
              <a:ea typeface="Cabin"/>
              <a:cs typeface="Cabin"/>
              <a:sym typeface="Cabin"/>
            </a:endParaRPr>
          </a:p>
        </p:txBody>
      </p:sp>
      <p:grpSp>
        <p:nvGrpSpPr>
          <p:cNvPr id="1293" name="Google Shape;1293;p40"/>
          <p:cNvGrpSpPr/>
          <p:nvPr/>
        </p:nvGrpSpPr>
        <p:grpSpPr>
          <a:xfrm>
            <a:off x="7369225" y="1611775"/>
            <a:ext cx="2517600" cy="438425"/>
            <a:chOff x="7369225" y="1611775"/>
            <a:chExt cx="2517600" cy="438425"/>
          </a:xfrm>
        </p:grpSpPr>
        <p:sp>
          <p:nvSpPr>
            <p:cNvPr id="1294" name="Google Shape;1294;p40"/>
            <p:cNvSpPr/>
            <p:nvPr/>
          </p:nvSpPr>
          <p:spPr>
            <a:xfrm rot="-5400000">
              <a:off x="8465875" y="1053750"/>
              <a:ext cx="181500" cy="18114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95" name="Google Shape;1295;p40"/>
            <p:cNvSpPr txBox="1"/>
            <p:nvPr/>
          </p:nvSpPr>
          <p:spPr>
            <a:xfrm>
              <a:off x="7369225" y="1611775"/>
              <a:ext cx="251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Poisson arrival across same job type</a:t>
              </a:r>
              <a:endParaRPr sz="1200">
                <a:solidFill>
                  <a:schemeClr val="dk1"/>
                </a:solidFill>
                <a:latin typeface="Cabin"/>
                <a:ea typeface="Cabin"/>
                <a:cs typeface="Cabin"/>
                <a:sym typeface="Cabin"/>
              </a:endParaRPr>
            </a:p>
          </p:txBody>
        </p:sp>
      </p:grpSp>
      <p:grpSp>
        <p:nvGrpSpPr>
          <p:cNvPr id="1296" name="Google Shape;1296;p40"/>
          <p:cNvGrpSpPr/>
          <p:nvPr/>
        </p:nvGrpSpPr>
        <p:grpSpPr>
          <a:xfrm>
            <a:off x="7723402" y="1150700"/>
            <a:ext cx="2014700" cy="369300"/>
            <a:chOff x="8028202" y="1150700"/>
            <a:chExt cx="2014700" cy="369300"/>
          </a:xfrm>
        </p:grpSpPr>
        <p:pic>
          <p:nvPicPr>
            <p:cNvPr id="1297" name="Google Shape;1297;p40" title="[0,0,0,&quot;https://www.codecogs.com/eqnedit.php?latex=Poisson(%5Clambda_i)#0&quot;]"/>
            <p:cNvPicPr preferRelativeResize="0"/>
            <p:nvPr/>
          </p:nvPicPr>
          <p:blipFill>
            <a:blip r:embed="rId4">
              <a:alphaModFix/>
            </a:blip>
            <a:stretch>
              <a:fillRect/>
            </a:stretch>
          </p:blipFill>
          <p:spPr>
            <a:xfrm>
              <a:off x="8028202" y="1257530"/>
              <a:ext cx="884701" cy="176697"/>
            </a:xfrm>
            <a:prstGeom prst="rect">
              <a:avLst/>
            </a:prstGeom>
            <a:noFill/>
            <a:ln>
              <a:noFill/>
            </a:ln>
          </p:spPr>
        </p:pic>
        <p:sp>
          <p:nvSpPr>
            <p:cNvPr id="1298" name="Google Shape;1298;p40"/>
            <p:cNvSpPr txBox="1"/>
            <p:nvPr/>
          </p:nvSpPr>
          <p:spPr>
            <a:xfrm>
              <a:off x="8912502" y="1150700"/>
              <a:ext cx="1130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for type-i jobs</a:t>
              </a:r>
              <a:endParaRPr sz="1200">
                <a:solidFill>
                  <a:schemeClr val="dk1"/>
                </a:solidFill>
                <a:latin typeface="Cabin"/>
                <a:ea typeface="Cabin"/>
                <a:cs typeface="Cabin"/>
                <a:sym typeface="Cabin"/>
              </a:endParaRPr>
            </a:p>
          </p:txBody>
        </p:sp>
      </p:grpSp>
      <p:grpSp>
        <p:nvGrpSpPr>
          <p:cNvPr id="1299" name="Google Shape;1299;p40"/>
          <p:cNvGrpSpPr/>
          <p:nvPr/>
        </p:nvGrpSpPr>
        <p:grpSpPr>
          <a:xfrm>
            <a:off x="218775" y="4238275"/>
            <a:ext cx="2882650" cy="1944600"/>
            <a:chOff x="218775" y="4238275"/>
            <a:chExt cx="2882650" cy="1944600"/>
          </a:xfrm>
        </p:grpSpPr>
        <p:sp>
          <p:nvSpPr>
            <p:cNvPr id="1300" name="Google Shape;1300;p40"/>
            <p:cNvSpPr/>
            <p:nvPr/>
          </p:nvSpPr>
          <p:spPr>
            <a:xfrm>
              <a:off x="547875" y="4543075"/>
              <a:ext cx="116400" cy="16398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01" name="Google Shape;1301;p40"/>
            <p:cNvSpPr txBox="1"/>
            <p:nvPr/>
          </p:nvSpPr>
          <p:spPr>
            <a:xfrm rot="-5400000">
              <a:off x="-513825" y="4970875"/>
              <a:ext cx="1834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R Types of Resources</a:t>
              </a:r>
              <a:endParaRPr sz="1200">
                <a:solidFill>
                  <a:schemeClr val="dk1"/>
                </a:solidFill>
                <a:latin typeface="Cabin"/>
                <a:ea typeface="Cabin"/>
                <a:cs typeface="Cabin"/>
                <a:sym typeface="Cabin"/>
              </a:endParaRPr>
            </a:p>
          </p:txBody>
        </p:sp>
        <p:sp>
          <p:nvSpPr>
            <p:cNvPr id="1302" name="Google Shape;1302;p40"/>
            <p:cNvSpPr/>
            <p:nvPr/>
          </p:nvSpPr>
          <p:spPr>
            <a:xfrm>
              <a:off x="849400" y="45588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03" name="Google Shape;1303;p40"/>
            <p:cNvSpPr/>
            <p:nvPr/>
          </p:nvSpPr>
          <p:spPr>
            <a:xfrm>
              <a:off x="849400" y="48754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04" name="Google Shape;1304;p40"/>
            <p:cNvSpPr txBox="1"/>
            <p:nvPr/>
          </p:nvSpPr>
          <p:spPr>
            <a:xfrm>
              <a:off x="2296225" y="446724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256 cores</a:t>
              </a:r>
              <a:endParaRPr sz="1000">
                <a:solidFill>
                  <a:schemeClr val="dk1"/>
                </a:solidFill>
                <a:latin typeface="Cabin"/>
                <a:ea typeface="Cabin"/>
                <a:cs typeface="Cabin"/>
                <a:sym typeface="Cabin"/>
              </a:endParaRPr>
            </a:p>
          </p:txBody>
        </p:sp>
        <p:sp>
          <p:nvSpPr>
            <p:cNvPr id="1305" name="Google Shape;1305;p40"/>
            <p:cNvSpPr txBox="1"/>
            <p:nvPr/>
          </p:nvSpPr>
          <p:spPr>
            <a:xfrm>
              <a:off x="2294297" y="480724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1024 GBs</a:t>
              </a:r>
              <a:endParaRPr sz="1000">
                <a:solidFill>
                  <a:schemeClr val="dk1"/>
                </a:solidFill>
                <a:latin typeface="Cabin"/>
                <a:ea typeface="Cabin"/>
                <a:cs typeface="Cabin"/>
                <a:sym typeface="Cabin"/>
              </a:endParaRPr>
            </a:p>
          </p:txBody>
        </p:sp>
        <p:sp>
          <p:nvSpPr>
            <p:cNvPr id="1306" name="Google Shape;1306;p40"/>
            <p:cNvSpPr/>
            <p:nvPr/>
          </p:nvSpPr>
          <p:spPr>
            <a:xfrm>
              <a:off x="849400" y="52112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07" name="Google Shape;1307;p40"/>
            <p:cNvSpPr txBox="1"/>
            <p:nvPr/>
          </p:nvSpPr>
          <p:spPr>
            <a:xfrm>
              <a:off x="2296222" y="512794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GPUs</a:t>
              </a:r>
              <a:endParaRPr sz="1000">
                <a:solidFill>
                  <a:schemeClr val="dk1"/>
                </a:solidFill>
                <a:latin typeface="Cabin"/>
                <a:ea typeface="Cabin"/>
                <a:cs typeface="Cabin"/>
                <a:sym typeface="Cabin"/>
              </a:endParaRPr>
            </a:p>
          </p:txBody>
        </p:sp>
        <p:sp>
          <p:nvSpPr>
            <p:cNvPr id="1308" name="Google Shape;1308;p40"/>
            <p:cNvSpPr/>
            <p:nvPr/>
          </p:nvSpPr>
          <p:spPr>
            <a:xfrm>
              <a:off x="849400" y="55471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09" name="Google Shape;1309;p40"/>
            <p:cNvSpPr txBox="1"/>
            <p:nvPr/>
          </p:nvSpPr>
          <p:spPr>
            <a:xfrm>
              <a:off x="2294300" y="545965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128T SSD</a:t>
              </a:r>
              <a:endParaRPr sz="1000">
                <a:solidFill>
                  <a:schemeClr val="dk1"/>
                </a:solidFill>
                <a:latin typeface="Cabin"/>
                <a:ea typeface="Cabin"/>
                <a:cs typeface="Cabin"/>
                <a:sym typeface="Cabin"/>
              </a:endParaRPr>
            </a:p>
          </p:txBody>
        </p:sp>
        <p:sp>
          <p:nvSpPr>
            <p:cNvPr id="1310" name="Google Shape;1310;p40"/>
            <p:cNvSpPr txBox="1"/>
            <p:nvPr/>
          </p:nvSpPr>
          <p:spPr>
            <a:xfrm>
              <a:off x="1415975" y="5780600"/>
              <a:ext cx="531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75"/>
                                        </p:tgtEl>
                                        <p:attrNameLst>
                                          <p:attrName>style.visibility</p:attrName>
                                        </p:attrNameLst>
                                      </p:cBhvr>
                                      <p:to>
                                        <p:strVal val="visible"/>
                                      </p:to>
                                    </p:set>
                                    <p:animEffect transition="in" filter="fade">
                                      <p:cBhvr>
                                        <p:cTn id="15" dur="500"/>
                                        <p:tgtEl>
                                          <p:spTgt spid="127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76"/>
                                        </p:tgtEl>
                                        <p:attrNameLst>
                                          <p:attrName>style.visibility</p:attrName>
                                        </p:attrNameLst>
                                      </p:cBhvr>
                                      <p:to>
                                        <p:strVal val="visible"/>
                                      </p:to>
                                    </p:set>
                                    <p:animEffect transition="in" filter="fade">
                                      <p:cBhvr>
                                        <p:cTn id="20" dur="500"/>
                                        <p:tgtEl>
                                          <p:spTgt spid="127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77"/>
                                        </p:tgtEl>
                                        <p:attrNameLst>
                                          <p:attrName>style.visibility</p:attrName>
                                        </p:attrNameLst>
                                      </p:cBhvr>
                                      <p:to>
                                        <p:strVal val="visible"/>
                                      </p:to>
                                    </p:set>
                                    <p:animEffect transition="in" filter="fade">
                                      <p:cBhvr>
                                        <p:cTn id="25" dur="500"/>
                                        <p:tgtEl>
                                          <p:spTgt spid="12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78"/>
                                        </p:tgtEl>
                                        <p:attrNameLst>
                                          <p:attrName>style.visibility</p:attrName>
                                        </p:attrNameLst>
                                      </p:cBhvr>
                                      <p:to>
                                        <p:strVal val="visible"/>
                                      </p:to>
                                    </p:set>
                                    <p:animEffect transition="in" filter="fade">
                                      <p:cBhvr>
                                        <p:cTn id="30" dur="500"/>
                                        <p:tgtEl>
                                          <p:spTgt spid="127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9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9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9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4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Queueing Dynamics</a:t>
            </a:r>
            <a:endParaRPr/>
          </a:p>
        </p:txBody>
      </p:sp>
      <p:sp>
        <p:nvSpPr>
          <p:cNvPr id="1317" name="Google Shape;1317;p41"/>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grpSp>
        <p:nvGrpSpPr>
          <p:cNvPr id="1318" name="Google Shape;1318;p41"/>
          <p:cNvGrpSpPr/>
          <p:nvPr/>
        </p:nvGrpSpPr>
        <p:grpSpPr>
          <a:xfrm>
            <a:off x="8361150" y="1843225"/>
            <a:ext cx="2328300" cy="3470100"/>
            <a:chOff x="4932150" y="1843225"/>
            <a:chExt cx="2328300" cy="3470100"/>
          </a:xfrm>
        </p:grpSpPr>
        <p:sp>
          <p:nvSpPr>
            <p:cNvPr id="1319" name="Google Shape;1319;p41"/>
            <p:cNvSpPr/>
            <p:nvPr/>
          </p:nvSpPr>
          <p:spPr>
            <a:xfrm>
              <a:off x="4932150" y="1843225"/>
              <a:ext cx="2327700" cy="941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Jobs arrive according to Poisson process</a:t>
              </a:r>
              <a:endParaRPr>
                <a:latin typeface="Cabin"/>
                <a:ea typeface="Cabin"/>
                <a:cs typeface="Cabin"/>
                <a:sym typeface="Cabin"/>
              </a:endParaRPr>
            </a:p>
          </p:txBody>
        </p:sp>
        <p:sp>
          <p:nvSpPr>
            <p:cNvPr id="1320" name="Google Shape;1320;p41"/>
            <p:cNvSpPr/>
            <p:nvPr/>
          </p:nvSpPr>
          <p:spPr>
            <a:xfrm>
              <a:off x="4932150" y="3107575"/>
              <a:ext cx="2327700" cy="941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Scheduling algorithm selects jobs to serve and holds resources needed</a:t>
              </a:r>
              <a:endParaRPr>
                <a:latin typeface="Cabin"/>
                <a:ea typeface="Cabin"/>
                <a:cs typeface="Cabin"/>
                <a:sym typeface="Cabin"/>
              </a:endParaRPr>
            </a:p>
          </p:txBody>
        </p:sp>
        <p:sp>
          <p:nvSpPr>
            <p:cNvPr id="1321" name="Google Shape;1321;p41"/>
            <p:cNvSpPr/>
            <p:nvPr/>
          </p:nvSpPr>
          <p:spPr>
            <a:xfrm>
              <a:off x="4932150" y="4371925"/>
              <a:ext cx="2327700" cy="941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Jobs complete and release the resources</a:t>
              </a:r>
              <a:endParaRPr>
                <a:latin typeface="Cabin"/>
                <a:ea typeface="Cabin"/>
                <a:cs typeface="Cabin"/>
                <a:sym typeface="Cabin"/>
              </a:endParaRPr>
            </a:p>
          </p:txBody>
        </p:sp>
        <p:cxnSp>
          <p:nvCxnSpPr>
            <p:cNvPr id="1322" name="Google Shape;1322;p41"/>
            <p:cNvCxnSpPr>
              <a:stCxn id="1319" idx="2"/>
              <a:endCxn id="1320" idx="0"/>
            </p:cNvCxnSpPr>
            <p:nvPr/>
          </p:nvCxnSpPr>
          <p:spPr>
            <a:xfrm>
              <a:off x="6096000" y="2784625"/>
              <a:ext cx="0" cy="323100"/>
            </a:xfrm>
            <a:prstGeom prst="straightConnector1">
              <a:avLst/>
            </a:prstGeom>
            <a:noFill/>
            <a:ln w="9525" cap="flat" cmpd="sng">
              <a:solidFill>
                <a:schemeClr val="dk2"/>
              </a:solidFill>
              <a:prstDash val="solid"/>
              <a:round/>
              <a:headEnd type="none" w="med" len="med"/>
              <a:tailEnd type="triangle" w="med" len="med"/>
            </a:ln>
          </p:spPr>
        </p:cxnSp>
        <p:cxnSp>
          <p:nvCxnSpPr>
            <p:cNvPr id="1323" name="Google Shape;1323;p41"/>
            <p:cNvCxnSpPr>
              <a:stCxn id="1320" idx="2"/>
              <a:endCxn id="1321" idx="0"/>
            </p:cNvCxnSpPr>
            <p:nvPr/>
          </p:nvCxnSpPr>
          <p:spPr>
            <a:xfrm>
              <a:off x="6096000" y="4048975"/>
              <a:ext cx="0" cy="323100"/>
            </a:xfrm>
            <a:prstGeom prst="straightConnector1">
              <a:avLst/>
            </a:prstGeom>
            <a:noFill/>
            <a:ln w="9525" cap="flat" cmpd="sng">
              <a:solidFill>
                <a:schemeClr val="dk2"/>
              </a:solidFill>
              <a:prstDash val="solid"/>
              <a:round/>
              <a:headEnd type="none" w="med" len="med"/>
              <a:tailEnd type="triangle" w="med" len="med"/>
            </a:ln>
          </p:spPr>
        </p:cxnSp>
        <p:cxnSp>
          <p:nvCxnSpPr>
            <p:cNvPr id="1324" name="Google Shape;1324;p41"/>
            <p:cNvCxnSpPr>
              <a:stCxn id="1321" idx="3"/>
              <a:endCxn id="1319" idx="3"/>
            </p:cNvCxnSpPr>
            <p:nvPr/>
          </p:nvCxnSpPr>
          <p:spPr>
            <a:xfrm rot="10800000" flipH="1">
              <a:off x="7259850" y="2313925"/>
              <a:ext cx="600" cy="2528700"/>
            </a:xfrm>
            <a:prstGeom prst="bentConnector3">
              <a:avLst>
                <a:gd name="adj1" fmla="val 39687500"/>
              </a:avLst>
            </a:prstGeom>
            <a:noFill/>
            <a:ln w="9525" cap="flat" cmpd="sng">
              <a:solidFill>
                <a:schemeClr val="dk2"/>
              </a:solidFill>
              <a:prstDash val="solid"/>
              <a:round/>
              <a:headEnd type="none" w="med" len="med"/>
              <a:tailEnd type="triangle" w="med" len="med"/>
            </a:ln>
          </p:spPr>
        </p:cxnSp>
      </p:grpSp>
      <p:sp>
        <p:nvSpPr>
          <p:cNvPr id="1325" name="Google Shape;1325;p41"/>
          <p:cNvSpPr txBox="1"/>
          <p:nvPr/>
        </p:nvSpPr>
        <p:spPr>
          <a:xfrm>
            <a:off x="493525" y="1508025"/>
            <a:ext cx="75675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bin"/>
                <a:ea typeface="Cabin"/>
                <a:cs typeface="Cabin"/>
                <a:sym typeface="Cabin"/>
              </a:rPr>
              <a:t>We care about:</a:t>
            </a:r>
            <a:endParaRPr sz="2800">
              <a:solidFill>
                <a:schemeClr val="dk1"/>
              </a:solidFill>
              <a:latin typeface="Cabin"/>
              <a:ea typeface="Cabin"/>
              <a:cs typeface="Cabin"/>
              <a:sym typeface="Cabin"/>
            </a:endParaRPr>
          </a:p>
          <a:p>
            <a:pPr marL="457200" lvl="0" indent="-406400" algn="l" rtl="0">
              <a:spcBef>
                <a:spcPts val="0"/>
              </a:spcBef>
              <a:spcAft>
                <a:spcPts val="0"/>
              </a:spcAft>
              <a:buClr>
                <a:schemeClr val="dk1"/>
              </a:buClr>
              <a:buSzPts val="2800"/>
              <a:buFont typeface="Cabin"/>
              <a:buChar char="●"/>
            </a:pPr>
            <a:r>
              <a:rPr lang="en-US" sz="2800" i="1">
                <a:solidFill>
                  <a:schemeClr val="dk1"/>
                </a:solidFill>
                <a:latin typeface="Cabin"/>
                <a:ea typeface="Cabin"/>
                <a:cs typeface="Cabin"/>
                <a:sym typeface="Cabin"/>
              </a:rPr>
              <a:t>Capacity Region</a:t>
            </a:r>
            <a:endParaRPr sz="2800" i="1">
              <a:solidFill>
                <a:schemeClr val="dk1"/>
              </a:solidFill>
              <a:latin typeface="Cabin"/>
              <a:ea typeface="Cabin"/>
              <a:cs typeface="Cabin"/>
              <a:sym typeface="Cabin"/>
            </a:endParaRPr>
          </a:p>
          <a:p>
            <a:pPr marL="914400" lvl="1" indent="-406400" algn="l" rtl="0">
              <a:spcBef>
                <a:spcPts val="0"/>
              </a:spcBef>
              <a:spcAft>
                <a:spcPts val="0"/>
              </a:spcAft>
              <a:buClr>
                <a:schemeClr val="dk1"/>
              </a:buClr>
              <a:buSzPts val="2800"/>
              <a:buFont typeface="Cabin"/>
              <a:buChar char="○"/>
            </a:pPr>
            <a:r>
              <a:rPr lang="en-US" sz="2800">
                <a:solidFill>
                  <a:schemeClr val="dk1"/>
                </a:solidFill>
                <a:latin typeface="Cabin"/>
                <a:ea typeface="Cabin"/>
                <a:cs typeface="Cabin"/>
                <a:sym typeface="Cabin"/>
              </a:rPr>
              <a:t>Set of arrival rates such that the system is stable, which implies the mean queue length is finite. </a:t>
            </a:r>
            <a:endParaRPr sz="2800">
              <a:solidFill>
                <a:schemeClr val="dk1"/>
              </a:solidFill>
              <a:latin typeface="Cabin"/>
              <a:ea typeface="Cabin"/>
              <a:cs typeface="Cabin"/>
              <a:sym typeface="Cabin"/>
            </a:endParaRPr>
          </a:p>
          <a:p>
            <a:pPr marL="457200" lvl="0" indent="-406400" algn="l" rtl="0">
              <a:spcBef>
                <a:spcPts val="0"/>
              </a:spcBef>
              <a:spcAft>
                <a:spcPts val="0"/>
              </a:spcAft>
              <a:buClr>
                <a:schemeClr val="dk1"/>
              </a:buClr>
              <a:buSzPts val="2800"/>
              <a:buFont typeface="Cabin"/>
              <a:buChar char="●"/>
            </a:pPr>
            <a:r>
              <a:rPr lang="en-US" sz="2800">
                <a:solidFill>
                  <a:schemeClr val="dk1"/>
                </a:solidFill>
                <a:latin typeface="Cabin"/>
                <a:ea typeface="Cabin"/>
                <a:cs typeface="Cabin"/>
                <a:sym typeface="Cabin"/>
              </a:rPr>
              <a:t>Mean Response Time</a:t>
            </a:r>
            <a:endParaRPr sz="2800">
              <a:solidFill>
                <a:schemeClr val="dk1"/>
              </a:solidFill>
              <a:latin typeface="Cabin"/>
              <a:ea typeface="Cabin"/>
              <a:cs typeface="Cabin"/>
              <a:sym typeface="Cabin"/>
            </a:endParaRPr>
          </a:p>
          <a:p>
            <a:pPr marL="914400" lvl="1" indent="-406400" algn="l" rtl="0">
              <a:spcBef>
                <a:spcPts val="0"/>
              </a:spcBef>
              <a:spcAft>
                <a:spcPts val="0"/>
              </a:spcAft>
              <a:buClr>
                <a:schemeClr val="dk1"/>
              </a:buClr>
              <a:buSzPts val="2800"/>
              <a:buFont typeface="Cabin"/>
              <a:buChar char="○"/>
            </a:pPr>
            <a:r>
              <a:rPr lang="en-US" sz="2800">
                <a:solidFill>
                  <a:schemeClr val="dk1"/>
                </a:solidFill>
                <a:latin typeface="Cabin"/>
                <a:ea typeface="Cabin"/>
                <a:cs typeface="Cabin"/>
                <a:sym typeface="Cabin"/>
              </a:rPr>
              <a:t>Mean Response Time = Mean Queue Length / Arrival rate (Little’s Law)</a:t>
            </a:r>
            <a:endParaRPr sz="280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4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Our Model of Multiresource Jobs</a:t>
            </a:r>
            <a:endParaRPr/>
          </a:p>
        </p:txBody>
      </p:sp>
      <p:sp>
        <p:nvSpPr>
          <p:cNvPr id="1332" name="Google Shape;1332;p4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grpSp>
        <p:nvGrpSpPr>
          <p:cNvPr id="1333" name="Google Shape;1333;p42"/>
          <p:cNvGrpSpPr/>
          <p:nvPr/>
        </p:nvGrpSpPr>
        <p:grpSpPr>
          <a:xfrm>
            <a:off x="460575" y="1535025"/>
            <a:ext cx="2882650" cy="1944600"/>
            <a:chOff x="218775" y="4238275"/>
            <a:chExt cx="2882650" cy="1944600"/>
          </a:xfrm>
        </p:grpSpPr>
        <p:sp>
          <p:nvSpPr>
            <p:cNvPr id="1334" name="Google Shape;1334;p42"/>
            <p:cNvSpPr/>
            <p:nvPr/>
          </p:nvSpPr>
          <p:spPr>
            <a:xfrm>
              <a:off x="547875" y="4543075"/>
              <a:ext cx="116400" cy="16398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35" name="Google Shape;1335;p42"/>
            <p:cNvSpPr txBox="1"/>
            <p:nvPr/>
          </p:nvSpPr>
          <p:spPr>
            <a:xfrm rot="-5400000">
              <a:off x="-513825" y="4970875"/>
              <a:ext cx="1834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R Types of Resources</a:t>
              </a:r>
              <a:endParaRPr sz="1200">
                <a:solidFill>
                  <a:schemeClr val="dk1"/>
                </a:solidFill>
                <a:latin typeface="Cabin"/>
                <a:ea typeface="Cabin"/>
                <a:cs typeface="Cabin"/>
                <a:sym typeface="Cabin"/>
              </a:endParaRPr>
            </a:p>
          </p:txBody>
        </p:sp>
        <p:sp>
          <p:nvSpPr>
            <p:cNvPr id="1336" name="Google Shape;1336;p42"/>
            <p:cNvSpPr/>
            <p:nvPr/>
          </p:nvSpPr>
          <p:spPr>
            <a:xfrm>
              <a:off x="849400" y="45588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37" name="Google Shape;1337;p42"/>
            <p:cNvSpPr/>
            <p:nvPr/>
          </p:nvSpPr>
          <p:spPr>
            <a:xfrm>
              <a:off x="849400" y="48754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38" name="Google Shape;1338;p42"/>
            <p:cNvSpPr txBox="1"/>
            <p:nvPr/>
          </p:nvSpPr>
          <p:spPr>
            <a:xfrm>
              <a:off x="2296225" y="446724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256 cores</a:t>
              </a:r>
              <a:endParaRPr sz="1000">
                <a:solidFill>
                  <a:schemeClr val="dk1"/>
                </a:solidFill>
                <a:latin typeface="Cabin"/>
                <a:ea typeface="Cabin"/>
                <a:cs typeface="Cabin"/>
                <a:sym typeface="Cabin"/>
              </a:endParaRPr>
            </a:p>
          </p:txBody>
        </p:sp>
        <p:sp>
          <p:nvSpPr>
            <p:cNvPr id="1339" name="Google Shape;1339;p42"/>
            <p:cNvSpPr txBox="1"/>
            <p:nvPr/>
          </p:nvSpPr>
          <p:spPr>
            <a:xfrm>
              <a:off x="2294297" y="480724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1024 GBs</a:t>
              </a:r>
              <a:endParaRPr sz="1000">
                <a:solidFill>
                  <a:schemeClr val="dk1"/>
                </a:solidFill>
                <a:latin typeface="Cabin"/>
                <a:ea typeface="Cabin"/>
                <a:cs typeface="Cabin"/>
                <a:sym typeface="Cabin"/>
              </a:endParaRPr>
            </a:p>
          </p:txBody>
        </p:sp>
        <p:sp>
          <p:nvSpPr>
            <p:cNvPr id="1340" name="Google Shape;1340;p42"/>
            <p:cNvSpPr/>
            <p:nvPr/>
          </p:nvSpPr>
          <p:spPr>
            <a:xfrm>
              <a:off x="849400" y="52112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41" name="Google Shape;1341;p42"/>
            <p:cNvSpPr txBox="1"/>
            <p:nvPr/>
          </p:nvSpPr>
          <p:spPr>
            <a:xfrm>
              <a:off x="2296222" y="512794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GPUs</a:t>
              </a:r>
              <a:endParaRPr sz="1000">
                <a:solidFill>
                  <a:schemeClr val="dk1"/>
                </a:solidFill>
                <a:latin typeface="Cabin"/>
                <a:ea typeface="Cabin"/>
                <a:cs typeface="Cabin"/>
                <a:sym typeface="Cabin"/>
              </a:endParaRPr>
            </a:p>
          </p:txBody>
        </p:sp>
        <p:sp>
          <p:nvSpPr>
            <p:cNvPr id="1342" name="Google Shape;1342;p42"/>
            <p:cNvSpPr/>
            <p:nvPr/>
          </p:nvSpPr>
          <p:spPr>
            <a:xfrm>
              <a:off x="849400" y="55471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43" name="Google Shape;1343;p42"/>
            <p:cNvSpPr txBox="1"/>
            <p:nvPr/>
          </p:nvSpPr>
          <p:spPr>
            <a:xfrm>
              <a:off x="2294300" y="545965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128T SSD</a:t>
              </a:r>
              <a:endParaRPr sz="1000">
                <a:solidFill>
                  <a:schemeClr val="dk1"/>
                </a:solidFill>
                <a:latin typeface="Cabin"/>
                <a:ea typeface="Cabin"/>
                <a:cs typeface="Cabin"/>
                <a:sym typeface="Cabin"/>
              </a:endParaRPr>
            </a:p>
          </p:txBody>
        </p:sp>
        <p:sp>
          <p:nvSpPr>
            <p:cNvPr id="1344" name="Google Shape;1344;p42"/>
            <p:cNvSpPr txBox="1"/>
            <p:nvPr/>
          </p:nvSpPr>
          <p:spPr>
            <a:xfrm rot="-5400000">
              <a:off x="1339775" y="5628200"/>
              <a:ext cx="531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p:txBody>
        </p:sp>
      </p:grpSp>
      <p:grpSp>
        <p:nvGrpSpPr>
          <p:cNvPr id="1345" name="Google Shape;1345;p42"/>
          <p:cNvGrpSpPr/>
          <p:nvPr/>
        </p:nvGrpSpPr>
        <p:grpSpPr>
          <a:xfrm>
            <a:off x="3680643" y="1555930"/>
            <a:ext cx="4807182" cy="2097420"/>
            <a:chOff x="3909243" y="1555930"/>
            <a:chExt cx="4807182" cy="2097420"/>
          </a:xfrm>
        </p:grpSpPr>
        <p:grpSp>
          <p:nvGrpSpPr>
            <p:cNvPr id="1346" name="Google Shape;1346;p42"/>
            <p:cNvGrpSpPr/>
            <p:nvPr/>
          </p:nvGrpSpPr>
          <p:grpSpPr>
            <a:xfrm>
              <a:off x="4195775" y="1820945"/>
              <a:ext cx="4520650" cy="1832405"/>
              <a:chOff x="3433775" y="4183145"/>
              <a:chExt cx="4520650" cy="1832405"/>
            </a:xfrm>
          </p:grpSpPr>
          <p:sp>
            <p:nvSpPr>
              <p:cNvPr id="1347" name="Google Shape;1347;p42"/>
              <p:cNvSpPr/>
              <p:nvPr/>
            </p:nvSpPr>
            <p:spPr>
              <a:xfrm>
                <a:off x="3668085" y="4183145"/>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48" name="Google Shape;1348;p42"/>
              <p:cNvSpPr txBox="1"/>
              <p:nvPr/>
            </p:nvSpPr>
            <p:spPr>
              <a:xfrm>
                <a:off x="3433775"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a:t>
                </a:r>
                <a:endParaRPr sz="1200">
                  <a:solidFill>
                    <a:schemeClr val="dk1"/>
                  </a:solidFill>
                  <a:latin typeface="Cabin"/>
                  <a:ea typeface="Cabin"/>
                  <a:cs typeface="Cabin"/>
                  <a:sym typeface="Cabin"/>
                </a:endParaRPr>
              </a:p>
            </p:txBody>
          </p:sp>
          <p:sp>
            <p:nvSpPr>
              <p:cNvPr id="1349" name="Google Shape;1349;p42"/>
              <p:cNvSpPr/>
              <p:nvPr/>
            </p:nvSpPr>
            <p:spPr>
              <a:xfrm>
                <a:off x="4679935" y="47318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50" name="Google Shape;1350;p42"/>
              <p:cNvSpPr txBox="1"/>
              <p:nvPr/>
            </p:nvSpPr>
            <p:spPr>
              <a:xfrm>
                <a:off x="4420425"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a:t>
                </a:r>
                <a:endParaRPr sz="1200">
                  <a:solidFill>
                    <a:schemeClr val="dk1"/>
                  </a:solidFill>
                  <a:latin typeface="Cabin"/>
                  <a:ea typeface="Cabin"/>
                  <a:cs typeface="Cabin"/>
                  <a:sym typeface="Cabin"/>
                </a:endParaRPr>
              </a:p>
            </p:txBody>
          </p:sp>
          <p:sp>
            <p:nvSpPr>
              <p:cNvPr id="1351" name="Google Shape;1351;p42"/>
              <p:cNvSpPr/>
              <p:nvPr/>
            </p:nvSpPr>
            <p:spPr>
              <a:xfrm>
                <a:off x="5547310" y="4732145"/>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52" name="Google Shape;1352;p42"/>
              <p:cNvSpPr/>
              <p:nvPr/>
            </p:nvSpPr>
            <p:spPr>
              <a:xfrm>
                <a:off x="7146379" y="45489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53" name="Google Shape;1353;p42"/>
              <p:cNvSpPr txBox="1"/>
              <p:nvPr/>
            </p:nvSpPr>
            <p:spPr>
              <a:xfrm>
                <a:off x="7069725"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Type-4 Job</a:t>
                </a:r>
                <a:endParaRPr sz="1200">
                  <a:solidFill>
                    <a:schemeClr val="dk1"/>
                  </a:solidFill>
                  <a:latin typeface="Cabin"/>
                  <a:ea typeface="Cabin"/>
                  <a:cs typeface="Cabin"/>
                  <a:sym typeface="Cabin"/>
                </a:endParaRPr>
              </a:p>
            </p:txBody>
          </p:sp>
          <p:sp>
            <p:nvSpPr>
              <p:cNvPr id="1354" name="Google Shape;1354;p42"/>
              <p:cNvSpPr txBox="1"/>
              <p:nvPr/>
            </p:nvSpPr>
            <p:spPr>
              <a:xfrm>
                <a:off x="5653650"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Type-3 Job</a:t>
                </a:r>
                <a:endParaRPr sz="1200">
                  <a:solidFill>
                    <a:schemeClr val="dk1"/>
                  </a:solidFill>
                  <a:latin typeface="Cabin"/>
                  <a:ea typeface="Cabin"/>
                  <a:cs typeface="Cabin"/>
                  <a:sym typeface="Cabin"/>
                </a:endParaRPr>
              </a:p>
            </p:txBody>
          </p:sp>
        </p:grpSp>
        <p:sp>
          <p:nvSpPr>
            <p:cNvPr id="1355" name="Google Shape;1355;p42"/>
            <p:cNvSpPr txBox="1"/>
            <p:nvPr/>
          </p:nvSpPr>
          <p:spPr>
            <a:xfrm>
              <a:off x="3909243" y="2382771"/>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1356" name="Google Shape;1356;p42"/>
            <p:cNvSpPr txBox="1"/>
            <p:nvPr/>
          </p:nvSpPr>
          <p:spPr>
            <a:xfrm>
              <a:off x="4461870" y="1555930"/>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357" name="Google Shape;1357;p42"/>
            <p:cNvSpPr txBox="1"/>
            <p:nvPr/>
          </p:nvSpPr>
          <p:spPr>
            <a:xfrm>
              <a:off x="6688080" y="2108191"/>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3G</a:t>
              </a:r>
              <a:endParaRPr sz="1000">
                <a:solidFill>
                  <a:schemeClr val="dk1"/>
                </a:solidFill>
                <a:latin typeface="Cabin"/>
                <a:ea typeface="Cabin"/>
                <a:cs typeface="Cabin"/>
                <a:sym typeface="Cabin"/>
              </a:endParaRPr>
            </a:p>
          </p:txBody>
        </p:sp>
        <p:sp>
          <p:nvSpPr>
            <p:cNvPr id="1358" name="Google Shape;1358;p42"/>
            <p:cNvSpPr txBox="1"/>
            <p:nvPr/>
          </p:nvSpPr>
          <p:spPr>
            <a:xfrm>
              <a:off x="5893404" y="2355122"/>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359" name="Google Shape;1359;p42"/>
            <p:cNvSpPr txBox="1"/>
            <p:nvPr/>
          </p:nvSpPr>
          <p:spPr>
            <a:xfrm>
              <a:off x="5014880" y="2351802"/>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360" name="Google Shape;1360;p42"/>
            <p:cNvSpPr txBox="1"/>
            <p:nvPr/>
          </p:nvSpPr>
          <p:spPr>
            <a:xfrm>
              <a:off x="5480142" y="2108207"/>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361" name="Google Shape;1361;p42"/>
            <p:cNvSpPr txBox="1"/>
            <p:nvPr/>
          </p:nvSpPr>
          <p:spPr>
            <a:xfrm>
              <a:off x="7419669" y="2350115"/>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 cores</a:t>
              </a:r>
              <a:endParaRPr sz="1000">
                <a:solidFill>
                  <a:schemeClr val="dk1"/>
                </a:solidFill>
                <a:latin typeface="Cabin"/>
                <a:ea typeface="Cabin"/>
                <a:cs typeface="Cabin"/>
                <a:sym typeface="Cabin"/>
              </a:endParaRPr>
            </a:p>
          </p:txBody>
        </p:sp>
        <p:sp>
          <p:nvSpPr>
            <p:cNvPr id="1362" name="Google Shape;1362;p42"/>
            <p:cNvSpPr txBox="1"/>
            <p:nvPr/>
          </p:nvSpPr>
          <p:spPr>
            <a:xfrm>
              <a:off x="8110468" y="1920255"/>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grpSp>
      <p:grpSp>
        <p:nvGrpSpPr>
          <p:cNvPr id="1363" name="Google Shape;1363;p42"/>
          <p:cNvGrpSpPr/>
          <p:nvPr/>
        </p:nvGrpSpPr>
        <p:grpSpPr>
          <a:xfrm>
            <a:off x="9233121" y="2132650"/>
            <a:ext cx="2902054" cy="1520700"/>
            <a:chOff x="9233121" y="2132650"/>
            <a:chExt cx="2902054" cy="1520700"/>
          </a:xfrm>
        </p:grpSpPr>
        <p:grpSp>
          <p:nvGrpSpPr>
            <p:cNvPr id="1364" name="Google Shape;1364;p42"/>
            <p:cNvGrpSpPr/>
            <p:nvPr/>
          </p:nvGrpSpPr>
          <p:grpSpPr>
            <a:xfrm>
              <a:off x="9233121" y="2132650"/>
              <a:ext cx="884700" cy="1520700"/>
              <a:chOff x="9156921" y="4494850"/>
              <a:chExt cx="884700" cy="1520700"/>
            </a:xfrm>
          </p:grpSpPr>
          <p:sp>
            <p:nvSpPr>
              <p:cNvPr id="1365" name="Google Shape;1365;p42"/>
              <p:cNvSpPr/>
              <p:nvPr/>
            </p:nvSpPr>
            <p:spPr>
              <a:xfrm>
                <a:off x="9174925" y="4494850"/>
                <a:ext cx="848700" cy="84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66" name="Google Shape;1366;p42"/>
              <p:cNvSpPr txBox="1"/>
              <p:nvPr/>
            </p:nvSpPr>
            <p:spPr>
              <a:xfrm>
                <a:off x="9156921"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Type-i Job</a:t>
                </a:r>
                <a:endParaRPr sz="1200">
                  <a:solidFill>
                    <a:schemeClr val="dk1"/>
                  </a:solidFill>
                  <a:latin typeface="Cabin"/>
                  <a:ea typeface="Cabin"/>
                  <a:cs typeface="Cabin"/>
                  <a:sym typeface="Cabin"/>
                </a:endParaRPr>
              </a:p>
            </p:txBody>
          </p:sp>
        </p:grpSp>
        <p:pic>
          <p:nvPicPr>
            <p:cNvPr id="1367" name="Google Shape;1367;p42" title="[0,0,0,&quot;https://www.codecogs.com/eqnedit.php?latex=%5Cexp(%5Cmu_i)#0&quot;]"/>
            <p:cNvPicPr preferRelativeResize="0"/>
            <p:nvPr/>
          </p:nvPicPr>
          <p:blipFill>
            <a:blip r:embed="rId3">
              <a:alphaModFix/>
            </a:blip>
            <a:stretch>
              <a:fillRect/>
            </a:stretch>
          </p:blipFill>
          <p:spPr>
            <a:xfrm>
              <a:off x="9406962" y="2440735"/>
              <a:ext cx="594900" cy="198293"/>
            </a:xfrm>
            <a:prstGeom prst="rect">
              <a:avLst/>
            </a:prstGeom>
            <a:noFill/>
            <a:ln>
              <a:noFill/>
            </a:ln>
          </p:spPr>
        </p:pic>
        <p:sp>
          <p:nvSpPr>
            <p:cNvPr id="1368" name="Google Shape;1368;p42"/>
            <p:cNvSpPr txBox="1"/>
            <p:nvPr/>
          </p:nvSpPr>
          <p:spPr>
            <a:xfrm>
              <a:off x="10119175" y="2358348"/>
              <a:ext cx="2016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i.i.d. sampled</a:t>
              </a:r>
              <a:endParaRPr sz="1200">
                <a:solidFill>
                  <a:schemeClr val="dk1"/>
                </a:solidFill>
                <a:latin typeface="Cabin"/>
                <a:ea typeface="Cabin"/>
                <a:cs typeface="Cabin"/>
                <a:sym typeface="Cabin"/>
              </a:endParaRPr>
            </a:p>
          </p:txBody>
        </p:sp>
      </p:grpSp>
      <p:sp>
        <p:nvSpPr>
          <p:cNvPr id="1369" name="Google Shape;1369;p42"/>
          <p:cNvSpPr txBox="1"/>
          <p:nvPr/>
        </p:nvSpPr>
        <p:spPr>
          <a:xfrm>
            <a:off x="4348125" y="3653350"/>
            <a:ext cx="5653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We assume there are K types of jobs.</a:t>
            </a:r>
            <a:endParaRPr sz="1600">
              <a:solidFill>
                <a:schemeClr val="dk1"/>
              </a:solidFill>
              <a:latin typeface="Cabin"/>
              <a:ea typeface="Cabin"/>
              <a:cs typeface="Cabin"/>
              <a:sym typeface="Cabin"/>
            </a:endParaRPr>
          </a:p>
          <a:p>
            <a:pPr marL="0" lvl="0" indent="0" algn="l" rtl="0">
              <a:spcBef>
                <a:spcPts val="0"/>
              </a:spcBef>
              <a:spcAft>
                <a:spcPts val="0"/>
              </a:spcAft>
              <a:buNone/>
            </a:pPr>
            <a:r>
              <a:rPr lang="en-US" sz="1600">
                <a:solidFill>
                  <a:schemeClr val="dk1"/>
                </a:solidFill>
                <a:latin typeface="Cabin"/>
                <a:ea typeface="Cabin"/>
                <a:cs typeface="Cabin"/>
                <a:sym typeface="Cabin"/>
              </a:rPr>
              <a:t>Type-i jobs share the </a:t>
            </a:r>
            <a:r>
              <a:rPr lang="en-US" sz="1600" b="1">
                <a:solidFill>
                  <a:schemeClr val="dk1"/>
                </a:solidFill>
                <a:latin typeface="Cabin"/>
                <a:ea typeface="Cabin"/>
                <a:cs typeface="Cabin"/>
                <a:sym typeface="Cabin"/>
              </a:rPr>
              <a:t>same</a:t>
            </a:r>
            <a:r>
              <a:rPr lang="en-US" sz="1600">
                <a:solidFill>
                  <a:schemeClr val="dk1"/>
                </a:solidFill>
                <a:latin typeface="Cabin"/>
                <a:ea typeface="Cabin"/>
                <a:cs typeface="Cabin"/>
                <a:sym typeface="Cabin"/>
              </a:rPr>
              <a:t> </a:t>
            </a:r>
            <a:r>
              <a:rPr lang="en-US" sz="1600" i="1">
                <a:solidFill>
                  <a:schemeClr val="dk1"/>
                </a:solidFill>
                <a:latin typeface="Cabin"/>
                <a:ea typeface="Cabin"/>
                <a:cs typeface="Cabin"/>
                <a:sym typeface="Cabin"/>
              </a:rPr>
              <a:t>resource demands</a:t>
            </a:r>
            <a:r>
              <a:rPr lang="en-US" sz="1600">
                <a:solidFill>
                  <a:schemeClr val="dk1"/>
                </a:solidFill>
                <a:latin typeface="Cabin"/>
                <a:ea typeface="Cabin"/>
                <a:cs typeface="Cabin"/>
                <a:sym typeface="Cabin"/>
              </a:rPr>
              <a:t>.</a:t>
            </a:r>
            <a:endParaRPr sz="1600">
              <a:solidFill>
                <a:schemeClr val="dk1"/>
              </a:solidFill>
              <a:latin typeface="Cabin"/>
              <a:ea typeface="Cabin"/>
              <a:cs typeface="Cabin"/>
              <a:sym typeface="Cabin"/>
            </a:endParaRPr>
          </a:p>
          <a:p>
            <a:pPr marL="0" lvl="0" indent="0" algn="l" rtl="0">
              <a:spcBef>
                <a:spcPts val="0"/>
              </a:spcBef>
              <a:spcAft>
                <a:spcPts val="0"/>
              </a:spcAft>
              <a:buNone/>
            </a:pPr>
            <a:r>
              <a:rPr lang="en-US" sz="1600">
                <a:solidFill>
                  <a:schemeClr val="dk1"/>
                </a:solidFill>
                <a:latin typeface="Cabin"/>
                <a:ea typeface="Cabin"/>
                <a:cs typeface="Cabin"/>
                <a:sym typeface="Cabin"/>
              </a:rPr>
              <a:t>Each job has a </a:t>
            </a:r>
            <a:r>
              <a:rPr lang="en-US" sz="1600" i="1">
                <a:solidFill>
                  <a:schemeClr val="dk1"/>
                </a:solidFill>
                <a:latin typeface="Cabin"/>
                <a:ea typeface="Cabin"/>
                <a:cs typeface="Cabin"/>
                <a:sym typeface="Cabin"/>
              </a:rPr>
              <a:t>service requirement</a:t>
            </a:r>
            <a:r>
              <a:rPr lang="en-US" sz="1600">
                <a:solidFill>
                  <a:schemeClr val="dk1"/>
                </a:solidFill>
                <a:latin typeface="Cabin"/>
                <a:ea typeface="Cabin"/>
                <a:cs typeface="Cabin"/>
                <a:sym typeface="Cabin"/>
              </a:rPr>
              <a:t> — time to complete the job.</a:t>
            </a:r>
            <a:endParaRPr sz="1600">
              <a:solidFill>
                <a:schemeClr val="dk1"/>
              </a:solidFill>
              <a:latin typeface="Cabin"/>
              <a:ea typeface="Cabin"/>
              <a:cs typeface="Cabin"/>
              <a:sym typeface="Cabin"/>
            </a:endParaRPr>
          </a:p>
        </p:txBody>
      </p:sp>
      <p:sp>
        <p:nvSpPr>
          <p:cNvPr id="1370" name="Google Shape;1370;p42"/>
          <p:cNvSpPr txBox="1"/>
          <p:nvPr/>
        </p:nvSpPr>
        <p:spPr>
          <a:xfrm>
            <a:off x="7756728" y="2341398"/>
            <a:ext cx="1050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lt1"/>
                </a:solidFill>
                <a:latin typeface="Cabin"/>
                <a:ea typeface="Cabin"/>
                <a:cs typeface="Cabin"/>
                <a:sym typeface="Cabin"/>
              </a:rPr>
              <a:t>2 sec</a:t>
            </a:r>
            <a:endParaRPr sz="1600">
              <a:solidFill>
                <a:schemeClr val="lt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58" name="Google Shape;158;p18"/>
          <p:cNvSpPr txBox="1">
            <a:spLocks noGrp="1"/>
          </p:cNvSpPr>
          <p:nvPr>
            <p:ph type="title"/>
          </p:nvPr>
        </p:nvSpPr>
        <p:spPr>
          <a:xfrm>
            <a:off x="381000" y="2127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Our </a:t>
            </a:r>
            <a:r>
              <a:rPr lang="en-US" dirty="0" err="1"/>
              <a:t>Multiresource</a:t>
            </a:r>
            <a:r>
              <a:rPr lang="en-US" dirty="0"/>
              <a:t> Job Model</a:t>
            </a:r>
            <a:endParaRPr dirty="0"/>
          </a:p>
        </p:txBody>
      </p:sp>
      <p:sp>
        <p:nvSpPr>
          <p:cNvPr id="159" name="Google Shape;159;p18"/>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grpSp>
        <p:nvGrpSpPr>
          <p:cNvPr id="57" name="Group 56">
            <a:extLst>
              <a:ext uri="{FF2B5EF4-FFF2-40B4-BE49-F238E27FC236}">
                <a16:creationId xmlns:a16="http://schemas.microsoft.com/office/drawing/2014/main" id="{3DF3B1C6-3CF1-7FEF-7606-9B25EC5F0A35}"/>
              </a:ext>
            </a:extLst>
          </p:cNvPr>
          <p:cNvGrpSpPr/>
          <p:nvPr/>
        </p:nvGrpSpPr>
        <p:grpSpPr>
          <a:xfrm>
            <a:off x="5195355" y="1557065"/>
            <a:ext cx="6465461" cy="2761759"/>
            <a:chOff x="4068032" y="2294428"/>
            <a:chExt cx="6465461" cy="2761759"/>
          </a:xfrm>
        </p:grpSpPr>
        <p:grpSp>
          <p:nvGrpSpPr>
            <p:cNvPr id="2" name="Google Shape;146;p18">
              <a:extLst>
                <a:ext uri="{FF2B5EF4-FFF2-40B4-BE49-F238E27FC236}">
                  <a16:creationId xmlns:a16="http://schemas.microsoft.com/office/drawing/2014/main" id="{8F31C191-DA44-4D57-BE58-A64DD276409A}"/>
                </a:ext>
              </a:extLst>
            </p:cNvPr>
            <p:cNvGrpSpPr/>
            <p:nvPr/>
          </p:nvGrpSpPr>
          <p:grpSpPr>
            <a:xfrm>
              <a:off x="4068032" y="2294428"/>
              <a:ext cx="5673461" cy="2249675"/>
              <a:chOff x="5756539" y="2529050"/>
              <a:chExt cx="5673461" cy="2249675"/>
            </a:xfrm>
          </p:grpSpPr>
          <p:grpSp>
            <p:nvGrpSpPr>
              <p:cNvPr id="5" name="Google Shape;147;p18">
                <a:extLst>
                  <a:ext uri="{FF2B5EF4-FFF2-40B4-BE49-F238E27FC236}">
                    <a16:creationId xmlns:a16="http://schemas.microsoft.com/office/drawing/2014/main" id="{1682DD3D-8C71-4480-E597-F68236072E58}"/>
                  </a:ext>
                </a:extLst>
              </p:cNvPr>
              <p:cNvGrpSpPr/>
              <p:nvPr/>
            </p:nvGrpSpPr>
            <p:grpSpPr>
              <a:xfrm>
                <a:off x="5756539" y="2529050"/>
                <a:ext cx="5673461" cy="2249675"/>
                <a:chOff x="5908939" y="2529050"/>
                <a:chExt cx="5673461" cy="2249675"/>
              </a:xfrm>
            </p:grpSpPr>
            <p:grpSp>
              <p:nvGrpSpPr>
                <p:cNvPr id="11" name="Google Shape;149;p18">
                  <a:extLst>
                    <a:ext uri="{FF2B5EF4-FFF2-40B4-BE49-F238E27FC236}">
                      <a16:creationId xmlns:a16="http://schemas.microsoft.com/office/drawing/2014/main" id="{4EA985D1-30F8-9F0F-D4D0-26DE7BE33B7C}"/>
                    </a:ext>
                  </a:extLst>
                </p:cNvPr>
                <p:cNvGrpSpPr/>
                <p:nvPr/>
              </p:nvGrpSpPr>
              <p:grpSpPr>
                <a:xfrm>
                  <a:off x="5908939" y="2702925"/>
                  <a:ext cx="3897566" cy="943596"/>
                  <a:chOff x="9297725" y="1188185"/>
                  <a:chExt cx="1400692" cy="176383"/>
                </a:xfrm>
              </p:grpSpPr>
              <p:cxnSp>
                <p:nvCxnSpPr>
                  <p:cNvPr id="15" name="Google Shape;150;p18">
                    <a:extLst>
                      <a:ext uri="{FF2B5EF4-FFF2-40B4-BE49-F238E27FC236}">
                        <a16:creationId xmlns:a16="http://schemas.microsoft.com/office/drawing/2014/main" id="{8341A3BC-D7A7-B654-78B0-F03D43C89063}"/>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51;p18">
                    <a:extLst>
                      <a:ext uri="{FF2B5EF4-FFF2-40B4-BE49-F238E27FC236}">
                        <a16:creationId xmlns:a16="http://schemas.microsoft.com/office/drawing/2014/main" id="{3F8894F1-1584-0A06-3C2F-75E6BAB6832F}"/>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52;p18">
                    <a:extLst>
                      <a:ext uri="{FF2B5EF4-FFF2-40B4-BE49-F238E27FC236}">
                        <a16:creationId xmlns:a16="http://schemas.microsoft.com/office/drawing/2014/main" id="{3F4CBA71-3668-CE90-042B-A738155F890E}"/>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12" name="Google Shape;153;p18">
                  <a:extLst>
                    <a:ext uri="{FF2B5EF4-FFF2-40B4-BE49-F238E27FC236}">
                      <a16:creationId xmlns:a16="http://schemas.microsoft.com/office/drawing/2014/main" id="{F8BF23BA-A7B9-A15B-E0A3-197B93EDA4AD}"/>
                    </a:ext>
                  </a:extLst>
                </p:cNvPr>
                <p:cNvPicPr preferRelativeResize="0"/>
                <p:nvPr/>
              </p:nvPicPr>
              <p:blipFill>
                <a:blip r:embed="rId3">
                  <a:alphaModFix/>
                </a:blip>
                <a:stretch>
                  <a:fillRect/>
                </a:stretch>
              </p:blipFill>
              <p:spPr>
                <a:xfrm>
                  <a:off x="10210800" y="2529050"/>
                  <a:ext cx="1371600" cy="1371600"/>
                </a:xfrm>
                <a:prstGeom prst="rect">
                  <a:avLst/>
                </a:prstGeom>
                <a:noFill/>
                <a:ln>
                  <a:noFill/>
                </a:ln>
              </p:spPr>
            </p:pic>
            <p:sp>
              <p:nvSpPr>
                <p:cNvPr id="13" name="Google Shape;154;p18">
                  <a:extLst>
                    <a:ext uri="{FF2B5EF4-FFF2-40B4-BE49-F238E27FC236}">
                      <a16:creationId xmlns:a16="http://schemas.microsoft.com/office/drawing/2014/main" id="{642ACB6D-2441-8CEE-B31F-B166FE357086}"/>
                    </a:ext>
                  </a:extLst>
                </p:cNvPr>
                <p:cNvSpPr/>
                <p:nvPr/>
              </p:nvSpPr>
              <p:spPr>
                <a:xfrm>
                  <a:off x="9939975" y="41267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 name="Google Shape;155;p18">
                  <a:extLst>
                    <a:ext uri="{FF2B5EF4-FFF2-40B4-BE49-F238E27FC236}">
                      <a16:creationId xmlns:a16="http://schemas.microsoft.com/office/drawing/2014/main" id="{803AFE5C-FAC1-D27D-ABD3-EA1B48B5EF42}"/>
                    </a:ext>
                  </a:extLst>
                </p:cNvPr>
                <p:cNvSpPr/>
                <p:nvPr/>
              </p:nvSpPr>
              <p:spPr>
                <a:xfrm>
                  <a:off x="9939975" y="45957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8" name="Google Shape;156;p18">
                <a:extLst>
                  <a:ext uri="{FF2B5EF4-FFF2-40B4-BE49-F238E27FC236}">
                    <a16:creationId xmlns:a16="http://schemas.microsoft.com/office/drawing/2014/main" id="{5B2A6C15-39FF-26F9-E348-EA5030F63F28}"/>
                  </a:ext>
                </a:extLst>
              </p:cNvPr>
              <p:cNvSpPr txBox="1"/>
              <p:nvPr/>
            </p:nvSpPr>
            <p:spPr>
              <a:xfrm>
                <a:off x="10585700" y="3800300"/>
                <a:ext cx="64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CPU</a:t>
                </a:r>
                <a:endParaRPr>
                  <a:solidFill>
                    <a:schemeClr val="dk1"/>
                  </a:solidFill>
                  <a:latin typeface="Cabin"/>
                  <a:ea typeface="Cabin"/>
                  <a:cs typeface="Cabin"/>
                  <a:sym typeface="Cabin"/>
                </a:endParaRPr>
              </a:p>
            </p:txBody>
          </p:sp>
          <p:sp>
            <p:nvSpPr>
              <p:cNvPr id="9" name="Google Shape;157;p18">
                <a:extLst>
                  <a:ext uri="{FF2B5EF4-FFF2-40B4-BE49-F238E27FC236}">
                    <a16:creationId xmlns:a16="http://schemas.microsoft.com/office/drawing/2014/main" id="{5E3912B8-FE96-1575-5340-0A9BDBEC4425}"/>
                  </a:ext>
                </a:extLst>
              </p:cNvPr>
              <p:cNvSpPr txBox="1"/>
              <p:nvPr/>
            </p:nvSpPr>
            <p:spPr>
              <a:xfrm>
                <a:off x="10481900" y="4257500"/>
                <a:ext cx="94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Memory</a:t>
                </a:r>
                <a:endParaRPr>
                  <a:solidFill>
                    <a:schemeClr val="dk1"/>
                  </a:solidFill>
                  <a:latin typeface="Cabin"/>
                  <a:ea typeface="Cabin"/>
                  <a:cs typeface="Cabin"/>
                  <a:sym typeface="Cabin"/>
                </a:endParaRPr>
              </a:p>
            </p:txBody>
          </p:sp>
        </p:grpSp>
        <p:grpSp>
          <p:nvGrpSpPr>
            <p:cNvPr id="19" name="Google Shape;160;p18">
              <a:extLst>
                <a:ext uri="{FF2B5EF4-FFF2-40B4-BE49-F238E27FC236}">
                  <a16:creationId xmlns:a16="http://schemas.microsoft.com/office/drawing/2014/main" id="{64D6C133-A92A-2D6E-0F5A-6EADAC7F5413}"/>
                </a:ext>
              </a:extLst>
            </p:cNvPr>
            <p:cNvGrpSpPr/>
            <p:nvPr/>
          </p:nvGrpSpPr>
          <p:grpSpPr>
            <a:xfrm>
              <a:off x="6943154" y="2754397"/>
              <a:ext cx="1124712" cy="1908989"/>
              <a:chOff x="2831498" y="4952406"/>
              <a:chExt cx="937176" cy="3029228"/>
            </a:xfrm>
          </p:grpSpPr>
          <p:sp>
            <p:nvSpPr>
              <p:cNvPr id="20" name="Google Shape;161;p18">
                <a:extLst>
                  <a:ext uri="{FF2B5EF4-FFF2-40B4-BE49-F238E27FC236}">
                    <a16:creationId xmlns:a16="http://schemas.microsoft.com/office/drawing/2014/main" id="{21561E08-7DC3-0B6C-594A-A3F06B4FB03B}"/>
                  </a:ext>
                </a:extLst>
              </p:cNvPr>
              <p:cNvSpPr/>
              <p:nvPr/>
            </p:nvSpPr>
            <p:spPr>
              <a:xfrm>
                <a:off x="3127400" y="4952406"/>
                <a:ext cx="304773" cy="580396"/>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sp>
            <p:nvSpPr>
              <p:cNvPr id="21" name="Google Shape;162;p18">
                <a:extLst>
                  <a:ext uri="{FF2B5EF4-FFF2-40B4-BE49-F238E27FC236}">
                    <a16:creationId xmlns:a16="http://schemas.microsoft.com/office/drawing/2014/main" id="{13FC9E8F-0410-DFB6-AEC8-D9E90F61B27B}"/>
                  </a:ext>
                </a:extLst>
              </p:cNvPr>
              <p:cNvSpPr txBox="1"/>
              <p:nvPr/>
            </p:nvSpPr>
            <p:spPr>
              <a:xfrm>
                <a:off x="2831498" y="6516522"/>
                <a:ext cx="937176" cy="14651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3 cores</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1G</a:t>
                </a:r>
                <a:endParaRPr sz="1600" dirty="0">
                  <a:solidFill>
                    <a:schemeClr val="dk1"/>
                  </a:solidFill>
                  <a:latin typeface="Cabin"/>
                  <a:ea typeface="Cabin"/>
                  <a:cs typeface="Cabin"/>
                  <a:sym typeface="Cabin"/>
                </a:endParaRPr>
              </a:p>
            </p:txBody>
          </p:sp>
        </p:grpSp>
        <p:grpSp>
          <p:nvGrpSpPr>
            <p:cNvPr id="22" name="Google Shape;164;p18">
              <a:extLst>
                <a:ext uri="{FF2B5EF4-FFF2-40B4-BE49-F238E27FC236}">
                  <a16:creationId xmlns:a16="http://schemas.microsoft.com/office/drawing/2014/main" id="{E3D84696-71BC-9463-1122-3A766A1428C6}"/>
                </a:ext>
              </a:extLst>
            </p:cNvPr>
            <p:cNvGrpSpPr/>
            <p:nvPr/>
          </p:nvGrpSpPr>
          <p:grpSpPr>
            <a:xfrm>
              <a:off x="9543965" y="3800503"/>
              <a:ext cx="989528" cy="863547"/>
              <a:chOff x="11232472" y="4035125"/>
              <a:chExt cx="989528" cy="863547"/>
            </a:xfrm>
          </p:grpSpPr>
          <p:sp>
            <p:nvSpPr>
              <p:cNvPr id="23" name="Google Shape;165;p18">
                <a:extLst>
                  <a:ext uri="{FF2B5EF4-FFF2-40B4-BE49-F238E27FC236}">
                    <a16:creationId xmlns:a16="http://schemas.microsoft.com/office/drawing/2014/main" id="{555E8006-399D-8C05-DD72-9F97C061BFE8}"/>
                  </a:ext>
                </a:extLst>
              </p:cNvPr>
              <p:cNvSpPr txBox="1"/>
              <p:nvPr/>
            </p:nvSpPr>
            <p:spPr>
              <a:xfrm>
                <a:off x="11234400" y="4035125"/>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4/4 cores</a:t>
                </a:r>
                <a:endParaRPr dirty="0">
                  <a:solidFill>
                    <a:schemeClr val="dk1"/>
                  </a:solidFill>
                  <a:latin typeface="Cabin"/>
                  <a:ea typeface="Cabin"/>
                  <a:cs typeface="Cabin"/>
                  <a:sym typeface="Cabin"/>
                </a:endParaRPr>
              </a:p>
            </p:txBody>
          </p:sp>
          <p:sp>
            <p:nvSpPr>
              <p:cNvPr id="24" name="Google Shape;166;p18">
                <a:extLst>
                  <a:ext uri="{FF2B5EF4-FFF2-40B4-BE49-F238E27FC236}">
                    <a16:creationId xmlns:a16="http://schemas.microsoft.com/office/drawing/2014/main" id="{EC1EF87A-CAE5-6602-AA49-26C07B5C8540}"/>
                  </a:ext>
                </a:extLst>
              </p:cNvPr>
              <p:cNvSpPr txBox="1"/>
              <p:nvPr/>
            </p:nvSpPr>
            <p:spPr>
              <a:xfrm>
                <a:off x="11232472" y="4498593"/>
                <a:ext cx="8052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2/4 GBs</a:t>
                </a:r>
                <a:endParaRPr dirty="0">
                  <a:solidFill>
                    <a:schemeClr val="dk1"/>
                  </a:solidFill>
                  <a:latin typeface="Cabin"/>
                  <a:ea typeface="Cabin"/>
                  <a:cs typeface="Cabin"/>
                  <a:sym typeface="Cabin"/>
                </a:endParaRPr>
              </a:p>
            </p:txBody>
          </p:sp>
        </p:grpSp>
        <p:sp>
          <p:nvSpPr>
            <p:cNvPr id="25" name="Google Shape;167;p18">
              <a:extLst>
                <a:ext uri="{FF2B5EF4-FFF2-40B4-BE49-F238E27FC236}">
                  <a16:creationId xmlns:a16="http://schemas.microsoft.com/office/drawing/2014/main" id="{D835EB20-B0D8-37FF-2AAE-89F57ADCB688}"/>
                </a:ext>
              </a:extLst>
            </p:cNvPr>
            <p:cNvSpPr/>
            <p:nvPr/>
          </p:nvSpPr>
          <p:spPr>
            <a:xfrm>
              <a:off x="8098864" y="3899069"/>
              <a:ext cx="1097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 name="Google Shape;168;p18">
              <a:extLst>
                <a:ext uri="{FF2B5EF4-FFF2-40B4-BE49-F238E27FC236}">
                  <a16:creationId xmlns:a16="http://schemas.microsoft.com/office/drawing/2014/main" id="{90DE1B05-5BA6-275C-BEFF-E866C143BD06}"/>
                </a:ext>
              </a:extLst>
            </p:cNvPr>
            <p:cNvSpPr/>
            <p:nvPr/>
          </p:nvSpPr>
          <p:spPr>
            <a:xfrm>
              <a:off x="8098864" y="4361094"/>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30" name="Google Shape;172;p18">
              <a:extLst>
                <a:ext uri="{FF2B5EF4-FFF2-40B4-BE49-F238E27FC236}">
                  <a16:creationId xmlns:a16="http://schemas.microsoft.com/office/drawing/2014/main" id="{19D4BA71-0DEB-8712-2E0B-F8B1A60A1D15}"/>
                </a:ext>
              </a:extLst>
            </p:cNvPr>
            <p:cNvGrpSpPr/>
            <p:nvPr/>
          </p:nvGrpSpPr>
          <p:grpSpPr>
            <a:xfrm>
              <a:off x="6252107" y="2755269"/>
              <a:ext cx="1121562" cy="1908117"/>
              <a:chOff x="3787023" y="5368895"/>
              <a:chExt cx="1121562" cy="1908117"/>
            </a:xfrm>
          </p:grpSpPr>
          <p:sp>
            <p:nvSpPr>
              <p:cNvPr id="31" name="Google Shape;173;p18">
                <a:extLst>
                  <a:ext uri="{FF2B5EF4-FFF2-40B4-BE49-F238E27FC236}">
                    <a16:creationId xmlns:a16="http://schemas.microsoft.com/office/drawing/2014/main" id="{581E1685-B8BB-CCD8-A43E-558A39CC87B7}"/>
                  </a:ext>
                </a:extLst>
              </p:cNvPr>
              <p:cNvSpPr/>
              <p:nvPr/>
            </p:nvSpPr>
            <p:spPr>
              <a:xfrm>
                <a:off x="4159285" y="5368895"/>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174;p18">
                <a:extLst>
                  <a:ext uri="{FF2B5EF4-FFF2-40B4-BE49-F238E27FC236}">
                    <a16:creationId xmlns:a16="http://schemas.microsoft.com/office/drawing/2014/main" id="{6E0B108C-E957-3ABC-937C-2079F78BC599}"/>
                  </a:ext>
                </a:extLst>
              </p:cNvPr>
              <p:cNvSpPr txBox="1"/>
              <p:nvPr/>
            </p:nvSpPr>
            <p:spPr>
              <a:xfrm>
                <a:off x="3787023" y="6353713"/>
                <a:ext cx="1121562"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1 core</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2G</a:t>
                </a:r>
                <a:endParaRPr sz="1600" dirty="0">
                  <a:solidFill>
                    <a:schemeClr val="dk1"/>
                  </a:solidFill>
                  <a:latin typeface="Cabin"/>
                  <a:ea typeface="Cabin"/>
                  <a:cs typeface="Cabin"/>
                  <a:sym typeface="Cabin"/>
                </a:endParaRPr>
              </a:p>
            </p:txBody>
          </p:sp>
        </p:grpSp>
        <p:grpSp>
          <p:nvGrpSpPr>
            <p:cNvPr id="33" name="Google Shape;176;p18">
              <a:extLst>
                <a:ext uri="{FF2B5EF4-FFF2-40B4-BE49-F238E27FC236}">
                  <a16:creationId xmlns:a16="http://schemas.microsoft.com/office/drawing/2014/main" id="{A4648C6A-4975-7C6B-F3E4-94C700CB3456}"/>
                </a:ext>
              </a:extLst>
            </p:cNvPr>
            <p:cNvGrpSpPr/>
            <p:nvPr/>
          </p:nvGrpSpPr>
          <p:grpSpPr>
            <a:xfrm>
              <a:off x="8464718" y="3899083"/>
              <a:ext cx="1097250" cy="645025"/>
              <a:chOff x="10153225" y="4133705"/>
              <a:chExt cx="1097250" cy="645025"/>
            </a:xfrm>
          </p:grpSpPr>
          <p:sp>
            <p:nvSpPr>
              <p:cNvPr id="34" name="Google Shape;177;p18">
                <a:extLst>
                  <a:ext uri="{FF2B5EF4-FFF2-40B4-BE49-F238E27FC236}">
                    <a16:creationId xmlns:a16="http://schemas.microsoft.com/office/drawing/2014/main" id="{364715DC-D51E-8E95-FADD-326E0CF907EA}"/>
                  </a:ext>
                </a:extLst>
              </p:cNvPr>
              <p:cNvSpPr/>
              <p:nvPr/>
            </p:nvSpPr>
            <p:spPr>
              <a:xfrm>
                <a:off x="10884775" y="413370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5" name="Google Shape;178;p18">
                <a:extLst>
                  <a:ext uri="{FF2B5EF4-FFF2-40B4-BE49-F238E27FC236}">
                    <a16:creationId xmlns:a16="http://schemas.microsoft.com/office/drawing/2014/main" id="{27E2E4DD-E990-DFFE-7B08-1AA1C6C65E22}"/>
                  </a:ext>
                </a:extLst>
              </p:cNvPr>
              <p:cNvSpPr/>
              <p:nvPr/>
            </p:nvSpPr>
            <p:spPr>
              <a:xfrm>
                <a:off x="10153225" y="4595730"/>
                <a:ext cx="73152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39" name="Google Shape;182;p18">
              <a:extLst>
                <a:ext uri="{FF2B5EF4-FFF2-40B4-BE49-F238E27FC236}">
                  <a16:creationId xmlns:a16="http://schemas.microsoft.com/office/drawing/2014/main" id="{BD64C801-A4D0-3C00-F133-CA2B5909AB5F}"/>
                </a:ext>
              </a:extLst>
            </p:cNvPr>
            <p:cNvGrpSpPr/>
            <p:nvPr/>
          </p:nvGrpSpPr>
          <p:grpSpPr>
            <a:xfrm>
              <a:off x="5469551" y="2749582"/>
              <a:ext cx="1272165" cy="1913804"/>
              <a:chOff x="3696622" y="5368895"/>
              <a:chExt cx="1272165" cy="1913804"/>
            </a:xfrm>
          </p:grpSpPr>
          <p:sp>
            <p:nvSpPr>
              <p:cNvPr id="40" name="Google Shape;183;p18">
                <a:extLst>
                  <a:ext uri="{FF2B5EF4-FFF2-40B4-BE49-F238E27FC236}">
                    <a16:creationId xmlns:a16="http://schemas.microsoft.com/office/drawing/2014/main" id="{F54C67EF-2B0B-7FFC-F907-97EAECF0E555}"/>
                  </a:ext>
                </a:extLst>
              </p:cNvPr>
              <p:cNvSpPr/>
              <p:nvPr/>
            </p:nvSpPr>
            <p:spPr>
              <a:xfrm>
                <a:off x="4159285" y="5368895"/>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1" name="Google Shape;184;p18">
                <a:extLst>
                  <a:ext uri="{FF2B5EF4-FFF2-40B4-BE49-F238E27FC236}">
                    <a16:creationId xmlns:a16="http://schemas.microsoft.com/office/drawing/2014/main" id="{14FE2D46-7D8A-D055-E01D-EA586E06450E}"/>
                  </a:ext>
                </a:extLst>
              </p:cNvPr>
              <p:cNvSpPr txBox="1"/>
              <p:nvPr/>
            </p:nvSpPr>
            <p:spPr>
              <a:xfrm>
                <a:off x="3696622" y="6359400"/>
                <a:ext cx="1272165"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1 core</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2G</a:t>
                </a:r>
                <a:endParaRPr sz="1600" dirty="0">
                  <a:solidFill>
                    <a:schemeClr val="dk1"/>
                  </a:solidFill>
                  <a:latin typeface="Cabin"/>
                  <a:ea typeface="Cabin"/>
                  <a:cs typeface="Cabin"/>
                  <a:sym typeface="Cabin"/>
                </a:endParaRPr>
              </a:p>
            </p:txBody>
          </p:sp>
        </p:grpSp>
        <p:grpSp>
          <p:nvGrpSpPr>
            <p:cNvPr id="3" name="Group 2">
              <a:extLst>
                <a:ext uri="{FF2B5EF4-FFF2-40B4-BE49-F238E27FC236}">
                  <a16:creationId xmlns:a16="http://schemas.microsoft.com/office/drawing/2014/main" id="{A3FFC1DE-533D-7FBB-95BD-A580C9B7F205}"/>
                </a:ext>
              </a:extLst>
            </p:cNvPr>
            <p:cNvGrpSpPr/>
            <p:nvPr/>
          </p:nvGrpSpPr>
          <p:grpSpPr>
            <a:xfrm>
              <a:off x="5523683" y="4619038"/>
              <a:ext cx="2564279" cy="437149"/>
              <a:chOff x="7231880" y="4934367"/>
              <a:chExt cx="2564279" cy="437149"/>
            </a:xfrm>
          </p:grpSpPr>
          <p:sp>
            <p:nvSpPr>
              <p:cNvPr id="4" name="Google Shape;162;p18">
                <a:extLst>
                  <a:ext uri="{FF2B5EF4-FFF2-40B4-BE49-F238E27FC236}">
                    <a16:creationId xmlns:a16="http://schemas.microsoft.com/office/drawing/2014/main" id="{8C97CC62-FA2D-6631-E868-695EBB49137D}"/>
                  </a:ext>
                </a:extLst>
              </p:cNvPr>
              <p:cNvSpPr txBox="1"/>
              <p:nvPr/>
            </p:nvSpPr>
            <p:spPr>
              <a:xfrm>
                <a:off x="7231880" y="4940659"/>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Type-1</a:t>
                </a:r>
                <a:endParaRPr sz="1600" dirty="0">
                  <a:solidFill>
                    <a:schemeClr val="dk1"/>
                  </a:solidFill>
                  <a:latin typeface="Cabin"/>
                  <a:ea typeface="Cabin"/>
                  <a:cs typeface="Cabin"/>
                  <a:sym typeface="Cabin"/>
                </a:endParaRPr>
              </a:p>
            </p:txBody>
          </p:sp>
          <p:sp>
            <p:nvSpPr>
              <p:cNvPr id="6" name="Google Shape;162;p18">
                <a:extLst>
                  <a:ext uri="{FF2B5EF4-FFF2-40B4-BE49-F238E27FC236}">
                    <a16:creationId xmlns:a16="http://schemas.microsoft.com/office/drawing/2014/main" id="{FB817566-0F10-AC96-C0B1-48D32D4F5C7D}"/>
                  </a:ext>
                </a:extLst>
              </p:cNvPr>
              <p:cNvSpPr txBox="1"/>
              <p:nvPr/>
            </p:nvSpPr>
            <p:spPr>
              <a:xfrm>
                <a:off x="7942412" y="4934367"/>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Type-1</a:t>
                </a:r>
                <a:endParaRPr sz="1600" dirty="0">
                  <a:solidFill>
                    <a:schemeClr val="dk1"/>
                  </a:solidFill>
                  <a:latin typeface="Cabin"/>
                  <a:ea typeface="Cabin"/>
                  <a:cs typeface="Cabin"/>
                  <a:sym typeface="Cabin"/>
                </a:endParaRPr>
              </a:p>
            </p:txBody>
          </p:sp>
          <p:sp>
            <p:nvSpPr>
              <p:cNvPr id="10" name="Google Shape;162;p18">
                <a:extLst>
                  <a:ext uri="{FF2B5EF4-FFF2-40B4-BE49-F238E27FC236}">
                    <a16:creationId xmlns:a16="http://schemas.microsoft.com/office/drawing/2014/main" id="{6A884A8F-8D72-0E32-18A7-F9B71F2D221B}"/>
                  </a:ext>
                </a:extLst>
              </p:cNvPr>
              <p:cNvSpPr txBox="1"/>
              <p:nvPr/>
            </p:nvSpPr>
            <p:spPr>
              <a:xfrm>
                <a:off x="8671447" y="4934367"/>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Type-2</a:t>
                </a:r>
                <a:endParaRPr sz="1600" dirty="0">
                  <a:solidFill>
                    <a:schemeClr val="dk1"/>
                  </a:solidFill>
                  <a:latin typeface="Cabin"/>
                  <a:ea typeface="Cabin"/>
                  <a:cs typeface="Cabin"/>
                  <a:sym typeface="Cabin"/>
                </a:endParaRPr>
              </a:p>
            </p:txBody>
          </p:sp>
        </p:grpSp>
      </p:grpSp>
      <p:grpSp>
        <p:nvGrpSpPr>
          <p:cNvPr id="52" name="Group 51">
            <a:extLst>
              <a:ext uri="{FF2B5EF4-FFF2-40B4-BE49-F238E27FC236}">
                <a16:creationId xmlns:a16="http://schemas.microsoft.com/office/drawing/2014/main" id="{AA4E7E73-55AA-A5C9-E5C1-D4D0E065CD34}"/>
              </a:ext>
            </a:extLst>
          </p:cNvPr>
          <p:cNvGrpSpPr/>
          <p:nvPr/>
        </p:nvGrpSpPr>
        <p:grpSpPr>
          <a:xfrm>
            <a:off x="888392" y="1601032"/>
            <a:ext cx="3859929" cy="589378"/>
            <a:chOff x="440008" y="1824937"/>
            <a:chExt cx="3859929" cy="589378"/>
          </a:xfrm>
        </p:grpSpPr>
        <p:cxnSp>
          <p:nvCxnSpPr>
            <p:cNvPr id="48" name="Straight Arrow Connector 47">
              <a:extLst>
                <a:ext uri="{FF2B5EF4-FFF2-40B4-BE49-F238E27FC236}">
                  <a16:creationId xmlns:a16="http://schemas.microsoft.com/office/drawing/2014/main" id="{716D2985-02A3-CC3F-6AC7-335EC7EF3E4D}"/>
                </a:ext>
              </a:extLst>
            </p:cNvPr>
            <p:cNvCxnSpPr>
              <a:cxnSpLocks/>
            </p:cNvCxnSpPr>
            <p:nvPr/>
          </p:nvCxnSpPr>
          <p:spPr>
            <a:xfrm>
              <a:off x="2005513" y="2089226"/>
              <a:ext cx="2294424" cy="3250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Google Shape;183;p18">
                  <a:extLst>
                    <a:ext uri="{FF2B5EF4-FFF2-40B4-BE49-F238E27FC236}">
                      <a16:creationId xmlns:a16="http://schemas.microsoft.com/office/drawing/2014/main" id="{C694F6D0-E35C-3AB3-4F8B-FA1434F2B10B}"/>
                    </a:ext>
                  </a:extLst>
                </p:cNvPr>
                <p:cNvSpPr/>
                <p:nvPr/>
              </p:nvSpPr>
              <p:spPr>
                <a:xfrm>
                  <a:off x="1443600" y="1906376"/>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dirty="0">
                    <a:solidFill>
                      <a:schemeClr val="bg1"/>
                    </a:solidFill>
                    <a:latin typeface="Cabin"/>
                    <a:ea typeface="Cabin"/>
                    <a:cs typeface="Cabin"/>
                    <a:sym typeface="Cabin"/>
                  </a:endParaRPr>
                </a:p>
              </p:txBody>
            </p:sp>
          </mc:Choice>
          <mc:Fallback xmlns="">
            <p:sp>
              <p:nvSpPr>
                <p:cNvPr id="18" name="Google Shape;183;p18">
                  <a:extLst>
                    <a:ext uri="{FF2B5EF4-FFF2-40B4-BE49-F238E27FC236}">
                      <a16:creationId xmlns:a16="http://schemas.microsoft.com/office/drawing/2014/main" id="{C694F6D0-E35C-3AB3-4F8B-FA1434F2B10B}"/>
                    </a:ext>
                  </a:extLst>
                </p:cNvPr>
                <p:cNvSpPr>
                  <a:spLocks noRot="1" noChangeAspect="1" noMove="1" noResize="1" noEditPoints="1" noAdjustHandles="1" noChangeArrowheads="1" noChangeShapeType="1" noTextEdit="1"/>
                </p:cNvSpPr>
                <p:nvPr/>
              </p:nvSpPr>
              <p:spPr>
                <a:xfrm>
                  <a:off x="1443600" y="1906376"/>
                  <a:ext cx="365700" cy="365700"/>
                </a:xfrm>
                <a:prstGeom prst="rect">
                  <a:avLst/>
                </a:prstGeom>
                <a:blipFill>
                  <a:blip r:embed="rId4"/>
                  <a:stretch>
                    <a:fillRect r="-3226" b="-6667"/>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8" name="Google Shape;162;p18">
              <a:extLst>
                <a:ext uri="{FF2B5EF4-FFF2-40B4-BE49-F238E27FC236}">
                  <a16:creationId xmlns:a16="http://schemas.microsoft.com/office/drawing/2014/main" id="{2474B425-409C-8DB4-EBBE-4164654317B8}"/>
                </a:ext>
              </a:extLst>
            </p:cNvPr>
            <p:cNvSpPr txBox="1"/>
            <p:nvPr/>
          </p:nvSpPr>
          <p:spPr>
            <a:xfrm>
              <a:off x="440008" y="1867366"/>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Type-1</a:t>
              </a:r>
              <a:endParaRPr sz="1600" dirty="0">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44" name="Google Shape;162;p18">
                  <a:extLst>
                    <a:ext uri="{FF2B5EF4-FFF2-40B4-BE49-F238E27FC236}">
                      <a16:creationId xmlns:a16="http://schemas.microsoft.com/office/drawing/2014/main" id="{E28C3D53-372F-AF54-DFE0-6FFEA3E947C4}"/>
                    </a:ext>
                  </a:extLst>
                </p:cNvPr>
                <p:cNvSpPr txBox="1"/>
                <p:nvPr/>
              </p:nvSpPr>
              <p:spPr>
                <a:xfrm>
                  <a:off x="2620879" y="1824937"/>
                  <a:ext cx="1203094"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Poisson(</a:t>
                  </a:r>
                  <a14:m>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1</m:t>
                          </m:r>
                        </m:sub>
                      </m:sSub>
                    </m:oMath>
                  </a14:m>
                  <a:r>
                    <a:rPr lang="en-US" sz="1600" dirty="0">
                      <a:solidFill>
                        <a:schemeClr val="dk1"/>
                      </a:solidFill>
                      <a:latin typeface="Cabin"/>
                      <a:ea typeface="Cabin"/>
                      <a:cs typeface="Cabin"/>
                      <a:sym typeface="Cabin"/>
                    </a:rPr>
                    <a:t>)</a:t>
                  </a:r>
                  <a:endParaRPr sz="1600" dirty="0">
                    <a:solidFill>
                      <a:schemeClr val="dk1"/>
                    </a:solidFill>
                    <a:latin typeface="Cabin"/>
                    <a:ea typeface="Cabin"/>
                    <a:cs typeface="Cabin"/>
                    <a:sym typeface="Cabin"/>
                  </a:endParaRPr>
                </a:p>
              </p:txBody>
            </p:sp>
          </mc:Choice>
          <mc:Fallback xmlns="">
            <p:sp>
              <p:nvSpPr>
                <p:cNvPr id="44" name="Google Shape;162;p18">
                  <a:extLst>
                    <a:ext uri="{FF2B5EF4-FFF2-40B4-BE49-F238E27FC236}">
                      <a16:creationId xmlns:a16="http://schemas.microsoft.com/office/drawing/2014/main" id="{E28C3D53-372F-AF54-DFE0-6FFEA3E947C4}"/>
                    </a:ext>
                  </a:extLst>
                </p:cNvPr>
                <p:cNvSpPr txBox="1">
                  <a:spLocks noRot="1" noChangeAspect="1" noMove="1" noResize="1" noEditPoints="1" noAdjustHandles="1" noChangeArrowheads="1" noChangeShapeType="1" noTextEdit="1"/>
                </p:cNvSpPr>
                <p:nvPr/>
              </p:nvSpPr>
              <p:spPr>
                <a:xfrm>
                  <a:off x="2620879" y="1824937"/>
                  <a:ext cx="1203094" cy="430857"/>
                </a:xfrm>
                <a:prstGeom prst="rect">
                  <a:avLst/>
                </a:prstGeom>
                <a:blipFill>
                  <a:blip r:embed="rId5"/>
                  <a:stretch>
                    <a:fillRect l="-1042" r="-1042" b="-8824"/>
                  </a:stretch>
                </a:blipFill>
                <a:ln>
                  <a:noFill/>
                </a:ln>
              </p:spPr>
              <p:txBody>
                <a:bodyPr/>
                <a:lstStyle/>
                <a:p>
                  <a:r>
                    <a:rPr lang="en-US">
                      <a:noFill/>
                    </a:rPr>
                    <a:t> </a:t>
                  </a:r>
                </a:p>
              </p:txBody>
            </p:sp>
          </mc:Fallback>
        </mc:AlternateContent>
      </p:grpSp>
      <p:grpSp>
        <p:nvGrpSpPr>
          <p:cNvPr id="51" name="Group 50">
            <a:extLst>
              <a:ext uri="{FF2B5EF4-FFF2-40B4-BE49-F238E27FC236}">
                <a16:creationId xmlns:a16="http://schemas.microsoft.com/office/drawing/2014/main" id="{0811EA8F-273F-8A11-A1DD-0DDE842926C8}"/>
              </a:ext>
            </a:extLst>
          </p:cNvPr>
          <p:cNvGrpSpPr/>
          <p:nvPr/>
        </p:nvGrpSpPr>
        <p:grpSpPr>
          <a:xfrm>
            <a:off x="918011" y="2296178"/>
            <a:ext cx="3824414" cy="735628"/>
            <a:chOff x="441731" y="2542749"/>
            <a:chExt cx="3824414" cy="735628"/>
          </a:xfrm>
        </p:grpSpPr>
        <mc:AlternateContent xmlns:mc="http://schemas.openxmlformats.org/markup-compatibility/2006" xmlns:a14="http://schemas.microsoft.com/office/drawing/2010/main">
          <mc:Choice Requires="a14">
            <p:sp>
              <p:nvSpPr>
                <p:cNvPr id="27" name="Google Shape;161;p18">
                  <a:extLst>
                    <a:ext uri="{FF2B5EF4-FFF2-40B4-BE49-F238E27FC236}">
                      <a16:creationId xmlns:a16="http://schemas.microsoft.com/office/drawing/2014/main" id="{14FFC653-3332-6027-A91C-2B19081C2153}"/>
                    </a:ext>
                  </a:extLst>
                </p:cNvPr>
                <p:cNvSpPr/>
                <p:nvPr/>
              </p:nvSpPr>
              <p:spPr>
                <a:xfrm>
                  <a:off x="1443600" y="2850714"/>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27" name="Google Shape;161;p18">
                  <a:extLst>
                    <a:ext uri="{FF2B5EF4-FFF2-40B4-BE49-F238E27FC236}">
                      <a16:creationId xmlns:a16="http://schemas.microsoft.com/office/drawing/2014/main" id="{14FFC653-3332-6027-A91C-2B19081C2153}"/>
                    </a:ext>
                  </a:extLst>
                </p:cNvPr>
                <p:cNvSpPr>
                  <a:spLocks noRot="1" noChangeAspect="1" noMove="1" noResize="1" noEditPoints="1" noAdjustHandles="1" noChangeArrowheads="1" noChangeShapeType="1" noTextEdit="1"/>
                </p:cNvSpPr>
                <p:nvPr/>
              </p:nvSpPr>
              <p:spPr>
                <a:xfrm>
                  <a:off x="1443600" y="2850714"/>
                  <a:ext cx="365760" cy="365760"/>
                </a:xfrm>
                <a:prstGeom prst="rect">
                  <a:avLst/>
                </a:prstGeom>
                <a:blipFill>
                  <a:blip r:embed="rId6"/>
                  <a:stretch>
                    <a:fillRect r="-6452" b="-3226"/>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9" name="Google Shape;162;p18">
              <a:extLst>
                <a:ext uri="{FF2B5EF4-FFF2-40B4-BE49-F238E27FC236}">
                  <a16:creationId xmlns:a16="http://schemas.microsoft.com/office/drawing/2014/main" id="{19F59DD7-F1AC-0A35-95BF-FC4DF95612CC}"/>
                </a:ext>
              </a:extLst>
            </p:cNvPr>
            <p:cNvSpPr txBox="1"/>
            <p:nvPr/>
          </p:nvSpPr>
          <p:spPr>
            <a:xfrm>
              <a:off x="441731" y="2785617"/>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Type-2</a:t>
              </a:r>
              <a:endParaRPr sz="1600" dirty="0">
                <a:solidFill>
                  <a:schemeClr val="dk1"/>
                </a:solidFill>
                <a:latin typeface="Cabin"/>
                <a:ea typeface="Cabin"/>
                <a:cs typeface="Cabin"/>
                <a:sym typeface="Cabin"/>
              </a:endParaRPr>
            </a:p>
          </p:txBody>
        </p:sp>
        <p:cxnSp>
          <p:nvCxnSpPr>
            <p:cNvPr id="37" name="Straight Arrow Connector 36">
              <a:extLst>
                <a:ext uri="{FF2B5EF4-FFF2-40B4-BE49-F238E27FC236}">
                  <a16:creationId xmlns:a16="http://schemas.microsoft.com/office/drawing/2014/main" id="{743CB1B2-0085-8661-56E3-312976C01C20}"/>
                </a:ext>
              </a:extLst>
            </p:cNvPr>
            <p:cNvCxnSpPr>
              <a:cxnSpLocks/>
            </p:cNvCxnSpPr>
            <p:nvPr/>
          </p:nvCxnSpPr>
          <p:spPr>
            <a:xfrm flipV="1">
              <a:off x="2005513" y="2542749"/>
              <a:ext cx="2260632" cy="49084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Google Shape;162;p18">
                  <a:extLst>
                    <a:ext uri="{FF2B5EF4-FFF2-40B4-BE49-F238E27FC236}">
                      <a16:creationId xmlns:a16="http://schemas.microsoft.com/office/drawing/2014/main" id="{DA84BF11-9F73-A167-9A40-162F0AD37A70}"/>
                    </a:ext>
                  </a:extLst>
                </p:cNvPr>
                <p:cNvSpPr txBox="1"/>
                <p:nvPr/>
              </p:nvSpPr>
              <p:spPr>
                <a:xfrm>
                  <a:off x="2467126" y="2847520"/>
                  <a:ext cx="1203094"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Poisson(</a:t>
                  </a:r>
                  <a14:m>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2</m:t>
                          </m:r>
                        </m:sub>
                      </m:sSub>
                    </m:oMath>
                  </a14:m>
                  <a:r>
                    <a:rPr lang="en-US" sz="1600" dirty="0">
                      <a:solidFill>
                        <a:schemeClr val="dk1"/>
                      </a:solidFill>
                      <a:latin typeface="Cabin"/>
                      <a:ea typeface="Cabin"/>
                      <a:cs typeface="Cabin"/>
                      <a:sym typeface="Cabin"/>
                    </a:rPr>
                    <a:t>)</a:t>
                  </a:r>
                  <a:endParaRPr sz="1600" dirty="0">
                    <a:solidFill>
                      <a:schemeClr val="dk1"/>
                    </a:solidFill>
                    <a:latin typeface="Cabin"/>
                    <a:ea typeface="Cabin"/>
                    <a:cs typeface="Cabin"/>
                    <a:sym typeface="Cabin"/>
                  </a:endParaRPr>
                </a:p>
              </p:txBody>
            </p:sp>
          </mc:Choice>
          <mc:Fallback xmlns="">
            <p:sp>
              <p:nvSpPr>
                <p:cNvPr id="45" name="Google Shape;162;p18">
                  <a:extLst>
                    <a:ext uri="{FF2B5EF4-FFF2-40B4-BE49-F238E27FC236}">
                      <a16:creationId xmlns:a16="http://schemas.microsoft.com/office/drawing/2014/main" id="{DA84BF11-9F73-A167-9A40-162F0AD37A70}"/>
                    </a:ext>
                  </a:extLst>
                </p:cNvPr>
                <p:cNvSpPr txBox="1">
                  <a:spLocks noRot="1" noChangeAspect="1" noMove="1" noResize="1" noEditPoints="1" noAdjustHandles="1" noChangeArrowheads="1" noChangeShapeType="1" noTextEdit="1"/>
                </p:cNvSpPr>
                <p:nvPr/>
              </p:nvSpPr>
              <p:spPr>
                <a:xfrm>
                  <a:off x="2467126" y="2847520"/>
                  <a:ext cx="1203094" cy="430857"/>
                </a:xfrm>
                <a:prstGeom prst="rect">
                  <a:avLst/>
                </a:prstGeom>
                <a:blipFill>
                  <a:blip r:embed="rId7"/>
                  <a:stretch>
                    <a:fillRect l="-1042" r="-1042" b="-5714"/>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5" name="Google Shape;162;p18">
                <a:extLst>
                  <a:ext uri="{FF2B5EF4-FFF2-40B4-BE49-F238E27FC236}">
                    <a16:creationId xmlns:a16="http://schemas.microsoft.com/office/drawing/2014/main" id="{3682D0FE-AAAC-7F3C-CC3E-75DF76FC6013}"/>
                  </a:ext>
                </a:extLst>
              </p:cNvPr>
              <p:cNvSpPr txBox="1"/>
              <p:nvPr/>
            </p:nvSpPr>
            <p:spPr>
              <a:xfrm>
                <a:off x="-188927" y="3297903"/>
                <a:ext cx="6692480" cy="923299"/>
              </a:xfrm>
              <a:prstGeom prst="rect">
                <a:avLst/>
              </a:prstGeom>
              <a:noFill/>
              <a:ln>
                <a:noFill/>
              </a:ln>
            </p:spPr>
            <p:txBody>
              <a:bodyPr spcFirstLastPara="1" wrap="square" lIns="91425" tIns="91425" rIns="91425" bIns="91425" anchor="t" anchorCtr="0">
                <a:spAutoFit/>
              </a:bodyPr>
              <a:lstStyle/>
              <a:p>
                <a:pPr lvl="0" algn="ctr"/>
                <a:r>
                  <a:rPr lang="en-US" sz="1600" i="1" dirty="0">
                    <a:solidFill>
                      <a:schemeClr val="dk1"/>
                    </a:solidFill>
                    <a:latin typeface="Cabin"/>
                    <a:ea typeface="Cabin"/>
                    <a:cs typeface="Cabin"/>
                    <a:sym typeface="Cabin"/>
                  </a:rPr>
                  <a:t>Service requirement </a:t>
                </a:r>
                <a14:m>
                  <m:oMath xmlns:m="http://schemas.openxmlformats.org/officeDocument/2006/math">
                    <m:sSub>
                      <m:sSubPr>
                        <m:ctrlPr>
                          <a:rPr lang="en-US" sz="1600" i="1">
                            <a:solidFill>
                              <a:schemeClr val="dk1"/>
                            </a:solidFill>
                            <a:latin typeface="Cambria Math" panose="02040503050406030204" pitchFamily="18" charset="0"/>
                            <a:ea typeface="Cabin"/>
                            <a:cs typeface="Cabin"/>
                            <a:sym typeface="Cabin"/>
                          </a:rPr>
                        </m:ctrlPr>
                      </m:sSubPr>
                      <m:e>
                        <m:r>
                          <a:rPr lang="en-US" sz="1600" i="1">
                            <a:solidFill>
                              <a:schemeClr val="dk1"/>
                            </a:solidFill>
                            <a:latin typeface="Cambria Math" panose="02040503050406030204" pitchFamily="18" charset="0"/>
                            <a:ea typeface="Cabin"/>
                            <a:cs typeface="Cabin"/>
                            <a:sym typeface="Cabin"/>
                          </a:rPr>
                          <m:t>𝑆</m:t>
                        </m:r>
                      </m:e>
                      <m:sub>
                        <m:r>
                          <a:rPr lang="en-US" sz="1600" i="1">
                            <a:solidFill>
                              <a:schemeClr val="dk1"/>
                            </a:solidFill>
                            <a:latin typeface="Cambria Math" panose="02040503050406030204" pitchFamily="18" charset="0"/>
                            <a:ea typeface="Cabin"/>
                            <a:cs typeface="Cabin"/>
                            <a:sym typeface="Cabin"/>
                          </a:rPr>
                          <m:t>𝑖</m:t>
                        </m:r>
                      </m:sub>
                    </m:sSub>
                  </m:oMath>
                </a14:m>
                <a:r>
                  <a:rPr lang="en-US" sz="1600" dirty="0">
                    <a:solidFill>
                      <a:schemeClr val="dk1"/>
                    </a:solidFill>
                    <a:latin typeface="Cabin"/>
                    <a:ea typeface="Cabin"/>
                    <a:cs typeface="Cabin"/>
                    <a:sym typeface="Cabin"/>
                  </a:rPr>
                  <a:t>: </a:t>
                </a:r>
              </a:p>
              <a:p>
                <a:pPr lvl="0" algn="ctr"/>
                <a:r>
                  <a:rPr lang="en-US" sz="1600" dirty="0">
                    <a:solidFill>
                      <a:schemeClr val="dk1"/>
                    </a:solidFill>
                    <a:latin typeface="Cabin"/>
                    <a:ea typeface="Cabin"/>
                    <a:cs typeface="Cabin"/>
                    <a:sym typeface="Cabin"/>
                  </a:rPr>
                  <a:t>time a type-</a:t>
                </a:r>
                <a14:m>
                  <m:oMath xmlns:m="http://schemas.openxmlformats.org/officeDocument/2006/math">
                    <m:r>
                      <a:rPr lang="en-US" sz="1600" i="1">
                        <a:solidFill>
                          <a:schemeClr val="dk1"/>
                        </a:solidFill>
                        <a:latin typeface="Cambria Math" panose="02040503050406030204" pitchFamily="18" charset="0"/>
                        <a:ea typeface="Cabin"/>
                        <a:cs typeface="Cabin"/>
                        <a:sym typeface="Cabin"/>
                      </a:rPr>
                      <m:t>𝑖</m:t>
                    </m:r>
                  </m:oMath>
                </a14:m>
                <a:r>
                  <a:rPr lang="en-US" sz="1600" dirty="0">
                    <a:solidFill>
                      <a:schemeClr val="dk1"/>
                    </a:solidFill>
                    <a:latin typeface="Cabin"/>
                    <a:ea typeface="Cabin"/>
                    <a:cs typeface="Cabin"/>
                    <a:sym typeface="Cabin"/>
                  </a:rPr>
                  <a:t> job needs to be run on the server before completion.</a:t>
                </a:r>
              </a:p>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𝑖</m:t>
                          </m:r>
                        </m:sub>
                      </m:sSub>
                      <m:r>
                        <a:rPr lang="en-US" sz="1600" i="1">
                          <a:latin typeface="Cambria Math" panose="02040503050406030204" pitchFamily="18" charset="0"/>
                        </a:rPr>
                        <m:t>∼</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exp</m:t>
                          </m:r>
                        </m:fNa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𝜇</m:t>
                              </m:r>
                            </m:e>
                            <m:sub>
                              <m:r>
                                <a:rPr lang="en-US" sz="1600" i="1">
                                  <a:latin typeface="Cambria Math" panose="02040503050406030204" pitchFamily="18" charset="0"/>
                                </a:rPr>
                                <m:t>𝑖</m:t>
                              </m:r>
                            </m:sub>
                          </m:sSub>
                          <m:r>
                            <a:rPr lang="en-US" sz="1600" i="1">
                              <a:latin typeface="Cambria Math" panose="02040503050406030204" pitchFamily="18" charset="0"/>
                            </a:rPr>
                            <m:t>)</m:t>
                          </m:r>
                        </m:e>
                      </m:func>
                      <m:r>
                        <a:rPr lang="en-US" sz="1600" i="1">
                          <a:latin typeface="Cambria Math" panose="02040503050406030204" pitchFamily="18" charset="0"/>
                        </a:rPr>
                        <m:t>, </m:t>
                      </m:r>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𝑑</m:t>
                      </m:r>
                      <m:r>
                        <a:rPr lang="en-US" sz="1600" i="1">
                          <a:latin typeface="Cambria Math" panose="02040503050406030204" pitchFamily="18" charset="0"/>
                        </a:rPr>
                        <m:t>.</m:t>
                      </m:r>
                    </m:oMath>
                  </m:oMathPara>
                </a14:m>
                <a:endParaRPr lang="en-US" sz="1600" dirty="0"/>
              </a:p>
            </p:txBody>
          </p:sp>
        </mc:Choice>
        <mc:Fallback xmlns="">
          <p:sp>
            <p:nvSpPr>
              <p:cNvPr id="55" name="Google Shape;162;p18">
                <a:extLst>
                  <a:ext uri="{FF2B5EF4-FFF2-40B4-BE49-F238E27FC236}">
                    <a16:creationId xmlns:a16="http://schemas.microsoft.com/office/drawing/2014/main" id="{3682D0FE-AAAC-7F3C-CC3E-75DF76FC6013}"/>
                  </a:ext>
                </a:extLst>
              </p:cNvPr>
              <p:cNvSpPr txBox="1">
                <a:spLocks noRot="1" noChangeAspect="1" noMove="1" noResize="1" noEditPoints="1" noAdjustHandles="1" noChangeArrowheads="1" noChangeShapeType="1" noTextEdit="1"/>
              </p:cNvSpPr>
              <p:nvPr/>
            </p:nvSpPr>
            <p:spPr>
              <a:xfrm>
                <a:off x="-188927" y="3297903"/>
                <a:ext cx="6692480" cy="923299"/>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Google Shape;542;p25">
                <a:extLst>
                  <a:ext uri="{FF2B5EF4-FFF2-40B4-BE49-F238E27FC236}">
                    <a16:creationId xmlns:a16="http://schemas.microsoft.com/office/drawing/2014/main" id="{741856C2-873B-4E70-0DFD-47C278D68D07}"/>
                  </a:ext>
                </a:extLst>
              </p:cNvPr>
              <p:cNvSpPr txBox="1"/>
              <p:nvPr/>
            </p:nvSpPr>
            <p:spPr>
              <a:xfrm>
                <a:off x="1253954" y="4312532"/>
                <a:ext cx="3445521"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dirty="0">
                    <a:solidFill>
                      <a:schemeClr val="dk1"/>
                    </a:solidFill>
                    <a:latin typeface="Cabin"/>
                    <a:ea typeface="Cabin"/>
                    <a:cs typeface="Cabin"/>
                    <a:sym typeface="Cabin"/>
                  </a:rPr>
                  <a:t>Arrival rate vector </a:t>
                </a:r>
                <a14:m>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𝝀</m:t>
                    </m:r>
                    <m:r>
                      <a:rPr lang="en-US" sz="1600" b="0" i="1" smtClean="0">
                        <a:solidFill>
                          <a:schemeClr val="dk1"/>
                        </a:solidFill>
                        <a:latin typeface="Cambria Math" panose="02040503050406030204" pitchFamily="18" charset="0"/>
                        <a:ea typeface="Cabin"/>
                        <a:cs typeface="Cabin"/>
                        <a:sym typeface="Cabin"/>
                      </a:rPr>
                      <m:t>=</m:t>
                    </m:r>
                    <m:d>
                      <m:dPr>
                        <m:ctrlPr>
                          <a:rPr lang="en-US" sz="1600" b="0" i="1" smtClean="0">
                            <a:solidFill>
                              <a:schemeClr val="dk1"/>
                            </a:solidFill>
                            <a:latin typeface="Cambria Math" panose="02040503050406030204" pitchFamily="18" charset="0"/>
                            <a:ea typeface="Cabin"/>
                            <a:cs typeface="Cabin"/>
                            <a:sym typeface="Cabin"/>
                          </a:rPr>
                        </m:ctrlPr>
                      </m:dPr>
                      <m:e>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𝐾</m:t>
                            </m:r>
                          </m:sub>
                        </m:sSub>
                      </m:e>
                    </m:d>
                  </m:oMath>
                </a14:m>
                <a:r>
                  <a:rPr lang="en-US" sz="1600" b="0" i="1" dirty="0">
                    <a:solidFill>
                      <a:schemeClr val="dk1"/>
                    </a:solidFill>
                    <a:latin typeface="Cabin"/>
                    <a:ea typeface="Cabin"/>
                    <a:cs typeface="Cabin"/>
                    <a:sym typeface="Cabin"/>
                  </a:rPr>
                  <a:t>.</a:t>
                </a:r>
              </a:p>
            </p:txBody>
          </p:sp>
        </mc:Choice>
        <mc:Fallback xmlns="">
          <p:sp>
            <p:nvSpPr>
              <p:cNvPr id="60" name="Google Shape;542;p25">
                <a:extLst>
                  <a:ext uri="{FF2B5EF4-FFF2-40B4-BE49-F238E27FC236}">
                    <a16:creationId xmlns:a16="http://schemas.microsoft.com/office/drawing/2014/main" id="{741856C2-873B-4E70-0DFD-47C278D68D07}"/>
                  </a:ext>
                </a:extLst>
              </p:cNvPr>
              <p:cNvSpPr txBox="1">
                <a:spLocks noRot="1" noChangeAspect="1" noMove="1" noResize="1" noEditPoints="1" noAdjustHandles="1" noChangeArrowheads="1" noChangeShapeType="1" noTextEdit="1"/>
              </p:cNvSpPr>
              <p:nvPr/>
            </p:nvSpPr>
            <p:spPr>
              <a:xfrm>
                <a:off x="1253954" y="4312532"/>
                <a:ext cx="3445521" cy="430857"/>
              </a:xfrm>
              <a:prstGeom prst="rect">
                <a:avLst/>
              </a:prstGeom>
              <a:blipFill>
                <a:blip r:embed="rId9"/>
                <a:stretch>
                  <a:fillRect l="-733" b="-5714"/>
                </a:stretch>
              </a:blipFill>
              <a:ln>
                <a:noFill/>
              </a:ln>
            </p:spPr>
            <p:txBody>
              <a:bodyPr/>
              <a:lstStyle/>
              <a:p>
                <a:r>
                  <a:rPr lang="en-US">
                    <a:noFill/>
                  </a:rPr>
                  <a:t> </a:t>
                </a:r>
              </a:p>
            </p:txBody>
          </p:sp>
        </mc:Fallback>
      </mc:AlternateContent>
      <p:sp>
        <p:nvSpPr>
          <p:cNvPr id="61" name="Google Shape;199;p19">
            <a:extLst>
              <a:ext uri="{FF2B5EF4-FFF2-40B4-BE49-F238E27FC236}">
                <a16:creationId xmlns:a16="http://schemas.microsoft.com/office/drawing/2014/main" id="{4462825D-ADB7-E2FE-533D-9F10165E0905}"/>
              </a:ext>
            </a:extLst>
          </p:cNvPr>
          <p:cNvSpPr txBox="1">
            <a:spLocks noGrp="1"/>
          </p:cNvSpPr>
          <p:nvPr>
            <p:ph type="body" idx="1"/>
          </p:nvPr>
        </p:nvSpPr>
        <p:spPr>
          <a:xfrm>
            <a:off x="636105" y="4821956"/>
            <a:ext cx="11238851" cy="1471077"/>
          </a:xfrm>
          <a:prstGeom prst="rect">
            <a:avLst/>
          </a:prstGeom>
        </p:spPr>
        <p:txBody>
          <a:bodyPr spcFirstLastPara="1" wrap="square" lIns="91425" tIns="91425" rIns="91425" bIns="91425" anchor="t" anchorCtr="0">
            <a:noAutofit/>
          </a:bodyPr>
          <a:lstStyle/>
          <a:p>
            <a:pPr marL="50800" lvl="0" indent="0" algn="l" rtl="0">
              <a:lnSpc>
                <a:spcPct val="100000"/>
              </a:lnSpc>
              <a:spcBef>
                <a:spcPts val="0"/>
              </a:spcBef>
              <a:spcAft>
                <a:spcPts val="0"/>
              </a:spcAft>
              <a:buSzPts val="2800"/>
              <a:buNone/>
            </a:pPr>
            <a:r>
              <a:rPr lang="en-US" sz="2400" dirty="0"/>
              <a:t>Goal:</a:t>
            </a:r>
          </a:p>
          <a:p>
            <a:pPr>
              <a:lnSpc>
                <a:spcPct val="100000"/>
              </a:lnSpc>
              <a:spcBef>
                <a:spcPts val="0"/>
              </a:spcBef>
              <a:buFont typeface="Arial" panose="020B0604020202020204" pitchFamily="34" charset="0"/>
              <a:buChar char="•"/>
            </a:pPr>
            <a:r>
              <a:rPr lang="en-US" sz="2400" dirty="0"/>
              <a:t>Analyze</a:t>
            </a:r>
            <a:r>
              <a:rPr lang="en-US" sz="2400" i="1" dirty="0"/>
              <a:t> the mean response time</a:t>
            </a:r>
            <a:endParaRPr lang="en-US" sz="2400" dirty="0"/>
          </a:p>
          <a:p>
            <a:pPr>
              <a:lnSpc>
                <a:spcPct val="100000"/>
              </a:lnSpc>
              <a:spcBef>
                <a:spcPts val="0"/>
              </a:spcBef>
              <a:buFont typeface="Arial" panose="020B0604020202020204" pitchFamily="34" charset="0"/>
              <a:buChar char="•"/>
            </a:pPr>
            <a:r>
              <a:rPr lang="en-US" sz="2400" dirty="0"/>
              <a:t>Maximize</a:t>
            </a:r>
            <a:r>
              <a:rPr lang="en-US" sz="2400" i="1" dirty="0"/>
              <a:t> the capacity region: </a:t>
            </a:r>
            <a:r>
              <a:rPr lang="en-US" sz="2400" dirty="0"/>
              <a:t>set of conditions </a:t>
            </a:r>
            <a:r>
              <a:rPr lang="en-US" sz="2400" dirty="0" err="1"/>
              <a:t>s.t.</a:t>
            </a:r>
            <a:r>
              <a:rPr lang="en-US" sz="2400" dirty="0"/>
              <a:t> mean response time is bounded</a:t>
            </a:r>
            <a:endParaRPr lang="en-US" sz="2400" i="1" dirty="0"/>
          </a:p>
        </p:txBody>
      </p:sp>
    </p:spTree>
    <p:extLst>
      <p:ext uri="{BB962C8B-B14F-4D97-AF65-F5344CB8AC3E}">
        <p14:creationId xmlns:p14="http://schemas.microsoft.com/office/powerpoint/2010/main" val="359844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43"/>
          <p:cNvSpPr txBox="1">
            <a:spLocks noGrp="1"/>
          </p:cNvSpPr>
          <p:nvPr>
            <p:ph type="title"/>
          </p:nvPr>
        </p:nvSpPr>
        <p:spPr>
          <a:xfrm>
            <a:off x="838200" y="1365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100"/>
              <a:t>Our Ideas: Modulated Service Rate (MSR)</a:t>
            </a:r>
            <a:endParaRPr sz="4100"/>
          </a:p>
        </p:txBody>
      </p:sp>
      <p:sp>
        <p:nvSpPr>
          <p:cNvPr id="1377" name="Google Shape;1377;p43"/>
          <p:cNvSpPr txBox="1">
            <a:spLocks noGrp="1"/>
          </p:cNvSpPr>
          <p:nvPr>
            <p:ph type="body" idx="1"/>
          </p:nvPr>
        </p:nvSpPr>
        <p:spPr>
          <a:xfrm>
            <a:off x="838200" y="1334675"/>
            <a:ext cx="10515600" cy="22023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A set of algorithm that:</a:t>
            </a:r>
            <a:endParaRPr/>
          </a:p>
          <a:p>
            <a:pPr marL="914400" lvl="1" indent="-381000" algn="l" rtl="0">
              <a:spcBef>
                <a:spcPts val="0"/>
              </a:spcBef>
              <a:spcAft>
                <a:spcPts val="0"/>
              </a:spcAft>
              <a:buSzPts val="2400"/>
              <a:buChar char="○"/>
            </a:pPr>
            <a:r>
              <a:rPr lang="en-US"/>
              <a:t>Uses a Continuous Time Markov Chain (CTMC) to modulate among pre-selected schedules.</a:t>
            </a:r>
            <a:endParaRPr/>
          </a:p>
        </p:txBody>
      </p:sp>
      <p:sp>
        <p:nvSpPr>
          <p:cNvPr id="1378" name="Google Shape;1378;p43"/>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grpSp>
        <p:nvGrpSpPr>
          <p:cNvPr id="1379" name="Google Shape;1379;p43"/>
          <p:cNvGrpSpPr/>
          <p:nvPr/>
        </p:nvGrpSpPr>
        <p:grpSpPr>
          <a:xfrm>
            <a:off x="3819650" y="3670375"/>
            <a:ext cx="4396375" cy="2109175"/>
            <a:chOff x="3819650" y="3898975"/>
            <a:chExt cx="4396375" cy="2109175"/>
          </a:xfrm>
        </p:grpSpPr>
        <p:sp>
          <p:nvSpPr>
            <p:cNvPr id="1380" name="Google Shape;1380;p43"/>
            <p:cNvSpPr/>
            <p:nvPr/>
          </p:nvSpPr>
          <p:spPr>
            <a:xfrm>
              <a:off x="3819650"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1</a:t>
              </a:r>
              <a:endParaRPr>
                <a:latin typeface="Cabin"/>
                <a:ea typeface="Cabin"/>
                <a:cs typeface="Cabin"/>
                <a:sym typeface="Cabin"/>
              </a:endParaRPr>
            </a:p>
          </p:txBody>
        </p:sp>
        <p:sp>
          <p:nvSpPr>
            <p:cNvPr id="1381" name="Google Shape;1381;p43"/>
            <p:cNvSpPr/>
            <p:nvPr/>
          </p:nvSpPr>
          <p:spPr>
            <a:xfrm>
              <a:off x="6547425"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2</a:t>
              </a:r>
              <a:endParaRPr>
                <a:latin typeface="Cabin"/>
                <a:ea typeface="Cabin"/>
                <a:cs typeface="Cabin"/>
                <a:sym typeface="Cabin"/>
              </a:endParaRPr>
            </a:p>
          </p:txBody>
        </p:sp>
        <p:sp>
          <p:nvSpPr>
            <p:cNvPr id="1382" name="Google Shape;1382;p43"/>
            <p:cNvSpPr/>
            <p:nvPr/>
          </p:nvSpPr>
          <p:spPr>
            <a:xfrm>
              <a:off x="5261700" y="541985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3</a:t>
              </a:r>
              <a:endParaRPr>
                <a:latin typeface="Cabin"/>
                <a:ea typeface="Cabin"/>
                <a:cs typeface="Cabin"/>
                <a:sym typeface="Cabin"/>
              </a:endParaRPr>
            </a:p>
          </p:txBody>
        </p:sp>
        <p:cxnSp>
          <p:nvCxnSpPr>
            <p:cNvPr id="1383" name="Google Shape;1383;p43"/>
            <p:cNvCxnSpPr>
              <a:stCxn id="1380" idx="7"/>
              <a:endCxn id="1381" idx="1"/>
            </p:cNvCxnSpPr>
            <p:nvPr/>
          </p:nvCxnSpPr>
          <p:spPr>
            <a:xfrm rot="-5400000" flipH="1">
              <a:off x="6017589" y="3742655"/>
              <a:ext cx="600" cy="1548000"/>
            </a:xfrm>
            <a:prstGeom prst="curvedConnector3">
              <a:avLst>
                <a:gd name="adj1" fmla="val -54046590"/>
              </a:avLst>
            </a:prstGeom>
            <a:noFill/>
            <a:ln w="9525" cap="flat" cmpd="sng">
              <a:solidFill>
                <a:schemeClr val="dk2"/>
              </a:solidFill>
              <a:prstDash val="solid"/>
              <a:round/>
              <a:headEnd type="none" w="med" len="med"/>
              <a:tailEnd type="triangle" w="med" len="med"/>
            </a:ln>
          </p:spPr>
        </p:cxnSp>
        <p:cxnSp>
          <p:nvCxnSpPr>
            <p:cNvPr id="1384" name="Google Shape;1384;p43"/>
            <p:cNvCxnSpPr>
              <a:stCxn id="1381" idx="3"/>
              <a:endCxn id="1382" idx="7"/>
            </p:cNvCxnSpPr>
            <p:nvPr/>
          </p:nvCxnSpPr>
          <p:spPr>
            <a:xfrm flipH="1">
              <a:off x="6685886" y="4932345"/>
              <a:ext cx="105900" cy="573600"/>
            </a:xfrm>
            <a:prstGeom prst="straightConnector1">
              <a:avLst/>
            </a:prstGeom>
            <a:noFill/>
            <a:ln w="9525" cap="flat" cmpd="sng">
              <a:solidFill>
                <a:schemeClr val="dk2"/>
              </a:solidFill>
              <a:prstDash val="solid"/>
              <a:round/>
              <a:headEnd type="none" w="med" len="med"/>
              <a:tailEnd type="triangle" w="med" len="med"/>
            </a:ln>
          </p:spPr>
        </p:cxnSp>
        <p:cxnSp>
          <p:nvCxnSpPr>
            <p:cNvPr id="1385" name="Google Shape;1385;p43"/>
            <p:cNvCxnSpPr>
              <a:stCxn id="1381" idx="2"/>
              <a:endCxn id="1380" idx="6"/>
            </p:cNvCxnSpPr>
            <p:nvPr/>
          </p:nvCxnSpPr>
          <p:spPr>
            <a:xfrm rot="10800000">
              <a:off x="5488125" y="4724350"/>
              <a:ext cx="1059300" cy="0"/>
            </a:xfrm>
            <a:prstGeom prst="straightConnector1">
              <a:avLst/>
            </a:prstGeom>
            <a:noFill/>
            <a:ln w="9525" cap="flat" cmpd="sng">
              <a:solidFill>
                <a:schemeClr val="dk2"/>
              </a:solidFill>
              <a:prstDash val="solid"/>
              <a:round/>
              <a:headEnd type="none" w="med" len="med"/>
              <a:tailEnd type="triangle" w="med" len="med"/>
            </a:ln>
          </p:spPr>
        </p:cxnSp>
        <p:cxnSp>
          <p:nvCxnSpPr>
            <p:cNvPr id="1386" name="Google Shape;1386;p43"/>
            <p:cNvCxnSpPr>
              <a:stCxn id="1382" idx="6"/>
              <a:endCxn id="1381" idx="4"/>
            </p:cNvCxnSpPr>
            <p:nvPr/>
          </p:nvCxnSpPr>
          <p:spPr>
            <a:xfrm rot="10800000" flipH="1">
              <a:off x="6930300" y="5018600"/>
              <a:ext cx="451500" cy="695400"/>
            </a:xfrm>
            <a:prstGeom prst="curvedConnector2">
              <a:avLst/>
            </a:prstGeom>
            <a:noFill/>
            <a:ln w="9525" cap="flat" cmpd="sng">
              <a:solidFill>
                <a:schemeClr val="dk2"/>
              </a:solidFill>
              <a:prstDash val="solid"/>
              <a:round/>
              <a:headEnd type="none" w="med" len="med"/>
              <a:tailEnd type="triangle" w="med" len="med"/>
            </a:ln>
          </p:spPr>
        </p:cxnSp>
        <p:cxnSp>
          <p:nvCxnSpPr>
            <p:cNvPr id="1387" name="Google Shape;1387;p43"/>
            <p:cNvCxnSpPr>
              <a:stCxn id="1382" idx="2"/>
              <a:endCxn id="1380" idx="4"/>
            </p:cNvCxnSpPr>
            <p:nvPr/>
          </p:nvCxnSpPr>
          <p:spPr>
            <a:xfrm rot="10800000">
              <a:off x="4653900" y="5018600"/>
              <a:ext cx="607800" cy="695400"/>
            </a:xfrm>
            <a:prstGeom prst="curvedConnector2">
              <a:avLst/>
            </a:prstGeom>
            <a:noFill/>
            <a:ln w="9525" cap="flat" cmpd="sng">
              <a:solidFill>
                <a:schemeClr val="dk2"/>
              </a:solidFill>
              <a:prstDash val="solid"/>
              <a:round/>
              <a:headEnd type="none" w="med" len="med"/>
              <a:tailEnd type="triangle" w="med" len="med"/>
            </a:ln>
          </p:spPr>
        </p:cxnSp>
        <p:cxnSp>
          <p:nvCxnSpPr>
            <p:cNvPr id="1388" name="Google Shape;1388;p43"/>
            <p:cNvCxnSpPr>
              <a:stCxn id="1380" idx="5"/>
              <a:endCxn id="1382" idx="1"/>
            </p:cNvCxnSpPr>
            <p:nvPr/>
          </p:nvCxnSpPr>
          <p:spPr>
            <a:xfrm>
              <a:off x="5243889" y="4932345"/>
              <a:ext cx="262200" cy="573600"/>
            </a:xfrm>
            <a:prstGeom prst="straightConnector1">
              <a:avLst/>
            </a:prstGeom>
            <a:noFill/>
            <a:ln w="9525" cap="flat" cmpd="sng">
              <a:solidFill>
                <a:schemeClr val="dk2"/>
              </a:solidFill>
              <a:prstDash val="solid"/>
              <a:round/>
              <a:headEnd type="none" w="med" len="med"/>
              <a:tailEnd type="triangle" w="med" len="med"/>
            </a:ln>
          </p:spPr>
        </p:cxnSp>
        <p:sp>
          <p:nvSpPr>
            <p:cNvPr id="1389" name="Google Shape;1389;p43"/>
            <p:cNvSpPr txBox="1"/>
            <p:nvPr/>
          </p:nvSpPr>
          <p:spPr>
            <a:xfrm>
              <a:off x="4311575" y="5316575"/>
              <a:ext cx="66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10.0</a:t>
              </a:r>
              <a:endParaRPr sz="1200">
                <a:solidFill>
                  <a:schemeClr val="dk1"/>
                </a:solidFill>
                <a:latin typeface="Cabin"/>
                <a:ea typeface="Cabin"/>
                <a:cs typeface="Cabin"/>
                <a:sym typeface="Cabin"/>
              </a:endParaRPr>
            </a:p>
          </p:txBody>
        </p:sp>
        <p:sp>
          <p:nvSpPr>
            <p:cNvPr id="1390" name="Google Shape;1390;p43"/>
            <p:cNvSpPr txBox="1"/>
            <p:nvPr/>
          </p:nvSpPr>
          <p:spPr>
            <a:xfrm>
              <a:off x="6710400" y="503450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0.2</a:t>
              </a:r>
              <a:endParaRPr sz="1200">
                <a:solidFill>
                  <a:schemeClr val="dk1"/>
                </a:solidFill>
                <a:latin typeface="Cabin"/>
                <a:ea typeface="Cabin"/>
                <a:cs typeface="Cabin"/>
                <a:sym typeface="Cabin"/>
              </a:endParaRPr>
            </a:p>
          </p:txBody>
        </p:sp>
        <p:sp>
          <p:nvSpPr>
            <p:cNvPr id="1391" name="Google Shape;1391;p43"/>
            <p:cNvSpPr txBox="1"/>
            <p:nvPr/>
          </p:nvSpPr>
          <p:spPr>
            <a:xfrm>
              <a:off x="7155975" y="550595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2.0</a:t>
              </a:r>
              <a:endParaRPr sz="1200">
                <a:solidFill>
                  <a:schemeClr val="dk1"/>
                </a:solidFill>
                <a:latin typeface="Cabin"/>
                <a:ea typeface="Cabin"/>
                <a:cs typeface="Cabin"/>
                <a:sym typeface="Cabin"/>
              </a:endParaRPr>
            </a:p>
          </p:txBody>
        </p:sp>
        <p:sp>
          <p:nvSpPr>
            <p:cNvPr id="1392" name="Google Shape;1392;p43"/>
            <p:cNvSpPr txBox="1"/>
            <p:nvPr/>
          </p:nvSpPr>
          <p:spPr>
            <a:xfrm>
              <a:off x="5314675" y="493175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0.1</a:t>
              </a:r>
              <a:endParaRPr sz="1200">
                <a:solidFill>
                  <a:schemeClr val="dk1"/>
                </a:solidFill>
                <a:latin typeface="Cabin"/>
                <a:ea typeface="Cabin"/>
                <a:cs typeface="Cabin"/>
                <a:sym typeface="Cabin"/>
              </a:endParaRPr>
            </a:p>
          </p:txBody>
        </p:sp>
        <p:sp>
          <p:nvSpPr>
            <p:cNvPr id="1393" name="Google Shape;1393;p43"/>
            <p:cNvSpPr txBox="1"/>
            <p:nvPr/>
          </p:nvSpPr>
          <p:spPr>
            <a:xfrm>
              <a:off x="5850000" y="443020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0.4</a:t>
              </a:r>
              <a:endParaRPr sz="1200">
                <a:solidFill>
                  <a:schemeClr val="dk1"/>
                </a:solidFill>
                <a:latin typeface="Cabin"/>
                <a:ea typeface="Cabin"/>
                <a:cs typeface="Cabin"/>
                <a:sym typeface="Cabin"/>
              </a:endParaRPr>
            </a:p>
          </p:txBody>
        </p:sp>
        <p:sp>
          <p:nvSpPr>
            <p:cNvPr id="1394" name="Google Shape;1394;p43"/>
            <p:cNvSpPr txBox="1"/>
            <p:nvPr/>
          </p:nvSpPr>
          <p:spPr>
            <a:xfrm>
              <a:off x="5870250" y="3898975"/>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0.1</a:t>
              </a:r>
              <a:endParaRPr sz="1200">
                <a:solidFill>
                  <a:schemeClr val="dk1"/>
                </a:solidFill>
                <a:latin typeface="Cabin"/>
                <a:ea typeface="Cabin"/>
                <a:cs typeface="Cabin"/>
                <a:sym typeface="Cabin"/>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4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Theorem</a:t>
            </a:r>
            <a:endParaRPr/>
          </a:p>
        </p:txBody>
      </p:sp>
      <p:sp>
        <p:nvSpPr>
          <p:cNvPr id="1401" name="Google Shape;1401;p44"/>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If                   , then the system is </a:t>
            </a:r>
            <a:r>
              <a:rPr lang="en-US" i="1"/>
              <a:t>stable</a:t>
            </a:r>
            <a:r>
              <a:rPr lang="en-US"/>
              <a:t> under MSR.</a:t>
            </a:r>
            <a:endParaRPr/>
          </a:p>
          <a:p>
            <a:pPr marL="0" lvl="0" indent="0" algn="l" rtl="0">
              <a:spcBef>
                <a:spcPts val="1000"/>
              </a:spcBef>
              <a:spcAft>
                <a:spcPts val="0"/>
              </a:spcAft>
              <a:buNone/>
            </a:pPr>
            <a:endParaRPr/>
          </a:p>
          <a:p>
            <a:pPr marL="0" lvl="0" indent="0" algn="l" rtl="0">
              <a:spcBef>
                <a:spcPts val="1000"/>
              </a:spcBef>
              <a:spcAft>
                <a:spcPts val="0"/>
              </a:spcAft>
              <a:buNone/>
            </a:pPr>
            <a:r>
              <a:rPr lang="en-US"/>
              <a:t>The converse is easy to show, since there will be more jobs arriving than departing that will blow the queue lengths up.</a:t>
            </a:r>
            <a:endParaRPr/>
          </a:p>
        </p:txBody>
      </p:sp>
      <p:sp>
        <p:nvSpPr>
          <p:cNvPr id="1402" name="Google Shape;1402;p44"/>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pic>
        <p:nvPicPr>
          <p:cNvPr id="1403" name="Google Shape;1403;p44" title="[0,0,0,&quot;https://www.codecogs.com/eqnedit.php?latex=%5Cforall%20i%2C%20%5Clambda_i%3C%5Cmu_i%20u_i#0&quot;]"/>
          <p:cNvPicPr preferRelativeResize="0"/>
          <p:nvPr/>
        </p:nvPicPr>
        <p:blipFill>
          <a:blip r:embed="rId3">
            <a:alphaModFix/>
          </a:blip>
          <a:stretch>
            <a:fillRect/>
          </a:stretch>
        </p:blipFill>
        <p:spPr>
          <a:xfrm>
            <a:off x="1313299" y="2114839"/>
            <a:ext cx="1316175" cy="2330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Google Shape;1409;p4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Proof Sketch</a:t>
            </a:r>
            <a:endParaRPr/>
          </a:p>
        </p:txBody>
      </p:sp>
      <p:sp>
        <p:nvSpPr>
          <p:cNvPr id="1410" name="Google Shape;1410;p45"/>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When queues are long, drift is negative following from the assumption                   .</a:t>
            </a:r>
            <a:endParaRPr/>
          </a:p>
          <a:p>
            <a:pPr marL="457200" lvl="0" indent="-406400" algn="l" rtl="0">
              <a:spcBef>
                <a:spcPts val="0"/>
              </a:spcBef>
              <a:spcAft>
                <a:spcPts val="0"/>
              </a:spcAft>
              <a:buSzPts val="2800"/>
              <a:buChar char="●"/>
            </a:pPr>
            <a:r>
              <a:rPr lang="en-US"/>
              <a:t>When queues are short, we can show that those cases are finite.</a:t>
            </a:r>
            <a:endParaRPr/>
          </a:p>
        </p:txBody>
      </p:sp>
      <p:sp>
        <p:nvSpPr>
          <p:cNvPr id="1411" name="Google Shape;1411;p45"/>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pic>
        <p:nvPicPr>
          <p:cNvPr id="1412" name="Google Shape;1412;p45" title="[0,0,0,&quot;https://www.codecogs.com/eqnedit.php?latex=%5Cforall%20i%2C%20%5Clambda_i%3C%5Cmu_i%20u_i#0&quot;]"/>
          <p:cNvPicPr preferRelativeResize="0"/>
          <p:nvPr/>
        </p:nvPicPr>
        <p:blipFill>
          <a:blip r:embed="rId3">
            <a:alphaModFix/>
          </a:blip>
          <a:stretch>
            <a:fillRect/>
          </a:stretch>
        </p:blipFill>
        <p:spPr>
          <a:xfrm>
            <a:off x="3305039" y="2512399"/>
            <a:ext cx="1316175" cy="2330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4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MSR is throughput-optimal</a:t>
            </a:r>
            <a:endParaRPr/>
          </a:p>
        </p:txBody>
      </p:sp>
      <p:sp>
        <p:nvSpPr>
          <p:cNvPr id="1419" name="Google Shape;1419;p46"/>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By [1], if an algorithm can stabilize the system when                  , then the algorithm is throughput-optimal.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Remember the converse of the theorem implies no algorithm can stabilize such arrival rates.                  </a:t>
            </a:r>
            <a:endParaRPr/>
          </a:p>
        </p:txBody>
      </p:sp>
      <p:sp>
        <p:nvSpPr>
          <p:cNvPr id="1420" name="Google Shape;1420;p46"/>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pic>
        <p:nvPicPr>
          <p:cNvPr id="1421" name="Google Shape;1421;p46" title="[0,0,0,&quot;https://www.codecogs.com/eqnedit.php?latex=%5Cforall%20i%2C%20%5Clambda_i%3C%5Cmu_i%20u_i#0&quot;]"/>
          <p:cNvPicPr preferRelativeResize="0"/>
          <p:nvPr/>
        </p:nvPicPr>
        <p:blipFill>
          <a:blip r:embed="rId3">
            <a:alphaModFix/>
          </a:blip>
          <a:stretch>
            <a:fillRect/>
          </a:stretch>
        </p:blipFill>
        <p:spPr>
          <a:xfrm>
            <a:off x="8747339" y="2123902"/>
            <a:ext cx="1316175" cy="233050"/>
          </a:xfrm>
          <a:prstGeom prst="rect">
            <a:avLst/>
          </a:prstGeom>
          <a:noFill/>
          <a:ln>
            <a:noFill/>
          </a:ln>
        </p:spPr>
      </p:pic>
      <p:sp>
        <p:nvSpPr>
          <p:cNvPr id="1422" name="Google Shape;1422;p46"/>
          <p:cNvSpPr txBox="1"/>
          <p:nvPr/>
        </p:nvSpPr>
        <p:spPr>
          <a:xfrm>
            <a:off x="609600" y="5658975"/>
            <a:ext cx="11145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Cabin"/>
                <a:ea typeface="Cabin"/>
                <a:cs typeface="Cabin"/>
                <a:sym typeface="Cabin"/>
              </a:rPr>
              <a:t>[1] Siva Theja Maguluri and Rayadurgam Srikant. 2013. Scheduling jobs with unknown duration in clouds. IEEE/ACM Transactions On Networking 22, 6 (2013), 1938–1951.</a:t>
            </a:r>
            <a:endParaRPr sz="1200">
              <a:solidFill>
                <a:schemeClr val="dk1"/>
              </a:solidFill>
              <a:latin typeface="Cabin"/>
              <a:ea typeface="Cabin"/>
              <a:cs typeface="Cabin"/>
              <a:sym typeface="Cabin"/>
            </a:endParaRPr>
          </a:p>
          <a:p>
            <a:pPr marL="0" lvl="0" indent="0" algn="l" rtl="0">
              <a:spcBef>
                <a:spcPts val="0"/>
              </a:spcBef>
              <a:spcAft>
                <a:spcPts val="0"/>
              </a:spcAft>
              <a:buNone/>
            </a:pPr>
            <a:endParaRPr sz="1200">
              <a:solidFill>
                <a:schemeClr val="dk1"/>
              </a:solidFill>
              <a:latin typeface="Cabin"/>
              <a:ea typeface="Cabin"/>
              <a:cs typeface="Cabin"/>
              <a:sym typeface="Cabi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4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100"/>
              <a:t>Our Ideas: Modulated Service Rate (MSR)</a:t>
            </a:r>
            <a:endParaRPr/>
          </a:p>
        </p:txBody>
      </p:sp>
      <p:sp>
        <p:nvSpPr>
          <p:cNvPr id="1429" name="Google Shape;1429;p47"/>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cxnSp>
        <p:nvCxnSpPr>
          <p:cNvPr id="1430" name="Google Shape;1430;p47"/>
          <p:cNvCxnSpPr/>
          <p:nvPr/>
        </p:nvCxnSpPr>
        <p:spPr>
          <a:xfrm rot="10800000">
            <a:off x="1012050" y="22673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1431" name="Google Shape;1431;p47"/>
          <p:cNvCxnSpPr/>
          <p:nvPr/>
        </p:nvCxnSpPr>
        <p:spPr>
          <a:xfrm>
            <a:off x="1025225" y="4887500"/>
            <a:ext cx="2633400" cy="0"/>
          </a:xfrm>
          <a:prstGeom prst="straightConnector1">
            <a:avLst/>
          </a:prstGeom>
          <a:noFill/>
          <a:ln w="9525" cap="flat" cmpd="sng">
            <a:solidFill>
              <a:schemeClr val="dk2"/>
            </a:solidFill>
            <a:prstDash val="solid"/>
            <a:round/>
            <a:headEnd type="none" w="med" len="med"/>
            <a:tailEnd type="triangle" w="med" len="med"/>
          </a:ln>
        </p:spPr>
      </p:cxnSp>
      <p:pic>
        <p:nvPicPr>
          <p:cNvPr id="1432" name="Google Shape;1432;p47" title="[0,0,0,&quot;https://www.codecogs.com/eqnedit.php?latex=%5Clambda_1#0&quot;]"/>
          <p:cNvPicPr preferRelativeResize="0"/>
          <p:nvPr/>
        </p:nvPicPr>
        <p:blipFill>
          <a:blip r:embed="rId3">
            <a:alphaModFix/>
          </a:blip>
          <a:stretch>
            <a:fillRect/>
          </a:stretch>
        </p:blipFill>
        <p:spPr>
          <a:xfrm>
            <a:off x="3658625" y="4960688"/>
            <a:ext cx="154500" cy="158265"/>
          </a:xfrm>
          <a:prstGeom prst="rect">
            <a:avLst/>
          </a:prstGeom>
          <a:noFill/>
          <a:ln>
            <a:noFill/>
          </a:ln>
        </p:spPr>
      </p:pic>
      <p:pic>
        <p:nvPicPr>
          <p:cNvPr id="1433" name="Google Shape;1433;p47" title="[0,0,0,&quot;https://www.codecogs.com/eqnedit.php?latex=%5Clambda_2#0&quot;]"/>
          <p:cNvPicPr preferRelativeResize="0"/>
          <p:nvPr/>
        </p:nvPicPr>
        <p:blipFill>
          <a:blip r:embed="rId4">
            <a:alphaModFix/>
          </a:blip>
          <a:stretch>
            <a:fillRect/>
          </a:stretch>
        </p:blipFill>
        <p:spPr>
          <a:xfrm>
            <a:off x="758875" y="2267311"/>
            <a:ext cx="154500" cy="154500"/>
          </a:xfrm>
          <a:prstGeom prst="rect">
            <a:avLst/>
          </a:prstGeom>
          <a:noFill/>
          <a:ln>
            <a:noFill/>
          </a:ln>
        </p:spPr>
      </p:pic>
      <p:sp>
        <p:nvSpPr>
          <p:cNvPr id="1434" name="Google Shape;1434;p47"/>
          <p:cNvSpPr/>
          <p:nvPr/>
        </p:nvSpPr>
        <p:spPr>
          <a:xfrm>
            <a:off x="2321875" y="32756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35" name="Google Shape;1435;p47"/>
          <p:cNvSpPr/>
          <p:nvPr/>
        </p:nvSpPr>
        <p:spPr>
          <a:xfrm>
            <a:off x="4607875" y="23612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36" name="Google Shape;1436;p47"/>
          <p:cNvSpPr txBox="1"/>
          <p:nvPr/>
        </p:nvSpPr>
        <p:spPr>
          <a:xfrm>
            <a:off x="4759299" y="2196800"/>
            <a:ext cx="1909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Known arrival rate</a:t>
            </a:r>
            <a:endParaRPr sz="1600">
              <a:solidFill>
                <a:schemeClr val="dk1"/>
              </a:solidFill>
              <a:latin typeface="Cabin"/>
              <a:ea typeface="Cabin"/>
              <a:cs typeface="Cabin"/>
              <a:sym typeface="Cabin"/>
            </a:endParaRPr>
          </a:p>
        </p:txBody>
      </p:sp>
      <p:grpSp>
        <p:nvGrpSpPr>
          <p:cNvPr id="1437" name="Google Shape;1437;p47"/>
          <p:cNvGrpSpPr/>
          <p:nvPr/>
        </p:nvGrpSpPr>
        <p:grpSpPr>
          <a:xfrm>
            <a:off x="2017075" y="2501600"/>
            <a:ext cx="6477225" cy="1170925"/>
            <a:chOff x="5827075" y="2501600"/>
            <a:chExt cx="6477225" cy="1170925"/>
          </a:xfrm>
        </p:grpSpPr>
        <p:sp>
          <p:nvSpPr>
            <p:cNvPr id="1438" name="Google Shape;1438;p47"/>
            <p:cNvSpPr/>
            <p:nvPr/>
          </p:nvSpPr>
          <p:spPr>
            <a:xfrm>
              <a:off x="5827075" y="251362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39" name="Google Shape;1439;p47"/>
            <p:cNvSpPr/>
            <p:nvPr/>
          </p:nvSpPr>
          <p:spPr>
            <a:xfrm>
              <a:off x="7046275" y="358042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40" name="Google Shape;1440;p47"/>
            <p:cNvSpPr/>
            <p:nvPr/>
          </p:nvSpPr>
          <p:spPr>
            <a:xfrm>
              <a:off x="8417875" y="266602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41" name="Google Shape;1441;p47"/>
            <p:cNvSpPr txBox="1"/>
            <p:nvPr/>
          </p:nvSpPr>
          <p:spPr>
            <a:xfrm>
              <a:off x="8569300" y="2501600"/>
              <a:ext cx="3735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Completion rates from feasible schedules</a:t>
              </a:r>
              <a:endParaRPr sz="1600">
                <a:solidFill>
                  <a:schemeClr val="dk1"/>
                </a:solidFill>
                <a:latin typeface="Cabin"/>
                <a:ea typeface="Cabin"/>
                <a:cs typeface="Cabin"/>
                <a:sym typeface="Cabin"/>
              </a:endParaRPr>
            </a:p>
          </p:txBody>
        </p:sp>
      </p:grpSp>
      <p:sp>
        <p:nvSpPr>
          <p:cNvPr id="1442" name="Google Shape;1442;p47"/>
          <p:cNvSpPr txBox="1"/>
          <p:nvPr/>
        </p:nvSpPr>
        <p:spPr>
          <a:xfrm>
            <a:off x="4501725" y="3273650"/>
            <a:ext cx="69924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If completion rate &gt; arrival rate for each dimension, then the queue length is bounded. We say the system is </a:t>
            </a:r>
            <a:r>
              <a:rPr lang="en-US" sz="2200" i="1">
                <a:solidFill>
                  <a:schemeClr val="dk1"/>
                </a:solidFill>
                <a:latin typeface="Cabin"/>
                <a:ea typeface="Cabin"/>
                <a:cs typeface="Cabin"/>
                <a:sym typeface="Cabin"/>
              </a:rPr>
              <a:t>stable</a:t>
            </a:r>
            <a:r>
              <a:rPr lang="en-US" sz="2200">
                <a:solidFill>
                  <a:schemeClr val="dk1"/>
                </a:solidFill>
                <a:latin typeface="Cabin"/>
                <a:ea typeface="Cabin"/>
                <a:cs typeface="Cabin"/>
                <a:sym typeface="Cabin"/>
              </a:rPr>
              <a:t> in this case.</a:t>
            </a:r>
            <a:endParaRPr sz="2200">
              <a:solidFill>
                <a:schemeClr val="dk1"/>
              </a:solidFill>
              <a:latin typeface="Cabin"/>
              <a:ea typeface="Cabin"/>
              <a:cs typeface="Cabin"/>
              <a:sym typeface="Cabin"/>
            </a:endParaRPr>
          </a:p>
        </p:txBody>
      </p:sp>
      <p:cxnSp>
        <p:nvCxnSpPr>
          <p:cNvPr id="1443" name="Google Shape;1443;p47"/>
          <p:cNvCxnSpPr>
            <a:stCxn id="1438" idx="5"/>
            <a:endCxn id="1439" idx="1"/>
          </p:cNvCxnSpPr>
          <p:nvPr/>
        </p:nvCxnSpPr>
        <p:spPr>
          <a:xfrm>
            <a:off x="2095687" y="2592237"/>
            <a:ext cx="1154100" cy="1001700"/>
          </a:xfrm>
          <a:prstGeom prst="straightConnector1">
            <a:avLst/>
          </a:prstGeom>
          <a:noFill/>
          <a:ln w="9525" cap="flat" cmpd="sng">
            <a:solidFill>
              <a:schemeClr val="dk2"/>
            </a:solidFill>
            <a:prstDash val="solid"/>
            <a:round/>
            <a:headEnd type="none" w="med" len="med"/>
            <a:tailEnd type="none" w="med" len="med"/>
          </a:ln>
        </p:spPr>
      </p:cxnSp>
      <p:grpSp>
        <p:nvGrpSpPr>
          <p:cNvPr id="1444" name="Google Shape;1444;p47"/>
          <p:cNvGrpSpPr/>
          <p:nvPr/>
        </p:nvGrpSpPr>
        <p:grpSpPr>
          <a:xfrm>
            <a:off x="2550475" y="2819575"/>
            <a:ext cx="8384925" cy="431100"/>
            <a:chOff x="2550475" y="2819575"/>
            <a:chExt cx="8384925" cy="431100"/>
          </a:xfrm>
        </p:grpSpPr>
        <p:sp>
          <p:nvSpPr>
            <p:cNvPr id="1445" name="Google Shape;1445;p47"/>
            <p:cNvSpPr/>
            <p:nvPr/>
          </p:nvSpPr>
          <p:spPr>
            <a:xfrm>
              <a:off x="4607875" y="2970825"/>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46" name="Google Shape;1446;p47"/>
            <p:cNvSpPr txBox="1"/>
            <p:nvPr/>
          </p:nvSpPr>
          <p:spPr>
            <a:xfrm>
              <a:off x="4759300" y="2819575"/>
              <a:ext cx="6176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Average Completion rate by modulating among schedules</a:t>
              </a:r>
              <a:endParaRPr sz="1600">
                <a:solidFill>
                  <a:schemeClr val="dk1"/>
                </a:solidFill>
                <a:latin typeface="Cabin"/>
                <a:ea typeface="Cabin"/>
                <a:cs typeface="Cabin"/>
                <a:sym typeface="Cabin"/>
              </a:endParaRPr>
            </a:p>
          </p:txBody>
        </p:sp>
        <p:sp>
          <p:nvSpPr>
            <p:cNvPr id="1447" name="Google Shape;1447;p47"/>
            <p:cNvSpPr/>
            <p:nvPr/>
          </p:nvSpPr>
          <p:spPr>
            <a:xfrm>
              <a:off x="2550475" y="2983991"/>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448" name="Google Shape;1448;p47"/>
          <p:cNvSpPr txBox="1"/>
          <p:nvPr/>
        </p:nvSpPr>
        <p:spPr>
          <a:xfrm>
            <a:off x="4501725" y="4551450"/>
            <a:ext cx="75348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i="1">
                <a:solidFill>
                  <a:schemeClr val="dk1"/>
                </a:solidFill>
                <a:latin typeface="Cabin"/>
                <a:ea typeface="Cabin"/>
                <a:cs typeface="Cabin"/>
                <a:sym typeface="Cabin"/>
              </a:rPr>
              <a:t>Throughput vs mean response time: </a:t>
            </a:r>
            <a:r>
              <a:rPr lang="en-US" sz="2200">
                <a:solidFill>
                  <a:schemeClr val="dk1"/>
                </a:solidFill>
                <a:latin typeface="Cabin"/>
                <a:ea typeface="Cabin"/>
                <a:cs typeface="Cabin"/>
                <a:sym typeface="Cabin"/>
              </a:rPr>
              <a:t>throughput here is defined as the set of all arrival vectors such that the system is stable under a scheduling policy. We will show that MSR achieves maximal throughput while having good mean response time.</a:t>
            </a:r>
            <a:endParaRPr sz="220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4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100"/>
              <a:t>Our Ideas: Modulated Service Rate (MSR)</a:t>
            </a:r>
            <a:endParaRPr sz="4100"/>
          </a:p>
        </p:txBody>
      </p:sp>
      <p:sp>
        <p:nvSpPr>
          <p:cNvPr id="1455" name="Google Shape;1455;p48"/>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cxnSp>
        <p:nvCxnSpPr>
          <p:cNvPr id="1456" name="Google Shape;1456;p48"/>
          <p:cNvCxnSpPr/>
          <p:nvPr/>
        </p:nvCxnSpPr>
        <p:spPr>
          <a:xfrm rot="10800000">
            <a:off x="1012050" y="22673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1457" name="Google Shape;1457;p48"/>
          <p:cNvCxnSpPr/>
          <p:nvPr/>
        </p:nvCxnSpPr>
        <p:spPr>
          <a:xfrm>
            <a:off x="1025225" y="4887500"/>
            <a:ext cx="2633400" cy="0"/>
          </a:xfrm>
          <a:prstGeom prst="straightConnector1">
            <a:avLst/>
          </a:prstGeom>
          <a:noFill/>
          <a:ln w="9525" cap="flat" cmpd="sng">
            <a:solidFill>
              <a:schemeClr val="dk2"/>
            </a:solidFill>
            <a:prstDash val="solid"/>
            <a:round/>
            <a:headEnd type="none" w="med" len="med"/>
            <a:tailEnd type="triangle" w="med" len="med"/>
          </a:ln>
        </p:spPr>
      </p:cxnSp>
      <p:pic>
        <p:nvPicPr>
          <p:cNvPr id="1458" name="Google Shape;1458;p48" title="[0,0,0,&quot;https://www.codecogs.com/eqnedit.php?latex=%5Clambda_1#0&quot;]"/>
          <p:cNvPicPr preferRelativeResize="0"/>
          <p:nvPr/>
        </p:nvPicPr>
        <p:blipFill>
          <a:blip r:embed="rId3">
            <a:alphaModFix/>
          </a:blip>
          <a:stretch>
            <a:fillRect/>
          </a:stretch>
        </p:blipFill>
        <p:spPr>
          <a:xfrm>
            <a:off x="3658625" y="4960688"/>
            <a:ext cx="154500" cy="158265"/>
          </a:xfrm>
          <a:prstGeom prst="rect">
            <a:avLst/>
          </a:prstGeom>
          <a:noFill/>
          <a:ln>
            <a:noFill/>
          </a:ln>
        </p:spPr>
      </p:pic>
      <p:pic>
        <p:nvPicPr>
          <p:cNvPr id="1459" name="Google Shape;1459;p48" title="[0,0,0,&quot;https://www.codecogs.com/eqnedit.php?latex=%5Clambda_2#0&quot;]"/>
          <p:cNvPicPr preferRelativeResize="0"/>
          <p:nvPr/>
        </p:nvPicPr>
        <p:blipFill>
          <a:blip r:embed="rId4">
            <a:alphaModFix/>
          </a:blip>
          <a:stretch>
            <a:fillRect/>
          </a:stretch>
        </p:blipFill>
        <p:spPr>
          <a:xfrm>
            <a:off x="758875" y="2267311"/>
            <a:ext cx="154500" cy="154500"/>
          </a:xfrm>
          <a:prstGeom prst="rect">
            <a:avLst/>
          </a:prstGeom>
          <a:noFill/>
          <a:ln>
            <a:noFill/>
          </a:ln>
        </p:spPr>
      </p:pic>
      <p:sp>
        <p:nvSpPr>
          <p:cNvPr id="1460" name="Google Shape;1460;p48"/>
          <p:cNvSpPr/>
          <p:nvPr/>
        </p:nvSpPr>
        <p:spPr>
          <a:xfrm>
            <a:off x="2321875" y="32756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61" name="Google Shape;1461;p48"/>
          <p:cNvSpPr/>
          <p:nvPr/>
        </p:nvSpPr>
        <p:spPr>
          <a:xfrm>
            <a:off x="4607875" y="17516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62" name="Google Shape;1462;p48"/>
          <p:cNvSpPr txBox="1"/>
          <p:nvPr/>
        </p:nvSpPr>
        <p:spPr>
          <a:xfrm>
            <a:off x="4759299" y="1587200"/>
            <a:ext cx="1909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Known arrival rate</a:t>
            </a:r>
            <a:endParaRPr sz="1600">
              <a:solidFill>
                <a:schemeClr val="dk1"/>
              </a:solidFill>
              <a:latin typeface="Cabin"/>
              <a:ea typeface="Cabin"/>
              <a:cs typeface="Cabin"/>
              <a:sym typeface="Cabin"/>
            </a:endParaRPr>
          </a:p>
        </p:txBody>
      </p:sp>
      <p:sp>
        <p:nvSpPr>
          <p:cNvPr id="1463" name="Google Shape;1463;p48"/>
          <p:cNvSpPr/>
          <p:nvPr/>
        </p:nvSpPr>
        <p:spPr>
          <a:xfrm>
            <a:off x="2017075" y="251362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64" name="Google Shape;1464;p48"/>
          <p:cNvSpPr/>
          <p:nvPr/>
        </p:nvSpPr>
        <p:spPr>
          <a:xfrm>
            <a:off x="3236275" y="358042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65" name="Google Shape;1465;p48"/>
          <p:cNvSpPr/>
          <p:nvPr/>
        </p:nvSpPr>
        <p:spPr>
          <a:xfrm>
            <a:off x="4607875" y="205642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66" name="Google Shape;1466;p48"/>
          <p:cNvSpPr txBox="1"/>
          <p:nvPr/>
        </p:nvSpPr>
        <p:spPr>
          <a:xfrm>
            <a:off x="4759300" y="1892000"/>
            <a:ext cx="3735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Completion rates from feasible schedules</a:t>
            </a:r>
            <a:endParaRPr sz="1600">
              <a:solidFill>
                <a:schemeClr val="dk1"/>
              </a:solidFill>
              <a:latin typeface="Cabin"/>
              <a:ea typeface="Cabin"/>
              <a:cs typeface="Cabin"/>
              <a:sym typeface="Cabin"/>
            </a:endParaRPr>
          </a:p>
        </p:txBody>
      </p:sp>
      <p:cxnSp>
        <p:nvCxnSpPr>
          <p:cNvPr id="1467" name="Google Shape;1467;p48"/>
          <p:cNvCxnSpPr>
            <a:stCxn id="1463" idx="5"/>
            <a:endCxn id="1464" idx="1"/>
          </p:cNvCxnSpPr>
          <p:nvPr/>
        </p:nvCxnSpPr>
        <p:spPr>
          <a:xfrm>
            <a:off x="2095687" y="2592237"/>
            <a:ext cx="1154100" cy="1001700"/>
          </a:xfrm>
          <a:prstGeom prst="straightConnector1">
            <a:avLst/>
          </a:prstGeom>
          <a:noFill/>
          <a:ln w="9525" cap="flat" cmpd="sng">
            <a:solidFill>
              <a:schemeClr val="dk2"/>
            </a:solidFill>
            <a:prstDash val="solid"/>
            <a:round/>
            <a:headEnd type="none" w="med" len="med"/>
            <a:tailEnd type="none" w="med" len="med"/>
          </a:ln>
        </p:spPr>
      </p:cxnSp>
      <p:sp>
        <p:nvSpPr>
          <p:cNvPr id="1468" name="Google Shape;1468;p48"/>
          <p:cNvSpPr/>
          <p:nvPr/>
        </p:nvSpPr>
        <p:spPr>
          <a:xfrm>
            <a:off x="4607875" y="2361225"/>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69" name="Google Shape;1469;p48"/>
          <p:cNvSpPr txBox="1"/>
          <p:nvPr/>
        </p:nvSpPr>
        <p:spPr>
          <a:xfrm>
            <a:off x="4759300" y="2209975"/>
            <a:ext cx="6176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Average Completion rate by modulating among schedules</a:t>
            </a:r>
            <a:endParaRPr sz="1600">
              <a:solidFill>
                <a:schemeClr val="dk1"/>
              </a:solidFill>
              <a:latin typeface="Cabin"/>
              <a:ea typeface="Cabin"/>
              <a:cs typeface="Cabin"/>
              <a:sym typeface="Cabin"/>
            </a:endParaRPr>
          </a:p>
        </p:txBody>
      </p:sp>
      <p:sp>
        <p:nvSpPr>
          <p:cNvPr id="1470" name="Google Shape;1470;p48"/>
          <p:cNvSpPr/>
          <p:nvPr/>
        </p:nvSpPr>
        <p:spPr>
          <a:xfrm>
            <a:off x="2550475" y="2983991"/>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71" name="Google Shape;1471;p48"/>
          <p:cNvSpPr txBox="1"/>
          <p:nvPr/>
        </p:nvSpPr>
        <p:spPr>
          <a:xfrm>
            <a:off x="4509300" y="2863500"/>
            <a:ext cx="71757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solidFill>
                  <a:schemeClr val="dk1"/>
                </a:solidFill>
                <a:latin typeface="Cabin"/>
                <a:ea typeface="Cabin"/>
                <a:cs typeface="Cabin"/>
                <a:sym typeface="Cabin"/>
              </a:rPr>
              <a:t>Our main theorem: The system is stable if the average completion rate is larger than arrival rate for each dimension.</a:t>
            </a:r>
            <a:endParaRPr sz="1900">
              <a:solidFill>
                <a:schemeClr val="dk1"/>
              </a:solidFill>
              <a:latin typeface="Cabin"/>
              <a:ea typeface="Cabin"/>
              <a:cs typeface="Cabin"/>
              <a:sym typeface="Cabin"/>
            </a:endParaRPr>
          </a:p>
        </p:txBody>
      </p:sp>
      <p:grpSp>
        <p:nvGrpSpPr>
          <p:cNvPr id="1472" name="Google Shape;1472;p48"/>
          <p:cNvGrpSpPr/>
          <p:nvPr/>
        </p:nvGrpSpPr>
        <p:grpSpPr>
          <a:xfrm>
            <a:off x="6792363" y="3615196"/>
            <a:ext cx="2252025" cy="1155240"/>
            <a:chOff x="9101775" y="3027921"/>
            <a:chExt cx="2252025" cy="1155240"/>
          </a:xfrm>
        </p:grpSpPr>
        <p:grpSp>
          <p:nvGrpSpPr>
            <p:cNvPr id="1473" name="Google Shape;1473;p48"/>
            <p:cNvGrpSpPr/>
            <p:nvPr/>
          </p:nvGrpSpPr>
          <p:grpSpPr>
            <a:xfrm>
              <a:off x="9101775" y="3027921"/>
              <a:ext cx="2252025" cy="802159"/>
              <a:chOff x="3551500" y="3947934"/>
              <a:chExt cx="2252025" cy="802159"/>
            </a:xfrm>
          </p:grpSpPr>
          <p:sp>
            <p:nvSpPr>
              <p:cNvPr id="1474" name="Google Shape;1474;p48"/>
              <p:cNvSpPr/>
              <p:nvPr/>
            </p:nvSpPr>
            <p:spPr>
              <a:xfrm>
                <a:off x="3551500" y="40395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75" name="Google Shape;1475;p48"/>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76" name="Google Shape;1476;p48"/>
              <p:cNvSpPr txBox="1"/>
              <p:nvPr/>
            </p:nvSpPr>
            <p:spPr>
              <a:xfrm>
                <a:off x="4998325" y="3947934"/>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1477" name="Google Shape;1477;p48"/>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GBs</a:t>
                </a:r>
                <a:endParaRPr sz="1000">
                  <a:solidFill>
                    <a:schemeClr val="dk1"/>
                  </a:solidFill>
                  <a:latin typeface="Cabin"/>
                  <a:ea typeface="Cabin"/>
                  <a:cs typeface="Cabin"/>
                  <a:sym typeface="Cabin"/>
                </a:endParaRPr>
              </a:p>
            </p:txBody>
          </p:sp>
        </p:grpSp>
        <p:sp>
          <p:nvSpPr>
            <p:cNvPr id="1478" name="Google Shape;1478;p48"/>
            <p:cNvSpPr/>
            <p:nvPr/>
          </p:nvSpPr>
          <p:spPr>
            <a:xfrm>
              <a:off x="9101804" y="3120520"/>
              <a:ext cx="3657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79" name="Google Shape;1479;p48"/>
            <p:cNvSpPr/>
            <p:nvPr/>
          </p:nvSpPr>
          <p:spPr>
            <a:xfrm>
              <a:off x="9467504" y="3120520"/>
              <a:ext cx="3657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80" name="Google Shape;1480;p48"/>
            <p:cNvSpPr/>
            <p:nvPr/>
          </p:nvSpPr>
          <p:spPr>
            <a:xfrm>
              <a:off x="9101804" y="3591220"/>
              <a:ext cx="7314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81" name="Google Shape;1481;p48"/>
            <p:cNvSpPr/>
            <p:nvPr/>
          </p:nvSpPr>
          <p:spPr>
            <a:xfrm>
              <a:off x="9823579" y="3591220"/>
              <a:ext cx="7314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82" name="Google Shape;1482;p48"/>
            <p:cNvSpPr txBox="1"/>
            <p:nvPr/>
          </p:nvSpPr>
          <p:spPr>
            <a:xfrm>
              <a:off x="9496450" y="3813862"/>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(0,2)</a:t>
              </a:r>
              <a:endParaRPr sz="1200">
                <a:solidFill>
                  <a:schemeClr val="dk1"/>
                </a:solidFill>
                <a:latin typeface="Cabin"/>
                <a:ea typeface="Cabin"/>
                <a:cs typeface="Cabin"/>
                <a:sym typeface="Cabin"/>
              </a:endParaRPr>
            </a:p>
          </p:txBody>
        </p:sp>
      </p:grpSp>
      <p:sp>
        <p:nvSpPr>
          <p:cNvPr id="1483" name="Google Shape;1483;p48"/>
          <p:cNvSpPr txBox="1"/>
          <p:nvPr/>
        </p:nvSpPr>
        <p:spPr>
          <a:xfrm>
            <a:off x="4509300" y="4694225"/>
            <a:ext cx="64488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solidFill>
                  <a:schemeClr val="dk1"/>
                </a:solidFill>
                <a:latin typeface="Cabin"/>
                <a:ea typeface="Cabin"/>
                <a:cs typeface="Cabin"/>
                <a:sym typeface="Cabin"/>
              </a:rPr>
              <a:t>Note: The actual completion rate may be lower when there are not enough jobs in the queue.</a:t>
            </a:r>
            <a:endParaRPr sz="1900">
              <a:solidFill>
                <a:schemeClr val="dk1"/>
              </a:solidFill>
              <a:latin typeface="Cabin"/>
              <a:ea typeface="Cabin"/>
              <a:cs typeface="Cabin"/>
              <a:sym typeface="Cabin"/>
            </a:endParaRPr>
          </a:p>
        </p:txBody>
      </p:sp>
      <p:sp>
        <p:nvSpPr>
          <p:cNvPr id="1484" name="Google Shape;1484;p48"/>
          <p:cNvSpPr txBox="1"/>
          <p:nvPr/>
        </p:nvSpPr>
        <p:spPr>
          <a:xfrm>
            <a:off x="4509300" y="2863500"/>
            <a:ext cx="71757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solidFill>
                  <a:schemeClr val="dk1"/>
                </a:solidFill>
                <a:latin typeface="Cabin"/>
                <a:ea typeface="Cabin"/>
                <a:cs typeface="Cabin"/>
                <a:sym typeface="Cabin"/>
              </a:rPr>
              <a:t>Our main theorem: The system is stable if the average </a:t>
            </a:r>
            <a:r>
              <a:rPr lang="en-US" sz="1900" b="1">
                <a:solidFill>
                  <a:schemeClr val="dk1"/>
                </a:solidFill>
                <a:latin typeface="Cabin"/>
                <a:ea typeface="Cabin"/>
                <a:cs typeface="Cabin"/>
                <a:sym typeface="Cabin"/>
              </a:rPr>
              <a:t>potential</a:t>
            </a:r>
            <a:r>
              <a:rPr lang="en-US" sz="1900">
                <a:solidFill>
                  <a:schemeClr val="dk1"/>
                </a:solidFill>
                <a:latin typeface="Cabin"/>
                <a:ea typeface="Cabin"/>
                <a:cs typeface="Cabin"/>
                <a:sym typeface="Cabin"/>
              </a:rPr>
              <a:t> completion rate is larger than arrival rate for each dimension.</a:t>
            </a:r>
            <a:endParaRPr sz="190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8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47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47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4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49"/>
          <p:cNvSpPr txBox="1">
            <a:spLocks noGrp="1"/>
          </p:cNvSpPr>
          <p:nvPr>
            <p:ph type="title"/>
          </p:nvPr>
        </p:nvSpPr>
        <p:spPr>
          <a:xfrm>
            <a:off x="838200" y="1365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100"/>
              <a:t>Our Ideas: Modulated Service Rate (MSR)</a:t>
            </a:r>
            <a:endParaRPr sz="4100"/>
          </a:p>
        </p:txBody>
      </p:sp>
      <p:sp>
        <p:nvSpPr>
          <p:cNvPr id="1491" name="Google Shape;1491;p49"/>
          <p:cNvSpPr txBox="1">
            <a:spLocks noGrp="1"/>
          </p:cNvSpPr>
          <p:nvPr>
            <p:ph type="body" idx="1"/>
          </p:nvPr>
        </p:nvSpPr>
        <p:spPr>
          <a:xfrm>
            <a:off x="838200" y="1334675"/>
            <a:ext cx="10515600" cy="22023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Now that we have shown we can pick only K schedules to stabilize the system, we need to specify which schedule to pick at time t.</a:t>
            </a:r>
            <a:endParaRPr/>
          </a:p>
          <a:p>
            <a:pPr marL="457200" lvl="0" indent="-406400" algn="l" rtl="0">
              <a:spcBef>
                <a:spcPts val="0"/>
              </a:spcBef>
              <a:spcAft>
                <a:spcPts val="0"/>
              </a:spcAft>
              <a:buSzPts val="2800"/>
              <a:buChar char="●"/>
            </a:pPr>
            <a:r>
              <a:rPr lang="en-US"/>
              <a:t>We use a Continuous-Time-Markov-Chain (CTMC) as a stochastic process to randomize the schedule at time t.</a:t>
            </a:r>
            <a:endParaRPr/>
          </a:p>
        </p:txBody>
      </p:sp>
      <p:sp>
        <p:nvSpPr>
          <p:cNvPr id="1492" name="Google Shape;1492;p49"/>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grpSp>
        <p:nvGrpSpPr>
          <p:cNvPr id="1493" name="Google Shape;1493;p49"/>
          <p:cNvGrpSpPr/>
          <p:nvPr/>
        </p:nvGrpSpPr>
        <p:grpSpPr>
          <a:xfrm>
            <a:off x="3819650" y="4201600"/>
            <a:ext cx="4396375" cy="1577950"/>
            <a:chOff x="3819650" y="4430200"/>
            <a:chExt cx="4396375" cy="1577950"/>
          </a:xfrm>
        </p:grpSpPr>
        <p:sp>
          <p:nvSpPr>
            <p:cNvPr id="1494" name="Google Shape;1494;p49"/>
            <p:cNvSpPr/>
            <p:nvPr/>
          </p:nvSpPr>
          <p:spPr>
            <a:xfrm>
              <a:off x="3819650"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1</a:t>
              </a:r>
              <a:endParaRPr>
                <a:latin typeface="Cabin"/>
                <a:ea typeface="Cabin"/>
                <a:cs typeface="Cabin"/>
                <a:sym typeface="Cabin"/>
              </a:endParaRPr>
            </a:p>
          </p:txBody>
        </p:sp>
        <p:sp>
          <p:nvSpPr>
            <p:cNvPr id="1495" name="Google Shape;1495;p49"/>
            <p:cNvSpPr/>
            <p:nvPr/>
          </p:nvSpPr>
          <p:spPr>
            <a:xfrm>
              <a:off x="6547425"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2</a:t>
              </a:r>
              <a:endParaRPr>
                <a:latin typeface="Cabin"/>
                <a:ea typeface="Cabin"/>
                <a:cs typeface="Cabin"/>
                <a:sym typeface="Cabin"/>
              </a:endParaRPr>
            </a:p>
          </p:txBody>
        </p:sp>
        <p:sp>
          <p:nvSpPr>
            <p:cNvPr id="1496" name="Google Shape;1496;p49"/>
            <p:cNvSpPr/>
            <p:nvPr/>
          </p:nvSpPr>
          <p:spPr>
            <a:xfrm>
              <a:off x="5261700" y="541985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3</a:t>
              </a:r>
              <a:endParaRPr>
                <a:latin typeface="Cabin"/>
                <a:ea typeface="Cabin"/>
                <a:cs typeface="Cabin"/>
                <a:sym typeface="Cabin"/>
              </a:endParaRPr>
            </a:p>
          </p:txBody>
        </p:sp>
        <p:cxnSp>
          <p:nvCxnSpPr>
            <p:cNvPr id="1497" name="Google Shape;1497;p49"/>
            <p:cNvCxnSpPr>
              <a:stCxn id="1494" idx="7"/>
              <a:endCxn id="1495" idx="1"/>
            </p:cNvCxnSpPr>
            <p:nvPr/>
          </p:nvCxnSpPr>
          <p:spPr>
            <a:xfrm rot="-5400000" flipH="1">
              <a:off x="6017589" y="3742655"/>
              <a:ext cx="600" cy="1548000"/>
            </a:xfrm>
            <a:prstGeom prst="curvedConnector3">
              <a:avLst>
                <a:gd name="adj1" fmla="val -54046590"/>
              </a:avLst>
            </a:prstGeom>
            <a:noFill/>
            <a:ln w="9525" cap="flat" cmpd="sng">
              <a:solidFill>
                <a:schemeClr val="dk2"/>
              </a:solidFill>
              <a:prstDash val="solid"/>
              <a:round/>
              <a:headEnd type="none" w="med" len="med"/>
              <a:tailEnd type="triangle" w="med" len="med"/>
            </a:ln>
          </p:spPr>
        </p:cxnSp>
        <p:cxnSp>
          <p:nvCxnSpPr>
            <p:cNvPr id="1498" name="Google Shape;1498;p49"/>
            <p:cNvCxnSpPr>
              <a:stCxn id="1495" idx="3"/>
              <a:endCxn id="1496" idx="7"/>
            </p:cNvCxnSpPr>
            <p:nvPr/>
          </p:nvCxnSpPr>
          <p:spPr>
            <a:xfrm flipH="1">
              <a:off x="6685886" y="4932345"/>
              <a:ext cx="105900" cy="573600"/>
            </a:xfrm>
            <a:prstGeom prst="straightConnector1">
              <a:avLst/>
            </a:prstGeom>
            <a:noFill/>
            <a:ln w="9525" cap="flat" cmpd="sng">
              <a:solidFill>
                <a:schemeClr val="dk2"/>
              </a:solidFill>
              <a:prstDash val="solid"/>
              <a:round/>
              <a:headEnd type="none" w="med" len="med"/>
              <a:tailEnd type="triangle" w="med" len="med"/>
            </a:ln>
          </p:spPr>
        </p:cxnSp>
        <p:cxnSp>
          <p:nvCxnSpPr>
            <p:cNvPr id="1499" name="Google Shape;1499;p49"/>
            <p:cNvCxnSpPr>
              <a:stCxn id="1495" idx="2"/>
              <a:endCxn id="1494" idx="6"/>
            </p:cNvCxnSpPr>
            <p:nvPr/>
          </p:nvCxnSpPr>
          <p:spPr>
            <a:xfrm rot="10800000">
              <a:off x="5488125" y="4724350"/>
              <a:ext cx="1059300" cy="0"/>
            </a:xfrm>
            <a:prstGeom prst="straightConnector1">
              <a:avLst/>
            </a:prstGeom>
            <a:noFill/>
            <a:ln w="9525" cap="flat" cmpd="sng">
              <a:solidFill>
                <a:schemeClr val="dk2"/>
              </a:solidFill>
              <a:prstDash val="solid"/>
              <a:round/>
              <a:headEnd type="none" w="med" len="med"/>
              <a:tailEnd type="triangle" w="med" len="med"/>
            </a:ln>
          </p:spPr>
        </p:cxnSp>
        <p:cxnSp>
          <p:nvCxnSpPr>
            <p:cNvPr id="1500" name="Google Shape;1500;p49"/>
            <p:cNvCxnSpPr>
              <a:stCxn id="1496" idx="6"/>
              <a:endCxn id="1495" idx="4"/>
            </p:cNvCxnSpPr>
            <p:nvPr/>
          </p:nvCxnSpPr>
          <p:spPr>
            <a:xfrm rot="10800000" flipH="1">
              <a:off x="6930300" y="5018600"/>
              <a:ext cx="451500" cy="695400"/>
            </a:xfrm>
            <a:prstGeom prst="curvedConnector2">
              <a:avLst/>
            </a:prstGeom>
            <a:noFill/>
            <a:ln w="9525" cap="flat" cmpd="sng">
              <a:solidFill>
                <a:schemeClr val="dk2"/>
              </a:solidFill>
              <a:prstDash val="solid"/>
              <a:round/>
              <a:headEnd type="none" w="med" len="med"/>
              <a:tailEnd type="triangle" w="med" len="med"/>
            </a:ln>
          </p:spPr>
        </p:cxnSp>
        <p:cxnSp>
          <p:nvCxnSpPr>
            <p:cNvPr id="1501" name="Google Shape;1501;p49"/>
            <p:cNvCxnSpPr>
              <a:stCxn id="1496" idx="2"/>
              <a:endCxn id="1494" idx="4"/>
            </p:cNvCxnSpPr>
            <p:nvPr/>
          </p:nvCxnSpPr>
          <p:spPr>
            <a:xfrm rot="10800000">
              <a:off x="4653900" y="5018600"/>
              <a:ext cx="607800" cy="695400"/>
            </a:xfrm>
            <a:prstGeom prst="curvedConnector2">
              <a:avLst/>
            </a:prstGeom>
            <a:noFill/>
            <a:ln w="9525" cap="flat" cmpd="sng">
              <a:solidFill>
                <a:schemeClr val="dk2"/>
              </a:solidFill>
              <a:prstDash val="solid"/>
              <a:round/>
              <a:headEnd type="none" w="med" len="med"/>
              <a:tailEnd type="triangle" w="med" len="med"/>
            </a:ln>
          </p:spPr>
        </p:cxnSp>
        <p:cxnSp>
          <p:nvCxnSpPr>
            <p:cNvPr id="1502" name="Google Shape;1502;p49"/>
            <p:cNvCxnSpPr>
              <a:stCxn id="1494" idx="5"/>
              <a:endCxn id="1496" idx="1"/>
            </p:cNvCxnSpPr>
            <p:nvPr/>
          </p:nvCxnSpPr>
          <p:spPr>
            <a:xfrm>
              <a:off x="5243889" y="4932345"/>
              <a:ext cx="262200" cy="573600"/>
            </a:xfrm>
            <a:prstGeom prst="straightConnector1">
              <a:avLst/>
            </a:prstGeom>
            <a:noFill/>
            <a:ln w="9525" cap="flat" cmpd="sng">
              <a:solidFill>
                <a:schemeClr val="dk2"/>
              </a:solidFill>
              <a:prstDash val="solid"/>
              <a:round/>
              <a:headEnd type="none" w="med" len="med"/>
              <a:tailEnd type="triangle" w="med" len="med"/>
            </a:ln>
          </p:spPr>
        </p:cxn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5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900"/>
              <a:t>Example: Solve for Average Completion Rate</a:t>
            </a:r>
            <a:endParaRPr sz="3900"/>
          </a:p>
        </p:txBody>
      </p:sp>
      <p:sp>
        <p:nvSpPr>
          <p:cNvPr id="1509" name="Google Shape;1509;p50"/>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
        <p:nvSpPr>
          <p:cNvPr id="1510" name="Google Shape;1510;p50"/>
          <p:cNvSpPr txBox="1"/>
          <p:nvPr/>
        </p:nvSpPr>
        <p:spPr>
          <a:xfrm>
            <a:off x="6213625" y="3322400"/>
            <a:ext cx="5698500" cy="18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Then, the time average schedule would be</a:t>
            </a:r>
            <a:endParaRPr sz="2200">
              <a:solidFill>
                <a:schemeClr val="dk1"/>
              </a:solidFill>
              <a:latin typeface="Cabin"/>
              <a:ea typeface="Cabin"/>
              <a:cs typeface="Cabin"/>
              <a:sym typeface="Cabin"/>
            </a:endParaRPr>
          </a:p>
          <a:p>
            <a:pPr marL="0" lvl="0" indent="0" algn="l" rtl="0">
              <a:spcBef>
                <a:spcPts val="0"/>
              </a:spcBef>
              <a:spcAft>
                <a:spcPts val="0"/>
              </a:spcAft>
              <a:buNone/>
            </a:pPr>
            <a:r>
              <a:rPr lang="en-US" sz="2200">
                <a:solidFill>
                  <a:schemeClr val="dk1"/>
                </a:solidFill>
                <a:latin typeface="Cabin"/>
                <a:ea typeface="Cabin"/>
                <a:cs typeface="Cabin"/>
                <a:sym typeface="Cabin"/>
              </a:rPr>
              <a:t>0.5 (0, 2) + 0.5 (2, 0) = (1, 1).</a:t>
            </a:r>
            <a:endParaRPr sz="2200">
              <a:solidFill>
                <a:schemeClr val="dk1"/>
              </a:solidFill>
              <a:latin typeface="Cabin"/>
              <a:ea typeface="Cabin"/>
              <a:cs typeface="Cabin"/>
              <a:sym typeface="Cabin"/>
            </a:endParaRPr>
          </a:p>
          <a:p>
            <a:pPr marL="0" lvl="0" indent="0" algn="l" rtl="0">
              <a:spcBef>
                <a:spcPts val="0"/>
              </a:spcBef>
              <a:spcAft>
                <a:spcPts val="0"/>
              </a:spcAft>
              <a:buNone/>
            </a:pPr>
            <a:endParaRPr sz="2200">
              <a:solidFill>
                <a:schemeClr val="dk1"/>
              </a:solidFill>
              <a:latin typeface="Cabin"/>
              <a:ea typeface="Cabin"/>
              <a:cs typeface="Cabin"/>
              <a:sym typeface="Cabin"/>
            </a:endParaRPr>
          </a:p>
          <a:p>
            <a:pPr marL="0" lvl="0" indent="0" algn="l" rtl="0">
              <a:spcBef>
                <a:spcPts val="0"/>
              </a:spcBef>
              <a:spcAft>
                <a:spcPts val="0"/>
              </a:spcAft>
              <a:buNone/>
            </a:pPr>
            <a:r>
              <a:rPr lang="en-US" sz="2200">
                <a:solidFill>
                  <a:schemeClr val="dk1"/>
                </a:solidFill>
                <a:latin typeface="Cabin"/>
                <a:ea typeface="Cabin"/>
                <a:cs typeface="Cabin"/>
                <a:sym typeface="Cabin"/>
              </a:rPr>
              <a:t>The average completion rate would be             .</a:t>
            </a:r>
            <a:endParaRPr sz="2200">
              <a:solidFill>
                <a:schemeClr val="dk1"/>
              </a:solidFill>
              <a:latin typeface="Cabin"/>
              <a:ea typeface="Cabin"/>
              <a:cs typeface="Cabin"/>
              <a:sym typeface="Cabin"/>
            </a:endParaRPr>
          </a:p>
          <a:p>
            <a:pPr marL="0" lvl="0" indent="0" algn="l" rtl="0">
              <a:spcBef>
                <a:spcPts val="0"/>
              </a:spcBef>
              <a:spcAft>
                <a:spcPts val="0"/>
              </a:spcAft>
              <a:buNone/>
            </a:pPr>
            <a:endParaRPr sz="2200">
              <a:solidFill>
                <a:schemeClr val="dk1"/>
              </a:solidFill>
              <a:latin typeface="Cabin"/>
              <a:ea typeface="Cabin"/>
              <a:cs typeface="Cabin"/>
              <a:sym typeface="Cabin"/>
            </a:endParaRPr>
          </a:p>
          <a:p>
            <a:pPr marL="0" lvl="0" indent="0" algn="l" rtl="0">
              <a:spcBef>
                <a:spcPts val="0"/>
              </a:spcBef>
              <a:spcAft>
                <a:spcPts val="0"/>
              </a:spcAft>
              <a:buNone/>
            </a:pPr>
            <a:r>
              <a:rPr lang="en-US" sz="2200">
                <a:solidFill>
                  <a:schemeClr val="dk1"/>
                </a:solidFill>
                <a:latin typeface="Cabin"/>
                <a:ea typeface="Cabin"/>
                <a:cs typeface="Cabin"/>
                <a:sym typeface="Cabin"/>
              </a:rPr>
              <a:t>As long as average completion rate &gt; arrival rate, the system is stable.</a:t>
            </a:r>
            <a:endParaRPr sz="2200">
              <a:solidFill>
                <a:schemeClr val="dk1"/>
              </a:solidFill>
              <a:latin typeface="Cabin"/>
              <a:ea typeface="Cabin"/>
              <a:cs typeface="Cabin"/>
              <a:sym typeface="Cabin"/>
            </a:endParaRPr>
          </a:p>
        </p:txBody>
      </p:sp>
      <p:sp>
        <p:nvSpPr>
          <p:cNvPr id="1511" name="Google Shape;1511;p50"/>
          <p:cNvSpPr/>
          <p:nvPr/>
        </p:nvSpPr>
        <p:spPr>
          <a:xfrm>
            <a:off x="923875" y="2728831"/>
            <a:ext cx="1854900" cy="69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(2, 0)</a:t>
            </a:r>
            <a:endParaRPr>
              <a:latin typeface="Cabin"/>
              <a:ea typeface="Cabin"/>
              <a:cs typeface="Cabin"/>
              <a:sym typeface="Cabin"/>
            </a:endParaRPr>
          </a:p>
        </p:txBody>
      </p:sp>
      <p:sp>
        <p:nvSpPr>
          <p:cNvPr id="1512" name="Google Shape;1512;p50"/>
          <p:cNvSpPr/>
          <p:nvPr/>
        </p:nvSpPr>
        <p:spPr>
          <a:xfrm>
            <a:off x="3956110" y="2728831"/>
            <a:ext cx="1854900" cy="69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(0, 2)</a:t>
            </a:r>
            <a:endParaRPr>
              <a:latin typeface="Cabin"/>
              <a:ea typeface="Cabin"/>
              <a:cs typeface="Cabin"/>
              <a:sym typeface="Cabin"/>
            </a:endParaRPr>
          </a:p>
        </p:txBody>
      </p:sp>
      <p:cxnSp>
        <p:nvCxnSpPr>
          <p:cNvPr id="1513" name="Google Shape;1513;p50"/>
          <p:cNvCxnSpPr>
            <a:stCxn id="1511" idx="7"/>
            <a:endCxn id="1512" idx="1"/>
          </p:cNvCxnSpPr>
          <p:nvPr/>
        </p:nvCxnSpPr>
        <p:spPr>
          <a:xfrm rot="-5400000" flipH="1">
            <a:off x="3367081" y="1970720"/>
            <a:ext cx="600" cy="1720500"/>
          </a:xfrm>
          <a:prstGeom prst="curvedConnector3">
            <a:avLst>
              <a:gd name="adj1" fmla="val -54046590"/>
            </a:avLst>
          </a:prstGeom>
          <a:noFill/>
          <a:ln w="9525" cap="flat" cmpd="sng">
            <a:solidFill>
              <a:schemeClr val="dk2"/>
            </a:solidFill>
            <a:prstDash val="solid"/>
            <a:round/>
            <a:headEnd type="none" w="med" len="med"/>
            <a:tailEnd type="triangle" w="med" len="med"/>
          </a:ln>
        </p:spPr>
      </p:cxnSp>
      <p:sp>
        <p:nvSpPr>
          <p:cNvPr id="1514" name="Google Shape;1514;p50"/>
          <p:cNvSpPr txBox="1"/>
          <p:nvPr/>
        </p:nvSpPr>
        <p:spPr>
          <a:xfrm>
            <a:off x="3203352" y="2100875"/>
            <a:ext cx="501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1</a:t>
            </a:r>
            <a:endParaRPr sz="1200">
              <a:solidFill>
                <a:schemeClr val="dk1"/>
              </a:solidFill>
              <a:latin typeface="Cabin"/>
              <a:ea typeface="Cabin"/>
              <a:cs typeface="Cabin"/>
              <a:sym typeface="Cabin"/>
            </a:endParaRPr>
          </a:p>
        </p:txBody>
      </p:sp>
      <p:cxnSp>
        <p:nvCxnSpPr>
          <p:cNvPr id="1515" name="Google Shape;1515;p50"/>
          <p:cNvCxnSpPr>
            <a:stCxn id="1512" idx="3"/>
            <a:endCxn id="1511" idx="5"/>
          </p:cNvCxnSpPr>
          <p:nvPr/>
        </p:nvCxnSpPr>
        <p:spPr>
          <a:xfrm rot="5400000">
            <a:off x="3367204" y="2462442"/>
            <a:ext cx="600" cy="1720500"/>
          </a:xfrm>
          <a:prstGeom prst="curvedConnector3">
            <a:avLst>
              <a:gd name="adj1" fmla="val 54046590"/>
            </a:avLst>
          </a:prstGeom>
          <a:noFill/>
          <a:ln w="9525" cap="flat" cmpd="sng">
            <a:solidFill>
              <a:schemeClr val="dk2"/>
            </a:solidFill>
            <a:prstDash val="solid"/>
            <a:round/>
            <a:headEnd type="none" w="med" len="med"/>
            <a:tailEnd type="triangle" w="med" len="med"/>
          </a:ln>
        </p:spPr>
      </p:cxnSp>
      <p:sp>
        <p:nvSpPr>
          <p:cNvPr id="1516" name="Google Shape;1516;p50"/>
          <p:cNvSpPr txBox="1"/>
          <p:nvPr/>
        </p:nvSpPr>
        <p:spPr>
          <a:xfrm>
            <a:off x="3203352" y="3271854"/>
            <a:ext cx="501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1</a:t>
            </a:r>
            <a:endParaRPr sz="1200">
              <a:solidFill>
                <a:schemeClr val="dk1"/>
              </a:solidFill>
              <a:latin typeface="Cabin"/>
              <a:ea typeface="Cabin"/>
              <a:cs typeface="Cabin"/>
              <a:sym typeface="Cabin"/>
            </a:endParaRPr>
          </a:p>
        </p:txBody>
      </p:sp>
      <p:sp>
        <p:nvSpPr>
          <p:cNvPr id="1517" name="Google Shape;1517;p50"/>
          <p:cNvSpPr txBox="1"/>
          <p:nvPr/>
        </p:nvSpPr>
        <p:spPr>
          <a:xfrm>
            <a:off x="6279450" y="1685225"/>
            <a:ext cx="58293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Solving the CTMC on the left, we know that we are in schedule (0, 2) half of the time and (2, 0) half of the time.</a:t>
            </a:r>
            <a:endParaRPr sz="2200">
              <a:solidFill>
                <a:schemeClr val="dk1"/>
              </a:solidFill>
              <a:latin typeface="Cabin"/>
              <a:ea typeface="Cabin"/>
              <a:cs typeface="Cabin"/>
              <a:sym typeface="Cabin"/>
            </a:endParaRPr>
          </a:p>
        </p:txBody>
      </p:sp>
      <p:pic>
        <p:nvPicPr>
          <p:cNvPr id="1518" name="Google Shape;1518;p50" title="[0,0,0,&quot;https://www.codecogs.com/eqnedit.php?latex=(%5Cmu_1%2C%20%5Cmu_2)#0&quot;]"/>
          <p:cNvPicPr preferRelativeResize="0"/>
          <p:nvPr/>
        </p:nvPicPr>
        <p:blipFill>
          <a:blip r:embed="rId3">
            <a:alphaModFix/>
          </a:blip>
          <a:stretch>
            <a:fillRect/>
          </a:stretch>
        </p:blipFill>
        <p:spPr>
          <a:xfrm>
            <a:off x="10903863" y="4475531"/>
            <a:ext cx="692291" cy="2328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4" name="Google Shape;1524;p5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a:latin typeface="Cabin"/>
                <a:ea typeface="Cabin"/>
                <a:cs typeface="Cabin"/>
                <a:sym typeface="Cabin"/>
              </a:rPr>
              <a:t>Picking the Candidate Set</a:t>
            </a:r>
            <a:endParaRPr sz="4000"/>
          </a:p>
        </p:txBody>
      </p:sp>
      <p:sp>
        <p:nvSpPr>
          <p:cNvPr id="1525" name="Google Shape;1525;p51"/>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US" sz="2600"/>
              <a:t>Theorem: If the given arrival vector can be stabilized, there exists a CTMC with at most K states that can stabilize the system.</a:t>
            </a:r>
            <a:endParaRPr sz="2600"/>
          </a:p>
          <a:p>
            <a:pPr marL="457200" lvl="0" indent="-393700" algn="l" rtl="0">
              <a:lnSpc>
                <a:spcPct val="100000"/>
              </a:lnSpc>
              <a:spcBef>
                <a:spcPts val="0"/>
              </a:spcBef>
              <a:spcAft>
                <a:spcPts val="0"/>
              </a:spcAft>
              <a:buSzPts val="2600"/>
              <a:buChar char="●"/>
            </a:pPr>
            <a:r>
              <a:rPr lang="en-US" sz="2600"/>
              <a:t>This follows from Carathéodory Theorem.</a:t>
            </a:r>
            <a:endParaRPr sz="2600"/>
          </a:p>
          <a:p>
            <a:pPr marL="457200" lvl="0" indent="-393700" algn="l" rtl="0">
              <a:lnSpc>
                <a:spcPct val="100000"/>
              </a:lnSpc>
              <a:spcBef>
                <a:spcPts val="0"/>
              </a:spcBef>
              <a:spcAft>
                <a:spcPts val="0"/>
              </a:spcAft>
              <a:buSzPts val="2600"/>
              <a:buChar char="●"/>
            </a:pPr>
            <a:r>
              <a:rPr lang="en-US" sz="2600"/>
              <a:t>Now, we have shown that MSR can stabilize all arrival rates if possible — that is, MSR achieves maximal throughput. We next show that we can analyze mean response time given the arrival rates and MSR CTMC.</a:t>
            </a:r>
            <a:endParaRPr sz="2600"/>
          </a:p>
        </p:txBody>
      </p:sp>
      <p:sp>
        <p:nvSpPr>
          <p:cNvPr id="1526" name="Google Shape;1526;p51"/>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5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Using MSR-1 to bound MSR</a:t>
            </a:r>
            <a:endParaRPr/>
          </a:p>
        </p:txBody>
      </p:sp>
      <p:sp>
        <p:nvSpPr>
          <p:cNvPr id="1533" name="Google Shape;1533;p52"/>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Recall that the MSR algorithm selects the schedule according to the following CTMC.</a:t>
            </a:r>
            <a:endParaRPr/>
          </a:p>
          <a:p>
            <a:pPr marL="457200" lvl="0" indent="-406400" algn="l" rtl="0">
              <a:spcBef>
                <a:spcPts val="0"/>
              </a:spcBef>
              <a:spcAft>
                <a:spcPts val="0"/>
              </a:spcAft>
              <a:buSzPts val="2800"/>
              <a:buChar char="●"/>
            </a:pPr>
            <a:r>
              <a:rPr lang="en-US"/>
              <a:t>If we only look at a single resource, the mean queue length is the same as the MSR-1 system.</a:t>
            </a:r>
            <a:endParaRPr/>
          </a:p>
        </p:txBody>
      </p:sp>
      <p:sp>
        <p:nvSpPr>
          <p:cNvPr id="1534" name="Google Shape;1534;p5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grpSp>
        <p:nvGrpSpPr>
          <p:cNvPr id="1535" name="Google Shape;1535;p52"/>
          <p:cNvGrpSpPr/>
          <p:nvPr/>
        </p:nvGrpSpPr>
        <p:grpSpPr>
          <a:xfrm>
            <a:off x="3897813" y="4026800"/>
            <a:ext cx="4396375" cy="2109175"/>
            <a:chOff x="3819650" y="3898975"/>
            <a:chExt cx="4396375" cy="2109175"/>
          </a:xfrm>
        </p:grpSpPr>
        <p:sp>
          <p:nvSpPr>
            <p:cNvPr id="1536" name="Google Shape;1536;p52"/>
            <p:cNvSpPr/>
            <p:nvPr/>
          </p:nvSpPr>
          <p:spPr>
            <a:xfrm>
              <a:off x="3819650"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1</a:t>
              </a:r>
              <a:endParaRPr>
                <a:latin typeface="Cabin"/>
                <a:ea typeface="Cabin"/>
                <a:cs typeface="Cabin"/>
                <a:sym typeface="Cabin"/>
              </a:endParaRPr>
            </a:p>
          </p:txBody>
        </p:sp>
        <p:sp>
          <p:nvSpPr>
            <p:cNvPr id="1537" name="Google Shape;1537;p52"/>
            <p:cNvSpPr/>
            <p:nvPr/>
          </p:nvSpPr>
          <p:spPr>
            <a:xfrm>
              <a:off x="6547425"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2</a:t>
              </a:r>
              <a:endParaRPr>
                <a:latin typeface="Cabin"/>
                <a:ea typeface="Cabin"/>
                <a:cs typeface="Cabin"/>
                <a:sym typeface="Cabin"/>
              </a:endParaRPr>
            </a:p>
          </p:txBody>
        </p:sp>
        <p:sp>
          <p:nvSpPr>
            <p:cNvPr id="1538" name="Google Shape;1538;p52"/>
            <p:cNvSpPr/>
            <p:nvPr/>
          </p:nvSpPr>
          <p:spPr>
            <a:xfrm>
              <a:off x="5261700" y="541985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3</a:t>
              </a:r>
              <a:endParaRPr>
                <a:latin typeface="Cabin"/>
                <a:ea typeface="Cabin"/>
                <a:cs typeface="Cabin"/>
                <a:sym typeface="Cabin"/>
              </a:endParaRPr>
            </a:p>
          </p:txBody>
        </p:sp>
        <p:cxnSp>
          <p:nvCxnSpPr>
            <p:cNvPr id="1539" name="Google Shape;1539;p52"/>
            <p:cNvCxnSpPr>
              <a:stCxn id="1536" idx="7"/>
              <a:endCxn id="1537" idx="1"/>
            </p:cNvCxnSpPr>
            <p:nvPr/>
          </p:nvCxnSpPr>
          <p:spPr>
            <a:xfrm rot="-5400000" flipH="1">
              <a:off x="6017589" y="3742655"/>
              <a:ext cx="600" cy="1548000"/>
            </a:xfrm>
            <a:prstGeom prst="curvedConnector3">
              <a:avLst>
                <a:gd name="adj1" fmla="val -54046590"/>
              </a:avLst>
            </a:prstGeom>
            <a:noFill/>
            <a:ln w="9525" cap="flat" cmpd="sng">
              <a:solidFill>
                <a:schemeClr val="dk2"/>
              </a:solidFill>
              <a:prstDash val="solid"/>
              <a:round/>
              <a:headEnd type="none" w="med" len="med"/>
              <a:tailEnd type="triangle" w="med" len="med"/>
            </a:ln>
          </p:spPr>
        </p:cxnSp>
        <p:cxnSp>
          <p:nvCxnSpPr>
            <p:cNvPr id="1540" name="Google Shape;1540;p52"/>
            <p:cNvCxnSpPr>
              <a:stCxn id="1537" idx="3"/>
              <a:endCxn id="1538" idx="7"/>
            </p:cNvCxnSpPr>
            <p:nvPr/>
          </p:nvCxnSpPr>
          <p:spPr>
            <a:xfrm flipH="1">
              <a:off x="6685886" y="4932345"/>
              <a:ext cx="105900" cy="573600"/>
            </a:xfrm>
            <a:prstGeom prst="straightConnector1">
              <a:avLst/>
            </a:prstGeom>
            <a:noFill/>
            <a:ln w="9525" cap="flat" cmpd="sng">
              <a:solidFill>
                <a:schemeClr val="dk2"/>
              </a:solidFill>
              <a:prstDash val="solid"/>
              <a:round/>
              <a:headEnd type="none" w="med" len="med"/>
              <a:tailEnd type="triangle" w="med" len="med"/>
            </a:ln>
          </p:spPr>
        </p:cxnSp>
        <p:cxnSp>
          <p:nvCxnSpPr>
            <p:cNvPr id="1541" name="Google Shape;1541;p52"/>
            <p:cNvCxnSpPr>
              <a:stCxn id="1537" idx="2"/>
              <a:endCxn id="1536" idx="6"/>
            </p:cNvCxnSpPr>
            <p:nvPr/>
          </p:nvCxnSpPr>
          <p:spPr>
            <a:xfrm rot="10800000">
              <a:off x="5488125" y="4724350"/>
              <a:ext cx="1059300" cy="0"/>
            </a:xfrm>
            <a:prstGeom prst="straightConnector1">
              <a:avLst/>
            </a:prstGeom>
            <a:noFill/>
            <a:ln w="9525" cap="flat" cmpd="sng">
              <a:solidFill>
                <a:schemeClr val="dk2"/>
              </a:solidFill>
              <a:prstDash val="solid"/>
              <a:round/>
              <a:headEnd type="none" w="med" len="med"/>
              <a:tailEnd type="triangle" w="med" len="med"/>
            </a:ln>
          </p:spPr>
        </p:cxnSp>
        <p:cxnSp>
          <p:nvCxnSpPr>
            <p:cNvPr id="1542" name="Google Shape;1542;p52"/>
            <p:cNvCxnSpPr>
              <a:stCxn id="1538" idx="6"/>
              <a:endCxn id="1537" idx="4"/>
            </p:cNvCxnSpPr>
            <p:nvPr/>
          </p:nvCxnSpPr>
          <p:spPr>
            <a:xfrm rot="10800000" flipH="1">
              <a:off x="6930300" y="5018600"/>
              <a:ext cx="451500" cy="695400"/>
            </a:xfrm>
            <a:prstGeom prst="curvedConnector2">
              <a:avLst/>
            </a:prstGeom>
            <a:noFill/>
            <a:ln w="9525" cap="flat" cmpd="sng">
              <a:solidFill>
                <a:schemeClr val="dk2"/>
              </a:solidFill>
              <a:prstDash val="solid"/>
              <a:round/>
              <a:headEnd type="none" w="med" len="med"/>
              <a:tailEnd type="triangle" w="med" len="med"/>
            </a:ln>
          </p:spPr>
        </p:cxnSp>
        <p:cxnSp>
          <p:nvCxnSpPr>
            <p:cNvPr id="1543" name="Google Shape;1543;p52"/>
            <p:cNvCxnSpPr>
              <a:stCxn id="1538" idx="2"/>
              <a:endCxn id="1536" idx="4"/>
            </p:cNvCxnSpPr>
            <p:nvPr/>
          </p:nvCxnSpPr>
          <p:spPr>
            <a:xfrm rot="10800000">
              <a:off x="4653900" y="5018600"/>
              <a:ext cx="607800" cy="695400"/>
            </a:xfrm>
            <a:prstGeom prst="curvedConnector2">
              <a:avLst/>
            </a:prstGeom>
            <a:noFill/>
            <a:ln w="9525" cap="flat" cmpd="sng">
              <a:solidFill>
                <a:schemeClr val="dk2"/>
              </a:solidFill>
              <a:prstDash val="solid"/>
              <a:round/>
              <a:headEnd type="none" w="med" len="med"/>
              <a:tailEnd type="triangle" w="med" len="med"/>
            </a:ln>
          </p:spPr>
        </p:cxnSp>
        <p:cxnSp>
          <p:nvCxnSpPr>
            <p:cNvPr id="1544" name="Google Shape;1544;p52"/>
            <p:cNvCxnSpPr>
              <a:stCxn id="1536" idx="5"/>
              <a:endCxn id="1538" idx="1"/>
            </p:cNvCxnSpPr>
            <p:nvPr/>
          </p:nvCxnSpPr>
          <p:spPr>
            <a:xfrm>
              <a:off x="5243889" y="4932345"/>
              <a:ext cx="262200" cy="573600"/>
            </a:xfrm>
            <a:prstGeom prst="straightConnector1">
              <a:avLst/>
            </a:prstGeom>
            <a:noFill/>
            <a:ln w="9525" cap="flat" cmpd="sng">
              <a:solidFill>
                <a:schemeClr val="dk2"/>
              </a:solidFill>
              <a:prstDash val="solid"/>
              <a:round/>
              <a:headEnd type="none" w="med" len="med"/>
              <a:tailEnd type="triangle" w="med" len="med"/>
            </a:ln>
          </p:spPr>
        </p:cxnSp>
        <p:sp>
          <p:nvSpPr>
            <p:cNvPr id="1545" name="Google Shape;1545;p52"/>
            <p:cNvSpPr txBox="1"/>
            <p:nvPr/>
          </p:nvSpPr>
          <p:spPr>
            <a:xfrm>
              <a:off x="5870250" y="3898975"/>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0.1</a:t>
              </a:r>
              <a:endParaRPr sz="1200">
                <a:solidFill>
                  <a:schemeClr val="dk1"/>
                </a:solidFill>
                <a:latin typeface="Cabin"/>
                <a:ea typeface="Cabin"/>
                <a:cs typeface="Cabin"/>
                <a:sym typeface="Cabin"/>
              </a:endParaRPr>
            </a:p>
          </p:txBody>
        </p:sp>
        <p:sp>
          <p:nvSpPr>
            <p:cNvPr id="1546" name="Google Shape;1546;p52"/>
            <p:cNvSpPr txBox="1"/>
            <p:nvPr/>
          </p:nvSpPr>
          <p:spPr>
            <a:xfrm>
              <a:off x="5850000" y="443020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0.4</a:t>
              </a:r>
              <a:endParaRPr sz="1200">
                <a:solidFill>
                  <a:schemeClr val="dk1"/>
                </a:solidFill>
                <a:latin typeface="Cabin"/>
                <a:ea typeface="Cabin"/>
                <a:cs typeface="Cabin"/>
                <a:sym typeface="Cabin"/>
              </a:endParaRPr>
            </a:p>
          </p:txBody>
        </p:sp>
        <p:sp>
          <p:nvSpPr>
            <p:cNvPr id="1547" name="Google Shape;1547;p52"/>
            <p:cNvSpPr txBox="1"/>
            <p:nvPr/>
          </p:nvSpPr>
          <p:spPr>
            <a:xfrm>
              <a:off x="4311575" y="5316575"/>
              <a:ext cx="66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10.0</a:t>
              </a:r>
              <a:endParaRPr sz="1200">
                <a:solidFill>
                  <a:schemeClr val="dk1"/>
                </a:solidFill>
                <a:latin typeface="Cabin"/>
                <a:ea typeface="Cabin"/>
                <a:cs typeface="Cabin"/>
                <a:sym typeface="Cabin"/>
              </a:endParaRPr>
            </a:p>
          </p:txBody>
        </p:sp>
        <p:sp>
          <p:nvSpPr>
            <p:cNvPr id="1548" name="Google Shape;1548;p52"/>
            <p:cNvSpPr txBox="1"/>
            <p:nvPr/>
          </p:nvSpPr>
          <p:spPr>
            <a:xfrm>
              <a:off x="5314675" y="493175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0.1</a:t>
              </a:r>
              <a:endParaRPr sz="1200">
                <a:solidFill>
                  <a:schemeClr val="dk1"/>
                </a:solidFill>
                <a:latin typeface="Cabin"/>
                <a:ea typeface="Cabin"/>
                <a:cs typeface="Cabin"/>
                <a:sym typeface="Cabin"/>
              </a:endParaRPr>
            </a:p>
          </p:txBody>
        </p:sp>
        <p:sp>
          <p:nvSpPr>
            <p:cNvPr id="1549" name="Google Shape;1549;p52"/>
            <p:cNvSpPr txBox="1"/>
            <p:nvPr/>
          </p:nvSpPr>
          <p:spPr>
            <a:xfrm>
              <a:off x="6710400" y="503450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0.2</a:t>
              </a:r>
              <a:endParaRPr sz="1200">
                <a:solidFill>
                  <a:schemeClr val="dk1"/>
                </a:solidFill>
                <a:latin typeface="Cabin"/>
                <a:ea typeface="Cabin"/>
                <a:cs typeface="Cabin"/>
                <a:sym typeface="Cabin"/>
              </a:endParaRPr>
            </a:p>
          </p:txBody>
        </p:sp>
        <p:sp>
          <p:nvSpPr>
            <p:cNvPr id="1550" name="Google Shape;1550;p52"/>
            <p:cNvSpPr txBox="1"/>
            <p:nvPr/>
          </p:nvSpPr>
          <p:spPr>
            <a:xfrm>
              <a:off x="7155975" y="550595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2.0</a:t>
              </a:r>
              <a:endParaRPr sz="1200">
                <a:solidFill>
                  <a:schemeClr val="dk1"/>
                </a:solidFill>
                <a:latin typeface="Cabin"/>
                <a:ea typeface="Cabin"/>
                <a:cs typeface="Cabin"/>
                <a:sym typeface="Cabi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4">
          <a:extLst>
            <a:ext uri="{FF2B5EF4-FFF2-40B4-BE49-F238E27FC236}">
              <a16:creationId xmlns:a16="http://schemas.microsoft.com/office/drawing/2014/main" id="{FCF3E5E9-4E6B-3616-0C82-D130F073CF4B}"/>
            </a:ext>
          </a:extLst>
        </p:cNvPr>
        <p:cNvGrpSpPr/>
        <p:nvPr/>
      </p:nvGrpSpPr>
      <p:grpSpPr>
        <a:xfrm>
          <a:off x="0" y="0"/>
          <a:ext cx="0" cy="0"/>
          <a:chOff x="0" y="0"/>
          <a:chExt cx="0" cy="0"/>
        </a:xfrm>
      </p:grpSpPr>
      <p:sp>
        <p:nvSpPr>
          <p:cNvPr id="565" name="Google Shape;565;p26">
            <a:extLst>
              <a:ext uri="{FF2B5EF4-FFF2-40B4-BE49-F238E27FC236}">
                <a16:creationId xmlns:a16="http://schemas.microsoft.com/office/drawing/2014/main" id="{E74D1DAA-0BF7-59E4-E7FB-D66C3A6CCADB}"/>
              </a:ext>
            </a:extLst>
          </p:cNvPr>
          <p:cNvSpPr txBox="1">
            <a:spLocks noGrp="1"/>
          </p:cNvSpPr>
          <p:nvPr>
            <p:ph type="title"/>
          </p:nvPr>
        </p:nvSpPr>
        <p:spPr>
          <a:xfrm>
            <a:off x="201286" y="-207093"/>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t>How do we pack jobs of each type to run on a server?</a:t>
            </a:r>
            <a:endParaRPr sz="2800" dirty="0"/>
          </a:p>
        </p:txBody>
      </p:sp>
      <p:sp>
        <p:nvSpPr>
          <p:cNvPr id="566" name="Google Shape;566;p26">
            <a:extLst>
              <a:ext uri="{FF2B5EF4-FFF2-40B4-BE49-F238E27FC236}">
                <a16:creationId xmlns:a16="http://schemas.microsoft.com/office/drawing/2014/main" id="{C85DB526-DA6C-DF0D-59ED-0253759965F1}"/>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grpSp>
        <p:nvGrpSpPr>
          <p:cNvPr id="567" name="Google Shape;567;p26">
            <a:extLst>
              <a:ext uri="{FF2B5EF4-FFF2-40B4-BE49-F238E27FC236}">
                <a16:creationId xmlns:a16="http://schemas.microsoft.com/office/drawing/2014/main" id="{15F2E290-3E88-98AA-EF3C-0ABFD73C1DC1}"/>
              </a:ext>
            </a:extLst>
          </p:cNvPr>
          <p:cNvGrpSpPr/>
          <p:nvPr/>
        </p:nvGrpSpPr>
        <p:grpSpPr>
          <a:xfrm>
            <a:off x="900012" y="3511938"/>
            <a:ext cx="1802967" cy="1071621"/>
            <a:chOff x="609479" y="3201545"/>
            <a:chExt cx="1802967" cy="1071621"/>
          </a:xfrm>
        </p:grpSpPr>
        <mc:AlternateContent xmlns:mc="http://schemas.openxmlformats.org/markup-compatibility/2006" xmlns:a14="http://schemas.microsoft.com/office/drawing/2010/main">
          <mc:Choice Requires="a14">
            <p:sp>
              <p:nvSpPr>
                <p:cNvPr id="568" name="Google Shape;568;p26">
                  <a:extLst>
                    <a:ext uri="{FF2B5EF4-FFF2-40B4-BE49-F238E27FC236}">
                      <a16:creationId xmlns:a16="http://schemas.microsoft.com/office/drawing/2014/main" id="{E7A49322-28DD-D8CC-06B7-CEC5662EA833}"/>
                    </a:ext>
                  </a:extLst>
                </p:cNvPr>
                <p:cNvSpPr/>
                <p:nvPr/>
              </p:nvSpPr>
              <p:spPr>
                <a:xfrm>
                  <a:off x="904135" y="3201545"/>
                  <a:ext cx="36570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dirty="0">
                    <a:solidFill>
                      <a:schemeClr val="bg1"/>
                    </a:solidFill>
                    <a:latin typeface="Cabin"/>
                    <a:ea typeface="Cabin"/>
                    <a:cs typeface="Cabin"/>
                    <a:sym typeface="Cabin"/>
                  </a:endParaRPr>
                </a:p>
              </p:txBody>
            </p:sp>
          </mc:Choice>
          <mc:Fallback xmlns="">
            <p:sp>
              <p:nvSpPr>
                <p:cNvPr id="568" name="Google Shape;568;p26">
                  <a:extLst>
                    <a:ext uri="{FF2B5EF4-FFF2-40B4-BE49-F238E27FC236}">
                      <a16:creationId xmlns:a16="http://schemas.microsoft.com/office/drawing/2014/main" id="{E7A49322-28DD-D8CC-06B7-CEC5662EA833}"/>
                    </a:ext>
                  </a:extLst>
                </p:cNvPr>
                <p:cNvSpPr>
                  <a:spLocks noRot="1" noChangeAspect="1" noMove="1" noResize="1" noEditPoints="1" noAdjustHandles="1" noChangeArrowheads="1" noChangeShapeType="1" noTextEdit="1"/>
                </p:cNvSpPr>
                <p:nvPr/>
              </p:nvSpPr>
              <p:spPr>
                <a:xfrm>
                  <a:off x="904135" y="3201545"/>
                  <a:ext cx="365700" cy="365760"/>
                </a:xfrm>
                <a:prstGeom prst="rect">
                  <a:avLst/>
                </a:prstGeom>
                <a:blipFill>
                  <a:blip r:embed="rId3"/>
                  <a:stretch>
                    <a:fillRect l="-6452" r="-9677" b="-6667"/>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9" name="Google Shape;569;p26">
                  <a:extLst>
                    <a:ext uri="{FF2B5EF4-FFF2-40B4-BE49-F238E27FC236}">
                      <a16:creationId xmlns:a16="http://schemas.microsoft.com/office/drawing/2014/main" id="{49A224D7-312B-FBCF-F14A-118CE8687F4C}"/>
                    </a:ext>
                  </a:extLst>
                </p:cNvPr>
                <p:cNvSpPr/>
                <p:nvPr/>
              </p:nvSpPr>
              <p:spPr>
                <a:xfrm>
                  <a:off x="1644332" y="3201545"/>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569" name="Google Shape;569;p26">
                  <a:extLst>
                    <a:ext uri="{FF2B5EF4-FFF2-40B4-BE49-F238E27FC236}">
                      <a16:creationId xmlns:a16="http://schemas.microsoft.com/office/drawing/2014/main" id="{49A224D7-312B-FBCF-F14A-118CE8687F4C}"/>
                    </a:ext>
                  </a:extLst>
                </p:cNvPr>
                <p:cNvSpPr>
                  <a:spLocks noRot="1" noChangeAspect="1" noMove="1" noResize="1" noEditPoints="1" noAdjustHandles="1" noChangeArrowheads="1" noChangeShapeType="1" noTextEdit="1"/>
                </p:cNvSpPr>
                <p:nvPr/>
              </p:nvSpPr>
              <p:spPr>
                <a:xfrm>
                  <a:off x="1644332" y="3201545"/>
                  <a:ext cx="365760" cy="365760"/>
                </a:xfrm>
                <a:prstGeom prst="rect">
                  <a:avLst/>
                </a:prstGeom>
                <a:blipFill>
                  <a:blip r:embed="rId4"/>
                  <a:stretch>
                    <a:fillRect r="-6452" b="-6667"/>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570" name="Google Shape;570;p26">
              <a:extLst>
                <a:ext uri="{FF2B5EF4-FFF2-40B4-BE49-F238E27FC236}">
                  <a16:creationId xmlns:a16="http://schemas.microsoft.com/office/drawing/2014/main" id="{3DD36A59-E325-596A-2D48-A9370803F619}"/>
                </a:ext>
              </a:extLst>
            </p:cNvPr>
            <p:cNvSpPr txBox="1"/>
            <p:nvPr/>
          </p:nvSpPr>
          <p:spPr>
            <a:xfrm>
              <a:off x="790316" y="3530832"/>
              <a:ext cx="6846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dirty="0">
                  <a:solidFill>
                    <a:schemeClr val="dk1"/>
                  </a:solidFill>
                  <a:latin typeface="Cabin"/>
                  <a:ea typeface="Cabin"/>
                  <a:cs typeface="Cabin"/>
                  <a:sym typeface="Cabin"/>
                </a:rPr>
                <a:t>2 cores</a:t>
              </a:r>
            </a:p>
            <a:p>
              <a:pPr marL="0" lvl="0" indent="0" algn="ctr" rtl="0">
                <a:spcBef>
                  <a:spcPts val="0"/>
                </a:spcBef>
                <a:spcAft>
                  <a:spcPts val="0"/>
                </a:spcAft>
                <a:buNone/>
              </a:pPr>
              <a:r>
                <a:rPr lang="en-US" sz="1000" dirty="0">
                  <a:solidFill>
                    <a:schemeClr val="dk1"/>
                  </a:solidFill>
                  <a:latin typeface="Cabin"/>
                  <a:ea typeface="Cabin"/>
                  <a:cs typeface="Cabin"/>
                  <a:sym typeface="Cabin"/>
                </a:rPr>
                <a:t>1G</a:t>
              </a:r>
              <a:endParaRPr sz="1000" dirty="0">
                <a:solidFill>
                  <a:schemeClr val="dk1"/>
                </a:solidFill>
                <a:latin typeface="Cabin"/>
                <a:ea typeface="Cabin"/>
                <a:cs typeface="Cabin"/>
                <a:sym typeface="Cabin"/>
              </a:endParaRPr>
            </a:p>
          </p:txBody>
        </p:sp>
        <p:sp>
          <p:nvSpPr>
            <p:cNvPr id="572" name="Google Shape;572;p26">
              <a:extLst>
                <a:ext uri="{FF2B5EF4-FFF2-40B4-BE49-F238E27FC236}">
                  <a16:creationId xmlns:a16="http://schemas.microsoft.com/office/drawing/2014/main" id="{CA36FE3F-289E-1008-F861-09A032C9D727}"/>
                </a:ext>
              </a:extLst>
            </p:cNvPr>
            <p:cNvSpPr txBox="1"/>
            <p:nvPr/>
          </p:nvSpPr>
          <p:spPr>
            <a:xfrm>
              <a:off x="1494069" y="3548621"/>
              <a:ext cx="6846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dirty="0">
                  <a:solidFill>
                    <a:schemeClr val="dk1"/>
                  </a:solidFill>
                  <a:latin typeface="Cabin"/>
                  <a:ea typeface="Cabin"/>
                  <a:cs typeface="Cabin"/>
                  <a:sym typeface="Cabin"/>
                </a:rPr>
                <a:t>1 core</a:t>
              </a:r>
            </a:p>
            <a:p>
              <a:pPr marL="0" lvl="0" indent="0" algn="ctr" rtl="0">
                <a:spcBef>
                  <a:spcPts val="0"/>
                </a:spcBef>
                <a:spcAft>
                  <a:spcPts val="0"/>
                </a:spcAft>
                <a:buNone/>
              </a:pPr>
              <a:r>
                <a:rPr lang="en-US" sz="1000" dirty="0">
                  <a:solidFill>
                    <a:schemeClr val="dk1"/>
                  </a:solidFill>
                  <a:latin typeface="Cabin"/>
                  <a:ea typeface="Cabin"/>
                  <a:cs typeface="Cabin"/>
                  <a:sym typeface="Cabin"/>
                </a:rPr>
                <a:t>2G</a:t>
              </a:r>
              <a:endParaRPr sz="1000" dirty="0">
                <a:solidFill>
                  <a:schemeClr val="dk1"/>
                </a:solidFill>
                <a:latin typeface="Cabin"/>
                <a:ea typeface="Cabin"/>
                <a:cs typeface="Cabin"/>
                <a:sym typeface="Cabin"/>
              </a:endParaRPr>
            </a:p>
          </p:txBody>
        </p:sp>
        <p:sp>
          <p:nvSpPr>
            <p:cNvPr id="574" name="Google Shape;574;p26">
              <a:extLst>
                <a:ext uri="{FF2B5EF4-FFF2-40B4-BE49-F238E27FC236}">
                  <a16:creationId xmlns:a16="http://schemas.microsoft.com/office/drawing/2014/main" id="{9CECCED4-3B83-7BC7-257D-B537AE880F86}"/>
                </a:ext>
              </a:extLst>
            </p:cNvPr>
            <p:cNvSpPr txBox="1"/>
            <p:nvPr/>
          </p:nvSpPr>
          <p:spPr>
            <a:xfrm>
              <a:off x="609479" y="3887061"/>
              <a:ext cx="93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Jobs</a:t>
              </a:r>
              <a:endParaRPr sz="1200">
                <a:solidFill>
                  <a:schemeClr val="dk1"/>
                </a:solidFill>
                <a:latin typeface="Cabin"/>
                <a:ea typeface="Cabin"/>
                <a:cs typeface="Cabin"/>
                <a:sym typeface="Cabin"/>
              </a:endParaRPr>
            </a:p>
          </p:txBody>
        </p:sp>
        <p:sp>
          <p:nvSpPr>
            <p:cNvPr id="575" name="Google Shape;575;p26">
              <a:extLst>
                <a:ext uri="{FF2B5EF4-FFF2-40B4-BE49-F238E27FC236}">
                  <a16:creationId xmlns:a16="http://schemas.microsoft.com/office/drawing/2014/main" id="{21468418-7CE5-4181-7F8C-8F658AC8FCC8}"/>
                </a:ext>
              </a:extLst>
            </p:cNvPr>
            <p:cNvSpPr txBox="1"/>
            <p:nvPr/>
          </p:nvSpPr>
          <p:spPr>
            <a:xfrm>
              <a:off x="1458298" y="3903866"/>
              <a:ext cx="954148"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Type-2 Jobs</a:t>
              </a:r>
              <a:endParaRPr sz="1200" dirty="0">
                <a:solidFill>
                  <a:schemeClr val="dk1"/>
                </a:solidFill>
                <a:latin typeface="Cabin"/>
                <a:ea typeface="Cabin"/>
                <a:cs typeface="Cabin"/>
                <a:sym typeface="Cabin"/>
              </a:endParaRPr>
            </a:p>
          </p:txBody>
        </p:sp>
      </p:grpSp>
      <p:grpSp>
        <p:nvGrpSpPr>
          <p:cNvPr id="576" name="Google Shape;576;p26">
            <a:extLst>
              <a:ext uri="{FF2B5EF4-FFF2-40B4-BE49-F238E27FC236}">
                <a16:creationId xmlns:a16="http://schemas.microsoft.com/office/drawing/2014/main" id="{7B526105-0DC2-0ADF-1B58-C2E1E6A134DD}"/>
              </a:ext>
            </a:extLst>
          </p:cNvPr>
          <p:cNvGrpSpPr/>
          <p:nvPr/>
        </p:nvGrpSpPr>
        <p:grpSpPr>
          <a:xfrm>
            <a:off x="7576796" y="3069853"/>
            <a:ext cx="2252025" cy="822938"/>
            <a:chOff x="1294475" y="3267852"/>
            <a:chExt cx="2252025" cy="822938"/>
          </a:xfrm>
        </p:grpSpPr>
        <p:grpSp>
          <p:nvGrpSpPr>
            <p:cNvPr id="577" name="Google Shape;577;p26">
              <a:extLst>
                <a:ext uri="{FF2B5EF4-FFF2-40B4-BE49-F238E27FC236}">
                  <a16:creationId xmlns:a16="http://schemas.microsoft.com/office/drawing/2014/main" id="{7F75202F-E228-E6C6-7A0F-A341F5E07F59}"/>
                </a:ext>
              </a:extLst>
            </p:cNvPr>
            <p:cNvGrpSpPr/>
            <p:nvPr/>
          </p:nvGrpSpPr>
          <p:grpSpPr>
            <a:xfrm>
              <a:off x="1294475" y="3267852"/>
              <a:ext cx="2252025" cy="562228"/>
              <a:chOff x="3551500" y="4187865"/>
              <a:chExt cx="2252025" cy="562228"/>
            </a:xfrm>
          </p:grpSpPr>
          <p:sp>
            <p:nvSpPr>
              <p:cNvPr id="578" name="Google Shape;578;p26">
                <a:extLst>
                  <a:ext uri="{FF2B5EF4-FFF2-40B4-BE49-F238E27FC236}">
                    <a16:creationId xmlns:a16="http://schemas.microsoft.com/office/drawing/2014/main" id="{EC398209-81BE-2C08-6AE7-C8E9CEDABD40}"/>
                  </a:ext>
                </a:extLst>
              </p:cNvPr>
              <p:cNvSpPr/>
              <p:nvPr/>
            </p:nvSpPr>
            <p:spPr>
              <a:xfrm>
                <a:off x="3551500" y="4279506"/>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79" name="Google Shape;579;p26">
                <a:extLst>
                  <a:ext uri="{FF2B5EF4-FFF2-40B4-BE49-F238E27FC236}">
                    <a16:creationId xmlns:a16="http://schemas.microsoft.com/office/drawing/2014/main" id="{63E579F9-02F6-7188-402C-399A4F2F62D1}"/>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0" name="Google Shape;580;p26">
                <a:extLst>
                  <a:ext uri="{FF2B5EF4-FFF2-40B4-BE49-F238E27FC236}">
                    <a16:creationId xmlns:a16="http://schemas.microsoft.com/office/drawing/2014/main" id="{6E22069A-EB38-7EE5-BC63-961DA35C1CD8}"/>
                  </a:ext>
                </a:extLst>
              </p:cNvPr>
              <p:cNvSpPr txBox="1"/>
              <p:nvPr/>
            </p:nvSpPr>
            <p:spPr>
              <a:xfrm>
                <a:off x="4998325" y="418786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581" name="Google Shape;581;p26">
                <a:extLst>
                  <a:ext uri="{FF2B5EF4-FFF2-40B4-BE49-F238E27FC236}">
                    <a16:creationId xmlns:a16="http://schemas.microsoft.com/office/drawing/2014/main" id="{F7768DA4-493E-3B63-6E8D-2D798B467401}"/>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1/4 GBs</a:t>
                </a:r>
                <a:endParaRPr sz="1000">
                  <a:solidFill>
                    <a:schemeClr val="dk1"/>
                  </a:solidFill>
                  <a:latin typeface="Cabin"/>
                  <a:ea typeface="Cabin"/>
                  <a:cs typeface="Cabin"/>
                  <a:sym typeface="Cabin"/>
                </a:endParaRPr>
              </a:p>
            </p:txBody>
          </p:sp>
        </p:grpSp>
        <p:sp>
          <p:nvSpPr>
            <p:cNvPr id="582" name="Google Shape;582;p26">
              <a:extLst>
                <a:ext uri="{FF2B5EF4-FFF2-40B4-BE49-F238E27FC236}">
                  <a16:creationId xmlns:a16="http://schemas.microsoft.com/office/drawing/2014/main" id="{3A3E4ED3-B436-A671-76A6-B6D281133FED}"/>
                </a:ext>
              </a:extLst>
            </p:cNvPr>
            <p:cNvSpPr/>
            <p:nvPr/>
          </p:nvSpPr>
          <p:spPr>
            <a:xfrm>
              <a:off x="1294475" y="3360708"/>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3" name="Google Shape;583;p26">
              <a:extLst>
                <a:ext uri="{FF2B5EF4-FFF2-40B4-BE49-F238E27FC236}">
                  <a16:creationId xmlns:a16="http://schemas.microsoft.com/office/drawing/2014/main" id="{73AC84D5-B18E-A48A-23F2-2F914A2CDD09}"/>
                </a:ext>
              </a:extLst>
            </p:cNvPr>
            <p:cNvSpPr/>
            <p:nvPr/>
          </p:nvSpPr>
          <p:spPr>
            <a:xfrm>
              <a:off x="1294475" y="3591222"/>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4" name="Google Shape;584;p26">
              <a:extLst>
                <a:ext uri="{FF2B5EF4-FFF2-40B4-BE49-F238E27FC236}">
                  <a16:creationId xmlns:a16="http://schemas.microsoft.com/office/drawing/2014/main" id="{81F6F5E6-E699-DCEA-4C9F-8136C133E814}"/>
                </a:ext>
              </a:extLst>
            </p:cNvPr>
            <p:cNvSpPr txBox="1"/>
            <p:nvPr/>
          </p:nvSpPr>
          <p:spPr>
            <a:xfrm>
              <a:off x="1521454" y="3721490"/>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1: (1,0)</a:t>
              </a:r>
              <a:endParaRPr sz="1200">
                <a:solidFill>
                  <a:schemeClr val="dk1"/>
                </a:solidFill>
                <a:latin typeface="Cabin"/>
                <a:ea typeface="Cabin"/>
                <a:cs typeface="Cabin"/>
                <a:sym typeface="Cabin"/>
              </a:endParaRPr>
            </a:p>
          </p:txBody>
        </p:sp>
      </p:grpSp>
      <p:grpSp>
        <p:nvGrpSpPr>
          <p:cNvPr id="585" name="Google Shape;585;p26">
            <a:extLst>
              <a:ext uri="{FF2B5EF4-FFF2-40B4-BE49-F238E27FC236}">
                <a16:creationId xmlns:a16="http://schemas.microsoft.com/office/drawing/2014/main" id="{FC1B5DF7-5004-6AF4-761E-A101A6CA0283}"/>
              </a:ext>
            </a:extLst>
          </p:cNvPr>
          <p:cNvGrpSpPr/>
          <p:nvPr/>
        </p:nvGrpSpPr>
        <p:grpSpPr>
          <a:xfrm>
            <a:off x="5245871" y="4956660"/>
            <a:ext cx="2252025" cy="917552"/>
            <a:chOff x="6446251" y="3268335"/>
            <a:chExt cx="2252025" cy="917552"/>
          </a:xfrm>
        </p:grpSpPr>
        <p:grpSp>
          <p:nvGrpSpPr>
            <p:cNvPr id="586" name="Google Shape;586;p26">
              <a:extLst>
                <a:ext uri="{FF2B5EF4-FFF2-40B4-BE49-F238E27FC236}">
                  <a16:creationId xmlns:a16="http://schemas.microsoft.com/office/drawing/2014/main" id="{0338F9DA-176E-5F6F-4191-8CF4102B9C25}"/>
                </a:ext>
              </a:extLst>
            </p:cNvPr>
            <p:cNvGrpSpPr/>
            <p:nvPr/>
          </p:nvGrpSpPr>
          <p:grpSpPr>
            <a:xfrm>
              <a:off x="6446251" y="3268335"/>
              <a:ext cx="2252025" cy="561745"/>
              <a:chOff x="3551488" y="4188348"/>
              <a:chExt cx="2252025" cy="561745"/>
            </a:xfrm>
          </p:grpSpPr>
          <p:sp>
            <p:nvSpPr>
              <p:cNvPr id="587" name="Google Shape;587;p26">
                <a:extLst>
                  <a:ext uri="{FF2B5EF4-FFF2-40B4-BE49-F238E27FC236}">
                    <a16:creationId xmlns:a16="http://schemas.microsoft.com/office/drawing/2014/main" id="{0B6520F7-4ADC-6C53-61F9-5DEB7F94532A}"/>
                  </a:ext>
                </a:extLst>
              </p:cNvPr>
              <p:cNvSpPr/>
              <p:nvPr/>
            </p:nvSpPr>
            <p:spPr>
              <a:xfrm>
                <a:off x="3551488" y="4279989"/>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8" name="Google Shape;588;p26">
                <a:extLst>
                  <a:ext uri="{FF2B5EF4-FFF2-40B4-BE49-F238E27FC236}">
                    <a16:creationId xmlns:a16="http://schemas.microsoft.com/office/drawing/2014/main" id="{5CAE96DF-6F08-3C13-0F0E-F030DC937CE4}"/>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9" name="Google Shape;589;p26">
                <a:extLst>
                  <a:ext uri="{FF2B5EF4-FFF2-40B4-BE49-F238E27FC236}">
                    <a16:creationId xmlns:a16="http://schemas.microsoft.com/office/drawing/2014/main" id="{CFEE16D7-37C1-0993-0F44-DB153A460C80}"/>
                  </a:ext>
                </a:extLst>
              </p:cNvPr>
              <p:cNvSpPr txBox="1"/>
              <p:nvPr/>
            </p:nvSpPr>
            <p:spPr>
              <a:xfrm>
                <a:off x="4998313" y="418834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590" name="Google Shape;590;p26">
                <a:extLst>
                  <a:ext uri="{FF2B5EF4-FFF2-40B4-BE49-F238E27FC236}">
                    <a16:creationId xmlns:a16="http://schemas.microsoft.com/office/drawing/2014/main" id="{66A8232E-0837-7CB0-B0CA-F524AE82072C}"/>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grpSp>
        <p:sp>
          <p:nvSpPr>
            <p:cNvPr id="591" name="Google Shape;591;p26">
              <a:extLst>
                <a:ext uri="{FF2B5EF4-FFF2-40B4-BE49-F238E27FC236}">
                  <a16:creationId xmlns:a16="http://schemas.microsoft.com/office/drawing/2014/main" id="{ED0A77F8-4E9C-A478-3B75-219F3E0C0999}"/>
                </a:ext>
              </a:extLst>
            </p:cNvPr>
            <p:cNvSpPr/>
            <p:nvPr/>
          </p:nvSpPr>
          <p:spPr>
            <a:xfrm>
              <a:off x="6446251" y="3360936"/>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2" name="Google Shape;592;p26">
              <a:extLst>
                <a:ext uri="{FF2B5EF4-FFF2-40B4-BE49-F238E27FC236}">
                  <a16:creationId xmlns:a16="http://schemas.microsoft.com/office/drawing/2014/main" id="{E892084E-62A5-B95B-7042-005A12BE83F2}"/>
                </a:ext>
              </a:extLst>
            </p:cNvPr>
            <p:cNvSpPr/>
            <p:nvPr/>
          </p:nvSpPr>
          <p:spPr>
            <a:xfrm>
              <a:off x="6811979" y="3591220"/>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3" name="Google Shape;593;p26">
              <a:extLst>
                <a:ext uri="{FF2B5EF4-FFF2-40B4-BE49-F238E27FC236}">
                  <a16:creationId xmlns:a16="http://schemas.microsoft.com/office/drawing/2014/main" id="{46AC856E-649A-5827-DDFF-08DC8FCD41E9}"/>
                </a:ext>
              </a:extLst>
            </p:cNvPr>
            <p:cNvSpPr/>
            <p:nvPr/>
          </p:nvSpPr>
          <p:spPr>
            <a:xfrm>
              <a:off x="6446263" y="3591222"/>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4" name="Google Shape;594;p26">
              <a:extLst>
                <a:ext uri="{FF2B5EF4-FFF2-40B4-BE49-F238E27FC236}">
                  <a16:creationId xmlns:a16="http://schemas.microsoft.com/office/drawing/2014/main" id="{E832EE09-FE00-23E5-8369-41849BED7D54}"/>
                </a:ext>
              </a:extLst>
            </p:cNvPr>
            <p:cNvSpPr/>
            <p:nvPr/>
          </p:nvSpPr>
          <p:spPr>
            <a:xfrm>
              <a:off x="7177667" y="3360934"/>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5" name="Google Shape;595;p26">
              <a:extLst>
                <a:ext uri="{FF2B5EF4-FFF2-40B4-BE49-F238E27FC236}">
                  <a16:creationId xmlns:a16="http://schemas.microsoft.com/office/drawing/2014/main" id="{8BE8BA77-7B47-7888-EA1A-C5BD3CCC61B6}"/>
                </a:ext>
              </a:extLst>
            </p:cNvPr>
            <p:cNvSpPr txBox="1"/>
            <p:nvPr/>
          </p:nvSpPr>
          <p:spPr>
            <a:xfrm>
              <a:off x="6872875" y="3816587"/>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3: (1,1)</a:t>
              </a:r>
              <a:endParaRPr sz="1200">
                <a:solidFill>
                  <a:schemeClr val="dk1"/>
                </a:solidFill>
                <a:latin typeface="Cabin"/>
                <a:ea typeface="Cabin"/>
                <a:cs typeface="Cabin"/>
                <a:sym typeface="Cabin"/>
              </a:endParaRPr>
            </a:p>
          </p:txBody>
        </p:sp>
      </p:grpSp>
      <p:grpSp>
        <p:nvGrpSpPr>
          <p:cNvPr id="596" name="Google Shape;596;p26">
            <a:extLst>
              <a:ext uri="{FF2B5EF4-FFF2-40B4-BE49-F238E27FC236}">
                <a16:creationId xmlns:a16="http://schemas.microsoft.com/office/drawing/2014/main" id="{6D8B8F0B-D041-8035-234D-1316F0026440}"/>
              </a:ext>
            </a:extLst>
          </p:cNvPr>
          <p:cNvGrpSpPr/>
          <p:nvPr/>
        </p:nvGrpSpPr>
        <p:grpSpPr>
          <a:xfrm>
            <a:off x="7497896" y="4976356"/>
            <a:ext cx="2250097" cy="896494"/>
            <a:chOff x="9101775" y="3286668"/>
            <a:chExt cx="2250097" cy="896494"/>
          </a:xfrm>
        </p:grpSpPr>
        <p:grpSp>
          <p:nvGrpSpPr>
            <p:cNvPr id="597" name="Google Shape;597;p26">
              <a:extLst>
                <a:ext uri="{FF2B5EF4-FFF2-40B4-BE49-F238E27FC236}">
                  <a16:creationId xmlns:a16="http://schemas.microsoft.com/office/drawing/2014/main" id="{58BB5875-9AEB-1F3F-5A2E-8DAC5ED5B02E}"/>
                </a:ext>
              </a:extLst>
            </p:cNvPr>
            <p:cNvGrpSpPr/>
            <p:nvPr/>
          </p:nvGrpSpPr>
          <p:grpSpPr>
            <a:xfrm>
              <a:off x="9101775" y="3286668"/>
              <a:ext cx="2250097" cy="543412"/>
              <a:chOff x="3551500" y="4206681"/>
              <a:chExt cx="2250097" cy="543412"/>
            </a:xfrm>
          </p:grpSpPr>
          <p:sp>
            <p:nvSpPr>
              <p:cNvPr id="598" name="Google Shape;598;p26">
                <a:extLst>
                  <a:ext uri="{FF2B5EF4-FFF2-40B4-BE49-F238E27FC236}">
                    <a16:creationId xmlns:a16="http://schemas.microsoft.com/office/drawing/2014/main" id="{A84676B4-F287-B699-2C40-161CF3C4ED7A}"/>
                  </a:ext>
                </a:extLst>
              </p:cNvPr>
              <p:cNvSpPr/>
              <p:nvPr/>
            </p:nvSpPr>
            <p:spPr>
              <a:xfrm>
                <a:off x="3551500" y="42887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9" name="Google Shape;599;p26">
                <a:extLst>
                  <a:ext uri="{FF2B5EF4-FFF2-40B4-BE49-F238E27FC236}">
                    <a16:creationId xmlns:a16="http://schemas.microsoft.com/office/drawing/2014/main" id="{A8959CFC-17FE-029F-EC49-A80AAEE243E6}"/>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0" name="Google Shape;600;p26">
                <a:extLst>
                  <a:ext uri="{FF2B5EF4-FFF2-40B4-BE49-F238E27FC236}">
                    <a16:creationId xmlns:a16="http://schemas.microsoft.com/office/drawing/2014/main" id="{5F769E27-F7B6-FE6A-DB3D-B8C53B046B4F}"/>
                  </a:ext>
                </a:extLst>
              </p:cNvPr>
              <p:cNvSpPr txBox="1"/>
              <p:nvPr/>
            </p:nvSpPr>
            <p:spPr>
              <a:xfrm>
                <a:off x="4996397" y="420668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601" name="Google Shape;601;p26">
                <a:extLst>
                  <a:ext uri="{FF2B5EF4-FFF2-40B4-BE49-F238E27FC236}">
                    <a16:creationId xmlns:a16="http://schemas.microsoft.com/office/drawing/2014/main" id="{CD5A3D79-7450-0269-E890-8863423F6241}"/>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GBs</a:t>
                </a:r>
                <a:endParaRPr sz="1000">
                  <a:solidFill>
                    <a:schemeClr val="dk1"/>
                  </a:solidFill>
                  <a:latin typeface="Cabin"/>
                  <a:ea typeface="Cabin"/>
                  <a:cs typeface="Cabin"/>
                  <a:sym typeface="Cabin"/>
                </a:endParaRPr>
              </a:p>
            </p:txBody>
          </p:sp>
        </p:grpSp>
        <p:sp>
          <p:nvSpPr>
            <p:cNvPr id="602" name="Google Shape;602;p26">
              <a:extLst>
                <a:ext uri="{FF2B5EF4-FFF2-40B4-BE49-F238E27FC236}">
                  <a16:creationId xmlns:a16="http://schemas.microsoft.com/office/drawing/2014/main" id="{E769ECF6-E073-9C01-2988-1035F1117922}"/>
                </a:ext>
              </a:extLst>
            </p:cNvPr>
            <p:cNvSpPr/>
            <p:nvPr/>
          </p:nvSpPr>
          <p:spPr>
            <a:xfrm>
              <a:off x="9101804" y="3369670"/>
              <a:ext cx="365700" cy="183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3" name="Google Shape;603;p26">
              <a:extLst>
                <a:ext uri="{FF2B5EF4-FFF2-40B4-BE49-F238E27FC236}">
                  <a16:creationId xmlns:a16="http://schemas.microsoft.com/office/drawing/2014/main" id="{5F5CEF52-C078-983B-511E-A0DE6E0A596E}"/>
                </a:ext>
              </a:extLst>
            </p:cNvPr>
            <p:cNvSpPr/>
            <p:nvPr/>
          </p:nvSpPr>
          <p:spPr>
            <a:xfrm>
              <a:off x="9467504" y="3369670"/>
              <a:ext cx="365700" cy="183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4" name="Google Shape;604;p26">
              <a:extLst>
                <a:ext uri="{FF2B5EF4-FFF2-40B4-BE49-F238E27FC236}">
                  <a16:creationId xmlns:a16="http://schemas.microsoft.com/office/drawing/2014/main" id="{41D50ABB-8A3D-D9B7-7F02-4A4B7C846C1F}"/>
                </a:ext>
              </a:extLst>
            </p:cNvPr>
            <p:cNvSpPr/>
            <p:nvPr/>
          </p:nvSpPr>
          <p:spPr>
            <a:xfrm>
              <a:off x="9101804" y="3591220"/>
              <a:ext cx="731400" cy="183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5" name="Google Shape;605;p26">
              <a:extLst>
                <a:ext uri="{FF2B5EF4-FFF2-40B4-BE49-F238E27FC236}">
                  <a16:creationId xmlns:a16="http://schemas.microsoft.com/office/drawing/2014/main" id="{12E8BA0C-C594-FCB2-1A44-F8B4F8DB2A1D}"/>
                </a:ext>
              </a:extLst>
            </p:cNvPr>
            <p:cNvSpPr/>
            <p:nvPr/>
          </p:nvSpPr>
          <p:spPr>
            <a:xfrm>
              <a:off x="9823579" y="3591220"/>
              <a:ext cx="731400" cy="183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6" name="Google Shape;606;p26">
              <a:extLst>
                <a:ext uri="{FF2B5EF4-FFF2-40B4-BE49-F238E27FC236}">
                  <a16:creationId xmlns:a16="http://schemas.microsoft.com/office/drawing/2014/main" id="{EF45FB66-6823-DE8F-B56D-8517E0E7074B}"/>
                </a:ext>
              </a:extLst>
            </p:cNvPr>
            <p:cNvSpPr txBox="1"/>
            <p:nvPr/>
          </p:nvSpPr>
          <p:spPr>
            <a:xfrm>
              <a:off x="9496450" y="3813862"/>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4: (0,2)</a:t>
              </a:r>
              <a:endParaRPr sz="1200">
                <a:solidFill>
                  <a:schemeClr val="dk1"/>
                </a:solidFill>
                <a:latin typeface="Cabin"/>
                <a:ea typeface="Cabin"/>
                <a:cs typeface="Cabin"/>
                <a:sym typeface="Cabin"/>
              </a:endParaRPr>
            </a:p>
          </p:txBody>
        </p:sp>
      </p:grpSp>
      <p:grpSp>
        <p:nvGrpSpPr>
          <p:cNvPr id="607" name="Google Shape;607;p26">
            <a:extLst>
              <a:ext uri="{FF2B5EF4-FFF2-40B4-BE49-F238E27FC236}">
                <a16:creationId xmlns:a16="http://schemas.microsoft.com/office/drawing/2014/main" id="{727E8AC5-C438-7245-1373-8A9E7C7718D1}"/>
              </a:ext>
            </a:extLst>
          </p:cNvPr>
          <p:cNvGrpSpPr/>
          <p:nvPr/>
        </p:nvGrpSpPr>
        <p:grpSpPr>
          <a:xfrm>
            <a:off x="9828821" y="4947616"/>
            <a:ext cx="2250097" cy="925234"/>
            <a:chOff x="9101775" y="3257928"/>
            <a:chExt cx="2250097" cy="925234"/>
          </a:xfrm>
        </p:grpSpPr>
        <p:grpSp>
          <p:nvGrpSpPr>
            <p:cNvPr id="608" name="Google Shape;608;p26">
              <a:extLst>
                <a:ext uri="{FF2B5EF4-FFF2-40B4-BE49-F238E27FC236}">
                  <a16:creationId xmlns:a16="http://schemas.microsoft.com/office/drawing/2014/main" id="{E130823D-E613-D183-FE2F-098132413B28}"/>
                </a:ext>
              </a:extLst>
            </p:cNvPr>
            <p:cNvGrpSpPr/>
            <p:nvPr/>
          </p:nvGrpSpPr>
          <p:grpSpPr>
            <a:xfrm>
              <a:off x="9101775" y="3257928"/>
              <a:ext cx="2250097" cy="581388"/>
              <a:chOff x="3551500" y="4177941"/>
              <a:chExt cx="2250097" cy="581388"/>
            </a:xfrm>
          </p:grpSpPr>
          <p:sp>
            <p:nvSpPr>
              <p:cNvPr id="609" name="Google Shape;609;p26">
                <a:extLst>
                  <a:ext uri="{FF2B5EF4-FFF2-40B4-BE49-F238E27FC236}">
                    <a16:creationId xmlns:a16="http://schemas.microsoft.com/office/drawing/2014/main" id="{708A6A4B-53A6-1026-8065-1115DD97A532}"/>
                  </a:ext>
                </a:extLst>
              </p:cNvPr>
              <p:cNvSpPr/>
              <p:nvPr/>
            </p:nvSpPr>
            <p:spPr>
              <a:xfrm>
                <a:off x="3551500" y="4271249"/>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0" name="Google Shape;610;p26">
                <a:extLst>
                  <a:ext uri="{FF2B5EF4-FFF2-40B4-BE49-F238E27FC236}">
                    <a16:creationId xmlns:a16="http://schemas.microsoft.com/office/drawing/2014/main" id="{BCC7E806-F1AD-2158-B8C4-C5662CD7CD22}"/>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1" name="Google Shape;611;p26">
                <a:extLst>
                  <a:ext uri="{FF2B5EF4-FFF2-40B4-BE49-F238E27FC236}">
                    <a16:creationId xmlns:a16="http://schemas.microsoft.com/office/drawing/2014/main" id="{77671BD8-C6C6-E846-7BC0-A6A12902DA3D}"/>
                  </a:ext>
                </a:extLst>
              </p:cNvPr>
              <p:cNvSpPr txBox="1"/>
              <p:nvPr/>
            </p:nvSpPr>
            <p:spPr>
              <a:xfrm>
                <a:off x="4996397" y="417794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1/4 cores</a:t>
                </a:r>
                <a:endParaRPr sz="1000">
                  <a:solidFill>
                    <a:schemeClr val="dk1"/>
                  </a:solidFill>
                  <a:latin typeface="Cabin"/>
                  <a:ea typeface="Cabin"/>
                  <a:cs typeface="Cabin"/>
                  <a:sym typeface="Cabin"/>
                </a:endParaRPr>
              </a:p>
            </p:txBody>
          </p:sp>
          <p:sp>
            <p:nvSpPr>
              <p:cNvPr id="612" name="Google Shape;612;p26">
                <a:extLst>
                  <a:ext uri="{FF2B5EF4-FFF2-40B4-BE49-F238E27FC236}">
                    <a16:creationId xmlns:a16="http://schemas.microsoft.com/office/drawing/2014/main" id="{442FE764-B5B1-CEA8-AAE1-6475F3B98A59}"/>
                  </a:ext>
                </a:extLst>
              </p:cNvPr>
              <p:cNvSpPr txBox="1"/>
              <p:nvPr/>
            </p:nvSpPr>
            <p:spPr>
              <a:xfrm>
                <a:off x="4996397" y="442062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grpSp>
        <p:sp>
          <p:nvSpPr>
            <p:cNvPr id="613" name="Google Shape;613;p26">
              <a:extLst>
                <a:ext uri="{FF2B5EF4-FFF2-40B4-BE49-F238E27FC236}">
                  <a16:creationId xmlns:a16="http://schemas.microsoft.com/office/drawing/2014/main" id="{ED6FB0B0-EC18-626B-FBB1-EEDE0369185C}"/>
                </a:ext>
              </a:extLst>
            </p:cNvPr>
            <p:cNvSpPr/>
            <p:nvPr/>
          </p:nvSpPr>
          <p:spPr>
            <a:xfrm>
              <a:off x="9101804" y="3352194"/>
              <a:ext cx="365700" cy="183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4" name="Google Shape;614;p26">
              <a:extLst>
                <a:ext uri="{FF2B5EF4-FFF2-40B4-BE49-F238E27FC236}">
                  <a16:creationId xmlns:a16="http://schemas.microsoft.com/office/drawing/2014/main" id="{A04608AB-A35E-2D5B-0471-9F198A75C46E}"/>
                </a:ext>
              </a:extLst>
            </p:cNvPr>
            <p:cNvSpPr/>
            <p:nvPr/>
          </p:nvSpPr>
          <p:spPr>
            <a:xfrm>
              <a:off x="9101804" y="3591220"/>
              <a:ext cx="731400" cy="183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5" name="Google Shape;615;p26">
              <a:extLst>
                <a:ext uri="{FF2B5EF4-FFF2-40B4-BE49-F238E27FC236}">
                  <a16:creationId xmlns:a16="http://schemas.microsoft.com/office/drawing/2014/main" id="{90FE0022-FA0C-9C92-2253-29D3D5CA486C}"/>
                </a:ext>
              </a:extLst>
            </p:cNvPr>
            <p:cNvSpPr txBox="1"/>
            <p:nvPr/>
          </p:nvSpPr>
          <p:spPr>
            <a:xfrm>
              <a:off x="9496450" y="3813862"/>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5: (0,1)</a:t>
              </a:r>
              <a:endParaRPr sz="1200">
                <a:solidFill>
                  <a:schemeClr val="dk1"/>
                </a:solidFill>
                <a:latin typeface="Cabin"/>
                <a:ea typeface="Cabin"/>
                <a:cs typeface="Cabin"/>
                <a:sym typeface="Cabin"/>
              </a:endParaRPr>
            </a:p>
          </p:txBody>
        </p:sp>
      </p:grpSp>
      <p:grpSp>
        <p:nvGrpSpPr>
          <p:cNvPr id="616" name="Google Shape;616;p26">
            <a:extLst>
              <a:ext uri="{FF2B5EF4-FFF2-40B4-BE49-F238E27FC236}">
                <a16:creationId xmlns:a16="http://schemas.microsoft.com/office/drawing/2014/main" id="{6DAFBC22-4891-9EC1-7DA3-9B60A9AB2DAD}"/>
              </a:ext>
            </a:extLst>
          </p:cNvPr>
          <p:cNvGrpSpPr/>
          <p:nvPr/>
        </p:nvGrpSpPr>
        <p:grpSpPr>
          <a:xfrm>
            <a:off x="9907025" y="3070490"/>
            <a:ext cx="2252025" cy="822301"/>
            <a:chOff x="2342954" y="3269852"/>
            <a:chExt cx="2252025" cy="822301"/>
          </a:xfrm>
        </p:grpSpPr>
        <p:grpSp>
          <p:nvGrpSpPr>
            <p:cNvPr id="617" name="Google Shape;617;p26">
              <a:extLst>
                <a:ext uri="{FF2B5EF4-FFF2-40B4-BE49-F238E27FC236}">
                  <a16:creationId xmlns:a16="http://schemas.microsoft.com/office/drawing/2014/main" id="{7E8E600E-FD32-76EE-1A16-F9F2D5067E80}"/>
                </a:ext>
              </a:extLst>
            </p:cNvPr>
            <p:cNvGrpSpPr/>
            <p:nvPr/>
          </p:nvGrpSpPr>
          <p:grpSpPr>
            <a:xfrm>
              <a:off x="2343650" y="3269852"/>
              <a:ext cx="2251329" cy="561591"/>
              <a:chOff x="3551500" y="4188502"/>
              <a:chExt cx="2251329" cy="561591"/>
            </a:xfrm>
          </p:grpSpPr>
          <p:sp>
            <p:nvSpPr>
              <p:cNvPr id="618" name="Google Shape;618;p26">
                <a:extLst>
                  <a:ext uri="{FF2B5EF4-FFF2-40B4-BE49-F238E27FC236}">
                    <a16:creationId xmlns:a16="http://schemas.microsoft.com/office/drawing/2014/main" id="{0F5CE3DE-CA1C-C2BB-BE7C-350DEEB53E1F}"/>
                  </a:ext>
                </a:extLst>
              </p:cNvPr>
              <p:cNvSpPr/>
              <p:nvPr/>
            </p:nvSpPr>
            <p:spPr>
              <a:xfrm>
                <a:off x="3551500" y="4279506"/>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9" name="Google Shape;619;p26">
                <a:extLst>
                  <a:ext uri="{FF2B5EF4-FFF2-40B4-BE49-F238E27FC236}">
                    <a16:creationId xmlns:a16="http://schemas.microsoft.com/office/drawing/2014/main" id="{6FA16A3A-4169-C284-C427-7EE02CC2591B}"/>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0" name="Google Shape;620;p26">
                <a:extLst>
                  <a:ext uri="{FF2B5EF4-FFF2-40B4-BE49-F238E27FC236}">
                    <a16:creationId xmlns:a16="http://schemas.microsoft.com/office/drawing/2014/main" id="{FFCED551-1541-8276-50F4-FA64DDE2245E}"/>
                  </a:ext>
                </a:extLst>
              </p:cNvPr>
              <p:cNvSpPr txBox="1"/>
              <p:nvPr/>
            </p:nvSpPr>
            <p:spPr>
              <a:xfrm>
                <a:off x="4997629" y="418850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621" name="Google Shape;621;p26">
                <a:extLst>
                  <a:ext uri="{FF2B5EF4-FFF2-40B4-BE49-F238E27FC236}">
                    <a16:creationId xmlns:a16="http://schemas.microsoft.com/office/drawing/2014/main" id="{A2A5903B-BD20-08FD-7757-C013EFE954C7}"/>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grpSp>
        <p:sp>
          <p:nvSpPr>
            <p:cNvPr id="622" name="Google Shape;622;p26">
              <a:extLst>
                <a:ext uri="{FF2B5EF4-FFF2-40B4-BE49-F238E27FC236}">
                  <a16:creationId xmlns:a16="http://schemas.microsoft.com/office/drawing/2014/main" id="{9FAC3154-8993-A045-7752-A96038D0BDA1}"/>
                </a:ext>
              </a:extLst>
            </p:cNvPr>
            <p:cNvSpPr/>
            <p:nvPr/>
          </p:nvSpPr>
          <p:spPr>
            <a:xfrm>
              <a:off x="2342954" y="3362453"/>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3" name="Google Shape;623;p26">
              <a:extLst>
                <a:ext uri="{FF2B5EF4-FFF2-40B4-BE49-F238E27FC236}">
                  <a16:creationId xmlns:a16="http://schemas.microsoft.com/office/drawing/2014/main" id="{B3920D8C-E96A-9B8D-2AA5-985ADA799C4C}"/>
                </a:ext>
              </a:extLst>
            </p:cNvPr>
            <p:cNvSpPr/>
            <p:nvPr/>
          </p:nvSpPr>
          <p:spPr>
            <a:xfrm>
              <a:off x="3083975" y="3362453"/>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4" name="Google Shape;624;p26">
              <a:extLst>
                <a:ext uri="{FF2B5EF4-FFF2-40B4-BE49-F238E27FC236}">
                  <a16:creationId xmlns:a16="http://schemas.microsoft.com/office/drawing/2014/main" id="{21D9E15B-85D2-A4AE-5D84-CD97F91E2CBB}"/>
                </a:ext>
              </a:extLst>
            </p:cNvPr>
            <p:cNvSpPr/>
            <p:nvPr/>
          </p:nvSpPr>
          <p:spPr>
            <a:xfrm>
              <a:off x="2343650" y="359258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5" name="Google Shape;625;p26">
              <a:extLst>
                <a:ext uri="{FF2B5EF4-FFF2-40B4-BE49-F238E27FC236}">
                  <a16:creationId xmlns:a16="http://schemas.microsoft.com/office/drawing/2014/main" id="{B16AB8F6-9004-B30E-A962-25A6542366A1}"/>
                </a:ext>
              </a:extLst>
            </p:cNvPr>
            <p:cNvSpPr txBox="1"/>
            <p:nvPr/>
          </p:nvSpPr>
          <p:spPr>
            <a:xfrm>
              <a:off x="2514082" y="3722853"/>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2: (2,0)</a:t>
              </a:r>
              <a:endParaRPr sz="1200">
                <a:solidFill>
                  <a:schemeClr val="dk1"/>
                </a:solidFill>
                <a:latin typeface="Cabin"/>
                <a:ea typeface="Cabin"/>
                <a:cs typeface="Cabin"/>
                <a:sym typeface="Cabin"/>
              </a:endParaRPr>
            </a:p>
          </p:txBody>
        </p:sp>
        <p:sp>
          <p:nvSpPr>
            <p:cNvPr id="626" name="Google Shape;626;p26">
              <a:extLst>
                <a:ext uri="{FF2B5EF4-FFF2-40B4-BE49-F238E27FC236}">
                  <a16:creationId xmlns:a16="http://schemas.microsoft.com/office/drawing/2014/main" id="{ADEFAAC4-AA03-82C5-844C-238A514C3174}"/>
                </a:ext>
              </a:extLst>
            </p:cNvPr>
            <p:cNvSpPr/>
            <p:nvPr/>
          </p:nvSpPr>
          <p:spPr>
            <a:xfrm>
              <a:off x="2718275" y="3591222"/>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627" name="Google Shape;627;p26">
            <a:extLst>
              <a:ext uri="{FF2B5EF4-FFF2-40B4-BE49-F238E27FC236}">
                <a16:creationId xmlns:a16="http://schemas.microsoft.com/office/drawing/2014/main" id="{46A815F9-9A1E-6D5B-E065-2B5131DFB40B}"/>
              </a:ext>
            </a:extLst>
          </p:cNvPr>
          <p:cNvGrpSpPr/>
          <p:nvPr/>
        </p:nvGrpSpPr>
        <p:grpSpPr>
          <a:xfrm>
            <a:off x="5245871" y="3065911"/>
            <a:ext cx="2252025" cy="828003"/>
            <a:chOff x="4969988" y="3118560"/>
            <a:chExt cx="2252025" cy="828003"/>
          </a:xfrm>
        </p:grpSpPr>
        <p:sp>
          <p:nvSpPr>
            <p:cNvPr id="628" name="Google Shape;628;p26">
              <a:extLst>
                <a:ext uri="{FF2B5EF4-FFF2-40B4-BE49-F238E27FC236}">
                  <a16:creationId xmlns:a16="http://schemas.microsoft.com/office/drawing/2014/main" id="{9C6E3EC0-1FE3-059D-A147-BD13A22539ED}"/>
                </a:ext>
              </a:extLst>
            </p:cNvPr>
            <p:cNvSpPr/>
            <p:nvPr/>
          </p:nvSpPr>
          <p:spPr>
            <a:xfrm>
              <a:off x="4969988" y="3210202"/>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9" name="Google Shape;629;p26">
              <a:extLst>
                <a:ext uri="{FF2B5EF4-FFF2-40B4-BE49-F238E27FC236}">
                  <a16:creationId xmlns:a16="http://schemas.microsoft.com/office/drawing/2014/main" id="{3ABC8277-8034-0800-FCC6-93B422D2A9F9}"/>
                </a:ext>
              </a:extLst>
            </p:cNvPr>
            <p:cNvSpPr/>
            <p:nvPr/>
          </p:nvSpPr>
          <p:spPr>
            <a:xfrm>
              <a:off x="4969988" y="34387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30" name="Google Shape;630;p26">
              <a:extLst>
                <a:ext uri="{FF2B5EF4-FFF2-40B4-BE49-F238E27FC236}">
                  <a16:creationId xmlns:a16="http://schemas.microsoft.com/office/drawing/2014/main" id="{0A68B951-7EE5-4005-4D18-CCA3CD48AEBE}"/>
                </a:ext>
              </a:extLst>
            </p:cNvPr>
            <p:cNvSpPr txBox="1"/>
            <p:nvPr/>
          </p:nvSpPr>
          <p:spPr>
            <a:xfrm>
              <a:off x="6416813" y="311856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0/4 cores</a:t>
              </a:r>
              <a:endParaRPr sz="1000">
                <a:solidFill>
                  <a:schemeClr val="dk1"/>
                </a:solidFill>
                <a:latin typeface="Cabin"/>
                <a:ea typeface="Cabin"/>
                <a:cs typeface="Cabin"/>
                <a:sym typeface="Cabin"/>
              </a:endParaRPr>
            </a:p>
          </p:txBody>
        </p:sp>
        <p:sp>
          <p:nvSpPr>
            <p:cNvPr id="631" name="Google Shape;631;p26">
              <a:extLst>
                <a:ext uri="{FF2B5EF4-FFF2-40B4-BE49-F238E27FC236}">
                  <a16:creationId xmlns:a16="http://schemas.microsoft.com/office/drawing/2014/main" id="{EB710CFF-8C98-B3EB-5E2F-7E2BAC5D331D}"/>
                </a:ext>
              </a:extLst>
            </p:cNvPr>
            <p:cNvSpPr txBox="1"/>
            <p:nvPr/>
          </p:nvSpPr>
          <p:spPr>
            <a:xfrm>
              <a:off x="6414885" y="334160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0/4 GBs</a:t>
              </a:r>
              <a:endParaRPr sz="1000">
                <a:solidFill>
                  <a:schemeClr val="dk1"/>
                </a:solidFill>
                <a:latin typeface="Cabin"/>
                <a:ea typeface="Cabin"/>
                <a:cs typeface="Cabin"/>
                <a:sym typeface="Cabin"/>
              </a:endParaRPr>
            </a:p>
          </p:txBody>
        </p:sp>
        <p:sp>
          <p:nvSpPr>
            <p:cNvPr id="632" name="Google Shape;632;p26">
              <a:extLst>
                <a:ext uri="{FF2B5EF4-FFF2-40B4-BE49-F238E27FC236}">
                  <a16:creationId xmlns:a16="http://schemas.microsoft.com/office/drawing/2014/main" id="{A3806146-1998-52BE-38A2-2067CB1FE042}"/>
                </a:ext>
              </a:extLst>
            </p:cNvPr>
            <p:cNvSpPr txBox="1"/>
            <p:nvPr/>
          </p:nvSpPr>
          <p:spPr>
            <a:xfrm>
              <a:off x="5180899" y="3577263"/>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0: (0,0)</a:t>
              </a:r>
              <a:endParaRPr sz="1200">
                <a:solidFill>
                  <a:schemeClr val="dk1"/>
                </a:solidFill>
                <a:latin typeface="Cabin"/>
                <a:ea typeface="Cabin"/>
                <a:cs typeface="Cabin"/>
                <a:sym typeface="Cabin"/>
              </a:endParaRPr>
            </a:p>
          </p:txBody>
        </p:sp>
      </p:grpSp>
      <p:grpSp>
        <p:nvGrpSpPr>
          <p:cNvPr id="651" name="Google Shape;651;p26">
            <a:extLst>
              <a:ext uri="{FF2B5EF4-FFF2-40B4-BE49-F238E27FC236}">
                <a16:creationId xmlns:a16="http://schemas.microsoft.com/office/drawing/2014/main" id="{B288AB45-FAD9-4C4E-8A29-87C95AC201DB}"/>
              </a:ext>
            </a:extLst>
          </p:cNvPr>
          <p:cNvGrpSpPr/>
          <p:nvPr/>
        </p:nvGrpSpPr>
        <p:grpSpPr>
          <a:xfrm>
            <a:off x="4490568" y="2092506"/>
            <a:ext cx="6455186" cy="2268717"/>
            <a:chOff x="4359384" y="1967218"/>
            <a:chExt cx="6455186" cy="2268717"/>
          </a:xfrm>
        </p:grpSpPr>
        <p:grpSp>
          <p:nvGrpSpPr>
            <p:cNvPr id="652" name="Google Shape;652;p26">
              <a:extLst>
                <a:ext uri="{FF2B5EF4-FFF2-40B4-BE49-F238E27FC236}">
                  <a16:creationId xmlns:a16="http://schemas.microsoft.com/office/drawing/2014/main" id="{F2F25E3B-777D-82D0-2897-4D380FB41D2F}"/>
                </a:ext>
              </a:extLst>
            </p:cNvPr>
            <p:cNvGrpSpPr/>
            <p:nvPr/>
          </p:nvGrpSpPr>
          <p:grpSpPr>
            <a:xfrm>
              <a:off x="5618271" y="2090161"/>
              <a:ext cx="5196299" cy="2145774"/>
              <a:chOff x="5618271" y="2166361"/>
              <a:chExt cx="5196299" cy="2145774"/>
            </a:xfrm>
          </p:grpSpPr>
          <p:pic>
            <p:nvPicPr>
              <p:cNvPr id="653" name="Google Shape;653;p26" title="[0,0,0,&quot;https://www.codecogs.com/eqnedit.php?latex=(0%2C%200)#0&quot;]">
                <a:extLst>
                  <a:ext uri="{FF2B5EF4-FFF2-40B4-BE49-F238E27FC236}">
                    <a16:creationId xmlns:a16="http://schemas.microsoft.com/office/drawing/2014/main" id="{0E6EBA44-3C83-F1C5-0AD0-88A3782DDF84}"/>
                  </a:ext>
                </a:extLst>
              </p:cNvPr>
              <p:cNvPicPr preferRelativeResize="0"/>
              <p:nvPr/>
            </p:nvPicPr>
            <p:blipFill>
              <a:blip r:embed="rId5">
                <a:alphaModFix/>
              </a:blip>
              <a:stretch>
                <a:fillRect/>
              </a:stretch>
            </p:blipFill>
            <p:spPr>
              <a:xfrm>
                <a:off x="5707472" y="2166361"/>
                <a:ext cx="365700" cy="184082"/>
              </a:xfrm>
              <a:prstGeom prst="rect">
                <a:avLst/>
              </a:prstGeom>
              <a:noFill/>
              <a:ln>
                <a:noFill/>
              </a:ln>
            </p:spPr>
          </p:pic>
          <p:pic>
            <p:nvPicPr>
              <p:cNvPr id="654" name="Google Shape;654;p26" title="[0,0,0,&quot;https://www.codecogs.com/eqnedit.php?latex=(%5Cmu_1%2C%200)#0&quot;]">
                <a:extLst>
                  <a:ext uri="{FF2B5EF4-FFF2-40B4-BE49-F238E27FC236}">
                    <a16:creationId xmlns:a16="http://schemas.microsoft.com/office/drawing/2014/main" id="{EF51A2F4-512B-F1AB-EC5E-D56658721006}"/>
                  </a:ext>
                </a:extLst>
              </p:cNvPr>
              <p:cNvPicPr preferRelativeResize="0"/>
              <p:nvPr/>
            </p:nvPicPr>
            <p:blipFill>
              <a:blip r:embed="rId6">
                <a:alphaModFix/>
              </a:blip>
              <a:stretch>
                <a:fillRect/>
              </a:stretch>
            </p:blipFill>
            <p:spPr>
              <a:xfrm>
                <a:off x="8025483" y="2175986"/>
                <a:ext cx="453850" cy="183010"/>
              </a:xfrm>
              <a:prstGeom prst="rect">
                <a:avLst/>
              </a:prstGeom>
              <a:noFill/>
              <a:ln>
                <a:noFill/>
              </a:ln>
            </p:spPr>
          </p:pic>
          <p:pic>
            <p:nvPicPr>
              <p:cNvPr id="655" name="Google Shape;655;p26" title="[0,0,0,&quot;https://www.codecogs.com/eqnedit.php?latex=(2%5Cmu_1%2C%200)#0&quot;]">
                <a:extLst>
                  <a:ext uri="{FF2B5EF4-FFF2-40B4-BE49-F238E27FC236}">
                    <a16:creationId xmlns:a16="http://schemas.microsoft.com/office/drawing/2014/main" id="{91DFB634-43D3-BD58-F5BB-432CA8608BB3}"/>
                  </a:ext>
                </a:extLst>
              </p:cNvPr>
              <p:cNvPicPr preferRelativeResize="0"/>
              <p:nvPr/>
            </p:nvPicPr>
            <p:blipFill>
              <a:blip r:embed="rId7">
                <a:alphaModFix/>
              </a:blip>
              <a:stretch>
                <a:fillRect/>
              </a:stretch>
            </p:blipFill>
            <p:spPr>
              <a:xfrm>
                <a:off x="10271730" y="2213327"/>
                <a:ext cx="542840" cy="183000"/>
              </a:xfrm>
              <a:prstGeom prst="rect">
                <a:avLst/>
              </a:prstGeom>
              <a:noFill/>
              <a:ln>
                <a:noFill/>
              </a:ln>
            </p:spPr>
          </p:pic>
          <p:pic>
            <p:nvPicPr>
              <p:cNvPr id="656" name="Google Shape;656;p26" title="[0,0,0,&quot;https://www.codecogs.com/eqnedit.php?latex=(%5Cmu_1%2C%20%5Cmu_2)#0&quot;]">
                <a:extLst>
                  <a:ext uri="{FF2B5EF4-FFF2-40B4-BE49-F238E27FC236}">
                    <a16:creationId xmlns:a16="http://schemas.microsoft.com/office/drawing/2014/main" id="{89EE9D09-CEB8-71ED-4F72-68584E488F6D}"/>
                  </a:ext>
                </a:extLst>
              </p:cNvPr>
              <p:cNvPicPr preferRelativeResize="0"/>
              <p:nvPr/>
            </p:nvPicPr>
            <p:blipFill>
              <a:blip r:embed="rId8">
                <a:alphaModFix/>
              </a:blip>
              <a:stretch>
                <a:fillRect/>
              </a:stretch>
            </p:blipFill>
            <p:spPr>
              <a:xfrm>
                <a:off x="5618271" y="4128327"/>
                <a:ext cx="544101" cy="183000"/>
              </a:xfrm>
              <a:prstGeom prst="rect">
                <a:avLst/>
              </a:prstGeom>
              <a:noFill/>
              <a:ln>
                <a:noFill/>
              </a:ln>
            </p:spPr>
          </p:pic>
          <p:pic>
            <p:nvPicPr>
              <p:cNvPr id="657" name="Google Shape;657;p26" title="[0,0,0,&quot;https://www.codecogs.com/eqnedit.php?latex=(0%2C%202%5Cmu_2)#0&quot;]">
                <a:extLst>
                  <a:ext uri="{FF2B5EF4-FFF2-40B4-BE49-F238E27FC236}">
                    <a16:creationId xmlns:a16="http://schemas.microsoft.com/office/drawing/2014/main" id="{03A51741-FF0B-5BF2-88D1-0C3D37294741}"/>
                  </a:ext>
                </a:extLst>
              </p:cNvPr>
              <p:cNvPicPr preferRelativeResize="0"/>
              <p:nvPr/>
            </p:nvPicPr>
            <p:blipFill>
              <a:blip r:embed="rId9">
                <a:alphaModFix/>
              </a:blip>
              <a:stretch>
                <a:fillRect/>
              </a:stretch>
            </p:blipFill>
            <p:spPr>
              <a:xfrm>
                <a:off x="7924761" y="4129135"/>
                <a:ext cx="542912" cy="183000"/>
              </a:xfrm>
              <a:prstGeom prst="rect">
                <a:avLst/>
              </a:prstGeom>
              <a:noFill/>
              <a:ln>
                <a:noFill/>
              </a:ln>
            </p:spPr>
          </p:pic>
          <p:pic>
            <p:nvPicPr>
              <p:cNvPr id="658" name="Google Shape;658;p26" title="[0,0,0,&quot;https://www.codecogs.com/eqnedit.php?latex=(0%2C%20%5Cmu_2)#0&quot;]">
                <a:extLst>
                  <a:ext uri="{FF2B5EF4-FFF2-40B4-BE49-F238E27FC236}">
                    <a16:creationId xmlns:a16="http://schemas.microsoft.com/office/drawing/2014/main" id="{FF01326A-483D-D17B-DADB-1217730EFBA1}"/>
                  </a:ext>
                </a:extLst>
              </p:cNvPr>
              <p:cNvPicPr preferRelativeResize="0"/>
              <p:nvPr/>
            </p:nvPicPr>
            <p:blipFill>
              <a:blip r:embed="rId10">
                <a:alphaModFix/>
              </a:blip>
              <a:stretch>
                <a:fillRect/>
              </a:stretch>
            </p:blipFill>
            <p:spPr>
              <a:xfrm>
                <a:off x="10324251" y="4104415"/>
                <a:ext cx="453861" cy="183000"/>
              </a:xfrm>
              <a:prstGeom prst="rect">
                <a:avLst/>
              </a:prstGeom>
              <a:noFill/>
              <a:ln>
                <a:noFill/>
              </a:ln>
            </p:spPr>
          </p:pic>
        </p:grpSp>
        <mc:AlternateContent xmlns:mc="http://schemas.openxmlformats.org/markup-compatibility/2006" xmlns:a14="http://schemas.microsoft.com/office/drawing/2010/main">
          <mc:Choice Requires="a14">
            <p:sp>
              <p:nvSpPr>
                <p:cNvPr id="659" name="Google Shape;659;p26">
                  <a:extLst>
                    <a:ext uri="{FF2B5EF4-FFF2-40B4-BE49-F238E27FC236}">
                      <a16:creationId xmlns:a16="http://schemas.microsoft.com/office/drawing/2014/main" id="{3FAD9779-1B2F-3D45-7979-03992A46FB8B}"/>
                    </a:ext>
                  </a:extLst>
                </p:cNvPr>
                <p:cNvSpPr txBox="1"/>
                <p:nvPr/>
              </p:nvSpPr>
              <p:spPr>
                <a:xfrm>
                  <a:off x="4359384" y="1967218"/>
                  <a:ext cx="51299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𝑪</m:t>
                        </m:r>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oMath>
                    </m:oMathPara>
                  </a14:m>
                  <a:endParaRPr sz="1600">
                    <a:solidFill>
                      <a:schemeClr val="dk1"/>
                    </a:solidFill>
                    <a:latin typeface="Cabin"/>
                    <a:ea typeface="Cabin"/>
                    <a:cs typeface="Cabin"/>
                    <a:sym typeface="Cabin"/>
                  </a:endParaRPr>
                </a:p>
              </p:txBody>
            </p:sp>
          </mc:Choice>
          <mc:Fallback xmlns="">
            <p:sp>
              <p:nvSpPr>
                <p:cNvPr id="659" name="Google Shape;659;p26">
                  <a:extLst>
                    <a:ext uri="{FF2B5EF4-FFF2-40B4-BE49-F238E27FC236}">
                      <a16:creationId xmlns:a16="http://schemas.microsoft.com/office/drawing/2014/main" id="{3FAD9779-1B2F-3D45-7979-03992A46FB8B}"/>
                    </a:ext>
                  </a:extLst>
                </p:cNvPr>
                <p:cNvSpPr txBox="1">
                  <a:spLocks noRot="1" noChangeAspect="1" noMove="1" noResize="1" noEditPoints="1" noAdjustHandles="1" noChangeArrowheads="1" noChangeShapeType="1" noTextEdit="1"/>
                </p:cNvSpPr>
                <p:nvPr/>
              </p:nvSpPr>
              <p:spPr>
                <a:xfrm>
                  <a:off x="4359384" y="1967218"/>
                  <a:ext cx="512990" cy="430857"/>
                </a:xfrm>
                <a:prstGeom prst="rect">
                  <a:avLst/>
                </a:prstGeom>
                <a:blipFill>
                  <a:blip r:embed="rId11"/>
                  <a:stretch>
                    <a:fillRect r="-9524"/>
                  </a:stretch>
                </a:blipFill>
                <a:ln>
                  <a:noFill/>
                </a:ln>
              </p:spPr>
              <p:txBody>
                <a:bodyPr/>
                <a:lstStyle/>
                <a:p>
                  <a:r>
                    <a:rPr lang="en-US">
                      <a:noFill/>
                    </a:rPr>
                    <a:t> </a:t>
                  </a:r>
                </a:p>
              </p:txBody>
            </p:sp>
          </mc:Fallback>
        </mc:AlternateContent>
        <p:cxnSp>
          <p:nvCxnSpPr>
            <p:cNvPr id="660" name="Google Shape;660;p26">
              <a:extLst>
                <a:ext uri="{FF2B5EF4-FFF2-40B4-BE49-F238E27FC236}">
                  <a16:creationId xmlns:a16="http://schemas.microsoft.com/office/drawing/2014/main" id="{0CCF3DC9-822F-7ABB-4FBA-DC86DAC49A0B}"/>
                </a:ext>
              </a:extLst>
            </p:cNvPr>
            <p:cNvCxnSpPr>
              <a:cxnSpLocks/>
              <a:stCxn id="659" idx="3"/>
            </p:cNvCxnSpPr>
            <p:nvPr/>
          </p:nvCxnSpPr>
          <p:spPr>
            <a:xfrm>
              <a:off x="4872374" y="2182647"/>
              <a:ext cx="654900" cy="121"/>
            </a:xfrm>
            <a:prstGeom prst="straightConnector1">
              <a:avLst/>
            </a:prstGeom>
            <a:noFill/>
            <a:ln w="9525" cap="flat" cmpd="sng">
              <a:solidFill>
                <a:schemeClr val="dk2"/>
              </a:solidFill>
              <a:prstDash val="solid"/>
              <a:round/>
              <a:headEnd type="none" w="med" len="med"/>
              <a:tailEnd type="triangle" w="med" len="med"/>
            </a:ln>
          </p:spPr>
        </p:cxnSp>
      </p:grpSp>
      <p:sp>
        <p:nvSpPr>
          <p:cNvPr id="661" name="Google Shape;661;p26">
            <a:extLst>
              <a:ext uri="{FF2B5EF4-FFF2-40B4-BE49-F238E27FC236}">
                <a16:creationId xmlns:a16="http://schemas.microsoft.com/office/drawing/2014/main" id="{8CB12DF8-528A-170E-50A9-D68EE30CE43E}"/>
              </a:ext>
            </a:extLst>
          </p:cNvPr>
          <p:cNvSpPr txBox="1"/>
          <p:nvPr/>
        </p:nvSpPr>
        <p:spPr>
          <a:xfrm>
            <a:off x="715364" y="2881411"/>
            <a:ext cx="3188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Example with 2 job types</a:t>
            </a:r>
            <a:endParaRPr sz="2200">
              <a:solidFill>
                <a:schemeClr val="dk1"/>
              </a:solidFill>
              <a:latin typeface="Cabin"/>
              <a:ea typeface="Cabin"/>
              <a:cs typeface="Cabin"/>
              <a:sym typeface="Cabin"/>
            </a:endParaRPr>
          </a:p>
        </p:txBody>
      </p:sp>
      <p:sp>
        <p:nvSpPr>
          <p:cNvPr id="4" name="Google Shape;358;p21">
            <a:extLst>
              <a:ext uri="{FF2B5EF4-FFF2-40B4-BE49-F238E27FC236}">
                <a16:creationId xmlns:a16="http://schemas.microsoft.com/office/drawing/2014/main" id="{6A41D2BA-A5F1-21D6-9F1C-6BE99694CBDA}"/>
              </a:ext>
            </a:extLst>
          </p:cNvPr>
          <p:cNvSpPr txBox="1">
            <a:spLocks noGrp="1"/>
          </p:cNvSpPr>
          <p:nvPr>
            <p:ph type="body" idx="1"/>
          </p:nvPr>
        </p:nvSpPr>
        <p:spPr>
          <a:xfrm>
            <a:off x="215965" y="761839"/>
            <a:ext cx="10989000" cy="1031400"/>
          </a:xfrm>
          <a:prstGeom prst="rect">
            <a:avLst/>
          </a:prstGeom>
        </p:spPr>
        <p:txBody>
          <a:bodyPr spcFirstLastPara="1" wrap="square" lIns="91425" tIns="91425" rIns="91425" bIns="91425" anchor="t" anchorCtr="0">
            <a:noAutofit/>
          </a:bodyPr>
          <a:lstStyle/>
          <a:p>
            <a:pPr>
              <a:spcBef>
                <a:spcPts val="0"/>
              </a:spcBef>
              <a:buFont typeface="Noto Sans Symbols"/>
              <a:buChar char="●"/>
            </a:pPr>
            <a:r>
              <a:rPr lang="en-US" sz="2400" i="1" dirty="0"/>
              <a:t>Feasible schedule </a:t>
            </a:r>
            <a:r>
              <a:rPr lang="en-US" sz="2400" dirty="0"/>
              <a:t>respects the server capacity for every resource.</a:t>
            </a:r>
          </a:p>
          <a:p>
            <a:pPr>
              <a:spcBef>
                <a:spcPts val="0"/>
              </a:spcBef>
              <a:buFont typeface="Noto Sans Symbols"/>
              <a:buChar char="●"/>
            </a:pPr>
            <a:r>
              <a:rPr lang="en-US" sz="2400" dirty="0"/>
              <a:t>A scheduling policy determines a feasible schedule at every moment in time.</a:t>
            </a:r>
          </a:p>
        </p:txBody>
      </p:sp>
      <mc:AlternateContent xmlns:mc="http://schemas.openxmlformats.org/markup-compatibility/2006" xmlns:a14="http://schemas.microsoft.com/office/drawing/2010/main">
        <mc:Choice Requires="a14">
          <p:sp>
            <p:nvSpPr>
              <p:cNvPr id="10" name="Google Shape;542;p25">
                <a:extLst>
                  <a:ext uri="{FF2B5EF4-FFF2-40B4-BE49-F238E27FC236}">
                    <a16:creationId xmlns:a16="http://schemas.microsoft.com/office/drawing/2014/main" id="{7A0CA4C0-7E20-D860-384F-69F5BE98DADB}"/>
                  </a:ext>
                </a:extLst>
              </p:cNvPr>
              <p:cNvSpPr txBox="1"/>
              <p:nvPr/>
            </p:nvSpPr>
            <p:spPr>
              <a:xfrm>
                <a:off x="5710465" y="1665474"/>
                <a:ext cx="5565887"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dirty="0">
                    <a:solidFill>
                      <a:schemeClr val="dk1"/>
                    </a:solidFill>
                    <a:latin typeface="Cabin"/>
                    <a:ea typeface="Cabin"/>
                    <a:cs typeface="Cabin"/>
                    <a:sym typeface="Cabin"/>
                  </a:rPr>
                  <a:t>Instantaneous completion rate </a:t>
                </a:r>
                <a14:m>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𝑪</m:t>
                    </m:r>
                    <m:d>
                      <m:dPr>
                        <m:ctrlPr>
                          <a:rPr lang="en-US" sz="1600" b="0" i="1" smtClean="0">
                            <a:solidFill>
                              <a:schemeClr val="dk1"/>
                            </a:solidFill>
                            <a:latin typeface="Cambria Math" panose="02040503050406030204" pitchFamily="18" charset="0"/>
                            <a:ea typeface="Cabin"/>
                            <a:cs typeface="Cabin"/>
                            <a:sym typeface="Cabin"/>
                          </a:rPr>
                        </m:ctrlPr>
                      </m:dPr>
                      <m:e>
                        <m:r>
                          <a:rPr lang="en-US" sz="1600" b="0" i="1" smtClean="0">
                            <a:solidFill>
                              <a:schemeClr val="dk1"/>
                            </a:solidFill>
                            <a:latin typeface="Cambria Math" panose="02040503050406030204" pitchFamily="18" charset="0"/>
                            <a:ea typeface="Cabin"/>
                            <a:cs typeface="Cabin"/>
                            <a:sym typeface="Cabin"/>
                          </a:rPr>
                          <m:t>𝑡</m:t>
                        </m:r>
                      </m:e>
                    </m:d>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2</m:t>
                        </m:r>
                      </m:sub>
                    </m:sSub>
                    <m:d>
                      <m:dPr>
                        <m:ctrlPr>
                          <a:rPr lang="en-US" sz="1600" b="0" i="1" smtClean="0">
                            <a:solidFill>
                              <a:schemeClr val="dk1"/>
                            </a:solidFill>
                            <a:latin typeface="Cambria Math" panose="02040503050406030204" pitchFamily="18" charset="0"/>
                            <a:ea typeface="Cabin"/>
                            <a:cs typeface="Cabin"/>
                            <a:sym typeface="Cabin"/>
                          </a:rPr>
                        </m:ctrlPr>
                      </m:dPr>
                      <m:e>
                        <m:r>
                          <a:rPr lang="en-US" sz="1600" b="0" i="1" smtClean="0">
                            <a:solidFill>
                              <a:schemeClr val="dk1"/>
                            </a:solidFill>
                            <a:latin typeface="Cambria Math" panose="02040503050406030204" pitchFamily="18" charset="0"/>
                            <a:ea typeface="Cabin"/>
                            <a:cs typeface="Cabin"/>
                            <a:sym typeface="Cabin"/>
                          </a:rPr>
                          <m:t>𝑡</m:t>
                        </m:r>
                      </m:e>
                    </m:d>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𝐾</m:t>
                        </m:r>
                      </m:sub>
                    </m:sSub>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oMath>
                </a14:m>
                <a:endParaRPr sz="1600" i="1" dirty="0">
                  <a:solidFill>
                    <a:schemeClr val="dk1"/>
                  </a:solidFill>
                  <a:latin typeface="Cabin"/>
                  <a:ea typeface="Cabin"/>
                  <a:cs typeface="Cabin"/>
                  <a:sym typeface="Cabin"/>
                </a:endParaRPr>
              </a:p>
            </p:txBody>
          </p:sp>
        </mc:Choice>
        <mc:Fallback xmlns="">
          <p:sp>
            <p:nvSpPr>
              <p:cNvPr id="10" name="Google Shape;542;p25">
                <a:extLst>
                  <a:ext uri="{FF2B5EF4-FFF2-40B4-BE49-F238E27FC236}">
                    <a16:creationId xmlns:a16="http://schemas.microsoft.com/office/drawing/2014/main" id="{7A0CA4C0-7E20-D860-384F-69F5BE98DADB}"/>
                  </a:ext>
                </a:extLst>
              </p:cNvPr>
              <p:cNvSpPr txBox="1">
                <a:spLocks noRot="1" noChangeAspect="1" noMove="1" noResize="1" noEditPoints="1" noAdjustHandles="1" noChangeArrowheads="1" noChangeShapeType="1" noTextEdit="1"/>
              </p:cNvSpPr>
              <p:nvPr/>
            </p:nvSpPr>
            <p:spPr>
              <a:xfrm>
                <a:off x="5710465" y="1665474"/>
                <a:ext cx="5565887" cy="430857"/>
              </a:xfrm>
              <a:prstGeom prst="rect">
                <a:avLst/>
              </a:prstGeom>
              <a:blipFill>
                <a:blip r:embed="rId12"/>
                <a:stretch>
                  <a:fillRect l="-682" b="-5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542;p25">
                <a:extLst>
                  <a:ext uri="{FF2B5EF4-FFF2-40B4-BE49-F238E27FC236}">
                    <a16:creationId xmlns:a16="http://schemas.microsoft.com/office/drawing/2014/main" id="{9C61898D-885E-90F5-1FA6-A3FD1217C876}"/>
                  </a:ext>
                </a:extLst>
              </p:cNvPr>
              <p:cNvSpPr txBox="1"/>
              <p:nvPr/>
            </p:nvSpPr>
            <p:spPr>
              <a:xfrm>
                <a:off x="3021757" y="3585592"/>
                <a:ext cx="1303056"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 ~</m:t>
                      </m:r>
                      <m:func>
                        <m:funcPr>
                          <m:ctrlPr>
                            <a:rPr lang="en-US" sz="1600" b="0" i="1" smtClean="0">
                              <a:solidFill>
                                <a:schemeClr val="dk1"/>
                              </a:solidFill>
                              <a:latin typeface="Cambria Math" panose="02040503050406030204" pitchFamily="18" charset="0"/>
                              <a:ea typeface="Cabin"/>
                              <a:cs typeface="Cabin"/>
                              <a:sym typeface="Cabin"/>
                            </a:rPr>
                          </m:ctrlPr>
                        </m:funcPr>
                        <m:fName>
                          <m:r>
                            <m:rPr>
                              <m:sty m:val="p"/>
                            </m:rPr>
                            <a:rPr lang="en-US" sz="1600" b="0" i="0" smtClean="0">
                              <a:solidFill>
                                <a:schemeClr val="dk1"/>
                              </a:solidFill>
                              <a:latin typeface="Cambria Math" panose="02040503050406030204" pitchFamily="18" charset="0"/>
                              <a:ea typeface="Cabin"/>
                              <a:cs typeface="Cabin"/>
                              <a:sym typeface="Cabin"/>
                            </a:rPr>
                            <m:t>exp</m:t>
                          </m:r>
                        </m:fName>
                        <m:e>
                          <m:d>
                            <m:dPr>
                              <m:ctrlPr>
                                <a:rPr lang="en-US" sz="1600" b="0" i="1" smtClean="0">
                                  <a:solidFill>
                                    <a:schemeClr val="dk1"/>
                                  </a:solidFill>
                                  <a:latin typeface="Cambria Math" panose="02040503050406030204" pitchFamily="18" charset="0"/>
                                  <a:ea typeface="Cabin"/>
                                  <a:cs typeface="Cabin"/>
                                  <a:sym typeface="Cabin"/>
                                </a:rPr>
                              </m:ctrlPr>
                            </m:dPr>
                            <m:e>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e>
                          </m:d>
                        </m:e>
                      </m:func>
                    </m:oMath>
                  </m:oMathPara>
                </a14:m>
                <a:endParaRPr lang="en-US" sz="1600" b="0" i="1">
                  <a:solidFill>
                    <a:schemeClr val="dk1"/>
                  </a:solidFill>
                  <a:latin typeface="Cabin"/>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 ~</m:t>
                      </m:r>
                      <m:r>
                        <a:rPr lang="en-US" sz="1600" b="0" i="0" smtClean="0">
                          <a:solidFill>
                            <a:schemeClr val="dk1"/>
                          </a:solidFill>
                          <a:latin typeface="Cambria Math" panose="02040503050406030204" pitchFamily="18" charset="0"/>
                          <a:ea typeface="Cabin"/>
                          <a:cs typeface="Cabin"/>
                          <a:sym typeface="Cabin"/>
                        </a:rPr>
                        <m:t> </m:t>
                      </m:r>
                      <m:r>
                        <m:rPr>
                          <m:sty m:val="p"/>
                        </m:rPr>
                        <a:rPr lang="en-US" sz="1600" b="0" i="0" smtClean="0">
                          <a:solidFill>
                            <a:schemeClr val="dk1"/>
                          </a:solidFill>
                          <a:latin typeface="Cambria Math" panose="02040503050406030204" pitchFamily="18" charset="0"/>
                          <a:ea typeface="Cabin"/>
                          <a:cs typeface="Cabin"/>
                          <a:sym typeface="Cabin"/>
                        </a:rPr>
                        <m:t>exp</m:t>
                      </m:r>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m:t>
                      </m:r>
                    </m:oMath>
                  </m:oMathPara>
                </a14:m>
                <a:endParaRPr sz="1600" i="1">
                  <a:solidFill>
                    <a:schemeClr val="dk1"/>
                  </a:solidFill>
                  <a:latin typeface="Cabin"/>
                  <a:ea typeface="Cabin"/>
                  <a:cs typeface="Cabin"/>
                  <a:sym typeface="Cabin"/>
                </a:endParaRPr>
              </a:p>
            </p:txBody>
          </p:sp>
        </mc:Choice>
        <mc:Fallback xmlns="">
          <p:sp>
            <p:nvSpPr>
              <p:cNvPr id="11" name="Google Shape;542;p25">
                <a:extLst>
                  <a:ext uri="{FF2B5EF4-FFF2-40B4-BE49-F238E27FC236}">
                    <a16:creationId xmlns:a16="http://schemas.microsoft.com/office/drawing/2014/main" id="{9C61898D-885E-90F5-1FA6-A3FD1217C876}"/>
                  </a:ext>
                </a:extLst>
              </p:cNvPr>
              <p:cNvSpPr txBox="1">
                <a:spLocks noRot="1" noChangeAspect="1" noMove="1" noResize="1" noEditPoints="1" noAdjustHandles="1" noChangeArrowheads="1" noChangeShapeType="1" noTextEdit="1"/>
              </p:cNvSpPr>
              <p:nvPr/>
            </p:nvSpPr>
            <p:spPr>
              <a:xfrm>
                <a:off x="3021757" y="3585592"/>
                <a:ext cx="1303056" cy="677078"/>
              </a:xfrm>
              <a:prstGeom prst="rect">
                <a:avLst/>
              </a:prstGeom>
              <a:blipFill>
                <a:blip r:embed="rId13"/>
                <a:stretch>
                  <a:fillRect/>
                </a:stretch>
              </a:blipFill>
              <a:ln>
                <a:noFill/>
              </a:ln>
            </p:spPr>
            <p:txBody>
              <a:bodyPr/>
              <a:lstStyle/>
              <a:p>
                <a:r>
                  <a:rPr lang="en-US">
                    <a:noFill/>
                  </a:rPr>
                  <a:t> </a:t>
                </a:r>
              </a:p>
            </p:txBody>
          </p:sp>
        </mc:Fallback>
      </mc:AlternateContent>
      <p:pic>
        <p:nvPicPr>
          <p:cNvPr id="5" name="Google Shape;644;p26">
            <a:extLst>
              <a:ext uri="{FF2B5EF4-FFF2-40B4-BE49-F238E27FC236}">
                <a16:creationId xmlns:a16="http://schemas.microsoft.com/office/drawing/2014/main" id="{71F8B0C8-6B5F-BEA6-1759-732AE8F24123}"/>
              </a:ext>
            </a:extLst>
          </p:cNvPr>
          <p:cNvPicPr preferRelativeResize="0"/>
          <p:nvPr/>
        </p:nvPicPr>
        <p:blipFill>
          <a:blip r:embed="rId14">
            <a:alphaModFix/>
          </a:blip>
          <a:stretch>
            <a:fillRect/>
          </a:stretch>
        </p:blipFill>
        <p:spPr>
          <a:xfrm>
            <a:off x="8064430" y="2488448"/>
            <a:ext cx="620856" cy="620856"/>
          </a:xfrm>
          <a:prstGeom prst="rect">
            <a:avLst/>
          </a:prstGeom>
          <a:noFill/>
          <a:ln>
            <a:noFill/>
          </a:ln>
        </p:spPr>
      </p:pic>
      <p:pic>
        <p:nvPicPr>
          <p:cNvPr id="6" name="Google Shape;644;p26">
            <a:extLst>
              <a:ext uri="{FF2B5EF4-FFF2-40B4-BE49-F238E27FC236}">
                <a16:creationId xmlns:a16="http://schemas.microsoft.com/office/drawing/2014/main" id="{47DB0083-A068-55F5-D722-8950040D2EB5}"/>
              </a:ext>
            </a:extLst>
          </p:cNvPr>
          <p:cNvPicPr preferRelativeResize="0"/>
          <p:nvPr/>
        </p:nvPicPr>
        <p:blipFill>
          <a:blip r:embed="rId14">
            <a:alphaModFix/>
          </a:blip>
          <a:stretch>
            <a:fillRect/>
          </a:stretch>
        </p:blipFill>
        <p:spPr>
          <a:xfrm>
            <a:off x="10339927" y="2484422"/>
            <a:ext cx="620856" cy="620856"/>
          </a:xfrm>
          <a:prstGeom prst="rect">
            <a:avLst/>
          </a:prstGeom>
          <a:noFill/>
          <a:ln>
            <a:noFill/>
          </a:ln>
        </p:spPr>
      </p:pic>
      <p:pic>
        <p:nvPicPr>
          <p:cNvPr id="7" name="Google Shape;644;p26">
            <a:extLst>
              <a:ext uri="{FF2B5EF4-FFF2-40B4-BE49-F238E27FC236}">
                <a16:creationId xmlns:a16="http://schemas.microsoft.com/office/drawing/2014/main" id="{219D47DC-66B0-9DF0-9B97-43E85A4DDDD5}"/>
              </a:ext>
            </a:extLst>
          </p:cNvPr>
          <p:cNvPicPr preferRelativeResize="0"/>
          <p:nvPr/>
        </p:nvPicPr>
        <p:blipFill>
          <a:blip r:embed="rId14">
            <a:alphaModFix/>
          </a:blip>
          <a:stretch>
            <a:fillRect/>
          </a:stretch>
        </p:blipFill>
        <p:spPr>
          <a:xfrm>
            <a:off x="5663055" y="4363125"/>
            <a:ext cx="620856" cy="620856"/>
          </a:xfrm>
          <a:prstGeom prst="rect">
            <a:avLst/>
          </a:prstGeom>
          <a:noFill/>
          <a:ln>
            <a:noFill/>
          </a:ln>
        </p:spPr>
      </p:pic>
      <p:grpSp>
        <p:nvGrpSpPr>
          <p:cNvPr id="12" name="Group 11">
            <a:extLst>
              <a:ext uri="{FF2B5EF4-FFF2-40B4-BE49-F238E27FC236}">
                <a16:creationId xmlns:a16="http://schemas.microsoft.com/office/drawing/2014/main" id="{A20D091A-DB10-77B4-C773-6C7786F780CD}"/>
              </a:ext>
            </a:extLst>
          </p:cNvPr>
          <p:cNvGrpSpPr/>
          <p:nvPr/>
        </p:nvGrpSpPr>
        <p:grpSpPr>
          <a:xfrm>
            <a:off x="5700474" y="2465982"/>
            <a:ext cx="5276009" cy="2517999"/>
            <a:chOff x="5700474" y="2465982"/>
            <a:chExt cx="5276009" cy="2517999"/>
          </a:xfrm>
        </p:grpSpPr>
        <p:pic>
          <p:nvPicPr>
            <p:cNvPr id="3" name="Google Shape;644;p26">
              <a:extLst>
                <a:ext uri="{FF2B5EF4-FFF2-40B4-BE49-F238E27FC236}">
                  <a16:creationId xmlns:a16="http://schemas.microsoft.com/office/drawing/2014/main" id="{7BEE83DB-C1D4-BB95-1920-6FA0DBD91BB0}"/>
                </a:ext>
              </a:extLst>
            </p:cNvPr>
            <p:cNvPicPr preferRelativeResize="0"/>
            <p:nvPr/>
          </p:nvPicPr>
          <p:blipFill>
            <a:blip r:embed="rId14">
              <a:alphaModFix/>
            </a:blip>
            <a:stretch>
              <a:fillRect/>
            </a:stretch>
          </p:blipFill>
          <p:spPr>
            <a:xfrm>
              <a:off x="5700474" y="2465982"/>
              <a:ext cx="620856" cy="620856"/>
            </a:xfrm>
            <a:prstGeom prst="rect">
              <a:avLst/>
            </a:prstGeom>
            <a:noFill/>
            <a:ln>
              <a:noFill/>
            </a:ln>
          </p:spPr>
        </p:pic>
        <p:pic>
          <p:nvPicPr>
            <p:cNvPr id="8" name="Google Shape;644;p26">
              <a:extLst>
                <a:ext uri="{FF2B5EF4-FFF2-40B4-BE49-F238E27FC236}">
                  <a16:creationId xmlns:a16="http://schemas.microsoft.com/office/drawing/2014/main" id="{99250644-A10C-9EE8-B892-8971DF6A6BFC}"/>
                </a:ext>
              </a:extLst>
            </p:cNvPr>
            <p:cNvPicPr preferRelativeResize="0"/>
            <p:nvPr/>
          </p:nvPicPr>
          <p:blipFill>
            <a:blip r:embed="rId14">
              <a:alphaModFix/>
            </a:blip>
            <a:stretch>
              <a:fillRect/>
            </a:stretch>
          </p:blipFill>
          <p:spPr>
            <a:xfrm>
              <a:off x="8001448" y="4363125"/>
              <a:ext cx="620856" cy="620856"/>
            </a:xfrm>
            <a:prstGeom prst="rect">
              <a:avLst/>
            </a:prstGeom>
            <a:noFill/>
            <a:ln>
              <a:noFill/>
            </a:ln>
          </p:spPr>
        </p:pic>
        <p:pic>
          <p:nvPicPr>
            <p:cNvPr id="9" name="Google Shape;644;p26">
              <a:extLst>
                <a:ext uri="{FF2B5EF4-FFF2-40B4-BE49-F238E27FC236}">
                  <a16:creationId xmlns:a16="http://schemas.microsoft.com/office/drawing/2014/main" id="{D93166D2-A6B0-D215-C960-00755C738EB0}"/>
                </a:ext>
              </a:extLst>
            </p:cNvPr>
            <p:cNvPicPr preferRelativeResize="0"/>
            <p:nvPr/>
          </p:nvPicPr>
          <p:blipFill>
            <a:blip r:embed="rId14">
              <a:alphaModFix/>
            </a:blip>
            <a:stretch>
              <a:fillRect/>
            </a:stretch>
          </p:blipFill>
          <p:spPr>
            <a:xfrm>
              <a:off x="10355627" y="4345232"/>
              <a:ext cx="620856" cy="620856"/>
            </a:xfrm>
            <a:prstGeom prst="rect">
              <a:avLst/>
            </a:prstGeom>
            <a:noFill/>
            <a:ln>
              <a:noFill/>
            </a:ln>
          </p:spPr>
        </p:pic>
      </p:grpSp>
      <mc:AlternateContent xmlns:mc="http://schemas.openxmlformats.org/markup-compatibility/2006" xmlns:a14="http://schemas.microsoft.com/office/drawing/2010/main">
        <mc:Choice Requires="a14">
          <p:sp>
            <p:nvSpPr>
              <p:cNvPr id="13" name="Google Shape;707;p27">
                <a:extLst>
                  <a:ext uri="{FF2B5EF4-FFF2-40B4-BE49-F238E27FC236}">
                    <a16:creationId xmlns:a16="http://schemas.microsoft.com/office/drawing/2014/main" id="{F7D1D533-8961-381B-6F2B-8B863208351D}"/>
                  </a:ext>
                </a:extLst>
              </p:cNvPr>
              <p:cNvSpPr txBox="1"/>
              <p:nvPr/>
            </p:nvSpPr>
            <p:spPr>
              <a:xfrm>
                <a:off x="6630270" y="5863655"/>
                <a:ext cx="350664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We set </a:t>
                </a: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2</m:t>
                        </m:r>
                      </m:sub>
                    </m:sSub>
                    <m:r>
                      <a:rPr lang="en-US" b="0" i="1" smtClean="0">
                        <a:solidFill>
                          <a:schemeClr val="dk1"/>
                        </a:solidFill>
                        <a:latin typeface="Cambria Math" panose="02040503050406030204" pitchFamily="18" charset="0"/>
                        <a:ea typeface="Cabin"/>
                        <a:cs typeface="Cabin"/>
                        <a:sym typeface="Cabin"/>
                      </a:rPr>
                      <m:t>=1</m:t>
                    </m:r>
                  </m:oMath>
                </a14:m>
                <a:r>
                  <a:rPr lang="en-US">
                    <a:solidFill>
                      <a:schemeClr val="dk1"/>
                    </a:solidFill>
                    <a:latin typeface="Cabin"/>
                    <a:ea typeface="Cabin"/>
                    <a:cs typeface="Cabin"/>
                    <a:sym typeface="Cabin"/>
                  </a:rPr>
                  <a:t> to simplify the example</a:t>
                </a:r>
                <a:endParaRPr>
                  <a:solidFill>
                    <a:schemeClr val="dk1"/>
                  </a:solidFill>
                  <a:latin typeface="Cabin"/>
                  <a:ea typeface="Cabin"/>
                  <a:cs typeface="Cabin"/>
                  <a:sym typeface="Cabin"/>
                </a:endParaRPr>
              </a:p>
            </p:txBody>
          </p:sp>
        </mc:Choice>
        <mc:Fallback xmlns="">
          <p:sp>
            <p:nvSpPr>
              <p:cNvPr id="13" name="Google Shape;707;p27">
                <a:extLst>
                  <a:ext uri="{FF2B5EF4-FFF2-40B4-BE49-F238E27FC236}">
                    <a16:creationId xmlns:a16="http://schemas.microsoft.com/office/drawing/2014/main" id="{F7D1D533-8961-381B-6F2B-8B863208351D}"/>
                  </a:ext>
                </a:extLst>
              </p:cNvPr>
              <p:cNvSpPr txBox="1">
                <a:spLocks noRot="1" noChangeAspect="1" noMove="1" noResize="1" noEditPoints="1" noAdjustHandles="1" noChangeArrowheads="1" noChangeShapeType="1" noTextEdit="1"/>
              </p:cNvSpPr>
              <p:nvPr/>
            </p:nvSpPr>
            <p:spPr>
              <a:xfrm>
                <a:off x="6630270" y="5863655"/>
                <a:ext cx="3506643" cy="400079"/>
              </a:xfrm>
              <a:prstGeom prst="rect">
                <a:avLst/>
              </a:prstGeom>
              <a:blipFill>
                <a:blip r:embed="rId15"/>
                <a:stretch>
                  <a:fillRect l="-72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7804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p:bldP spid="4" grpId="0" uiExpand="1" build="p"/>
      <p:bldP spid="10" grpId="0"/>
      <p:bldP spid="11"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6" name="Google Shape;1556;p53"/>
          <p:cNvSpPr txBox="1">
            <a:spLocks noGrp="1"/>
          </p:cNvSpPr>
          <p:nvPr>
            <p:ph type="title"/>
          </p:nvPr>
        </p:nvSpPr>
        <p:spPr>
          <a:xfrm>
            <a:off x="304800" y="603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900"/>
              <a:t>Does an MSR policy with bounded mean response time exist?</a:t>
            </a:r>
            <a:endParaRPr sz="2900"/>
          </a:p>
        </p:txBody>
      </p:sp>
      <p:sp>
        <p:nvSpPr>
          <p:cNvPr id="1557" name="Google Shape;1557;p53"/>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grpSp>
        <p:nvGrpSpPr>
          <p:cNvPr id="1558" name="Google Shape;1558;p53"/>
          <p:cNvGrpSpPr/>
          <p:nvPr/>
        </p:nvGrpSpPr>
        <p:grpSpPr>
          <a:xfrm>
            <a:off x="263163" y="1752600"/>
            <a:ext cx="5264761" cy="3338400"/>
            <a:chOff x="5656000" y="1752600"/>
            <a:chExt cx="5264761" cy="3338400"/>
          </a:xfrm>
        </p:grpSpPr>
        <p:grpSp>
          <p:nvGrpSpPr>
            <p:cNvPr id="1559" name="Google Shape;1559;p53"/>
            <p:cNvGrpSpPr/>
            <p:nvPr/>
          </p:nvGrpSpPr>
          <p:grpSpPr>
            <a:xfrm>
              <a:off x="5656000" y="1752600"/>
              <a:ext cx="5264761" cy="3338400"/>
              <a:chOff x="5656000" y="1752600"/>
              <a:chExt cx="5264761" cy="3338400"/>
            </a:xfrm>
          </p:grpSpPr>
          <p:sp>
            <p:nvSpPr>
              <p:cNvPr id="1560" name="Google Shape;1560;p53"/>
              <p:cNvSpPr/>
              <p:nvPr/>
            </p:nvSpPr>
            <p:spPr>
              <a:xfrm>
                <a:off x="7858746" y="36172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561" name="Google Shape;1561;p53"/>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1562" name="Google Shape;1562;p53"/>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p:sp>
            <p:nvSpPr>
              <p:cNvPr id="1563" name="Google Shape;1563;p53"/>
              <p:cNvSpPr txBox="1"/>
              <p:nvPr/>
            </p:nvSpPr>
            <p:spPr>
              <a:xfrm>
                <a:off x="5656000" y="1752600"/>
                <a:ext cx="312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Arrival / completion rate of type-2 jobs</a:t>
                </a:r>
                <a:endParaRPr>
                  <a:solidFill>
                    <a:schemeClr val="dk1"/>
                  </a:solidFill>
                  <a:latin typeface="Cabin"/>
                  <a:ea typeface="Cabin"/>
                  <a:cs typeface="Cabin"/>
                  <a:sym typeface="Cabin"/>
                </a:endParaRPr>
              </a:p>
            </p:txBody>
          </p:sp>
          <p:sp>
            <p:nvSpPr>
              <p:cNvPr id="1564" name="Google Shape;1564;p53"/>
              <p:cNvSpPr txBox="1"/>
              <p:nvPr/>
            </p:nvSpPr>
            <p:spPr>
              <a:xfrm>
                <a:off x="7559561" y="4690800"/>
                <a:ext cx="336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Arrival / completion rate of type-1 jobs</a:t>
                </a:r>
                <a:endParaRPr>
                  <a:solidFill>
                    <a:schemeClr val="dk1"/>
                  </a:solidFill>
                  <a:latin typeface="Cabin"/>
                  <a:ea typeface="Cabin"/>
                  <a:cs typeface="Cabin"/>
                  <a:sym typeface="Cabin"/>
                </a:endParaRPr>
              </a:p>
            </p:txBody>
          </p:sp>
          <p:sp>
            <p:nvSpPr>
              <p:cNvPr id="1565" name="Google Shape;1565;p53"/>
              <p:cNvSpPr/>
              <p:nvPr/>
            </p:nvSpPr>
            <p:spPr>
              <a:xfrm>
                <a:off x="8850494" y="46840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566" name="Google Shape;1566;p53"/>
            <p:cNvSpPr txBox="1"/>
            <p:nvPr/>
          </p:nvSpPr>
          <p:spPr>
            <a:xfrm>
              <a:off x="7734967" y="3218356"/>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sp>
          <p:nvSpPr>
            <p:cNvPr id="1567" name="Google Shape;1567;p53"/>
            <p:cNvSpPr txBox="1"/>
            <p:nvPr/>
          </p:nvSpPr>
          <p:spPr>
            <a:xfrm>
              <a:off x="8858215" y="4358336"/>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grpSp>
      <p:sp>
        <p:nvSpPr>
          <p:cNvPr id="1568" name="Google Shape;1568;p53"/>
          <p:cNvSpPr/>
          <p:nvPr/>
        </p:nvSpPr>
        <p:spPr>
          <a:xfrm>
            <a:off x="2779075" y="41138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569" name="Google Shape;1569;p53"/>
          <p:cNvCxnSpPr>
            <a:endCxn id="1565" idx="1"/>
          </p:cNvCxnSpPr>
          <p:nvPr/>
        </p:nvCxnSpPr>
        <p:spPr>
          <a:xfrm>
            <a:off x="2544745" y="3695884"/>
            <a:ext cx="926400" cy="1001700"/>
          </a:xfrm>
          <a:prstGeom prst="straightConnector1">
            <a:avLst/>
          </a:prstGeom>
          <a:noFill/>
          <a:ln w="9525" cap="flat" cmpd="sng">
            <a:solidFill>
              <a:schemeClr val="dk2"/>
            </a:solidFill>
            <a:prstDash val="solid"/>
            <a:round/>
            <a:headEnd type="none" w="med" len="med"/>
            <a:tailEnd type="none" w="med" len="med"/>
          </a:ln>
        </p:spPr>
      </p:cxnSp>
      <p:sp>
        <p:nvSpPr>
          <p:cNvPr id="1570" name="Google Shape;1570;p53"/>
          <p:cNvSpPr/>
          <p:nvPr/>
        </p:nvSpPr>
        <p:spPr>
          <a:xfrm>
            <a:off x="2855275" y="4037625"/>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571" name="Google Shape;1571;p53"/>
          <p:cNvSpPr txBox="1"/>
          <p:nvPr/>
        </p:nvSpPr>
        <p:spPr>
          <a:xfrm>
            <a:off x="2875521" y="3751750"/>
            <a:ext cx="2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Time-average schedule</a:t>
            </a:r>
            <a:endParaRPr>
              <a:solidFill>
                <a:schemeClr val="dk1"/>
              </a:solidFill>
              <a:latin typeface="Cabin"/>
              <a:ea typeface="Cabin"/>
              <a:cs typeface="Cabin"/>
              <a:sym typeface="Cabin"/>
            </a:endParaRPr>
          </a:p>
        </p:txBody>
      </p:sp>
      <p:sp>
        <p:nvSpPr>
          <p:cNvPr id="1572" name="Google Shape;1572;p53"/>
          <p:cNvSpPr txBox="1"/>
          <p:nvPr/>
        </p:nvSpPr>
        <p:spPr>
          <a:xfrm>
            <a:off x="5211925" y="1386025"/>
            <a:ext cx="68745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Recall that the mean response time is bounded when time-average completion rate is larger than arrival rate.</a:t>
            </a:r>
            <a:endParaRPr sz="2200">
              <a:solidFill>
                <a:schemeClr val="dk1"/>
              </a:solidFill>
              <a:latin typeface="Cabin"/>
              <a:ea typeface="Cabin"/>
              <a:cs typeface="Cabin"/>
              <a:sym typeface="Cabin"/>
            </a:endParaRPr>
          </a:p>
        </p:txBody>
      </p:sp>
      <p:sp>
        <p:nvSpPr>
          <p:cNvPr id="1573" name="Google Shape;1573;p53"/>
          <p:cNvSpPr txBox="1"/>
          <p:nvPr/>
        </p:nvSpPr>
        <p:spPr>
          <a:xfrm>
            <a:off x="5211925" y="2376625"/>
            <a:ext cx="68745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It exists if the arrival rate is in the convex hull of all schedules.</a:t>
            </a:r>
            <a:endParaRPr sz="2200">
              <a:solidFill>
                <a:schemeClr val="dk1"/>
              </a:solidFill>
              <a:latin typeface="Cabin"/>
              <a:ea typeface="Cabin"/>
              <a:cs typeface="Cabin"/>
              <a:sym typeface="Cabin"/>
            </a:endParaRPr>
          </a:p>
        </p:txBody>
      </p:sp>
      <p:sp>
        <p:nvSpPr>
          <p:cNvPr id="1574" name="Google Shape;1574;p53"/>
          <p:cNvSpPr txBox="1"/>
          <p:nvPr/>
        </p:nvSpPr>
        <p:spPr>
          <a:xfrm>
            <a:off x="5211925" y="3443425"/>
            <a:ext cx="68745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Moreover, if the arrival vector is given, we can pick K (number of job types) schedules so that the arrival vector lies within the convex hull of these K schedules.</a:t>
            </a:r>
            <a:endParaRPr sz="220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p5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Does a simple policy exist?</a:t>
            </a:r>
            <a:endParaRPr/>
          </a:p>
        </p:txBody>
      </p:sp>
      <p:sp>
        <p:nvSpPr>
          <p:cNvPr id="1581" name="Google Shape;1581;p54"/>
          <p:cNvSpPr txBox="1">
            <a:spLocks noGrp="1"/>
          </p:cNvSpPr>
          <p:nvPr>
            <p:ph type="body" idx="1"/>
          </p:nvPr>
        </p:nvSpPr>
        <p:spPr>
          <a:xfrm>
            <a:off x="308125" y="1690825"/>
            <a:ext cx="55890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MaxWeight is a scheduling policy that achieves bounded mean response time for every possible arrival rate vector.</a:t>
            </a:r>
            <a:endParaRPr/>
          </a:p>
          <a:p>
            <a:pPr marL="457200" lvl="0" indent="-406400" algn="l" rtl="0">
              <a:spcBef>
                <a:spcPts val="0"/>
              </a:spcBef>
              <a:spcAft>
                <a:spcPts val="0"/>
              </a:spcAft>
              <a:buSzPts val="2800"/>
              <a:buChar char="●"/>
            </a:pPr>
            <a:r>
              <a:rPr lang="en-US"/>
              <a:t>The catch: we need to solve a </a:t>
            </a:r>
            <a:r>
              <a:rPr lang="en-US" b="1"/>
              <a:t>complex </a:t>
            </a:r>
            <a:r>
              <a:rPr lang="en-US"/>
              <a:t>optimization problem at each step.</a:t>
            </a:r>
            <a:endParaRPr/>
          </a:p>
        </p:txBody>
      </p:sp>
      <p:sp>
        <p:nvSpPr>
          <p:cNvPr id="1582" name="Google Shape;1582;p54"/>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
        <p:nvSpPr>
          <p:cNvPr id="1583" name="Google Shape;1583;p54"/>
          <p:cNvSpPr txBox="1">
            <a:spLocks noGrp="1"/>
          </p:cNvSpPr>
          <p:nvPr>
            <p:ph type="body" idx="1"/>
          </p:nvPr>
        </p:nvSpPr>
        <p:spPr>
          <a:xfrm>
            <a:off x="6158950" y="1690825"/>
            <a:ext cx="55890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The complexity of MSR algorithms depends on the number of schedules.</a:t>
            </a:r>
            <a:endParaRPr/>
          </a:p>
          <a:p>
            <a:pPr marL="457200" lvl="0" indent="-406400" algn="l" rtl="0">
              <a:spcBef>
                <a:spcPts val="0"/>
              </a:spcBef>
              <a:spcAft>
                <a:spcPts val="0"/>
              </a:spcAft>
              <a:buSzPts val="2800"/>
              <a:buChar char="●"/>
            </a:pPr>
            <a:r>
              <a:rPr lang="en-US"/>
              <a:t>If the arrival rates are given, we can pick only K schedules, giving us a simple policy.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5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How to pick an MSR policy?</a:t>
            </a:r>
            <a:endParaRPr/>
          </a:p>
        </p:txBody>
      </p:sp>
      <p:sp>
        <p:nvSpPr>
          <p:cNvPr id="1590" name="Google Shape;1590;p55"/>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393700" algn="l" rtl="0">
              <a:spcBef>
                <a:spcPts val="1000"/>
              </a:spcBef>
              <a:spcAft>
                <a:spcPts val="0"/>
              </a:spcAft>
              <a:buSzPts val="2600"/>
              <a:buChar char="●"/>
            </a:pPr>
            <a:r>
              <a:rPr lang="en-US" sz="2600"/>
              <a:t>Lower mean response time!</a:t>
            </a:r>
            <a:endParaRPr sz="2600"/>
          </a:p>
          <a:p>
            <a:pPr marL="457200" lvl="0" indent="-393700" algn="l" rtl="0">
              <a:spcBef>
                <a:spcPts val="0"/>
              </a:spcBef>
              <a:spcAft>
                <a:spcPts val="0"/>
              </a:spcAft>
              <a:buSzPts val="2600"/>
              <a:buChar char="●"/>
            </a:pPr>
            <a:r>
              <a:rPr lang="en-US" sz="2600"/>
              <a:t>To compare MSR policies, we need a way to analyze their mean response times.</a:t>
            </a:r>
            <a:endParaRPr sz="2600"/>
          </a:p>
          <a:p>
            <a:pPr marL="457200" lvl="0" indent="-393700" algn="l" rtl="0">
              <a:spcBef>
                <a:spcPts val="0"/>
              </a:spcBef>
              <a:spcAft>
                <a:spcPts val="0"/>
              </a:spcAft>
              <a:buSzPts val="2600"/>
              <a:buChar char="●"/>
            </a:pPr>
            <a:r>
              <a:rPr lang="en-US" sz="2600"/>
              <a:t>Minimizing mean response time ⇔ Minimizing mean queue lengths.</a:t>
            </a:r>
            <a:endParaRPr sz="2600"/>
          </a:p>
          <a:p>
            <a:pPr marL="457200" lvl="0" indent="-393700" algn="l" rtl="0">
              <a:spcBef>
                <a:spcPts val="0"/>
              </a:spcBef>
              <a:spcAft>
                <a:spcPts val="0"/>
              </a:spcAft>
              <a:buSzPts val="2600"/>
              <a:buChar char="●"/>
            </a:pPr>
            <a:r>
              <a:rPr lang="en-US" sz="2600"/>
              <a:t>We decompose the multiserver job model to K different systems, and compare each to a system we know how to analyze.</a:t>
            </a:r>
            <a:endParaRPr sz="2600"/>
          </a:p>
        </p:txBody>
      </p:sp>
      <p:sp>
        <p:nvSpPr>
          <p:cNvPr id="1591" name="Google Shape;1591;p55"/>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597" name="Google Shape;1597;p56"/>
          <p:cNvSpPr txBox="1">
            <a:spLocks noGrp="1"/>
          </p:cNvSpPr>
          <p:nvPr>
            <p:ph type="title"/>
          </p:nvPr>
        </p:nvSpPr>
        <p:spPr>
          <a:xfrm>
            <a:off x="298175" y="365125"/>
            <a:ext cx="117612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500"/>
              <a:t>How to minimize the mean queue lengths of type-i jobs?</a:t>
            </a:r>
            <a:endParaRPr sz="3500"/>
          </a:p>
        </p:txBody>
      </p:sp>
      <p:sp>
        <p:nvSpPr>
          <p:cNvPr id="1598" name="Google Shape;1598;p56"/>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We derive bounds on the mean queue lengths.</a:t>
            </a:r>
            <a:endParaRPr/>
          </a:p>
          <a:p>
            <a:pPr marL="457200" lvl="0" indent="-406400" algn="l" rtl="0">
              <a:spcBef>
                <a:spcPts val="0"/>
              </a:spcBef>
              <a:spcAft>
                <a:spcPts val="0"/>
              </a:spcAft>
              <a:buSzPts val="2800"/>
              <a:buChar char="●"/>
            </a:pPr>
            <a:r>
              <a:rPr lang="en-US"/>
              <a:t>We compare the mean queue length of type-i job to MSR-1 systems.</a:t>
            </a:r>
            <a:endParaRPr/>
          </a:p>
        </p:txBody>
      </p:sp>
      <p:sp>
        <p:nvSpPr>
          <p:cNvPr id="1599" name="Google Shape;1599;p56"/>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5" name="Google Shape;1605;p5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a:t>MSR-1 Systems vs Multiserver Job Systems</a:t>
            </a:r>
            <a:endParaRPr sz="4000"/>
          </a:p>
        </p:txBody>
      </p:sp>
      <p:sp>
        <p:nvSpPr>
          <p:cNvPr id="1606" name="Google Shape;1606;p57"/>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grpSp>
        <p:nvGrpSpPr>
          <p:cNvPr id="1607" name="Google Shape;1607;p57"/>
          <p:cNvGrpSpPr/>
          <p:nvPr/>
        </p:nvGrpSpPr>
        <p:grpSpPr>
          <a:xfrm>
            <a:off x="1431125" y="2366425"/>
            <a:ext cx="2166000" cy="557400"/>
            <a:chOff x="2878925" y="3738025"/>
            <a:chExt cx="2166000" cy="557400"/>
          </a:xfrm>
        </p:grpSpPr>
        <p:cxnSp>
          <p:nvCxnSpPr>
            <p:cNvPr id="1608" name="Google Shape;1608;p57"/>
            <p:cNvCxnSpPr/>
            <p:nvPr/>
          </p:nvCxnSpPr>
          <p:spPr>
            <a:xfrm>
              <a:off x="2878925" y="3738025"/>
              <a:ext cx="2166000" cy="0"/>
            </a:xfrm>
            <a:prstGeom prst="straightConnector1">
              <a:avLst/>
            </a:prstGeom>
            <a:noFill/>
            <a:ln w="9525" cap="flat" cmpd="sng">
              <a:solidFill>
                <a:schemeClr val="dk2"/>
              </a:solidFill>
              <a:prstDash val="solid"/>
              <a:round/>
              <a:headEnd type="none" w="med" len="med"/>
              <a:tailEnd type="none" w="med" len="med"/>
            </a:ln>
          </p:spPr>
        </p:cxnSp>
        <p:cxnSp>
          <p:nvCxnSpPr>
            <p:cNvPr id="1609" name="Google Shape;1609;p57"/>
            <p:cNvCxnSpPr/>
            <p:nvPr/>
          </p:nvCxnSpPr>
          <p:spPr>
            <a:xfrm>
              <a:off x="5026675" y="3738025"/>
              <a:ext cx="0" cy="557400"/>
            </a:xfrm>
            <a:prstGeom prst="straightConnector1">
              <a:avLst/>
            </a:prstGeom>
            <a:noFill/>
            <a:ln w="9525" cap="flat" cmpd="sng">
              <a:solidFill>
                <a:schemeClr val="dk2"/>
              </a:solidFill>
              <a:prstDash val="solid"/>
              <a:round/>
              <a:headEnd type="none" w="med" len="med"/>
              <a:tailEnd type="none" w="med" len="med"/>
            </a:ln>
          </p:spPr>
        </p:cxnSp>
        <p:cxnSp>
          <p:nvCxnSpPr>
            <p:cNvPr id="1610" name="Google Shape;1610;p57"/>
            <p:cNvCxnSpPr/>
            <p:nvPr/>
          </p:nvCxnSpPr>
          <p:spPr>
            <a:xfrm rot="10800000">
              <a:off x="2897150" y="4286400"/>
              <a:ext cx="2120400" cy="0"/>
            </a:xfrm>
            <a:prstGeom prst="straightConnector1">
              <a:avLst/>
            </a:prstGeom>
            <a:noFill/>
            <a:ln w="9525" cap="flat" cmpd="sng">
              <a:solidFill>
                <a:schemeClr val="dk2"/>
              </a:solidFill>
              <a:prstDash val="solid"/>
              <a:round/>
              <a:headEnd type="none" w="med" len="med"/>
              <a:tailEnd type="none" w="med" len="med"/>
            </a:ln>
          </p:spPr>
        </p:cxnSp>
      </p:grpSp>
      <p:sp>
        <p:nvSpPr>
          <p:cNvPr id="1611" name="Google Shape;1611;p57"/>
          <p:cNvSpPr/>
          <p:nvPr/>
        </p:nvSpPr>
        <p:spPr>
          <a:xfrm>
            <a:off x="3752075" y="2288725"/>
            <a:ext cx="712800" cy="71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612" name="Google Shape;1612;p57"/>
          <p:cNvCxnSpPr/>
          <p:nvPr/>
        </p:nvCxnSpPr>
        <p:spPr>
          <a:xfrm>
            <a:off x="772625" y="2658900"/>
            <a:ext cx="585000" cy="0"/>
          </a:xfrm>
          <a:prstGeom prst="straightConnector1">
            <a:avLst/>
          </a:prstGeom>
          <a:noFill/>
          <a:ln w="9525" cap="flat" cmpd="sng">
            <a:solidFill>
              <a:schemeClr val="dk2"/>
            </a:solidFill>
            <a:prstDash val="solid"/>
            <a:round/>
            <a:headEnd type="none" w="med" len="med"/>
            <a:tailEnd type="triangle" w="med" len="med"/>
          </a:ln>
        </p:spPr>
      </p:cxnSp>
      <p:pic>
        <p:nvPicPr>
          <p:cNvPr id="1613" name="Google Shape;1613;p57" title="[0,0,0,&quot;https://www.codecogs.com/eqnedit.php?latex=Poisson(%5Clambda)#0&quot;]"/>
          <p:cNvPicPr preferRelativeResize="0"/>
          <p:nvPr/>
        </p:nvPicPr>
        <p:blipFill>
          <a:blip r:embed="rId3">
            <a:alphaModFix/>
          </a:blip>
          <a:stretch>
            <a:fillRect/>
          </a:stretch>
        </p:blipFill>
        <p:spPr>
          <a:xfrm>
            <a:off x="462499" y="2412115"/>
            <a:ext cx="858976" cy="181975"/>
          </a:xfrm>
          <a:prstGeom prst="rect">
            <a:avLst/>
          </a:prstGeom>
          <a:noFill/>
          <a:ln>
            <a:noFill/>
          </a:ln>
        </p:spPr>
      </p:pic>
      <p:sp>
        <p:nvSpPr>
          <p:cNvPr id="1614" name="Google Shape;1614;p57"/>
          <p:cNvSpPr/>
          <p:nvPr/>
        </p:nvSpPr>
        <p:spPr>
          <a:xfrm>
            <a:off x="1947350" y="4231250"/>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1</a:t>
            </a:r>
            <a:endParaRPr>
              <a:latin typeface="Cabin"/>
              <a:ea typeface="Cabin"/>
              <a:cs typeface="Cabin"/>
              <a:sym typeface="Cabin"/>
            </a:endParaRPr>
          </a:p>
        </p:txBody>
      </p:sp>
      <p:sp>
        <p:nvSpPr>
          <p:cNvPr id="1615" name="Google Shape;1615;p57"/>
          <p:cNvSpPr/>
          <p:nvPr/>
        </p:nvSpPr>
        <p:spPr>
          <a:xfrm>
            <a:off x="3120775" y="4231250"/>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2</a:t>
            </a:r>
            <a:endParaRPr>
              <a:latin typeface="Cabin"/>
              <a:ea typeface="Cabin"/>
              <a:cs typeface="Cabin"/>
              <a:sym typeface="Cabin"/>
            </a:endParaRPr>
          </a:p>
        </p:txBody>
      </p:sp>
      <p:cxnSp>
        <p:nvCxnSpPr>
          <p:cNvPr id="1616" name="Google Shape;1616;p57"/>
          <p:cNvCxnSpPr>
            <a:stCxn id="1614" idx="7"/>
            <a:endCxn id="1615" idx="1"/>
          </p:cNvCxnSpPr>
          <p:nvPr/>
        </p:nvCxnSpPr>
        <p:spPr>
          <a:xfrm rot="-5400000" flipH="1">
            <a:off x="2735927" y="3847073"/>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cxnSp>
        <p:nvCxnSpPr>
          <p:cNvPr id="1617" name="Google Shape;1617;p57"/>
          <p:cNvCxnSpPr>
            <a:stCxn id="1615" idx="3"/>
            <a:endCxn id="1614" idx="5"/>
          </p:cNvCxnSpPr>
          <p:nvPr/>
        </p:nvCxnSpPr>
        <p:spPr>
          <a:xfrm rot="5400000">
            <a:off x="2735998" y="4133027"/>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sp>
        <p:nvSpPr>
          <p:cNvPr id="1618" name="Google Shape;1618;p57"/>
          <p:cNvSpPr txBox="1"/>
          <p:nvPr/>
        </p:nvSpPr>
        <p:spPr>
          <a:xfrm>
            <a:off x="2530782" y="3664489"/>
            <a:ext cx="540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0.5</a:t>
            </a:r>
            <a:endParaRPr sz="1200">
              <a:solidFill>
                <a:schemeClr val="dk1"/>
              </a:solidFill>
              <a:latin typeface="Cabin"/>
              <a:ea typeface="Cabin"/>
              <a:cs typeface="Cabin"/>
              <a:sym typeface="Cabin"/>
            </a:endParaRPr>
          </a:p>
        </p:txBody>
      </p:sp>
      <p:sp>
        <p:nvSpPr>
          <p:cNvPr id="1619" name="Google Shape;1619;p57"/>
          <p:cNvSpPr txBox="1"/>
          <p:nvPr/>
        </p:nvSpPr>
        <p:spPr>
          <a:xfrm>
            <a:off x="2542057" y="4830314"/>
            <a:ext cx="540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1.5</a:t>
            </a:r>
            <a:endParaRPr sz="1200">
              <a:solidFill>
                <a:schemeClr val="dk1"/>
              </a:solidFill>
              <a:latin typeface="Cabin"/>
              <a:ea typeface="Cabin"/>
              <a:cs typeface="Cabin"/>
              <a:sym typeface="Cabin"/>
            </a:endParaRPr>
          </a:p>
        </p:txBody>
      </p:sp>
      <p:sp>
        <p:nvSpPr>
          <p:cNvPr id="1620" name="Google Shape;1620;p57"/>
          <p:cNvSpPr txBox="1"/>
          <p:nvPr/>
        </p:nvSpPr>
        <p:spPr>
          <a:xfrm>
            <a:off x="462500" y="4612650"/>
            <a:ext cx="1940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Server runs at 1x the speed</a:t>
            </a:r>
            <a:endParaRPr sz="1200">
              <a:solidFill>
                <a:schemeClr val="dk1"/>
              </a:solidFill>
              <a:latin typeface="Cabin"/>
              <a:ea typeface="Cabin"/>
              <a:cs typeface="Cabin"/>
              <a:sym typeface="Cabin"/>
            </a:endParaRPr>
          </a:p>
        </p:txBody>
      </p:sp>
      <p:sp>
        <p:nvSpPr>
          <p:cNvPr id="1621" name="Google Shape;1621;p57"/>
          <p:cNvSpPr txBox="1"/>
          <p:nvPr/>
        </p:nvSpPr>
        <p:spPr>
          <a:xfrm>
            <a:off x="3289425" y="4612650"/>
            <a:ext cx="1940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Server runs at 2x the speed</a:t>
            </a:r>
            <a:endParaRPr sz="1200">
              <a:solidFill>
                <a:schemeClr val="dk1"/>
              </a:solidFill>
              <a:latin typeface="Cabin"/>
              <a:ea typeface="Cabin"/>
              <a:cs typeface="Cabin"/>
              <a:sym typeface="Cabin"/>
            </a:endParaRPr>
          </a:p>
        </p:txBody>
      </p:sp>
      <p:grpSp>
        <p:nvGrpSpPr>
          <p:cNvPr id="1622" name="Google Shape;1622;p57"/>
          <p:cNvGrpSpPr/>
          <p:nvPr/>
        </p:nvGrpSpPr>
        <p:grpSpPr>
          <a:xfrm>
            <a:off x="6761625" y="4345063"/>
            <a:ext cx="4396375" cy="1577950"/>
            <a:chOff x="3819650" y="4430200"/>
            <a:chExt cx="4396375" cy="1577950"/>
          </a:xfrm>
        </p:grpSpPr>
        <p:sp>
          <p:nvSpPr>
            <p:cNvPr id="1623" name="Google Shape;1623;p57"/>
            <p:cNvSpPr/>
            <p:nvPr/>
          </p:nvSpPr>
          <p:spPr>
            <a:xfrm>
              <a:off x="3819650"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2</a:t>
              </a:r>
              <a:endParaRPr>
                <a:latin typeface="Cabin"/>
                <a:ea typeface="Cabin"/>
                <a:cs typeface="Cabin"/>
                <a:sym typeface="Cabin"/>
              </a:endParaRPr>
            </a:p>
          </p:txBody>
        </p:sp>
        <p:sp>
          <p:nvSpPr>
            <p:cNvPr id="1624" name="Google Shape;1624;p57"/>
            <p:cNvSpPr/>
            <p:nvPr/>
          </p:nvSpPr>
          <p:spPr>
            <a:xfrm>
              <a:off x="6547425"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3</a:t>
              </a:r>
              <a:endParaRPr>
                <a:latin typeface="Cabin"/>
                <a:ea typeface="Cabin"/>
                <a:cs typeface="Cabin"/>
                <a:sym typeface="Cabin"/>
              </a:endParaRPr>
            </a:p>
          </p:txBody>
        </p:sp>
        <p:sp>
          <p:nvSpPr>
            <p:cNvPr id="1625" name="Google Shape;1625;p57"/>
            <p:cNvSpPr/>
            <p:nvPr/>
          </p:nvSpPr>
          <p:spPr>
            <a:xfrm>
              <a:off x="5261700" y="541985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4</a:t>
              </a:r>
              <a:endParaRPr>
                <a:latin typeface="Cabin"/>
                <a:ea typeface="Cabin"/>
                <a:cs typeface="Cabin"/>
                <a:sym typeface="Cabin"/>
              </a:endParaRPr>
            </a:p>
          </p:txBody>
        </p:sp>
        <p:cxnSp>
          <p:nvCxnSpPr>
            <p:cNvPr id="1626" name="Google Shape;1626;p57"/>
            <p:cNvCxnSpPr>
              <a:stCxn id="1623" idx="7"/>
              <a:endCxn id="1624" idx="1"/>
            </p:cNvCxnSpPr>
            <p:nvPr/>
          </p:nvCxnSpPr>
          <p:spPr>
            <a:xfrm rot="-5400000" flipH="1">
              <a:off x="6017589" y="3742655"/>
              <a:ext cx="600" cy="1548000"/>
            </a:xfrm>
            <a:prstGeom prst="curvedConnector3">
              <a:avLst>
                <a:gd name="adj1" fmla="val -54046590"/>
              </a:avLst>
            </a:prstGeom>
            <a:noFill/>
            <a:ln w="9525" cap="flat" cmpd="sng">
              <a:solidFill>
                <a:schemeClr val="dk2"/>
              </a:solidFill>
              <a:prstDash val="solid"/>
              <a:round/>
              <a:headEnd type="none" w="med" len="med"/>
              <a:tailEnd type="triangle" w="med" len="med"/>
            </a:ln>
          </p:spPr>
        </p:cxnSp>
        <p:cxnSp>
          <p:nvCxnSpPr>
            <p:cNvPr id="1627" name="Google Shape;1627;p57"/>
            <p:cNvCxnSpPr>
              <a:stCxn id="1624" idx="3"/>
              <a:endCxn id="1625" idx="7"/>
            </p:cNvCxnSpPr>
            <p:nvPr/>
          </p:nvCxnSpPr>
          <p:spPr>
            <a:xfrm flipH="1">
              <a:off x="6685886" y="4932345"/>
              <a:ext cx="105900" cy="573600"/>
            </a:xfrm>
            <a:prstGeom prst="straightConnector1">
              <a:avLst/>
            </a:prstGeom>
            <a:noFill/>
            <a:ln w="9525" cap="flat" cmpd="sng">
              <a:solidFill>
                <a:schemeClr val="dk2"/>
              </a:solidFill>
              <a:prstDash val="solid"/>
              <a:round/>
              <a:headEnd type="none" w="med" len="med"/>
              <a:tailEnd type="triangle" w="med" len="med"/>
            </a:ln>
          </p:spPr>
        </p:cxnSp>
        <p:cxnSp>
          <p:nvCxnSpPr>
            <p:cNvPr id="1628" name="Google Shape;1628;p57"/>
            <p:cNvCxnSpPr>
              <a:stCxn id="1624" idx="2"/>
              <a:endCxn id="1623" idx="6"/>
            </p:cNvCxnSpPr>
            <p:nvPr/>
          </p:nvCxnSpPr>
          <p:spPr>
            <a:xfrm rot="10800000">
              <a:off x="5488125" y="4724350"/>
              <a:ext cx="1059300" cy="0"/>
            </a:xfrm>
            <a:prstGeom prst="straightConnector1">
              <a:avLst/>
            </a:prstGeom>
            <a:noFill/>
            <a:ln w="9525" cap="flat" cmpd="sng">
              <a:solidFill>
                <a:schemeClr val="dk2"/>
              </a:solidFill>
              <a:prstDash val="solid"/>
              <a:round/>
              <a:headEnd type="none" w="med" len="med"/>
              <a:tailEnd type="triangle" w="med" len="med"/>
            </a:ln>
          </p:spPr>
        </p:cxnSp>
        <p:cxnSp>
          <p:nvCxnSpPr>
            <p:cNvPr id="1629" name="Google Shape;1629;p57"/>
            <p:cNvCxnSpPr>
              <a:stCxn id="1625" idx="6"/>
              <a:endCxn id="1624" idx="4"/>
            </p:cNvCxnSpPr>
            <p:nvPr/>
          </p:nvCxnSpPr>
          <p:spPr>
            <a:xfrm rot="10800000" flipH="1">
              <a:off x="6930300" y="5018600"/>
              <a:ext cx="451500" cy="695400"/>
            </a:xfrm>
            <a:prstGeom prst="curvedConnector2">
              <a:avLst/>
            </a:prstGeom>
            <a:noFill/>
            <a:ln w="9525" cap="flat" cmpd="sng">
              <a:solidFill>
                <a:schemeClr val="dk2"/>
              </a:solidFill>
              <a:prstDash val="solid"/>
              <a:round/>
              <a:headEnd type="none" w="med" len="med"/>
              <a:tailEnd type="triangle" w="med" len="med"/>
            </a:ln>
          </p:spPr>
        </p:cxnSp>
        <p:cxnSp>
          <p:nvCxnSpPr>
            <p:cNvPr id="1630" name="Google Shape;1630;p57"/>
            <p:cNvCxnSpPr>
              <a:stCxn id="1625" idx="2"/>
              <a:endCxn id="1623" idx="4"/>
            </p:cNvCxnSpPr>
            <p:nvPr/>
          </p:nvCxnSpPr>
          <p:spPr>
            <a:xfrm rot="10800000">
              <a:off x="4653900" y="5018600"/>
              <a:ext cx="607800" cy="695400"/>
            </a:xfrm>
            <a:prstGeom prst="curvedConnector2">
              <a:avLst/>
            </a:prstGeom>
            <a:noFill/>
            <a:ln w="9525" cap="flat" cmpd="sng">
              <a:solidFill>
                <a:schemeClr val="dk2"/>
              </a:solidFill>
              <a:prstDash val="solid"/>
              <a:round/>
              <a:headEnd type="none" w="med" len="med"/>
              <a:tailEnd type="triangle" w="med" len="med"/>
            </a:ln>
          </p:spPr>
        </p:cxnSp>
        <p:cxnSp>
          <p:nvCxnSpPr>
            <p:cNvPr id="1631" name="Google Shape;1631;p57"/>
            <p:cNvCxnSpPr>
              <a:stCxn id="1623" idx="5"/>
              <a:endCxn id="1625" idx="1"/>
            </p:cNvCxnSpPr>
            <p:nvPr/>
          </p:nvCxnSpPr>
          <p:spPr>
            <a:xfrm>
              <a:off x="5243889" y="4932345"/>
              <a:ext cx="262200" cy="573600"/>
            </a:xfrm>
            <a:prstGeom prst="straightConnector1">
              <a:avLst/>
            </a:prstGeom>
            <a:noFill/>
            <a:ln w="9525" cap="flat" cmpd="sng">
              <a:solidFill>
                <a:schemeClr val="dk2"/>
              </a:solidFill>
              <a:prstDash val="solid"/>
              <a:round/>
              <a:headEnd type="none" w="med" len="med"/>
              <a:tailEnd type="triangle" w="med" len="med"/>
            </a:ln>
          </p:spPr>
        </p:cxnSp>
      </p:grpSp>
      <p:grpSp>
        <p:nvGrpSpPr>
          <p:cNvPr id="1632" name="Google Shape;1632;p57"/>
          <p:cNvGrpSpPr/>
          <p:nvPr/>
        </p:nvGrpSpPr>
        <p:grpSpPr>
          <a:xfrm>
            <a:off x="6486236" y="1843194"/>
            <a:ext cx="4947151" cy="1772674"/>
            <a:chOff x="165661" y="3767769"/>
            <a:chExt cx="4947151" cy="1772674"/>
          </a:xfrm>
        </p:grpSpPr>
        <p:sp>
          <p:nvSpPr>
            <p:cNvPr id="1633" name="Google Shape;1633;p57"/>
            <p:cNvSpPr txBox="1"/>
            <p:nvPr/>
          </p:nvSpPr>
          <p:spPr>
            <a:xfrm>
              <a:off x="1314650" y="4738716"/>
              <a:ext cx="73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Queue</a:t>
              </a:r>
              <a:endParaRPr>
                <a:solidFill>
                  <a:schemeClr val="dk1"/>
                </a:solidFill>
                <a:latin typeface="Cabin"/>
                <a:ea typeface="Cabin"/>
                <a:cs typeface="Cabin"/>
                <a:sym typeface="Cabin"/>
              </a:endParaRPr>
            </a:p>
          </p:txBody>
        </p:sp>
        <p:grpSp>
          <p:nvGrpSpPr>
            <p:cNvPr id="1634" name="Google Shape;1634;p57"/>
            <p:cNvGrpSpPr/>
            <p:nvPr/>
          </p:nvGrpSpPr>
          <p:grpSpPr>
            <a:xfrm>
              <a:off x="165661" y="3767769"/>
              <a:ext cx="4947151" cy="1772674"/>
              <a:chOff x="165661" y="3767769"/>
              <a:chExt cx="4947151" cy="1772674"/>
            </a:xfrm>
          </p:grpSpPr>
          <p:grpSp>
            <p:nvGrpSpPr>
              <p:cNvPr id="1635" name="Google Shape;1635;p57"/>
              <p:cNvGrpSpPr/>
              <p:nvPr/>
            </p:nvGrpSpPr>
            <p:grpSpPr>
              <a:xfrm>
                <a:off x="165661" y="3767769"/>
                <a:ext cx="3028591" cy="1046714"/>
                <a:chOff x="9297725" y="1147525"/>
                <a:chExt cx="1400569" cy="352500"/>
              </a:xfrm>
            </p:grpSpPr>
            <p:cxnSp>
              <p:nvCxnSpPr>
                <p:cNvPr id="1636" name="Google Shape;1636;p57"/>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1637" name="Google Shape;1637;p57"/>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1638" name="Google Shape;1638;p57"/>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sp>
            <p:nvSpPr>
              <p:cNvPr id="1639" name="Google Shape;1639;p57"/>
              <p:cNvSpPr/>
              <p:nvPr/>
            </p:nvSpPr>
            <p:spPr>
              <a:xfrm>
                <a:off x="2708410" y="3925370"/>
                <a:ext cx="365700" cy="7314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40" name="Google Shape;1640;p57"/>
              <p:cNvSpPr/>
              <p:nvPr/>
            </p:nvSpPr>
            <p:spPr>
              <a:xfrm>
                <a:off x="2202485" y="3925370"/>
                <a:ext cx="365700" cy="7314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41" name="Google Shape;1641;p57"/>
              <p:cNvSpPr/>
              <p:nvPr/>
            </p:nvSpPr>
            <p:spPr>
              <a:xfrm>
                <a:off x="1330854" y="4108220"/>
                <a:ext cx="731400" cy="3657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42" name="Google Shape;1642;p57"/>
              <p:cNvSpPr/>
              <p:nvPr/>
            </p:nvSpPr>
            <p:spPr>
              <a:xfrm>
                <a:off x="459229" y="4108220"/>
                <a:ext cx="731400" cy="3657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643" name="Google Shape;1643;p57"/>
              <p:cNvPicPr preferRelativeResize="0"/>
              <p:nvPr/>
            </p:nvPicPr>
            <p:blipFill>
              <a:blip r:embed="rId4">
                <a:alphaModFix/>
              </a:blip>
              <a:stretch>
                <a:fillRect/>
              </a:stretch>
            </p:blipFill>
            <p:spPr>
              <a:xfrm>
                <a:off x="3407900" y="3767775"/>
                <a:ext cx="1046700" cy="1046700"/>
              </a:xfrm>
              <a:prstGeom prst="rect">
                <a:avLst/>
              </a:prstGeom>
              <a:noFill/>
              <a:ln>
                <a:noFill/>
              </a:ln>
            </p:spPr>
          </p:pic>
          <p:sp>
            <p:nvSpPr>
              <p:cNvPr id="1644" name="Google Shape;1644;p57"/>
              <p:cNvSpPr/>
              <p:nvPr/>
            </p:nvSpPr>
            <p:spPr>
              <a:xfrm>
                <a:off x="2860788" y="505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45" name="Google Shape;1645;p57"/>
              <p:cNvSpPr/>
              <p:nvPr/>
            </p:nvSpPr>
            <p:spPr>
              <a:xfrm>
                <a:off x="2860788" y="52988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46" name="Google Shape;1646;p57"/>
              <p:cNvSpPr txBox="1"/>
              <p:nvPr/>
            </p:nvSpPr>
            <p:spPr>
              <a:xfrm>
                <a:off x="4307613" y="4966884"/>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1647" name="Google Shape;1647;p57"/>
              <p:cNvSpPr txBox="1"/>
              <p:nvPr/>
            </p:nvSpPr>
            <p:spPr>
              <a:xfrm>
                <a:off x="4305685" y="520174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GBs</a:t>
                </a:r>
                <a:endParaRPr sz="1000">
                  <a:solidFill>
                    <a:schemeClr val="dk1"/>
                  </a:solidFill>
                  <a:latin typeface="Cabin"/>
                  <a:ea typeface="Cabin"/>
                  <a:cs typeface="Cabin"/>
                  <a:sym typeface="Cabin"/>
                </a:endParaRPr>
              </a:p>
            </p:txBody>
          </p:sp>
          <p:sp>
            <p:nvSpPr>
              <p:cNvPr id="1648" name="Google Shape;1648;p57"/>
              <p:cNvSpPr txBox="1"/>
              <p:nvPr/>
            </p:nvSpPr>
            <p:spPr>
              <a:xfrm>
                <a:off x="3313950" y="4682425"/>
                <a:ext cx="146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Server Capacity</a:t>
                </a:r>
                <a:endParaRPr>
                  <a:solidFill>
                    <a:schemeClr val="dk1"/>
                  </a:solidFill>
                  <a:latin typeface="Cabin"/>
                  <a:ea typeface="Cabin"/>
                  <a:cs typeface="Cabin"/>
                  <a:sym typeface="Cabin"/>
                </a:endParaRPr>
              </a:p>
            </p:txBody>
          </p:sp>
        </p:gr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1653"/>
        <p:cNvGrpSpPr/>
        <p:nvPr/>
      </p:nvGrpSpPr>
      <p:grpSpPr>
        <a:xfrm>
          <a:off x="0" y="0"/>
          <a:ext cx="0" cy="0"/>
          <a:chOff x="0" y="0"/>
          <a:chExt cx="0" cy="0"/>
        </a:xfrm>
      </p:grpSpPr>
      <p:sp>
        <p:nvSpPr>
          <p:cNvPr id="1654" name="Google Shape;1654;p5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Our Approach vs Prior Work</a:t>
            </a:r>
            <a:endParaRPr/>
          </a:p>
        </p:txBody>
      </p:sp>
      <p:sp>
        <p:nvSpPr>
          <p:cNvPr id="1655" name="Google Shape;1655;p58"/>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We achieve all at the same time:</a:t>
            </a:r>
            <a:endParaRPr/>
          </a:p>
          <a:p>
            <a:pPr marL="457200" lvl="0" indent="-406400" algn="l" rtl="0">
              <a:spcBef>
                <a:spcPts val="1000"/>
              </a:spcBef>
              <a:spcAft>
                <a:spcPts val="0"/>
              </a:spcAft>
              <a:buSzPts val="2800"/>
              <a:buChar char="●"/>
            </a:pPr>
            <a:r>
              <a:rPr lang="en-US"/>
              <a:t>Low Complexity</a:t>
            </a:r>
            <a:endParaRPr/>
          </a:p>
          <a:p>
            <a:pPr marL="457200" lvl="0" indent="-406400" algn="l" rtl="0">
              <a:spcBef>
                <a:spcPts val="0"/>
              </a:spcBef>
              <a:spcAft>
                <a:spcPts val="0"/>
              </a:spcAft>
              <a:buSzPts val="2800"/>
              <a:buChar char="●"/>
            </a:pPr>
            <a:r>
              <a:rPr lang="en-US"/>
              <a:t>Analyzable Response Time</a:t>
            </a:r>
            <a:endParaRPr/>
          </a:p>
          <a:p>
            <a:pPr marL="457200" lvl="0" indent="-406400" algn="l" rtl="0">
              <a:spcBef>
                <a:spcPts val="0"/>
              </a:spcBef>
              <a:spcAft>
                <a:spcPts val="0"/>
              </a:spcAft>
              <a:buSzPts val="2800"/>
              <a:buChar char="●"/>
            </a:pPr>
            <a:r>
              <a:rPr lang="en-US"/>
              <a:t>Maximum Throughput</a:t>
            </a:r>
            <a:endParaRPr/>
          </a:p>
        </p:txBody>
      </p:sp>
      <p:sp>
        <p:nvSpPr>
          <p:cNvPr id="1656" name="Google Shape;1656;p58"/>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1661"/>
        <p:cNvGrpSpPr/>
        <p:nvPr/>
      </p:nvGrpSpPr>
      <p:grpSpPr>
        <a:xfrm>
          <a:off x="0" y="0"/>
          <a:ext cx="0" cy="0"/>
          <a:chOff x="0" y="0"/>
          <a:chExt cx="0" cy="0"/>
        </a:xfrm>
      </p:grpSpPr>
      <p:sp>
        <p:nvSpPr>
          <p:cNvPr id="1662" name="Google Shape;1662;p5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Why is it hard?</a:t>
            </a:r>
            <a:endParaRPr/>
          </a:p>
        </p:txBody>
      </p:sp>
      <p:sp>
        <p:nvSpPr>
          <p:cNvPr id="1663" name="Google Shape;1663;p59"/>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Traditional queueing-theoretic models</a:t>
            </a:r>
            <a:endParaRPr/>
          </a:p>
          <a:p>
            <a:pPr marL="457200" lvl="0" indent="-406400" algn="l" rtl="0">
              <a:spcBef>
                <a:spcPts val="0"/>
              </a:spcBef>
              <a:spcAft>
                <a:spcPts val="0"/>
              </a:spcAft>
              <a:buSzPts val="2800"/>
              <a:buChar char="●"/>
            </a:pPr>
            <a:r>
              <a:rPr lang="en-US" i="1"/>
              <a:t>Wastage</a:t>
            </a:r>
            <a:endParaRPr/>
          </a:p>
        </p:txBody>
      </p:sp>
      <p:sp>
        <p:nvSpPr>
          <p:cNvPr id="1664" name="Google Shape;1664;p59"/>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grpSp>
        <p:nvGrpSpPr>
          <p:cNvPr id="1665" name="Google Shape;1665;p59"/>
          <p:cNvGrpSpPr/>
          <p:nvPr/>
        </p:nvGrpSpPr>
        <p:grpSpPr>
          <a:xfrm>
            <a:off x="624900" y="4130166"/>
            <a:ext cx="11349703" cy="1970129"/>
            <a:chOff x="624900" y="4130166"/>
            <a:chExt cx="11349703" cy="1970129"/>
          </a:xfrm>
        </p:grpSpPr>
        <p:grpSp>
          <p:nvGrpSpPr>
            <p:cNvPr id="1666" name="Google Shape;1666;p59"/>
            <p:cNvGrpSpPr/>
            <p:nvPr/>
          </p:nvGrpSpPr>
          <p:grpSpPr>
            <a:xfrm>
              <a:off x="624900" y="4130166"/>
              <a:ext cx="5509822" cy="1970129"/>
              <a:chOff x="624900" y="4130166"/>
              <a:chExt cx="5509822" cy="1970129"/>
            </a:xfrm>
          </p:grpSpPr>
          <p:sp>
            <p:nvSpPr>
              <p:cNvPr id="1667" name="Google Shape;1667;p59"/>
              <p:cNvSpPr/>
              <p:nvPr/>
            </p:nvSpPr>
            <p:spPr>
              <a:xfrm>
                <a:off x="4159285" y="4414095"/>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68" name="Google Shape;1668;p59"/>
              <p:cNvSpPr/>
              <p:nvPr/>
            </p:nvSpPr>
            <p:spPr>
              <a:xfrm>
                <a:off x="4159285" y="536889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69" name="Google Shape;1669;p59"/>
              <p:cNvSpPr/>
              <p:nvPr/>
            </p:nvSpPr>
            <p:spPr>
              <a:xfrm>
                <a:off x="3271535" y="4414095"/>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70" name="Google Shape;1670;p59"/>
              <p:cNvSpPr/>
              <p:nvPr/>
            </p:nvSpPr>
            <p:spPr>
              <a:xfrm>
                <a:off x="4751254" y="53688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71" name="Google Shape;1671;p59"/>
              <p:cNvSpPr txBox="1"/>
              <p:nvPr/>
            </p:nvSpPr>
            <p:spPr>
              <a:xfrm>
                <a:off x="624900" y="5162950"/>
                <a:ext cx="2162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Cabin"/>
                    <a:ea typeface="Cabin"/>
                    <a:cs typeface="Cabin"/>
                    <a:sym typeface="Cabin"/>
                  </a:rPr>
                  <a:t>Jobs (VMs / Applications)</a:t>
                </a:r>
                <a:endParaRPr sz="1500">
                  <a:solidFill>
                    <a:schemeClr val="dk1"/>
                  </a:solidFill>
                  <a:latin typeface="Cabin"/>
                  <a:ea typeface="Cabin"/>
                  <a:cs typeface="Cabin"/>
                  <a:sym typeface="Cabin"/>
                </a:endParaRPr>
              </a:p>
            </p:txBody>
          </p:sp>
          <p:sp>
            <p:nvSpPr>
              <p:cNvPr id="1672" name="Google Shape;1672;p59"/>
              <p:cNvSpPr txBox="1"/>
              <p:nvPr/>
            </p:nvSpPr>
            <p:spPr>
              <a:xfrm>
                <a:off x="2753890" y="4915369"/>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1673" name="Google Shape;1673;p59"/>
              <p:cNvSpPr txBox="1"/>
              <p:nvPr/>
            </p:nvSpPr>
            <p:spPr>
              <a:xfrm>
                <a:off x="3309325" y="4139812"/>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674" name="Google Shape;1674;p59"/>
              <p:cNvSpPr txBox="1"/>
              <p:nvPr/>
            </p:nvSpPr>
            <p:spPr>
              <a:xfrm>
                <a:off x="4579275" y="4130166"/>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3G</a:t>
                </a:r>
                <a:endParaRPr sz="1000">
                  <a:solidFill>
                    <a:schemeClr val="dk1"/>
                  </a:solidFill>
                  <a:latin typeface="Cabin"/>
                  <a:ea typeface="Cabin"/>
                  <a:cs typeface="Cabin"/>
                  <a:sym typeface="Cabin"/>
                </a:endParaRPr>
              </a:p>
            </p:txBody>
          </p:sp>
          <p:sp>
            <p:nvSpPr>
              <p:cNvPr id="1675" name="Google Shape;1675;p59"/>
              <p:cNvSpPr txBox="1"/>
              <p:nvPr/>
            </p:nvSpPr>
            <p:spPr>
              <a:xfrm>
                <a:off x="5251124" y="4427300"/>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676" name="Google Shape;1676;p59"/>
              <p:cNvSpPr txBox="1"/>
              <p:nvPr/>
            </p:nvSpPr>
            <p:spPr>
              <a:xfrm>
                <a:off x="3728387" y="5368900"/>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677" name="Google Shape;1677;p59"/>
              <p:cNvSpPr txBox="1"/>
              <p:nvPr/>
            </p:nvSpPr>
            <p:spPr>
              <a:xfrm>
                <a:off x="4194021" y="5071641"/>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678" name="Google Shape;1678;p59"/>
              <p:cNvSpPr txBox="1"/>
              <p:nvPr/>
            </p:nvSpPr>
            <p:spPr>
              <a:xfrm>
                <a:off x="5450122" y="5550226"/>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 cores</a:t>
                </a:r>
                <a:endParaRPr sz="1000">
                  <a:solidFill>
                    <a:schemeClr val="dk1"/>
                  </a:solidFill>
                  <a:latin typeface="Cabin"/>
                  <a:ea typeface="Cabin"/>
                  <a:cs typeface="Cabin"/>
                  <a:sym typeface="Cabin"/>
                </a:endParaRPr>
              </a:p>
            </p:txBody>
          </p:sp>
          <p:sp>
            <p:nvSpPr>
              <p:cNvPr id="1679" name="Google Shape;1679;p59"/>
              <p:cNvSpPr txBox="1"/>
              <p:nvPr/>
            </p:nvSpPr>
            <p:spPr>
              <a:xfrm>
                <a:off x="4945827" y="5062122"/>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grpSp>
        <p:grpSp>
          <p:nvGrpSpPr>
            <p:cNvPr id="1680" name="Google Shape;1680;p59"/>
            <p:cNvGrpSpPr/>
            <p:nvPr/>
          </p:nvGrpSpPr>
          <p:grpSpPr>
            <a:xfrm>
              <a:off x="7602650" y="4468297"/>
              <a:ext cx="4371953" cy="1294571"/>
              <a:chOff x="7602650" y="4468297"/>
              <a:chExt cx="4371953" cy="1294571"/>
            </a:xfrm>
          </p:grpSpPr>
          <p:sp>
            <p:nvSpPr>
              <p:cNvPr id="1681" name="Google Shape;1681;p59"/>
              <p:cNvSpPr txBox="1"/>
              <p:nvPr/>
            </p:nvSpPr>
            <p:spPr>
              <a:xfrm>
                <a:off x="10007203" y="5162950"/>
                <a:ext cx="1967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Cabin"/>
                    <a:ea typeface="Cabin"/>
                    <a:cs typeface="Cabin"/>
                    <a:sym typeface="Cabin"/>
                  </a:rPr>
                  <a:t>VM Hosts / Server</a:t>
                </a:r>
                <a:endParaRPr sz="1500">
                  <a:solidFill>
                    <a:schemeClr val="dk1"/>
                  </a:solidFill>
                  <a:latin typeface="Cabin"/>
                  <a:ea typeface="Cabin"/>
                  <a:cs typeface="Cabin"/>
                  <a:sym typeface="Cabin"/>
                </a:endParaRPr>
              </a:p>
            </p:txBody>
          </p:sp>
          <p:sp>
            <p:nvSpPr>
              <p:cNvPr id="1682" name="Google Shape;1682;p59"/>
              <p:cNvSpPr/>
              <p:nvPr/>
            </p:nvSpPr>
            <p:spPr>
              <a:xfrm>
                <a:off x="7602650" y="50523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83" name="Google Shape;1683;p59"/>
              <p:cNvSpPr/>
              <p:nvPr/>
            </p:nvSpPr>
            <p:spPr>
              <a:xfrm>
                <a:off x="7602650" y="55213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84" name="Google Shape;1684;p59"/>
              <p:cNvSpPr txBox="1"/>
              <p:nvPr/>
            </p:nvSpPr>
            <p:spPr>
              <a:xfrm>
                <a:off x="9049475" y="496070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1685" name="Google Shape;1685;p59"/>
              <p:cNvSpPr txBox="1"/>
              <p:nvPr/>
            </p:nvSpPr>
            <p:spPr>
              <a:xfrm>
                <a:off x="9047547" y="542416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sp>
            <p:nvSpPr>
              <p:cNvPr id="1686" name="Google Shape;1686;p59"/>
              <p:cNvSpPr/>
              <p:nvPr/>
            </p:nvSpPr>
            <p:spPr>
              <a:xfrm>
                <a:off x="7607013" y="5048502"/>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87" name="Google Shape;1687;p59"/>
              <p:cNvSpPr/>
              <p:nvPr/>
            </p:nvSpPr>
            <p:spPr>
              <a:xfrm>
                <a:off x="7607013" y="5521302"/>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88" name="Google Shape;1688;p59"/>
              <p:cNvSpPr/>
              <p:nvPr/>
            </p:nvSpPr>
            <p:spPr>
              <a:xfrm>
                <a:off x="7968500" y="5048496"/>
                <a:ext cx="731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89" name="Google Shape;1689;p59"/>
              <p:cNvSpPr/>
              <p:nvPr/>
            </p:nvSpPr>
            <p:spPr>
              <a:xfrm>
                <a:off x="7968500" y="5521292"/>
                <a:ext cx="731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90" name="Google Shape;1690;p59"/>
              <p:cNvSpPr/>
              <p:nvPr/>
            </p:nvSpPr>
            <p:spPr>
              <a:xfrm>
                <a:off x="8699900" y="4555800"/>
                <a:ext cx="3657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91" name="Google Shape;1691;p59"/>
              <p:cNvSpPr txBox="1"/>
              <p:nvPr/>
            </p:nvSpPr>
            <p:spPr>
              <a:xfrm>
                <a:off x="9058150" y="4468297"/>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wastage</a:t>
                </a:r>
                <a:endParaRPr sz="1000">
                  <a:solidFill>
                    <a:schemeClr val="dk1"/>
                  </a:solidFill>
                  <a:latin typeface="Cabin"/>
                  <a:ea typeface="Cabin"/>
                  <a:cs typeface="Cabin"/>
                  <a:sym typeface="Cabin"/>
                </a:endParaRPr>
              </a:p>
            </p:txBody>
          </p:sp>
        </p:grpSp>
      </p:grpSp>
      <p:grpSp>
        <p:nvGrpSpPr>
          <p:cNvPr id="1692" name="Google Shape;1692;p59"/>
          <p:cNvGrpSpPr/>
          <p:nvPr/>
        </p:nvGrpSpPr>
        <p:grpSpPr>
          <a:xfrm>
            <a:off x="7872400" y="1481661"/>
            <a:ext cx="4334775" cy="1532664"/>
            <a:chOff x="7872400" y="1481661"/>
            <a:chExt cx="4334775" cy="1532664"/>
          </a:xfrm>
        </p:grpSpPr>
        <p:grpSp>
          <p:nvGrpSpPr>
            <p:cNvPr id="1693" name="Google Shape;1693;p59"/>
            <p:cNvGrpSpPr/>
            <p:nvPr/>
          </p:nvGrpSpPr>
          <p:grpSpPr>
            <a:xfrm>
              <a:off x="8535725" y="1833325"/>
              <a:ext cx="1400600" cy="352500"/>
              <a:chOff x="9297725" y="1147525"/>
              <a:chExt cx="1400600" cy="352500"/>
            </a:xfrm>
          </p:grpSpPr>
          <p:cxnSp>
            <p:nvCxnSpPr>
              <p:cNvPr id="1694" name="Google Shape;1694;p59"/>
              <p:cNvCxnSpPr/>
              <p:nvPr/>
            </p:nvCxnSpPr>
            <p:spPr>
              <a:xfrm rot="10800000" flipH="1">
                <a:off x="9300625" y="1147550"/>
                <a:ext cx="1397700" cy="9900"/>
              </a:xfrm>
              <a:prstGeom prst="straightConnector1">
                <a:avLst/>
              </a:prstGeom>
              <a:noFill/>
              <a:ln w="9525" cap="flat" cmpd="sng">
                <a:solidFill>
                  <a:schemeClr val="dk2"/>
                </a:solidFill>
                <a:prstDash val="solid"/>
                <a:round/>
                <a:headEnd type="none" w="med" len="med"/>
                <a:tailEnd type="none" w="med" len="med"/>
              </a:ln>
            </p:spPr>
          </p:cxnSp>
          <p:cxnSp>
            <p:nvCxnSpPr>
              <p:cNvPr id="1695" name="Google Shape;1695;p59"/>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1696" name="Google Shape;1696;p59"/>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cxnSp>
          <p:nvCxnSpPr>
            <p:cNvPr id="1697" name="Google Shape;1697;p59"/>
            <p:cNvCxnSpPr/>
            <p:nvPr/>
          </p:nvCxnSpPr>
          <p:spPr>
            <a:xfrm>
              <a:off x="8186225" y="2014925"/>
              <a:ext cx="352500" cy="0"/>
            </a:xfrm>
            <a:prstGeom prst="straightConnector1">
              <a:avLst/>
            </a:prstGeom>
            <a:noFill/>
            <a:ln w="9525" cap="flat" cmpd="sng">
              <a:solidFill>
                <a:schemeClr val="dk2"/>
              </a:solidFill>
              <a:prstDash val="solid"/>
              <a:round/>
              <a:headEnd type="none" w="med" len="med"/>
              <a:tailEnd type="triangle" w="med" len="med"/>
            </a:ln>
          </p:spPr>
        </p:cxnSp>
        <p:sp>
          <p:nvSpPr>
            <p:cNvPr id="1698" name="Google Shape;1698;p59"/>
            <p:cNvSpPr/>
            <p:nvPr/>
          </p:nvSpPr>
          <p:spPr>
            <a:xfrm>
              <a:off x="9650000" y="1924575"/>
              <a:ext cx="198900" cy="18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99" name="Google Shape;1699;p59"/>
            <p:cNvSpPr/>
            <p:nvPr/>
          </p:nvSpPr>
          <p:spPr>
            <a:xfrm>
              <a:off x="9386750" y="1919275"/>
              <a:ext cx="198900" cy="18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00" name="Google Shape;1700;p59"/>
            <p:cNvSpPr/>
            <p:nvPr/>
          </p:nvSpPr>
          <p:spPr>
            <a:xfrm>
              <a:off x="9123500" y="1924575"/>
              <a:ext cx="198900" cy="18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01" name="Google Shape;1701;p59"/>
            <p:cNvSpPr/>
            <p:nvPr/>
          </p:nvSpPr>
          <p:spPr>
            <a:xfrm>
              <a:off x="8860250" y="1924625"/>
              <a:ext cx="198900" cy="18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02" name="Google Shape;1702;p59"/>
            <p:cNvSpPr txBox="1"/>
            <p:nvPr/>
          </p:nvSpPr>
          <p:spPr>
            <a:xfrm>
              <a:off x="7872400" y="1727000"/>
              <a:ext cx="683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Arrivals</a:t>
              </a:r>
              <a:endParaRPr sz="1200">
                <a:solidFill>
                  <a:schemeClr val="dk1"/>
                </a:solidFill>
                <a:latin typeface="Cabin"/>
                <a:ea typeface="Cabin"/>
                <a:cs typeface="Cabin"/>
                <a:sym typeface="Cabin"/>
              </a:endParaRPr>
            </a:p>
          </p:txBody>
        </p:sp>
        <p:sp>
          <p:nvSpPr>
            <p:cNvPr id="1703" name="Google Shape;1703;p59"/>
            <p:cNvSpPr/>
            <p:nvPr/>
          </p:nvSpPr>
          <p:spPr>
            <a:xfrm>
              <a:off x="10092750" y="1896625"/>
              <a:ext cx="225900" cy="225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04" name="Google Shape;1704;p59"/>
            <p:cNvSpPr txBox="1"/>
            <p:nvPr/>
          </p:nvSpPr>
          <p:spPr>
            <a:xfrm>
              <a:off x="9719575" y="2111625"/>
              <a:ext cx="1084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Server (busy)</a:t>
              </a:r>
              <a:endParaRPr sz="1200">
                <a:solidFill>
                  <a:schemeClr val="dk1"/>
                </a:solidFill>
                <a:latin typeface="Cabin"/>
                <a:ea typeface="Cabin"/>
                <a:cs typeface="Cabin"/>
                <a:sym typeface="Cabin"/>
              </a:endParaRPr>
            </a:p>
          </p:txBody>
        </p:sp>
        <p:sp>
          <p:nvSpPr>
            <p:cNvPr id="1705" name="Google Shape;1705;p59"/>
            <p:cNvSpPr/>
            <p:nvPr/>
          </p:nvSpPr>
          <p:spPr>
            <a:xfrm>
              <a:off x="10092750" y="2506225"/>
              <a:ext cx="225900" cy="22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06" name="Google Shape;1706;p59"/>
            <p:cNvSpPr txBox="1"/>
            <p:nvPr/>
          </p:nvSpPr>
          <p:spPr>
            <a:xfrm>
              <a:off x="9737646" y="2645025"/>
              <a:ext cx="1084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Server (idle)</a:t>
              </a:r>
              <a:endParaRPr sz="1200">
                <a:solidFill>
                  <a:schemeClr val="dk1"/>
                </a:solidFill>
                <a:latin typeface="Cabin"/>
                <a:ea typeface="Cabin"/>
                <a:cs typeface="Cabin"/>
                <a:sym typeface="Cabin"/>
              </a:endParaRPr>
            </a:p>
          </p:txBody>
        </p:sp>
        <p:sp>
          <p:nvSpPr>
            <p:cNvPr id="1707" name="Google Shape;1707;p59"/>
            <p:cNvSpPr txBox="1"/>
            <p:nvPr/>
          </p:nvSpPr>
          <p:spPr>
            <a:xfrm>
              <a:off x="9415179" y="1481661"/>
              <a:ext cx="2621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Each job occupies the entire server</a:t>
              </a:r>
              <a:endParaRPr sz="1200">
                <a:solidFill>
                  <a:schemeClr val="dk1"/>
                </a:solidFill>
                <a:latin typeface="Cabin"/>
                <a:ea typeface="Cabin"/>
                <a:cs typeface="Cabin"/>
                <a:sym typeface="Cabin"/>
              </a:endParaRPr>
            </a:p>
          </p:txBody>
        </p:sp>
        <p:cxnSp>
          <p:nvCxnSpPr>
            <p:cNvPr id="1708" name="Google Shape;1708;p59"/>
            <p:cNvCxnSpPr/>
            <p:nvPr/>
          </p:nvCxnSpPr>
          <p:spPr>
            <a:xfrm>
              <a:off x="10463200" y="2005900"/>
              <a:ext cx="686700" cy="0"/>
            </a:xfrm>
            <a:prstGeom prst="straightConnector1">
              <a:avLst/>
            </a:prstGeom>
            <a:noFill/>
            <a:ln w="9525" cap="flat" cmpd="sng">
              <a:solidFill>
                <a:schemeClr val="dk2"/>
              </a:solidFill>
              <a:prstDash val="solid"/>
              <a:round/>
              <a:headEnd type="none" w="med" len="med"/>
              <a:tailEnd type="triangle" w="med" len="med"/>
            </a:ln>
          </p:spPr>
        </p:cxnSp>
        <p:sp>
          <p:nvSpPr>
            <p:cNvPr id="1709" name="Google Shape;1709;p59"/>
            <p:cNvSpPr txBox="1"/>
            <p:nvPr/>
          </p:nvSpPr>
          <p:spPr>
            <a:xfrm>
              <a:off x="11014375" y="1970950"/>
              <a:ext cx="1192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Jobs complete</a:t>
              </a:r>
              <a:endParaRPr sz="1200">
                <a:solidFill>
                  <a:schemeClr val="dk1"/>
                </a:solidFill>
                <a:latin typeface="Cabin"/>
                <a:ea typeface="Cabin"/>
                <a:cs typeface="Cabin"/>
                <a:sym typeface="Cabi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1714"/>
        <p:cNvGrpSpPr/>
        <p:nvPr/>
      </p:nvGrpSpPr>
      <p:grpSpPr>
        <a:xfrm>
          <a:off x="0" y="0"/>
          <a:ext cx="0" cy="0"/>
          <a:chOff x="0" y="0"/>
          <a:chExt cx="0" cy="0"/>
        </a:xfrm>
      </p:grpSpPr>
      <p:sp>
        <p:nvSpPr>
          <p:cNvPr id="1715" name="Google Shape;1715;p60"/>
          <p:cNvSpPr txBox="1">
            <a:spLocks noGrp="1"/>
          </p:cNvSpPr>
          <p:nvPr>
            <p:ph type="title"/>
          </p:nvPr>
        </p:nvSpPr>
        <p:spPr>
          <a:xfrm>
            <a:off x="457200" y="603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Model Assumptions</a:t>
            </a:r>
            <a:endParaRPr/>
          </a:p>
        </p:txBody>
      </p:sp>
      <p:sp>
        <p:nvSpPr>
          <p:cNvPr id="1716" name="Google Shape;1716;p60"/>
          <p:cNvSpPr txBox="1">
            <a:spLocks noGrp="1"/>
          </p:cNvSpPr>
          <p:nvPr>
            <p:ph type="body" idx="1"/>
          </p:nvPr>
        </p:nvSpPr>
        <p:spPr>
          <a:xfrm>
            <a:off x="838200" y="987425"/>
            <a:ext cx="10515600" cy="4351200"/>
          </a:xfrm>
          <a:prstGeom prst="rect">
            <a:avLst/>
          </a:prstGeom>
        </p:spPr>
        <p:txBody>
          <a:bodyPr spcFirstLastPara="1" wrap="square" lIns="91425" tIns="91425" rIns="91425" bIns="91425" anchor="t" anchorCtr="0">
            <a:noAutofit/>
          </a:bodyPr>
          <a:lstStyle/>
          <a:p>
            <a:pPr marL="457200" lvl="0" indent="-381000" algn="l" rtl="0">
              <a:spcBef>
                <a:spcPts val="1000"/>
              </a:spcBef>
              <a:spcAft>
                <a:spcPts val="0"/>
              </a:spcAft>
              <a:buSzPts val="2400"/>
              <a:buChar char="●"/>
            </a:pPr>
            <a:r>
              <a:rPr lang="en-US" sz="2400"/>
              <a:t>Server Capacity can be (256 cores, 256G memory, 1TB disk, …)</a:t>
            </a:r>
            <a:endParaRPr sz="2400"/>
          </a:p>
          <a:p>
            <a:pPr marL="457200" lvl="0" indent="-381000" algn="l" rtl="0">
              <a:spcBef>
                <a:spcPts val="0"/>
              </a:spcBef>
              <a:spcAft>
                <a:spcPts val="0"/>
              </a:spcAft>
              <a:buSzPts val="2400"/>
              <a:buChar char="●"/>
            </a:pPr>
            <a:r>
              <a:rPr lang="en-US" sz="2400"/>
              <a:t>     types of jobs. Jobs of the same type share the same resource demands.</a:t>
            </a:r>
            <a:endParaRPr sz="2400"/>
          </a:p>
          <a:p>
            <a:pPr marL="457200" lvl="0" indent="-381000" algn="l" rtl="0">
              <a:spcBef>
                <a:spcPts val="0"/>
              </a:spcBef>
              <a:spcAft>
                <a:spcPts val="0"/>
              </a:spcAft>
              <a:buSzPts val="2400"/>
              <a:buChar char="●"/>
            </a:pPr>
            <a:r>
              <a:rPr lang="en-US" sz="2400"/>
              <a:t>Service requirement: the time it takes to complete a job.</a:t>
            </a:r>
            <a:endParaRPr sz="2400"/>
          </a:p>
          <a:p>
            <a:pPr marL="457200" lvl="0" indent="-381000" algn="l" rtl="0">
              <a:spcBef>
                <a:spcPts val="0"/>
              </a:spcBef>
              <a:spcAft>
                <a:spcPts val="0"/>
              </a:spcAft>
              <a:buSzPts val="2400"/>
              <a:buChar char="●"/>
            </a:pPr>
            <a:r>
              <a:rPr lang="en-US" sz="2400"/>
              <a:t>Service requirements of type-i jobs are sampled i.i.d. from an exponential distribution            .</a:t>
            </a:r>
            <a:endParaRPr sz="2400"/>
          </a:p>
          <a:p>
            <a:pPr marL="457200" lvl="0" indent="-381000" algn="l" rtl="0">
              <a:spcBef>
                <a:spcPts val="0"/>
              </a:spcBef>
              <a:spcAft>
                <a:spcPts val="0"/>
              </a:spcAft>
              <a:buSzPts val="2400"/>
              <a:buChar char="●"/>
            </a:pPr>
            <a:r>
              <a:rPr lang="en-US" sz="2400"/>
              <a:t>Arrival process of type-i jobs follows                   . </a:t>
            </a:r>
            <a:endParaRPr sz="2400"/>
          </a:p>
        </p:txBody>
      </p:sp>
      <p:sp>
        <p:nvSpPr>
          <p:cNvPr id="1717" name="Google Shape;1717;p60"/>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pic>
        <p:nvPicPr>
          <p:cNvPr id="1718" name="Google Shape;1718;p60" title="[0,0,0,&quot;https://www.codecogs.com/eqnedit.php?latex=K#0&quot;]"/>
          <p:cNvPicPr preferRelativeResize="0"/>
          <p:nvPr/>
        </p:nvPicPr>
        <p:blipFill>
          <a:blip r:embed="rId3">
            <a:alphaModFix/>
          </a:blip>
          <a:stretch>
            <a:fillRect/>
          </a:stretch>
        </p:blipFill>
        <p:spPr>
          <a:xfrm>
            <a:off x="1424650" y="1632050"/>
            <a:ext cx="225750" cy="179450"/>
          </a:xfrm>
          <a:prstGeom prst="rect">
            <a:avLst/>
          </a:prstGeom>
          <a:noFill/>
          <a:ln>
            <a:noFill/>
          </a:ln>
        </p:spPr>
      </p:pic>
      <p:sp>
        <p:nvSpPr>
          <p:cNvPr id="1719" name="Google Shape;1719;p60"/>
          <p:cNvSpPr/>
          <p:nvPr/>
        </p:nvSpPr>
        <p:spPr>
          <a:xfrm>
            <a:off x="5410210" y="4636620"/>
            <a:ext cx="1371600" cy="137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20" name="Google Shape;1720;p60"/>
          <p:cNvSpPr/>
          <p:nvPr/>
        </p:nvSpPr>
        <p:spPr>
          <a:xfrm rot="-5400000">
            <a:off x="6031000" y="3864325"/>
            <a:ext cx="124500" cy="13536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21" name="Google Shape;1721;p60"/>
          <p:cNvSpPr txBox="1"/>
          <p:nvPr/>
        </p:nvSpPr>
        <p:spPr>
          <a:xfrm>
            <a:off x="5719846" y="4224429"/>
            <a:ext cx="964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256 cores</a:t>
            </a:r>
            <a:endParaRPr sz="1200">
              <a:solidFill>
                <a:schemeClr val="dk1"/>
              </a:solidFill>
              <a:latin typeface="Cabin"/>
              <a:ea typeface="Cabin"/>
              <a:cs typeface="Cabin"/>
              <a:sym typeface="Cabin"/>
            </a:endParaRPr>
          </a:p>
        </p:txBody>
      </p:sp>
      <p:sp>
        <p:nvSpPr>
          <p:cNvPr id="1722" name="Google Shape;1722;p60"/>
          <p:cNvSpPr/>
          <p:nvPr/>
        </p:nvSpPr>
        <p:spPr>
          <a:xfrm>
            <a:off x="6801096" y="4639525"/>
            <a:ext cx="86700" cy="13716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23" name="Google Shape;1723;p60"/>
          <p:cNvSpPr txBox="1"/>
          <p:nvPr/>
        </p:nvSpPr>
        <p:spPr>
          <a:xfrm rot="5400000">
            <a:off x="6103800" y="5442137"/>
            <a:ext cx="1737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256G memory</a:t>
            </a:r>
            <a:endParaRPr sz="1200">
              <a:solidFill>
                <a:schemeClr val="dk1"/>
              </a:solidFill>
              <a:latin typeface="Cabin"/>
              <a:ea typeface="Cabin"/>
              <a:cs typeface="Cabin"/>
              <a:sym typeface="Cabin"/>
            </a:endParaRPr>
          </a:p>
        </p:txBody>
      </p:sp>
      <p:sp>
        <p:nvSpPr>
          <p:cNvPr id="1724" name="Google Shape;1724;p60"/>
          <p:cNvSpPr/>
          <p:nvPr/>
        </p:nvSpPr>
        <p:spPr>
          <a:xfrm>
            <a:off x="1120800" y="4073250"/>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25" name="Google Shape;1725;p60"/>
          <p:cNvSpPr txBox="1"/>
          <p:nvPr/>
        </p:nvSpPr>
        <p:spPr>
          <a:xfrm>
            <a:off x="692550" y="3707750"/>
            <a:ext cx="555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 (128 cores, 128G memory)</a:t>
            </a:r>
            <a:endParaRPr sz="1200">
              <a:solidFill>
                <a:schemeClr val="dk1"/>
              </a:solidFill>
              <a:latin typeface="Cabin"/>
              <a:ea typeface="Cabin"/>
              <a:cs typeface="Cabin"/>
              <a:sym typeface="Cabin"/>
            </a:endParaRPr>
          </a:p>
        </p:txBody>
      </p:sp>
      <p:sp>
        <p:nvSpPr>
          <p:cNvPr id="1726" name="Google Shape;1726;p60"/>
          <p:cNvSpPr txBox="1"/>
          <p:nvPr/>
        </p:nvSpPr>
        <p:spPr>
          <a:xfrm>
            <a:off x="692550" y="4774550"/>
            <a:ext cx="555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 (64 cores, 128G memory)</a:t>
            </a:r>
            <a:endParaRPr sz="1200">
              <a:solidFill>
                <a:schemeClr val="dk1"/>
              </a:solidFill>
              <a:latin typeface="Cabin"/>
              <a:ea typeface="Cabin"/>
              <a:cs typeface="Cabin"/>
              <a:sym typeface="Cabin"/>
            </a:endParaRPr>
          </a:p>
        </p:txBody>
      </p:sp>
      <p:sp>
        <p:nvSpPr>
          <p:cNvPr id="1727" name="Google Shape;1727;p60"/>
          <p:cNvSpPr/>
          <p:nvPr/>
        </p:nvSpPr>
        <p:spPr>
          <a:xfrm>
            <a:off x="1120804" y="5150350"/>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28" name="Google Shape;1728;p60"/>
          <p:cNvSpPr/>
          <p:nvPr/>
        </p:nvSpPr>
        <p:spPr>
          <a:xfrm>
            <a:off x="8774585" y="4636620"/>
            <a:ext cx="1389900" cy="1389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29" name="Google Shape;1729;p60"/>
          <p:cNvSpPr/>
          <p:nvPr/>
        </p:nvSpPr>
        <p:spPr>
          <a:xfrm>
            <a:off x="8784221" y="4639525"/>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0" name="Google Shape;1730;p60"/>
          <p:cNvSpPr/>
          <p:nvPr/>
        </p:nvSpPr>
        <p:spPr>
          <a:xfrm>
            <a:off x="9479021" y="5334325"/>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1" name="Google Shape;1731;p60"/>
          <p:cNvSpPr/>
          <p:nvPr/>
        </p:nvSpPr>
        <p:spPr>
          <a:xfrm>
            <a:off x="8784229" y="53343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2" name="Google Shape;1732;p60"/>
          <p:cNvSpPr/>
          <p:nvPr/>
        </p:nvSpPr>
        <p:spPr>
          <a:xfrm>
            <a:off x="9131629" y="53343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3" name="Google Shape;1733;p60"/>
          <p:cNvSpPr/>
          <p:nvPr/>
        </p:nvSpPr>
        <p:spPr>
          <a:xfrm>
            <a:off x="9479029" y="46395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4" name="Google Shape;1734;p60"/>
          <p:cNvSpPr/>
          <p:nvPr/>
        </p:nvSpPr>
        <p:spPr>
          <a:xfrm>
            <a:off x="9826429" y="46395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5" name="Google Shape;1735;p60"/>
          <p:cNvSpPr txBox="1"/>
          <p:nvPr/>
        </p:nvSpPr>
        <p:spPr>
          <a:xfrm>
            <a:off x="7931550" y="4120575"/>
            <a:ext cx="4813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 server that runs 2 type-1 jobs and 4 type-2 jobs</a:t>
            </a:r>
            <a:endParaRPr sz="1200">
              <a:solidFill>
                <a:schemeClr val="dk1"/>
              </a:solidFill>
              <a:latin typeface="Cabin"/>
              <a:ea typeface="Cabin"/>
              <a:cs typeface="Cabin"/>
              <a:sym typeface="Cabin"/>
            </a:endParaRPr>
          </a:p>
        </p:txBody>
      </p:sp>
      <p:sp>
        <p:nvSpPr>
          <p:cNvPr id="1736" name="Google Shape;1736;p60"/>
          <p:cNvSpPr txBox="1"/>
          <p:nvPr/>
        </p:nvSpPr>
        <p:spPr>
          <a:xfrm>
            <a:off x="5513404" y="3906454"/>
            <a:ext cx="1353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Server Capacity</a:t>
            </a:r>
            <a:endParaRPr sz="1200">
              <a:solidFill>
                <a:schemeClr val="dk1"/>
              </a:solidFill>
              <a:latin typeface="Cabin"/>
              <a:ea typeface="Cabin"/>
              <a:cs typeface="Cabin"/>
              <a:sym typeface="Cabin"/>
            </a:endParaRPr>
          </a:p>
        </p:txBody>
      </p:sp>
      <p:pic>
        <p:nvPicPr>
          <p:cNvPr id="1737" name="Google Shape;1737;p60" title="[0,0,0,&quot;https://www.codecogs.com/eqnedit.php?latex=Poisson(%5Clambda_i)#0&quot;]"/>
          <p:cNvPicPr preferRelativeResize="0"/>
          <p:nvPr/>
        </p:nvPicPr>
        <p:blipFill>
          <a:blip r:embed="rId4">
            <a:alphaModFix/>
          </a:blip>
          <a:stretch>
            <a:fillRect/>
          </a:stretch>
        </p:blipFill>
        <p:spPr>
          <a:xfrm>
            <a:off x="6103821" y="2932980"/>
            <a:ext cx="1199638" cy="239600"/>
          </a:xfrm>
          <a:prstGeom prst="rect">
            <a:avLst/>
          </a:prstGeom>
          <a:noFill/>
          <a:ln>
            <a:noFill/>
          </a:ln>
        </p:spPr>
      </p:pic>
      <p:pic>
        <p:nvPicPr>
          <p:cNvPr id="1738" name="Google Shape;1738;p60" title="[0,0,0,&quot;https://www.codecogs.com/eqnedit.php?latex=%5Cexp(%5Cmu_i)#0&quot;]"/>
          <p:cNvPicPr preferRelativeResize="0"/>
          <p:nvPr/>
        </p:nvPicPr>
        <p:blipFill>
          <a:blip r:embed="rId5">
            <a:alphaModFix/>
          </a:blip>
          <a:stretch>
            <a:fillRect/>
          </a:stretch>
        </p:blipFill>
        <p:spPr>
          <a:xfrm>
            <a:off x="2951402" y="2590442"/>
            <a:ext cx="718750" cy="23958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1743"/>
        <p:cNvGrpSpPr/>
        <p:nvPr/>
      </p:nvGrpSpPr>
      <p:grpSpPr>
        <a:xfrm>
          <a:off x="0" y="0"/>
          <a:ext cx="0" cy="0"/>
          <a:chOff x="0" y="0"/>
          <a:chExt cx="0" cy="0"/>
        </a:xfrm>
      </p:grpSpPr>
      <p:sp>
        <p:nvSpPr>
          <p:cNvPr id="1744" name="Google Shape;1744;p6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Schedules</a:t>
            </a:r>
            <a:endParaRPr/>
          </a:p>
        </p:txBody>
      </p:sp>
      <p:sp>
        <p:nvSpPr>
          <p:cNvPr id="1745" name="Google Shape;1745;p61"/>
          <p:cNvSpPr txBox="1">
            <a:spLocks noGrp="1"/>
          </p:cNvSpPr>
          <p:nvPr>
            <p:ph type="body" idx="1"/>
          </p:nvPr>
        </p:nvSpPr>
        <p:spPr>
          <a:xfrm>
            <a:off x="838200" y="1216025"/>
            <a:ext cx="10515600" cy="4351200"/>
          </a:xfrm>
          <a:prstGeom prst="rect">
            <a:avLst/>
          </a:prstGeom>
        </p:spPr>
        <p:txBody>
          <a:bodyPr spcFirstLastPara="1" wrap="square" lIns="91425" tIns="91425" rIns="91425" bIns="91425" anchor="t" anchorCtr="0">
            <a:noAutofit/>
          </a:bodyPr>
          <a:lstStyle/>
          <a:p>
            <a:pPr marL="457200" lvl="0" indent="-381000" algn="l" rtl="0">
              <a:spcBef>
                <a:spcPts val="1000"/>
              </a:spcBef>
              <a:spcAft>
                <a:spcPts val="0"/>
              </a:spcAft>
              <a:buSzPts val="2400"/>
              <a:buChar char="●"/>
            </a:pPr>
            <a:r>
              <a:rPr lang="en-US" sz="2400"/>
              <a:t>How many jobs of each type are put into service.</a:t>
            </a:r>
            <a:endParaRPr sz="2400"/>
          </a:p>
          <a:p>
            <a:pPr marL="457200" lvl="0" indent="-381000" algn="l" rtl="0">
              <a:spcBef>
                <a:spcPts val="0"/>
              </a:spcBef>
              <a:spcAft>
                <a:spcPts val="0"/>
              </a:spcAft>
              <a:buSzPts val="2400"/>
              <a:buChar char="●"/>
            </a:pPr>
            <a:r>
              <a:rPr lang="en-US" sz="2400"/>
              <a:t>If the server can serve all jobs in the schedule at time same time, we call this schedule a </a:t>
            </a:r>
            <a:r>
              <a:rPr lang="en-US" sz="2400" i="1"/>
              <a:t>feasible schedule</a:t>
            </a:r>
            <a:r>
              <a:rPr lang="en-US" sz="2400"/>
              <a:t>.</a:t>
            </a:r>
            <a:endParaRPr sz="2400"/>
          </a:p>
          <a:p>
            <a:pPr marL="457200" lvl="0" indent="-381000" algn="l" rtl="0">
              <a:spcBef>
                <a:spcPts val="0"/>
              </a:spcBef>
              <a:spcAft>
                <a:spcPts val="0"/>
              </a:spcAft>
              <a:buSzPts val="2400"/>
              <a:buChar char="●"/>
            </a:pPr>
            <a:r>
              <a:rPr lang="en-US" sz="2400"/>
              <a:t>       denotes the schedule at time t.</a:t>
            </a:r>
            <a:endParaRPr sz="2400"/>
          </a:p>
        </p:txBody>
      </p:sp>
      <p:sp>
        <p:nvSpPr>
          <p:cNvPr id="1746" name="Google Shape;1746;p61"/>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
        <p:nvSpPr>
          <p:cNvPr id="1747" name="Google Shape;1747;p61"/>
          <p:cNvSpPr/>
          <p:nvPr/>
        </p:nvSpPr>
        <p:spPr>
          <a:xfrm>
            <a:off x="5396385" y="4784320"/>
            <a:ext cx="1389900" cy="1389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48" name="Google Shape;1748;p61"/>
          <p:cNvSpPr/>
          <p:nvPr/>
        </p:nvSpPr>
        <p:spPr>
          <a:xfrm>
            <a:off x="5406021" y="4787225"/>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49" name="Google Shape;1749;p61"/>
          <p:cNvSpPr/>
          <p:nvPr/>
        </p:nvSpPr>
        <p:spPr>
          <a:xfrm>
            <a:off x="6100821" y="5482025"/>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50" name="Google Shape;1750;p61"/>
          <p:cNvSpPr/>
          <p:nvPr/>
        </p:nvSpPr>
        <p:spPr>
          <a:xfrm>
            <a:off x="5406029" y="54820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51" name="Google Shape;1751;p61"/>
          <p:cNvSpPr/>
          <p:nvPr/>
        </p:nvSpPr>
        <p:spPr>
          <a:xfrm>
            <a:off x="5753429" y="54820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52" name="Google Shape;1752;p61"/>
          <p:cNvSpPr/>
          <p:nvPr/>
        </p:nvSpPr>
        <p:spPr>
          <a:xfrm>
            <a:off x="6100829" y="47872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53" name="Google Shape;1753;p61"/>
          <p:cNvSpPr/>
          <p:nvPr/>
        </p:nvSpPr>
        <p:spPr>
          <a:xfrm>
            <a:off x="6448229" y="47872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54" name="Google Shape;1754;p61"/>
          <p:cNvSpPr txBox="1"/>
          <p:nvPr/>
        </p:nvSpPr>
        <p:spPr>
          <a:xfrm>
            <a:off x="4779025" y="4415025"/>
            <a:ext cx="3338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Schedule: (2 Type-1 Jobs, 4 Type-2 Jobs)</a:t>
            </a:r>
            <a:endParaRPr sz="1200">
              <a:solidFill>
                <a:schemeClr val="dk1"/>
              </a:solidFill>
            </a:endParaRPr>
          </a:p>
        </p:txBody>
      </p:sp>
      <p:sp>
        <p:nvSpPr>
          <p:cNvPr id="1755" name="Google Shape;1755;p61"/>
          <p:cNvSpPr/>
          <p:nvPr/>
        </p:nvSpPr>
        <p:spPr>
          <a:xfrm>
            <a:off x="754284" y="4450396"/>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56" name="Google Shape;1756;p61"/>
          <p:cNvSpPr txBox="1"/>
          <p:nvPr/>
        </p:nvSpPr>
        <p:spPr>
          <a:xfrm>
            <a:off x="326034" y="4084896"/>
            <a:ext cx="555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 (128 cores, 128G memory)</a:t>
            </a:r>
            <a:endParaRPr sz="1200">
              <a:solidFill>
                <a:schemeClr val="dk1"/>
              </a:solidFill>
              <a:latin typeface="Cabin"/>
              <a:ea typeface="Cabin"/>
              <a:cs typeface="Cabin"/>
              <a:sym typeface="Cabin"/>
            </a:endParaRPr>
          </a:p>
        </p:txBody>
      </p:sp>
      <p:sp>
        <p:nvSpPr>
          <p:cNvPr id="1757" name="Google Shape;1757;p61"/>
          <p:cNvSpPr txBox="1"/>
          <p:nvPr/>
        </p:nvSpPr>
        <p:spPr>
          <a:xfrm>
            <a:off x="326034" y="5151696"/>
            <a:ext cx="555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 (64 cores, 128G memory)</a:t>
            </a:r>
            <a:endParaRPr sz="1200">
              <a:solidFill>
                <a:schemeClr val="dk1"/>
              </a:solidFill>
              <a:latin typeface="Cabin"/>
              <a:ea typeface="Cabin"/>
              <a:cs typeface="Cabin"/>
              <a:sym typeface="Cabin"/>
            </a:endParaRPr>
          </a:p>
        </p:txBody>
      </p:sp>
      <p:sp>
        <p:nvSpPr>
          <p:cNvPr id="1758" name="Google Shape;1758;p61"/>
          <p:cNvSpPr/>
          <p:nvPr/>
        </p:nvSpPr>
        <p:spPr>
          <a:xfrm>
            <a:off x="754288" y="5527496"/>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59" name="Google Shape;1759;p61"/>
          <p:cNvSpPr/>
          <p:nvPr/>
        </p:nvSpPr>
        <p:spPr>
          <a:xfrm>
            <a:off x="8413510" y="4784320"/>
            <a:ext cx="1389900" cy="1389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60" name="Google Shape;1760;p61"/>
          <p:cNvSpPr/>
          <p:nvPr/>
        </p:nvSpPr>
        <p:spPr>
          <a:xfrm>
            <a:off x="8423146" y="4787225"/>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61" name="Google Shape;1761;p61"/>
          <p:cNvSpPr/>
          <p:nvPr/>
        </p:nvSpPr>
        <p:spPr>
          <a:xfrm>
            <a:off x="9117946" y="5482025"/>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62" name="Google Shape;1762;p61"/>
          <p:cNvSpPr txBox="1"/>
          <p:nvPr/>
        </p:nvSpPr>
        <p:spPr>
          <a:xfrm>
            <a:off x="7796150" y="4415025"/>
            <a:ext cx="3338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Schedule: (3 Type-1 Jobs, 1 Type-2 Job)</a:t>
            </a:r>
            <a:endParaRPr sz="1200">
              <a:solidFill>
                <a:schemeClr val="dk1"/>
              </a:solidFill>
            </a:endParaRPr>
          </a:p>
        </p:txBody>
      </p:sp>
      <p:sp>
        <p:nvSpPr>
          <p:cNvPr id="1763" name="Google Shape;1763;p61"/>
          <p:cNvSpPr/>
          <p:nvPr/>
        </p:nvSpPr>
        <p:spPr>
          <a:xfrm>
            <a:off x="8423146" y="5484925"/>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64" name="Google Shape;1764;p61"/>
          <p:cNvSpPr/>
          <p:nvPr/>
        </p:nvSpPr>
        <p:spPr>
          <a:xfrm>
            <a:off x="9117954" y="47872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65" name="Google Shape;1765;p61"/>
          <p:cNvSpPr txBox="1"/>
          <p:nvPr/>
        </p:nvSpPr>
        <p:spPr>
          <a:xfrm>
            <a:off x="6462525" y="4121925"/>
            <a:ext cx="3338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Examples of Feasible Schedules</a:t>
            </a:r>
            <a:endParaRPr sz="1200">
              <a:solidFill>
                <a:schemeClr val="dk1"/>
              </a:solidFill>
            </a:endParaRPr>
          </a:p>
        </p:txBody>
      </p:sp>
      <p:pic>
        <p:nvPicPr>
          <p:cNvPr id="1766" name="Google Shape;1766;p61" title="[0,0,0,&quot;https://www.codecogs.com/eqnedit.php?latex=%5Cmathbf%7Bu%7D(t)#0&quot;]"/>
          <p:cNvPicPr preferRelativeResize="0"/>
          <p:nvPr/>
        </p:nvPicPr>
        <p:blipFill>
          <a:blip r:embed="rId3">
            <a:alphaModFix/>
          </a:blip>
          <a:stretch>
            <a:fillRect/>
          </a:stretch>
        </p:blipFill>
        <p:spPr>
          <a:xfrm>
            <a:off x="1426592" y="2506834"/>
            <a:ext cx="347400" cy="2171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1771"/>
        <p:cNvGrpSpPr/>
        <p:nvPr/>
      </p:nvGrpSpPr>
      <p:grpSpPr>
        <a:xfrm>
          <a:off x="0" y="0"/>
          <a:ext cx="0" cy="0"/>
          <a:chOff x="0" y="0"/>
          <a:chExt cx="0" cy="0"/>
        </a:xfrm>
      </p:grpSpPr>
      <p:sp>
        <p:nvSpPr>
          <p:cNvPr id="1772" name="Google Shape;1772;p6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Queueing Dynamics</a:t>
            </a:r>
            <a:endParaRPr/>
          </a:p>
        </p:txBody>
      </p:sp>
      <p:sp>
        <p:nvSpPr>
          <p:cNvPr id="1773" name="Google Shape;1773;p62"/>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     — the number of jobs of each type in queue. </a:t>
            </a:r>
            <a:endParaRPr/>
          </a:p>
          <a:p>
            <a:pPr marL="457200" lvl="0" indent="-406400" algn="l" rtl="0">
              <a:spcBef>
                <a:spcPts val="0"/>
              </a:spcBef>
              <a:spcAft>
                <a:spcPts val="0"/>
              </a:spcAft>
              <a:buSzPts val="2800"/>
              <a:buChar char="●"/>
            </a:pPr>
            <a:r>
              <a:rPr lang="en-US"/>
              <a:t>       — queue lengths at time t.</a:t>
            </a:r>
            <a:endParaRPr/>
          </a:p>
          <a:p>
            <a:pPr marL="457200" lvl="0" indent="-406400" algn="l" rtl="0">
              <a:spcBef>
                <a:spcPts val="0"/>
              </a:spcBef>
              <a:spcAft>
                <a:spcPts val="0"/>
              </a:spcAft>
              <a:buSzPts val="2800"/>
              <a:buChar char="●"/>
            </a:pPr>
            <a:r>
              <a:rPr lang="en-US"/>
              <a:t>       — cumulative arrivals of each type up to time t.</a:t>
            </a:r>
            <a:endParaRPr/>
          </a:p>
          <a:p>
            <a:pPr marL="457200" lvl="0" indent="-406400" algn="l" rtl="0">
              <a:spcBef>
                <a:spcPts val="0"/>
              </a:spcBef>
              <a:spcAft>
                <a:spcPts val="0"/>
              </a:spcAft>
              <a:buSzPts val="2800"/>
              <a:buChar char="●"/>
            </a:pPr>
            <a:r>
              <a:rPr lang="en-US"/>
              <a:t>       — cumulative departures of each type up to time t.</a:t>
            </a:r>
            <a:endParaRPr/>
          </a:p>
          <a:p>
            <a:pPr marL="0" lvl="0" indent="0" algn="l" rtl="0">
              <a:spcBef>
                <a:spcPts val="1000"/>
              </a:spcBef>
              <a:spcAft>
                <a:spcPts val="0"/>
              </a:spcAft>
              <a:buNone/>
            </a:pPr>
            <a:endParaRPr/>
          </a:p>
        </p:txBody>
      </p:sp>
      <p:sp>
        <p:nvSpPr>
          <p:cNvPr id="1774" name="Google Shape;1774;p6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
        <p:nvSpPr>
          <p:cNvPr id="1775" name="Google Shape;1775;p62"/>
          <p:cNvSpPr/>
          <p:nvPr/>
        </p:nvSpPr>
        <p:spPr>
          <a:xfrm>
            <a:off x="754284" y="4450396"/>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76" name="Google Shape;1776;p62"/>
          <p:cNvSpPr txBox="1"/>
          <p:nvPr/>
        </p:nvSpPr>
        <p:spPr>
          <a:xfrm>
            <a:off x="326034" y="4084896"/>
            <a:ext cx="555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 (128 cores, 128G memory)</a:t>
            </a:r>
            <a:endParaRPr sz="1200">
              <a:solidFill>
                <a:schemeClr val="dk1"/>
              </a:solidFill>
              <a:latin typeface="Cabin"/>
              <a:ea typeface="Cabin"/>
              <a:cs typeface="Cabin"/>
              <a:sym typeface="Cabin"/>
            </a:endParaRPr>
          </a:p>
        </p:txBody>
      </p:sp>
      <p:sp>
        <p:nvSpPr>
          <p:cNvPr id="1777" name="Google Shape;1777;p62"/>
          <p:cNvSpPr txBox="1"/>
          <p:nvPr/>
        </p:nvSpPr>
        <p:spPr>
          <a:xfrm>
            <a:off x="326034" y="5151696"/>
            <a:ext cx="555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 (64 cores, 128G memory)</a:t>
            </a:r>
            <a:endParaRPr sz="1200">
              <a:solidFill>
                <a:schemeClr val="dk1"/>
              </a:solidFill>
              <a:latin typeface="Cabin"/>
              <a:ea typeface="Cabin"/>
              <a:cs typeface="Cabin"/>
              <a:sym typeface="Cabin"/>
            </a:endParaRPr>
          </a:p>
        </p:txBody>
      </p:sp>
      <p:sp>
        <p:nvSpPr>
          <p:cNvPr id="1778" name="Google Shape;1778;p62"/>
          <p:cNvSpPr/>
          <p:nvPr/>
        </p:nvSpPr>
        <p:spPr>
          <a:xfrm>
            <a:off x="754288" y="5527496"/>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79" name="Google Shape;1779;p62"/>
          <p:cNvSpPr/>
          <p:nvPr/>
        </p:nvSpPr>
        <p:spPr>
          <a:xfrm>
            <a:off x="7007634" y="5136196"/>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80" name="Google Shape;1780;p62"/>
          <p:cNvSpPr/>
          <p:nvPr/>
        </p:nvSpPr>
        <p:spPr>
          <a:xfrm>
            <a:off x="5429134" y="5136196"/>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81" name="Google Shape;1781;p62"/>
          <p:cNvSpPr/>
          <p:nvPr/>
        </p:nvSpPr>
        <p:spPr>
          <a:xfrm>
            <a:off x="6218384" y="5136196"/>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82" name="Google Shape;1782;p62"/>
          <p:cNvSpPr/>
          <p:nvPr/>
        </p:nvSpPr>
        <p:spPr>
          <a:xfrm>
            <a:off x="7796863" y="5136196"/>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83" name="Google Shape;1783;p62"/>
          <p:cNvSpPr/>
          <p:nvPr/>
        </p:nvSpPr>
        <p:spPr>
          <a:xfrm>
            <a:off x="8238713" y="5136196"/>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784" name="Google Shape;1784;p62" title="[0,0,0,&quot;https://www.codecogs.com/eqnedit.php?latex=%5Cmathbf%7BQ%7D#0&quot;]"/>
          <p:cNvPicPr preferRelativeResize="0"/>
          <p:nvPr/>
        </p:nvPicPr>
        <p:blipFill>
          <a:blip r:embed="rId3">
            <a:alphaModFix/>
          </a:blip>
          <a:stretch>
            <a:fillRect/>
          </a:stretch>
        </p:blipFill>
        <p:spPr>
          <a:xfrm>
            <a:off x="1538484" y="2147709"/>
            <a:ext cx="167825" cy="204775"/>
          </a:xfrm>
          <a:prstGeom prst="rect">
            <a:avLst/>
          </a:prstGeom>
          <a:noFill/>
          <a:ln>
            <a:noFill/>
          </a:ln>
        </p:spPr>
      </p:pic>
      <p:pic>
        <p:nvPicPr>
          <p:cNvPr id="1785" name="Google Shape;1785;p62" title="[0,0,0,&quot;https://www.codecogs.com/eqnedit.php?latex=%5Cmathbf%7BQ%7D%3D(3%2C%202)#0&quot;]"/>
          <p:cNvPicPr preferRelativeResize="0"/>
          <p:nvPr/>
        </p:nvPicPr>
        <p:blipFill>
          <a:blip r:embed="rId4">
            <a:alphaModFix/>
          </a:blip>
          <a:stretch>
            <a:fillRect/>
          </a:stretch>
        </p:blipFill>
        <p:spPr>
          <a:xfrm>
            <a:off x="6516725" y="4797152"/>
            <a:ext cx="854620" cy="204775"/>
          </a:xfrm>
          <a:prstGeom prst="rect">
            <a:avLst/>
          </a:prstGeom>
          <a:noFill/>
          <a:ln>
            <a:noFill/>
          </a:ln>
        </p:spPr>
      </p:pic>
      <p:pic>
        <p:nvPicPr>
          <p:cNvPr id="1786" name="Google Shape;1786;p62" title="[0,0,0,&quot;https://www.codecogs.com/eqnedit.php?latex=%5Cmathbf%7BQ%7D(t)#0&quot;]"/>
          <p:cNvPicPr preferRelativeResize="0"/>
          <p:nvPr/>
        </p:nvPicPr>
        <p:blipFill>
          <a:blip r:embed="rId5">
            <a:alphaModFix/>
          </a:blip>
          <a:stretch>
            <a:fillRect/>
          </a:stretch>
        </p:blipFill>
        <p:spPr>
          <a:xfrm>
            <a:off x="1538475" y="2544154"/>
            <a:ext cx="368605" cy="204775"/>
          </a:xfrm>
          <a:prstGeom prst="rect">
            <a:avLst/>
          </a:prstGeom>
          <a:noFill/>
          <a:ln>
            <a:noFill/>
          </a:ln>
        </p:spPr>
      </p:pic>
      <p:pic>
        <p:nvPicPr>
          <p:cNvPr id="1787" name="Google Shape;1787;p62" title="[0,0,0,&quot;https://www.codecogs.com/eqnedit.php?latex=%5Cmathbf%7BA%7D(t)#0&quot;]"/>
          <p:cNvPicPr preferRelativeResize="0"/>
          <p:nvPr/>
        </p:nvPicPr>
        <p:blipFill>
          <a:blip r:embed="rId6">
            <a:alphaModFix/>
          </a:blip>
          <a:stretch>
            <a:fillRect/>
          </a:stretch>
        </p:blipFill>
        <p:spPr>
          <a:xfrm>
            <a:off x="1538475" y="2911298"/>
            <a:ext cx="375429" cy="204775"/>
          </a:xfrm>
          <a:prstGeom prst="rect">
            <a:avLst/>
          </a:prstGeom>
          <a:noFill/>
          <a:ln>
            <a:noFill/>
          </a:ln>
        </p:spPr>
      </p:pic>
      <p:pic>
        <p:nvPicPr>
          <p:cNvPr id="1788" name="Google Shape;1788;p62" title="[0,0,0,&quot;https://www.codecogs.com/eqnedit.php?latex=%5Cmathbf%7BD%7D(t)#0&quot;]"/>
          <p:cNvPicPr preferRelativeResize="0"/>
          <p:nvPr/>
        </p:nvPicPr>
        <p:blipFill>
          <a:blip r:embed="rId7">
            <a:alphaModFix/>
          </a:blip>
          <a:stretch>
            <a:fillRect/>
          </a:stretch>
        </p:blipFill>
        <p:spPr>
          <a:xfrm>
            <a:off x="1533700" y="3297743"/>
            <a:ext cx="378159" cy="204775"/>
          </a:xfrm>
          <a:prstGeom prst="rect">
            <a:avLst/>
          </a:prstGeom>
          <a:noFill/>
          <a:ln>
            <a:noFill/>
          </a:ln>
        </p:spPr>
      </p:pic>
      <p:pic>
        <p:nvPicPr>
          <p:cNvPr id="1789" name="Google Shape;1789;p62" title="[0,0,0,&quot;https://www.codecogs.com/eqnedit.php?latex=%5Cmathbf%7BQ%7D(t%2B%5Cdelta)%3D%5Cmathbf%7BQ%7D(t)%2B%5Cmathbf%7BA%7D(%5Cdelta)-%5Cmathbf%7BD%7D(%5Cdelta)#0&quot;]"/>
          <p:cNvPicPr preferRelativeResize="0"/>
          <p:nvPr/>
        </p:nvPicPr>
        <p:blipFill>
          <a:blip r:embed="rId8">
            <a:alphaModFix/>
          </a:blip>
          <a:stretch>
            <a:fillRect/>
          </a:stretch>
        </p:blipFill>
        <p:spPr>
          <a:xfrm>
            <a:off x="4056863" y="3840550"/>
            <a:ext cx="3945183" cy="2963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7DD21E1A-050F-AC99-7158-67E8B2AB181E}"/>
            </a:ext>
          </a:extLst>
        </p:cNvPr>
        <p:cNvGrpSpPr/>
        <p:nvPr/>
      </p:nvGrpSpPr>
      <p:grpSpPr>
        <a:xfrm>
          <a:off x="0" y="0"/>
          <a:ext cx="0" cy="0"/>
          <a:chOff x="0" y="0"/>
          <a:chExt cx="0" cy="0"/>
        </a:xfrm>
      </p:grpSpPr>
      <p:sp>
        <p:nvSpPr>
          <p:cNvPr id="364" name="Google Shape;364;p22">
            <a:extLst>
              <a:ext uri="{FF2B5EF4-FFF2-40B4-BE49-F238E27FC236}">
                <a16:creationId xmlns:a16="http://schemas.microsoft.com/office/drawing/2014/main" id="{F74D1DE7-ED31-4A81-E790-6D889F64E9C7}"/>
              </a:ext>
            </a:extLst>
          </p:cNvPr>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500" dirty="0"/>
              <a:t>Prior Works on </a:t>
            </a:r>
            <a:r>
              <a:rPr lang="en-US" sz="3500" dirty="0" err="1"/>
              <a:t>Multiresource</a:t>
            </a:r>
            <a:r>
              <a:rPr lang="en-US" sz="3500" dirty="0"/>
              <a:t> Scheduling</a:t>
            </a:r>
            <a:endParaRPr sz="3500" dirty="0"/>
          </a:p>
        </p:txBody>
      </p:sp>
      <p:sp>
        <p:nvSpPr>
          <p:cNvPr id="365" name="Google Shape;365;p22">
            <a:extLst>
              <a:ext uri="{FF2B5EF4-FFF2-40B4-BE49-F238E27FC236}">
                <a16:creationId xmlns:a16="http://schemas.microsoft.com/office/drawing/2014/main" id="{DF865F19-F0E0-A2EA-2721-24FB763C7D03}"/>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graphicFrame>
        <p:nvGraphicFramePr>
          <p:cNvPr id="2" name="Table 1">
            <a:extLst>
              <a:ext uri="{FF2B5EF4-FFF2-40B4-BE49-F238E27FC236}">
                <a16:creationId xmlns:a16="http://schemas.microsoft.com/office/drawing/2014/main" id="{F530F8C0-CE80-BB34-CDF7-A1923CFCD8AB}"/>
              </a:ext>
            </a:extLst>
          </p:cNvPr>
          <p:cNvGraphicFramePr>
            <a:graphicFrameLocks noGrp="1"/>
          </p:cNvGraphicFramePr>
          <p:nvPr>
            <p:extLst>
              <p:ext uri="{D42A27DB-BD31-4B8C-83A1-F6EECF244321}">
                <p14:modId xmlns:p14="http://schemas.microsoft.com/office/powerpoint/2010/main" val="3448473394"/>
              </p:ext>
            </p:extLst>
          </p:nvPr>
        </p:nvGraphicFramePr>
        <p:xfrm>
          <a:off x="919424" y="1847822"/>
          <a:ext cx="10353152" cy="3200400"/>
        </p:xfrm>
        <a:graphic>
          <a:graphicData uri="http://schemas.openxmlformats.org/drawingml/2006/table">
            <a:tbl>
              <a:tblPr firstRow="1" bandRow="1">
                <a:tableStyleId>{5C22544A-7EE6-4342-B048-85BDC9FD1C3A}</a:tableStyleId>
              </a:tblPr>
              <a:tblGrid>
                <a:gridCol w="2208900">
                  <a:extLst>
                    <a:ext uri="{9D8B030D-6E8A-4147-A177-3AD203B41FA5}">
                      <a16:colId xmlns:a16="http://schemas.microsoft.com/office/drawing/2014/main" val="2582185561"/>
                    </a:ext>
                  </a:extLst>
                </a:gridCol>
                <a:gridCol w="2281203">
                  <a:extLst>
                    <a:ext uri="{9D8B030D-6E8A-4147-A177-3AD203B41FA5}">
                      <a16:colId xmlns:a16="http://schemas.microsoft.com/office/drawing/2014/main" val="3726451405"/>
                    </a:ext>
                  </a:extLst>
                </a:gridCol>
                <a:gridCol w="1213032">
                  <a:extLst>
                    <a:ext uri="{9D8B030D-6E8A-4147-A177-3AD203B41FA5}">
                      <a16:colId xmlns:a16="http://schemas.microsoft.com/office/drawing/2014/main" val="546629712"/>
                    </a:ext>
                  </a:extLst>
                </a:gridCol>
                <a:gridCol w="2118597">
                  <a:extLst>
                    <a:ext uri="{9D8B030D-6E8A-4147-A177-3AD203B41FA5}">
                      <a16:colId xmlns:a16="http://schemas.microsoft.com/office/drawing/2014/main" val="2400807529"/>
                    </a:ext>
                  </a:extLst>
                </a:gridCol>
                <a:gridCol w="2531420">
                  <a:extLst>
                    <a:ext uri="{9D8B030D-6E8A-4147-A177-3AD203B41FA5}">
                      <a16:colId xmlns:a16="http://schemas.microsoft.com/office/drawing/2014/main" val="3201068516"/>
                    </a:ext>
                  </a:extLst>
                </a:gridCol>
              </a:tblGrid>
              <a:tr h="370840">
                <a:tc>
                  <a:txBody>
                    <a:bodyPr/>
                    <a:lstStyle/>
                    <a:p>
                      <a:endParaRPr lang="en-US" sz="2000" dirty="0"/>
                    </a:p>
                  </a:txBody>
                  <a:tcPr/>
                </a:tc>
                <a:tc>
                  <a:txBody>
                    <a:bodyPr/>
                    <a:lstStyle/>
                    <a:p>
                      <a:r>
                        <a:rPr lang="en-US" sz="2000" dirty="0"/>
                        <a:t>Maximizing Capacity Region</a:t>
                      </a:r>
                    </a:p>
                  </a:txBody>
                  <a:tcPr/>
                </a:tc>
                <a:tc>
                  <a:txBody>
                    <a:bodyPr/>
                    <a:lstStyle/>
                    <a:p>
                      <a:r>
                        <a:rPr lang="en-US" sz="2000" dirty="0"/>
                        <a:t>Simple</a:t>
                      </a:r>
                    </a:p>
                  </a:txBody>
                  <a:tcPr/>
                </a:tc>
                <a:tc>
                  <a:txBody>
                    <a:bodyPr/>
                    <a:lstStyle/>
                    <a:p>
                      <a:r>
                        <a:rPr lang="en-US" sz="2000" dirty="0"/>
                        <a:t>Response Time Analysis</a:t>
                      </a:r>
                    </a:p>
                  </a:txBody>
                  <a:tcPr/>
                </a:tc>
                <a:tc>
                  <a:txBody>
                    <a:bodyPr/>
                    <a:lstStyle/>
                    <a:p>
                      <a:r>
                        <a:rPr lang="en-US" sz="2000" dirty="0"/>
                        <a:t>Preemption</a:t>
                      </a:r>
                    </a:p>
                  </a:txBody>
                  <a:tcPr/>
                </a:tc>
                <a:extLst>
                  <a:ext uri="{0D108BD9-81ED-4DB2-BD59-A6C34878D82A}">
                    <a16:rowId xmlns:a16="http://schemas.microsoft.com/office/drawing/2014/main" val="2147892353"/>
                  </a:ext>
                </a:extLst>
              </a:tr>
              <a:tr h="370840">
                <a:tc>
                  <a:txBody>
                    <a:bodyPr/>
                    <a:lstStyle/>
                    <a:p>
                      <a:r>
                        <a:rPr lang="en-US" sz="2000"/>
                        <a:t>FCFS</a:t>
                      </a:r>
                    </a:p>
                  </a:txBody>
                  <a:tcPr/>
                </a:tc>
                <a:tc>
                  <a:txBody>
                    <a:bodyPr/>
                    <a:lstStyle/>
                    <a:p>
                      <a:r>
                        <a:rPr lang="en-US" sz="2000" dirty="0"/>
                        <a:t>No</a:t>
                      </a:r>
                    </a:p>
                  </a:txBody>
                  <a:tcPr/>
                </a:tc>
                <a:tc>
                  <a:txBody>
                    <a:bodyPr/>
                    <a:lstStyle/>
                    <a:p>
                      <a:r>
                        <a:rPr lang="en-US" sz="2000" dirty="0"/>
                        <a:t>Simple</a:t>
                      </a:r>
                    </a:p>
                  </a:txBody>
                  <a:tcPr/>
                </a:tc>
                <a:tc>
                  <a:txBody>
                    <a:bodyPr/>
                    <a:lstStyle/>
                    <a:p>
                      <a:r>
                        <a:rPr lang="en-US" sz="2000" dirty="0"/>
                        <a:t>Bounds [3]</a:t>
                      </a:r>
                    </a:p>
                  </a:txBody>
                  <a:tcPr/>
                </a:tc>
                <a:tc>
                  <a:txBody>
                    <a:bodyPr/>
                    <a:lstStyle/>
                    <a:p>
                      <a:r>
                        <a:rPr lang="en-US" sz="2000" dirty="0"/>
                        <a:t>Non-preemptive</a:t>
                      </a:r>
                    </a:p>
                  </a:txBody>
                  <a:tcPr/>
                </a:tc>
                <a:extLst>
                  <a:ext uri="{0D108BD9-81ED-4DB2-BD59-A6C34878D82A}">
                    <a16:rowId xmlns:a16="http://schemas.microsoft.com/office/drawing/2014/main" val="249616347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err="1"/>
                        <a:t>MaxWeight</a:t>
                      </a:r>
                      <a:r>
                        <a:rPr lang="en-US" sz="2000" dirty="0"/>
                        <a:t> [1]</a:t>
                      </a:r>
                    </a:p>
                  </a:txBody>
                  <a:tcPr/>
                </a:tc>
                <a:tc>
                  <a:txBody>
                    <a:bodyPr/>
                    <a:lstStyle/>
                    <a:p>
                      <a:r>
                        <a:rPr lang="en-US" sz="2000" dirty="0"/>
                        <a:t>Yes</a:t>
                      </a:r>
                    </a:p>
                  </a:txBody>
                  <a:tcPr/>
                </a:tc>
                <a:tc>
                  <a:txBody>
                    <a:bodyPr/>
                    <a:lstStyle/>
                    <a:p>
                      <a:r>
                        <a:rPr lang="en-US" sz="2000" dirty="0"/>
                        <a:t>Complex</a:t>
                      </a:r>
                    </a:p>
                  </a:txBody>
                  <a:tcPr/>
                </a:tc>
                <a:tc>
                  <a:txBody>
                    <a:bodyPr/>
                    <a:lstStyle/>
                    <a:p>
                      <a:r>
                        <a:rPr lang="en-US" sz="2000" dirty="0"/>
                        <a:t>Heavy traffic only</a:t>
                      </a:r>
                    </a:p>
                  </a:txBody>
                  <a:tcPr/>
                </a:tc>
                <a:tc>
                  <a:txBody>
                    <a:bodyPr/>
                    <a:lstStyle/>
                    <a:p>
                      <a:r>
                        <a:rPr lang="en-US" sz="2000" dirty="0"/>
                        <a:t>Preemptive</a:t>
                      </a:r>
                    </a:p>
                  </a:txBody>
                  <a:tcPr/>
                </a:tc>
                <a:extLst>
                  <a:ext uri="{0D108BD9-81ED-4DB2-BD59-A6C34878D82A}">
                    <a16:rowId xmlns:a16="http://schemas.microsoft.com/office/drawing/2014/main" val="269578185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Randomized Timer [2]</a:t>
                      </a:r>
                    </a:p>
                  </a:txBody>
                  <a:tcPr/>
                </a:tc>
                <a:tc>
                  <a:txBody>
                    <a:bodyPr/>
                    <a:lstStyle/>
                    <a:p>
                      <a:r>
                        <a:rPr lang="en-US" sz="2000" dirty="0"/>
                        <a:t>Yes</a:t>
                      </a:r>
                    </a:p>
                  </a:txBody>
                  <a:tcPr/>
                </a:tc>
                <a:tc>
                  <a:txBody>
                    <a:bodyPr/>
                    <a:lstStyle/>
                    <a:p>
                      <a:r>
                        <a:rPr lang="en-US" sz="2000" dirty="0"/>
                        <a:t>Simple</a:t>
                      </a:r>
                    </a:p>
                  </a:txBody>
                  <a:tcPr/>
                </a:tc>
                <a:tc>
                  <a:txBody>
                    <a:bodyPr/>
                    <a:lstStyle/>
                    <a:p>
                      <a:r>
                        <a:rPr lang="en-US" sz="2000" dirty="0"/>
                        <a:t>No</a:t>
                      </a:r>
                    </a:p>
                  </a:txBody>
                  <a:tcPr/>
                </a:tc>
                <a:tc>
                  <a:txBody>
                    <a:bodyPr/>
                    <a:lstStyle/>
                    <a:p>
                      <a:r>
                        <a:rPr lang="en-US" sz="2000" dirty="0"/>
                        <a:t>Non-preemptive</a:t>
                      </a:r>
                    </a:p>
                  </a:txBody>
                  <a:tcPr/>
                </a:tc>
                <a:extLst>
                  <a:ext uri="{0D108BD9-81ED-4DB2-BD59-A6C34878D82A}">
                    <a16:rowId xmlns:a16="http://schemas.microsoft.com/office/drawing/2014/main" val="3476433233"/>
                  </a:ext>
                </a:extLst>
              </a:tr>
              <a:tr h="370840">
                <a:tc>
                  <a:txBody>
                    <a:bodyPr/>
                    <a:lstStyle/>
                    <a:p>
                      <a:r>
                        <a:rPr lang="en-US" sz="2000" b="1" dirty="0"/>
                        <a:t>Markovian Service Rate</a:t>
                      </a:r>
                    </a:p>
                  </a:txBody>
                  <a:tcPr/>
                </a:tc>
                <a:tc>
                  <a:txBody>
                    <a:bodyPr/>
                    <a:lstStyle/>
                    <a:p>
                      <a:r>
                        <a:rPr lang="en-US" sz="2000" b="1" dirty="0"/>
                        <a:t>Yes</a:t>
                      </a:r>
                    </a:p>
                  </a:txBody>
                  <a:tcPr/>
                </a:tc>
                <a:tc>
                  <a:txBody>
                    <a:bodyPr/>
                    <a:lstStyle/>
                    <a:p>
                      <a:r>
                        <a:rPr lang="en-US" sz="2000" b="1" dirty="0"/>
                        <a:t>Simple</a:t>
                      </a:r>
                    </a:p>
                  </a:txBody>
                  <a:tcPr/>
                </a:tc>
                <a:tc>
                  <a:txBody>
                    <a:bodyPr/>
                    <a:lstStyle/>
                    <a:p>
                      <a:r>
                        <a:rPr lang="en-US" sz="2000" b="1" dirty="0"/>
                        <a:t>Additively-tight bounds</a:t>
                      </a:r>
                    </a:p>
                  </a:txBody>
                  <a:tcPr/>
                </a:tc>
                <a:tc>
                  <a:txBody>
                    <a:bodyPr/>
                    <a:lstStyle/>
                    <a:p>
                      <a:r>
                        <a:rPr lang="en-US" sz="2000" b="1" dirty="0"/>
                        <a:t>General</a:t>
                      </a:r>
                    </a:p>
                  </a:txBody>
                  <a:tcPr/>
                </a:tc>
                <a:extLst>
                  <a:ext uri="{0D108BD9-81ED-4DB2-BD59-A6C34878D82A}">
                    <a16:rowId xmlns:a16="http://schemas.microsoft.com/office/drawing/2014/main" val="4021983415"/>
                  </a:ext>
                </a:extLst>
              </a:tr>
            </a:tbl>
          </a:graphicData>
        </a:graphic>
      </p:graphicFrame>
      <p:sp>
        <p:nvSpPr>
          <p:cNvPr id="3" name="Rectangle 2">
            <a:extLst>
              <a:ext uri="{FF2B5EF4-FFF2-40B4-BE49-F238E27FC236}">
                <a16:creationId xmlns:a16="http://schemas.microsoft.com/office/drawing/2014/main" id="{81F6A5E0-AABC-1BED-4E23-A5FA8513677B}"/>
              </a:ext>
            </a:extLst>
          </p:cNvPr>
          <p:cNvSpPr/>
          <p:nvPr/>
        </p:nvSpPr>
        <p:spPr>
          <a:xfrm>
            <a:off x="919425" y="3648074"/>
            <a:ext cx="10353152" cy="698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B17CE7B-157B-3984-FCBF-1EE95D71B9D5}"/>
              </a:ext>
            </a:extLst>
          </p:cNvPr>
          <p:cNvSpPr/>
          <p:nvPr/>
        </p:nvSpPr>
        <p:spPr>
          <a:xfrm>
            <a:off x="838200" y="2949395"/>
            <a:ext cx="10515600" cy="698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8781FCA-9D30-97F4-4223-BF6D9C5F8C77}"/>
              </a:ext>
            </a:extLst>
          </p:cNvPr>
          <p:cNvSpPr/>
          <p:nvPr/>
        </p:nvSpPr>
        <p:spPr>
          <a:xfrm>
            <a:off x="919424" y="4352848"/>
            <a:ext cx="10353152" cy="728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83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1794"/>
        <p:cNvGrpSpPr/>
        <p:nvPr/>
      </p:nvGrpSpPr>
      <p:grpSpPr>
        <a:xfrm>
          <a:off x="0" y="0"/>
          <a:ext cx="0" cy="0"/>
          <a:chOff x="0" y="0"/>
          <a:chExt cx="0" cy="0"/>
        </a:xfrm>
      </p:grpSpPr>
      <p:sp>
        <p:nvSpPr>
          <p:cNvPr id="1795" name="Google Shape;1795;p63"/>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More on Queueing Dynamics</a:t>
            </a:r>
            <a:endParaRPr/>
          </a:p>
        </p:txBody>
      </p:sp>
      <p:sp>
        <p:nvSpPr>
          <p:cNvPr id="1796" name="Google Shape;1796;p63"/>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Let            . </a:t>
            </a:r>
            <a:endParaRPr/>
          </a:p>
          <a:p>
            <a:pPr marL="457200" lvl="0" indent="-406400" algn="l" rtl="0">
              <a:spcBef>
                <a:spcPts val="0"/>
              </a:spcBef>
              <a:spcAft>
                <a:spcPts val="0"/>
              </a:spcAft>
              <a:buSzPts val="2800"/>
              <a:buChar char="●"/>
            </a:pPr>
            <a:r>
              <a:rPr lang="en-US"/>
              <a:t>                                     because of Poisson arrivals.</a:t>
            </a:r>
            <a:endParaRPr/>
          </a:p>
          <a:p>
            <a:pPr marL="457200" lvl="0" indent="-406400" algn="l" rtl="0">
              <a:spcBef>
                <a:spcPts val="0"/>
              </a:spcBef>
              <a:spcAft>
                <a:spcPts val="0"/>
              </a:spcAft>
              <a:buSzPts val="2800"/>
              <a:buChar char="●"/>
            </a:pPr>
            <a:endParaRPr/>
          </a:p>
        </p:txBody>
      </p:sp>
      <p:sp>
        <p:nvSpPr>
          <p:cNvPr id="1797" name="Google Shape;1797;p63"/>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pic>
        <p:nvPicPr>
          <p:cNvPr id="1798" name="Google Shape;1798;p63" title="[0,0,0,&quot;https://www.codecogs.com/eqnedit.php?latex=%5Cmathbb%7BE%7D%5B%5Cmathbf%7BA%7D(%5Cdelta)%5D%3D%5Cdelta(%5Clambda_1%2C%20%5Clambda_2%2C%20%5Ccdots%2C%20%5Clambda_K)#0&quot;]"/>
          <p:cNvPicPr preferRelativeResize="0"/>
          <p:nvPr/>
        </p:nvPicPr>
        <p:blipFill>
          <a:blip r:embed="rId3">
            <a:alphaModFix/>
          </a:blip>
          <a:stretch>
            <a:fillRect/>
          </a:stretch>
        </p:blipFill>
        <p:spPr>
          <a:xfrm>
            <a:off x="1514350" y="2508758"/>
            <a:ext cx="2740327" cy="234350"/>
          </a:xfrm>
          <a:prstGeom prst="rect">
            <a:avLst/>
          </a:prstGeom>
          <a:noFill/>
          <a:ln>
            <a:noFill/>
          </a:ln>
        </p:spPr>
      </p:pic>
      <p:pic>
        <p:nvPicPr>
          <p:cNvPr id="1799" name="Google Shape;1799;p63" title="[0,0,0,&quot;https://www.codecogs.com/eqnedit.php?latex=%5Cdelta%5Crightarrow%200#0&quot;]"/>
          <p:cNvPicPr preferRelativeResize="0"/>
          <p:nvPr/>
        </p:nvPicPr>
        <p:blipFill>
          <a:blip r:embed="rId4">
            <a:alphaModFix/>
          </a:blip>
          <a:stretch>
            <a:fillRect/>
          </a:stretch>
        </p:blipFill>
        <p:spPr>
          <a:xfrm>
            <a:off x="1986996" y="2119081"/>
            <a:ext cx="784765" cy="2343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64"/>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pic>
        <p:nvPicPr>
          <p:cNvPr id="1806" name="Google Shape;1806;p64" title="[0,0,0,&quot;https://www.codecogs.com/eqnedit.php?latex=%5Clambda_1#0&quot;]"/>
          <p:cNvPicPr preferRelativeResize="0"/>
          <p:nvPr/>
        </p:nvPicPr>
        <p:blipFill>
          <a:blip r:embed="rId3">
            <a:alphaModFix/>
          </a:blip>
          <a:stretch>
            <a:fillRect/>
          </a:stretch>
        </p:blipFill>
        <p:spPr>
          <a:xfrm>
            <a:off x="615775" y="1738975"/>
            <a:ext cx="154500" cy="158265"/>
          </a:xfrm>
          <a:prstGeom prst="rect">
            <a:avLst/>
          </a:prstGeom>
          <a:noFill/>
          <a:ln>
            <a:noFill/>
          </a:ln>
        </p:spPr>
      </p:pic>
      <p:grpSp>
        <p:nvGrpSpPr>
          <p:cNvPr id="1807" name="Google Shape;1807;p64"/>
          <p:cNvGrpSpPr/>
          <p:nvPr/>
        </p:nvGrpSpPr>
        <p:grpSpPr>
          <a:xfrm>
            <a:off x="1358654" y="1199495"/>
            <a:ext cx="1930265" cy="1658160"/>
            <a:chOff x="9297725" y="1147525"/>
            <a:chExt cx="1400569" cy="352500"/>
          </a:xfrm>
        </p:grpSpPr>
        <p:cxnSp>
          <p:nvCxnSpPr>
            <p:cNvPr id="1808" name="Google Shape;1808;p64"/>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1809" name="Google Shape;1809;p64"/>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1810" name="Google Shape;1810;p64"/>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grpSp>
        <p:nvGrpSpPr>
          <p:cNvPr id="1811" name="Google Shape;1811;p64"/>
          <p:cNvGrpSpPr/>
          <p:nvPr/>
        </p:nvGrpSpPr>
        <p:grpSpPr>
          <a:xfrm>
            <a:off x="1358156" y="3101645"/>
            <a:ext cx="1930265" cy="483912"/>
            <a:chOff x="9297725" y="1147525"/>
            <a:chExt cx="1400569" cy="352500"/>
          </a:xfrm>
        </p:grpSpPr>
        <p:cxnSp>
          <p:nvCxnSpPr>
            <p:cNvPr id="1812" name="Google Shape;1812;p64"/>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1813" name="Google Shape;1813;p64"/>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1814" name="Google Shape;1814;p64"/>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sp>
        <p:nvSpPr>
          <p:cNvPr id="1815" name="Google Shape;1815;p64"/>
          <p:cNvSpPr/>
          <p:nvPr/>
        </p:nvSpPr>
        <p:spPr>
          <a:xfrm>
            <a:off x="2793660" y="1296983"/>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1816" name="Google Shape;1816;p64"/>
          <p:cNvSpPr/>
          <p:nvPr/>
        </p:nvSpPr>
        <p:spPr>
          <a:xfrm>
            <a:off x="2270860" y="1296983"/>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1817" name="Google Shape;1817;p64"/>
          <p:cNvSpPr txBox="1"/>
          <p:nvPr/>
        </p:nvSpPr>
        <p:spPr>
          <a:xfrm>
            <a:off x="1501124" y="2744238"/>
            <a:ext cx="181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Queue for type-1 jobs</a:t>
            </a:r>
            <a:endParaRPr>
              <a:solidFill>
                <a:schemeClr val="dk1"/>
              </a:solidFill>
              <a:latin typeface="Cabin"/>
              <a:ea typeface="Cabin"/>
              <a:cs typeface="Cabin"/>
              <a:sym typeface="Cabin"/>
            </a:endParaRPr>
          </a:p>
        </p:txBody>
      </p:sp>
      <p:sp>
        <p:nvSpPr>
          <p:cNvPr id="1818" name="Google Shape;1818;p64"/>
          <p:cNvSpPr/>
          <p:nvPr/>
        </p:nvSpPr>
        <p:spPr>
          <a:xfrm>
            <a:off x="2869722" y="3151421"/>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1819" name="Google Shape;1819;p64"/>
          <p:cNvSpPr txBox="1"/>
          <p:nvPr/>
        </p:nvSpPr>
        <p:spPr>
          <a:xfrm>
            <a:off x="1501125" y="3506955"/>
            <a:ext cx="193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Queue for type-2 jobs</a:t>
            </a:r>
            <a:endParaRPr>
              <a:solidFill>
                <a:schemeClr val="dk1"/>
              </a:solidFill>
              <a:latin typeface="Cabin"/>
              <a:ea typeface="Cabin"/>
              <a:cs typeface="Cabin"/>
              <a:sym typeface="Cabin"/>
            </a:endParaRPr>
          </a:p>
        </p:txBody>
      </p:sp>
      <p:grpSp>
        <p:nvGrpSpPr>
          <p:cNvPr id="1820" name="Google Shape;1820;p64"/>
          <p:cNvGrpSpPr/>
          <p:nvPr/>
        </p:nvGrpSpPr>
        <p:grpSpPr>
          <a:xfrm>
            <a:off x="1358206" y="3863732"/>
            <a:ext cx="1930265" cy="615606"/>
            <a:chOff x="9297725" y="1147525"/>
            <a:chExt cx="1400569" cy="352500"/>
          </a:xfrm>
        </p:grpSpPr>
        <p:cxnSp>
          <p:nvCxnSpPr>
            <p:cNvPr id="1821" name="Google Shape;1821;p64"/>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1822" name="Google Shape;1822;p64"/>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1823" name="Google Shape;1823;p64"/>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sp>
        <p:nvSpPr>
          <p:cNvPr id="1824" name="Google Shape;1824;p64"/>
          <p:cNvSpPr/>
          <p:nvPr/>
        </p:nvSpPr>
        <p:spPr>
          <a:xfrm>
            <a:off x="2138035" y="3988958"/>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25" name="Google Shape;1825;p64"/>
          <p:cNvSpPr txBox="1"/>
          <p:nvPr/>
        </p:nvSpPr>
        <p:spPr>
          <a:xfrm>
            <a:off x="1501125" y="4382773"/>
            <a:ext cx="193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Queue for type-3 jobs</a:t>
            </a:r>
            <a:endParaRPr>
              <a:solidFill>
                <a:schemeClr val="dk1"/>
              </a:solidFill>
              <a:latin typeface="Cabin"/>
              <a:ea typeface="Cabin"/>
              <a:cs typeface="Cabin"/>
              <a:sym typeface="Cabin"/>
            </a:endParaRPr>
          </a:p>
        </p:txBody>
      </p:sp>
      <p:grpSp>
        <p:nvGrpSpPr>
          <p:cNvPr id="1826" name="Google Shape;1826;p64"/>
          <p:cNvGrpSpPr/>
          <p:nvPr/>
        </p:nvGrpSpPr>
        <p:grpSpPr>
          <a:xfrm>
            <a:off x="1358206" y="4857154"/>
            <a:ext cx="1930265" cy="997963"/>
            <a:chOff x="9297725" y="1147525"/>
            <a:chExt cx="1400569" cy="352500"/>
          </a:xfrm>
        </p:grpSpPr>
        <p:cxnSp>
          <p:nvCxnSpPr>
            <p:cNvPr id="1827" name="Google Shape;1827;p64"/>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1828" name="Google Shape;1828;p64"/>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1829" name="Google Shape;1829;p64"/>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sp>
        <p:nvSpPr>
          <p:cNvPr id="1830" name="Google Shape;1830;p64"/>
          <p:cNvSpPr/>
          <p:nvPr/>
        </p:nvSpPr>
        <p:spPr>
          <a:xfrm>
            <a:off x="2504029" y="49903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1831" name="Google Shape;1831;p64"/>
          <p:cNvSpPr/>
          <p:nvPr/>
        </p:nvSpPr>
        <p:spPr>
          <a:xfrm>
            <a:off x="1624370" y="49903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1832" name="Google Shape;1832;p64"/>
          <p:cNvSpPr txBox="1"/>
          <p:nvPr/>
        </p:nvSpPr>
        <p:spPr>
          <a:xfrm>
            <a:off x="1501125" y="5783310"/>
            <a:ext cx="193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Queue for type-4 jobs</a:t>
            </a:r>
            <a:endParaRPr>
              <a:solidFill>
                <a:schemeClr val="dk1"/>
              </a:solidFill>
              <a:latin typeface="Cabin"/>
              <a:ea typeface="Cabin"/>
              <a:cs typeface="Cabin"/>
              <a:sym typeface="Cabin"/>
            </a:endParaRPr>
          </a:p>
        </p:txBody>
      </p:sp>
      <p:cxnSp>
        <p:nvCxnSpPr>
          <p:cNvPr id="1833" name="Google Shape;1833;p64"/>
          <p:cNvCxnSpPr/>
          <p:nvPr/>
        </p:nvCxnSpPr>
        <p:spPr>
          <a:xfrm>
            <a:off x="3383675" y="2028538"/>
            <a:ext cx="2296500" cy="0"/>
          </a:xfrm>
          <a:prstGeom prst="straightConnector1">
            <a:avLst/>
          </a:prstGeom>
          <a:noFill/>
          <a:ln w="9525" cap="flat" cmpd="sng">
            <a:solidFill>
              <a:schemeClr val="dk2"/>
            </a:solidFill>
            <a:prstDash val="solid"/>
            <a:round/>
            <a:headEnd type="none" w="med" len="med"/>
            <a:tailEnd type="triangle" w="med" len="med"/>
          </a:ln>
        </p:spPr>
      </p:cxnSp>
      <p:sp>
        <p:nvSpPr>
          <p:cNvPr id="1834" name="Google Shape;1834;p64"/>
          <p:cNvSpPr txBox="1"/>
          <p:nvPr/>
        </p:nvSpPr>
        <p:spPr>
          <a:xfrm>
            <a:off x="3371400" y="1614175"/>
            <a:ext cx="250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a:solidFill>
                  <a:schemeClr val="dk1"/>
                </a:solidFill>
                <a:latin typeface="Cabin"/>
                <a:ea typeface="Cabin"/>
                <a:cs typeface="Cabin"/>
                <a:sym typeface="Cabin"/>
              </a:rPr>
              <a:t>Completion rate</a:t>
            </a:r>
            <a:r>
              <a:rPr lang="en-US">
                <a:solidFill>
                  <a:schemeClr val="dk1"/>
                </a:solidFill>
                <a:latin typeface="Cabin"/>
                <a:ea typeface="Cabin"/>
                <a:cs typeface="Cabin"/>
                <a:sym typeface="Cabin"/>
              </a:rPr>
              <a:t> of type-1 jobs</a:t>
            </a:r>
            <a:endParaRPr>
              <a:solidFill>
                <a:schemeClr val="dk1"/>
              </a:solidFill>
              <a:latin typeface="Cabin"/>
              <a:ea typeface="Cabin"/>
              <a:cs typeface="Cabin"/>
              <a:sym typeface="Cabin"/>
            </a:endParaRPr>
          </a:p>
        </p:txBody>
      </p:sp>
      <p:cxnSp>
        <p:nvCxnSpPr>
          <p:cNvPr id="1835" name="Google Shape;1835;p64"/>
          <p:cNvCxnSpPr/>
          <p:nvPr/>
        </p:nvCxnSpPr>
        <p:spPr>
          <a:xfrm>
            <a:off x="3383675" y="3276088"/>
            <a:ext cx="2296500" cy="0"/>
          </a:xfrm>
          <a:prstGeom prst="straightConnector1">
            <a:avLst/>
          </a:prstGeom>
          <a:noFill/>
          <a:ln w="9525" cap="flat" cmpd="sng">
            <a:solidFill>
              <a:schemeClr val="dk2"/>
            </a:solidFill>
            <a:prstDash val="solid"/>
            <a:round/>
            <a:headEnd type="none" w="med" len="med"/>
            <a:tailEnd type="triangle" w="med" len="med"/>
          </a:ln>
        </p:spPr>
      </p:cxnSp>
      <p:cxnSp>
        <p:nvCxnSpPr>
          <p:cNvPr id="1836" name="Google Shape;1836;p64"/>
          <p:cNvCxnSpPr/>
          <p:nvPr/>
        </p:nvCxnSpPr>
        <p:spPr>
          <a:xfrm>
            <a:off x="3358850" y="4138038"/>
            <a:ext cx="2321400" cy="0"/>
          </a:xfrm>
          <a:prstGeom prst="straightConnector1">
            <a:avLst/>
          </a:prstGeom>
          <a:noFill/>
          <a:ln w="9525" cap="flat" cmpd="sng">
            <a:solidFill>
              <a:schemeClr val="dk2"/>
            </a:solidFill>
            <a:prstDash val="solid"/>
            <a:round/>
            <a:headEnd type="none" w="med" len="med"/>
            <a:tailEnd type="triangle" w="med" len="med"/>
          </a:ln>
        </p:spPr>
      </p:cxnSp>
      <p:cxnSp>
        <p:nvCxnSpPr>
          <p:cNvPr id="1837" name="Google Shape;1837;p64"/>
          <p:cNvCxnSpPr/>
          <p:nvPr/>
        </p:nvCxnSpPr>
        <p:spPr>
          <a:xfrm>
            <a:off x="3383675" y="5211338"/>
            <a:ext cx="2283300" cy="0"/>
          </a:xfrm>
          <a:prstGeom prst="straightConnector1">
            <a:avLst/>
          </a:prstGeom>
          <a:noFill/>
          <a:ln w="9525" cap="flat" cmpd="sng">
            <a:solidFill>
              <a:schemeClr val="dk2"/>
            </a:solidFill>
            <a:prstDash val="solid"/>
            <a:round/>
            <a:headEnd type="none" w="med" len="med"/>
            <a:tailEnd type="triangle" w="med" len="med"/>
          </a:ln>
        </p:spPr>
      </p:cxnSp>
      <p:cxnSp>
        <p:nvCxnSpPr>
          <p:cNvPr id="1838" name="Google Shape;1838;p64"/>
          <p:cNvCxnSpPr/>
          <p:nvPr/>
        </p:nvCxnSpPr>
        <p:spPr>
          <a:xfrm>
            <a:off x="567550" y="1973438"/>
            <a:ext cx="791100" cy="0"/>
          </a:xfrm>
          <a:prstGeom prst="straightConnector1">
            <a:avLst/>
          </a:prstGeom>
          <a:noFill/>
          <a:ln w="9525" cap="flat" cmpd="sng">
            <a:solidFill>
              <a:schemeClr val="dk2"/>
            </a:solidFill>
            <a:prstDash val="solid"/>
            <a:round/>
            <a:headEnd type="none" w="med" len="med"/>
            <a:tailEnd type="triangle" w="med" len="med"/>
          </a:ln>
        </p:spPr>
      </p:cxnSp>
      <p:sp>
        <p:nvSpPr>
          <p:cNvPr id="1839" name="Google Shape;1839;p64"/>
          <p:cNvSpPr txBox="1"/>
          <p:nvPr/>
        </p:nvSpPr>
        <p:spPr>
          <a:xfrm>
            <a:off x="736729" y="1607290"/>
            <a:ext cx="88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jobs/sec</a:t>
            </a:r>
            <a:endParaRPr>
              <a:solidFill>
                <a:schemeClr val="dk1"/>
              </a:solidFill>
              <a:latin typeface="Cabin"/>
              <a:ea typeface="Cabin"/>
              <a:cs typeface="Cabin"/>
              <a:sym typeface="Cabin"/>
            </a:endParaRPr>
          </a:p>
        </p:txBody>
      </p:sp>
      <p:sp>
        <p:nvSpPr>
          <p:cNvPr id="1840" name="Google Shape;1840;p64"/>
          <p:cNvSpPr txBox="1"/>
          <p:nvPr/>
        </p:nvSpPr>
        <p:spPr>
          <a:xfrm>
            <a:off x="6079550" y="2027862"/>
            <a:ext cx="5240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dk1"/>
                </a:solidFill>
                <a:latin typeface="Cabin"/>
                <a:ea typeface="Cabin"/>
                <a:cs typeface="Cabin"/>
                <a:sym typeface="Cabin"/>
              </a:rPr>
              <a:t>Key Difference:</a:t>
            </a:r>
            <a:endParaRPr sz="2000" b="1">
              <a:solidFill>
                <a:schemeClr val="dk1"/>
              </a:solidFill>
              <a:latin typeface="Cabin"/>
              <a:ea typeface="Cabin"/>
              <a:cs typeface="Cabin"/>
              <a:sym typeface="Cabin"/>
            </a:endParaRPr>
          </a:p>
          <a:p>
            <a:pPr marL="0" lvl="0" indent="0" algn="l" rtl="0">
              <a:spcBef>
                <a:spcPts val="0"/>
              </a:spcBef>
              <a:spcAft>
                <a:spcPts val="0"/>
              </a:spcAft>
              <a:buNone/>
            </a:pPr>
            <a:r>
              <a:rPr lang="en-US" sz="2000">
                <a:solidFill>
                  <a:schemeClr val="dk1"/>
                </a:solidFill>
                <a:latin typeface="Cabin"/>
                <a:ea typeface="Cabin"/>
                <a:cs typeface="Cabin"/>
                <a:sym typeface="Cabin"/>
              </a:rPr>
              <a:t>Jobs in our model follow different distributions.</a:t>
            </a:r>
            <a:endParaRPr sz="2000">
              <a:solidFill>
                <a:schemeClr val="dk1"/>
              </a:solidFill>
              <a:latin typeface="Cabin"/>
              <a:ea typeface="Cabin"/>
              <a:cs typeface="Cabin"/>
              <a:sym typeface="Cabin"/>
            </a:endParaRPr>
          </a:p>
        </p:txBody>
      </p:sp>
      <p:sp>
        <p:nvSpPr>
          <p:cNvPr id="1841" name="Google Shape;1841;p64"/>
          <p:cNvSpPr txBox="1"/>
          <p:nvPr/>
        </p:nvSpPr>
        <p:spPr>
          <a:xfrm>
            <a:off x="192725" y="192725"/>
            <a:ext cx="7583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bin"/>
                <a:ea typeface="Cabin"/>
                <a:cs typeface="Cabin"/>
                <a:sym typeface="Cabin"/>
              </a:rPr>
              <a:t>Another perspective of the queue</a:t>
            </a:r>
            <a:endParaRPr sz="2800">
              <a:solidFill>
                <a:schemeClr val="dk1"/>
              </a:solidFill>
              <a:latin typeface="Cabin"/>
              <a:ea typeface="Cabin"/>
              <a:cs typeface="Cabin"/>
              <a:sym typeface="Cabin"/>
            </a:endParaRPr>
          </a:p>
        </p:txBody>
      </p:sp>
      <p:cxnSp>
        <p:nvCxnSpPr>
          <p:cNvPr id="1842" name="Google Shape;1842;p64"/>
          <p:cNvCxnSpPr/>
          <p:nvPr/>
        </p:nvCxnSpPr>
        <p:spPr>
          <a:xfrm>
            <a:off x="567550" y="3343588"/>
            <a:ext cx="791100" cy="0"/>
          </a:xfrm>
          <a:prstGeom prst="straightConnector1">
            <a:avLst/>
          </a:prstGeom>
          <a:noFill/>
          <a:ln w="9525" cap="flat" cmpd="sng">
            <a:solidFill>
              <a:schemeClr val="dk2"/>
            </a:solidFill>
            <a:prstDash val="solid"/>
            <a:round/>
            <a:headEnd type="none" w="med" len="med"/>
            <a:tailEnd type="triangle" w="med" len="med"/>
          </a:ln>
        </p:spPr>
      </p:cxnSp>
      <p:cxnSp>
        <p:nvCxnSpPr>
          <p:cNvPr id="1843" name="Google Shape;1843;p64"/>
          <p:cNvCxnSpPr/>
          <p:nvPr/>
        </p:nvCxnSpPr>
        <p:spPr>
          <a:xfrm>
            <a:off x="567550" y="4171525"/>
            <a:ext cx="791100" cy="0"/>
          </a:xfrm>
          <a:prstGeom prst="straightConnector1">
            <a:avLst/>
          </a:prstGeom>
          <a:noFill/>
          <a:ln w="9525" cap="flat" cmpd="sng">
            <a:solidFill>
              <a:schemeClr val="dk2"/>
            </a:solidFill>
            <a:prstDash val="solid"/>
            <a:round/>
            <a:headEnd type="none" w="med" len="med"/>
            <a:tailEnd type="triangle" w="med" len="med"/>
          </a:ln>
        </p:spPr>
      </p:cxnSp>
      <p:cxnSp>
        <p:nvCxnSpPr>
          <p:cNvPr id="1844" name="Google Shape;1844;p64"/>
          <p:cNvCxnSpPr/>
          <p:nvPr/>
        </p:nvCxnSpPr>
        <p:spPr>
          <a:xfrm>
            <a:off x="567550" y="5356088"/>
            <a:ext cx="791100" cy="0"/>
          </a:xfrm>
          <a:prstGeom prst="straightConnector1">
            <a:avLst/>
          </a:prstGeom>
          <a:noFill/>
          <a:ln w="9525" cap="flat" cmpd="sng">
            <a:solidFill>
              <a:schemeClr val="dk2"/>
            </a:solidFill>
            <a:prstDash val="solid"/>
            <a:round/>
            <a:headEnd type="none" w="med" len="med"/>
            <a:tailEnd type="triangle" w="med" len="med"/>
          </a:ln>
        </p:spPr>
      </p:cxnSp>
      <p:sp>
        <p:nvSpPr>
          <p:cNvPr id="1845" name="Google Shape;1845;p64"/>
          <p:cNvSpPr txBox="1"/>
          <p:nvPr/>
        </p:nvSpPr>
        <p:spPr>
          <a:xfrm>
            <a:off x="736729" y="2973853"/>
            <a:ext cx="88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jobs/sec</a:t>
            </a:r>
            <a:endParaRPr>
              <a:solidFill>
                <a:schemeClr val="dk1"/>
              </a:solidFill>
              <a:latin typeface="Cabin"/>
              <a:ea typeface="Cabin"/>
              <a:cs typeface="Cabin"/>
              <a:sym typeface="Cabin"/>
            </a:endParaRPr>
          </a:p>
        </p:txBody>
      </p:sp>
      <p:sp>
        <p:nvSpPr>
          <p:cNvPr id="1846" name="Google Shape;1846;p64"/>
          <p:cNvSpPr txBox="1"/>
          <p:nvPr/>
        </p:nvSpPr>
        <p:spPr>
          <a:xfrm>
            <a:off x="736729" y="3831951"/>
            <a:ext cx="88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jobs/sec</a:t>
            </a:r>
            <a:endParaRPr>
              <a:solidFill>
                <a:schemeClr val="dk1"/>
              </a:solidFill>
              <a:latin typeface="Cabin"/>
              <a:ea typeface="Cabin"/>
              <a:cs typeface="Cabin"/>
              <a:sym typeface="Cabin"/>
            </a:endParaRPr>
          </a:p>
        </p:txBody>
      </p:sp>
      <p:sp>
        <p:nvSpPr>
          <p:cNvPr id="1847" name="Google Shape;1847;p64"/>
          <p:cNvSpPr txBox="1"/>
          <p:nvPr/>
        </p:nvSpPr>
        <p:spPr>
          <a:xfrm>
            <a:off x="736729" y="5025797"/>
            <a:ext cx="88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jobs/sec</a:t>
            </a:r>
            <a:endParaRPr>
              <a:solidFill>
                <a:schemeClr val="dk1"/>
              </a:solidFill>
              <a:latin typeface="Cabin"/>
              <a:ea typeface="Cabin"/>
              <a:cs typeface="Cabin"/>
              <a:sym typeface="Cabin"/>
            </a:endParaRPr>
          </a:p>
        </p:txBody>
      </p:sp>
      <p:pic>
        <p:nvPicPr>
          <p:cNvPr id="1848" name="Google Shape;1848;p64" title="[0,0,0,&quot;https://www.codecogs.com/eqnedit.php?latex=%5Clambda_2#0&quot;]"/>
          <p:cNvPicPr preferRelativeResize="0"/>
          <p:nvPr/>
        </p:nvPicPr>
        <p:blipFill>
          <a:blip r:embed="rId4">
            <a:alphaModFix/>
          </a:blip>
          <a:stretch>
            <a:fillRect/>
          </a:stretch>
        </p:blipFill>
        <p:spPr>
          <a:xfrm>
            <a:off x="619149" y="3120028"/>
            <a:ext cx="154500" cy="154500"/>
          </a:xfrm>
          <a:prstGeom prst="rect">
            <a:avLst/>
          </a:prstGeom>
          <a:noFill/>
          <a:ln>
            <a:noFill/>
          </a:ln>
        </p:spPr>
      </p:pic>
      <p:pic>
        <p:nvPicPr>
          <p:cNvPr id="1849" name="Google Shape;1849;p64" title="[0,0,0,&quot;https://www.codecogs.com/eqnedit.php?latex=%5Clambda_3#0&quot;]"/>
          <p:cNvPicPr preferRelativeResize="0"/>
          <p:nvPr/>
        </p:nvPicPr>
        <p:blipFill>
          <a:blip r:embed="rId5">
            <a:alphaModFix/>
          </a:blip>
          <a:stretch>
            <a:fillRect/>
          </a:stretch>
        </p:blipFill>
        <p:spPr>
          <a:xfrm>
            <a:off x="610997" y="3970606"/>
            <a:ext cx="154500" cy="155708"/>
          </a:xfrm>
          <a:prstGeom prst="rect">
            <a:avLst/>
          </a:prstGeom>
          <a:noFill/>
          <a:ln>
            <a:noFill/>
          </a:ln>
        </p:spPr>
      </p:pic>
      <p:pic>
        <p:nvPicPr>
          <p:cNvPr id="1850" name="Google Shape;1850;p64" title="[0,0,0,&quot;https://www.codecogs.com/eqnedit.php?latex=%5Clambda_4#0&quot;]"/>
          <p:cNvPicPr preferRelativeResize="0"/>
          <p:nvPr/>
        </p:nvPicPr>
        <p:blipFill>
          <a:blip r:embed="rId6">
            <a:alphaModFix/>
          </a:blip>
          <a:stretch>
            <a:fillRect/>
          </a:stretch>
        </p:blipFill>
        <p:spPr>
          <a:xfrm>
            <a:off x="615037" y="5166927"/>
            <a:ext cx="154512" cy="152100"/>
          </a:xfrm>
          <a:prstGeom prst="rect">
            <a:avLst/>
          </a:prstGeom>
          <a:noFill/>
          <a:ln>
            <a:noFill/>
          </a:ln>
        </p:spPr>
      </p:pic>
      <p:sp>
        <p:nvSpPr>
          <p:cNvPr id="1851" name="Google Shape;1851;p64"/>
          <p:cNvSpPr txBox="1"/>
          <p:nvPr/>
        </p:nvSpPr>
        <p:spPr>
          <a:xfrm>
            <a:off x="3371400" y="2909575"/>
            <a:ext cx="250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a:solidFill>
                  <a:schemeClr val="dk1"/>
                </a:solidFill>
                <a:latin typeface="Cabin"/>
                <a:ea typeface="Cabin"/>
                <a:cs typeface="Cabin"/>
                <a:sym typeface="Cabin"/>
              </a:rPr>
              <a:t>Completion rate</a:t>
            </a:r>
            <a:r>
              <a:rPr lang="en-US">
                <a:solidFill>
                  <a:schemeClr val="dk1"/>
                </a:solidFill>
                <a:latin typeface="Cabin"/>
                <a:ea typeface="Cabin"/>
                <a:cs typeface="Cabin"/>
                <a:sym typeface="Cabin"/>
              </a:rPr>
              <a:t> of type-2 jobs</a:t>
            </a:r>
            <a:endParaRPr>
              <a:solidFill>
                <a:schemeClr val="dk1"/>
              </a:solidFill>
              <a:latin typeface="Cabin"/>
              <a:ea typeface="Cabin"/>
              <a:cs typeface="Cabin"/>
              <a:sym typeface="Cabin"/>
            </a:endParaRPr>
          </a:p>
        </p:txBody>
      </p:sp>
      <p:sp>
        <p:nvSpPr>
          <p:cNvPr id="1852" name="Google Shape;1852;p64"/>
          <p:cNvSpPr txBox="1"/>
          <p:nvPr/>
        </p:nvSpPr>
        <p:spPr>
          <a:xfrm>
            <a:off x="3371400" y="3747775"/>
            <a:ext cx="250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a:solidFill>
                  <a:schemeClr val="dk1"/>
                </a:solidFill>
                <a:latin typeface="Cabin"/>
                <a:ea typeface="Cabin"/>
                <a:cs typeface="Cabin"/>
                <a:sym typeface="Cabin"/>
              </a:rPr>
              <a:t>Completion rate</a:t>
            </a:r>
            <a:r>
              <a:rPr lang="en-US">
                <a:solidFill>
                  <a:schemeClr val="dk1"/>
                </a:solidFill>
                <a:latin typeface="Cabin"/>
                <a:ea typeface="Cabin"/>
                <a:cs typeface="Cabin"/>
                <a:sym typeface="Cabin"/>
              </a:rPr>
              <a:t> of type-3 jobs</a:t>
            </a:r>
            <a:endParaRPr>
              <a:solidFill>
                <a:schemeClr val="dk1"/>
              </a:solidFill>
              <a:latin typeface="Cabin"/>
              <a:ea typeface="Cabin"/>
              <a:cs typeface="Cabin"/>
              <a:sym typeface="Cabin"/>
            </a:endParaRPr>
          </a:p>
        </p:txBody>
      </p:sp>
      <p:sp>
        <p:nvSpPr>
          <p:cNvPr id="1853" name="Google Shape;1853;p64"/>
          <p:cNvSpPr txBox="1"/>
          <p:nvPr/>
        </p:nvSpPr>
        <p:spPr>
          <a:xfrm>
            <a:off x="3371400" y="4851276"/>
            <a:ext cx="250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a:solidFill>
                  <a:schemeClr val="dk1"/>
                </a:solidFill>
                <a:latin typeface="Cabin"/>
                <a:ea typeface="Cabin"/>
                <a:cs typeface="Cabin"/>
                <a:sym typeface="Cabin"/>
              </a:rPr>
              <a:t>Completion rate</a:t>
            </a:r>
            <a:r>
              <a:rPr lang="en-US">
                <a:solidFill>
                  <a:schemeClr val="dk1"/>
                </a:solidFill>
                <a:latin typeface="Cabin"/>
                <a:ea typeface="Cabin"/>
                <a:cs typeface="Cabin"/>
                <a:sym typeface="Cabin"/>
              </a:rPr>
              <a:t> of type-4 jobs</a:t>
            </a:r>
            <a:endParaRPr>
              <a:solidFill>
                <a:schemeClr val="dk1"/>
              </a:solidFill>
              <a:latin typeface="Cabin"/>
              <a:ea typeface="Cabin"/>
              <a:cs typeface="Cabin"/>
              <a:sym typeface="Cabin"/>
            </a:endParaRPr>
          </a:p>
        </p:txBody>
      </p:sp>
      <p:sp>
        <p:nvSpPr>
          <p:cNvPr id="1854" name="Google Shape;1854;p64"/>
          <p:cNvSpPr txBox="1"/>
          <p:nvPr/>
        </p:nvSpPr>
        <p:spPr>
          <a:xfrm>
            <a:off x="6067700" y="2690132"/>
            <a:ext cx="5845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All queues are stable =&gt; The system is stable.</a:t>
            </a:r>
            <a:endParaRPr sz="2000">
              <a:solidFill>
                <a:schemeClr val="dk1"/>
              </a:solidFill>
              <a:latin typeface="Cabin"/>
              <a:ea typeface="Cabin"/>
              <a:cs typeface="Cabin"/>
              <a:sym typeface="Cabin"/>
            </a:endParaRPr>
          </a:p>
        </p:txBody>
      </p:sp>
      <p:sp>
        <p:nvSpPr>
          <p:cNvPr id="1855" name="Google Shape;1855;p64"/>
          <p:cNvSpPr txBox="1"/>
          <p:nvPr/>
        </p:nvSpPr>
        <p:spPr>
          <a:xfrm>
            <a:off x="5984450" y="878525"/>
            <a:ext cx="6080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Given </a:t>
            </a:r>
            <a:r>
              <a:rPr lang="en-US" sz="1800" b="1">
                <a:solidFill>
                  <a:schemeClr val="dk1"/>
                </a:solidFill>
                <a:latin typeface="Cabin"/>
                <a:ea typeface="Cabin"/>
                <a:cs typeface="Cabin"/>
                <a:sym typeface="Cabin"/>
              </a:rPr>
              <a:t>wastage</a:t>
            </a:r>
            <a:r>
              <a:rPr lang="en-US" sz="1800">
                <a:solidFill>
                  <a:schemeClr val="dk1"/>
                </a:solidFill>
                <a:latin typeface="Cabin"/>
                <a:ea typeface="Cabin"/>
                <a:cs typeface="Cabin"/>
                <a:sym typeface="Cabin"/>
              </a:rPr>
              <a:t>, when is completion rate &gt; arrival rate?</a:t>
            </a:r>
            <a:endParaRPr sz="1800">
              <a:solidFill>
                <a:schemeClr val="dk1"/>
              </a:solidFill>
              <a:latin typeface="Cabin"/>
              <a:ea typeface="Cabin"/>
              <a:cs typeface="Cabin"/>
              <a:sym typeface="Cabin"/>
            </a:endParaRPr>
          </a:p>
        </p:txBody>
      </p:sp>
      <p:sp>
        <p:nvSpPr>
          <p:cNvPr id="1856" name="Google Shape;1856;p64"/>
          <p:cNvSpPr txBox="1"/>
          <p:nvPr/>
        </p:nvSpPr>
        <p:spPr>
          <a:xfrm>
            <a:off x="6067700" y="3452132"/>
            <a:ext cx="5845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When stable, throughput == arrival rate</a:t>
            </a:r>
            <a:endParaRPr sz="2000">
              <a:solidFill>
                <a:schemeClr val="dk1"/>
              </a:solidFill>
              <a:latin typeface="Cabin"/>
              <a:ea typeface="Cabin"/>
              <a:cs typeface="Cabin"/>
              <a:sym typeface="Cabin"/>
            </a:endParaRPr>
          </a:p>
        </p:txBody>
      </p:sp>
      <p:sp>
        <p:nvSpPr>
          <p:cNvPr id="1857" name="Google Shape;1857;p64"/>
          <p:cNvSpPr txBox="1"/>
          <p:nvPr/>
        </p:nvSpPr>
        <p:spPr>
          <a:xfrm>
            <a:off x="6079550" y="4190213"/>
            <a:ext cx="5462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What does it mean by maximizing throughput?</a:t>
            </a:r>
            <a:endParaRPr sz="2000">
              <a:solidFill>
                <a:schemeClr val="dk1"/>
              </a:solidFill>
              <a:latin typeface="Cabin"/>
              <a:ea typeface="Cabin"/>
              <a:cs typeface="Cabin"/>
              <a:sym typeface="Cabin"/>
            </a:endParaRPr>
          </a:p>
        </p:txBody>
      </p:sp>
      <p:sp>
        <p:nvSpPr>
          <p:cNvPr id="1858" name="Google Shape;1858;p64"/>
          <p:cNvSpPr txBox="1"/>
          <p:nvPr/>
        </p:nvSpPr>
        <p:spPr>
          <a:xfrm>
            <a:off x="6079550" y="4510888"/>
            <a:ext cx="5462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A: Make more arrival rates stable.</a:t>
            </a:r>
            <a:endParaRPr sz="2000">
              <a:solidFill>
                <a:schemeClr val="dk1"/>
              </a:solidFill>
              <a:latin typeface="Cabin"/>
              <a:ea typeface="Cabin"/>
              <a:cs typeface="Cabin"/>
              <a:sym typeface="Cabin"/>
            </a:endParaRPr>
          </a:p>
          <a:p>
            <a:pPr marL="0" lvl="0" indent="0" algn="l" rtl="0">
              <a:spcBef>
                <a:spcPts val="0"/>
              </a:spcBef>
              <a:spcAft>
                <a:spcPts val="0"/>
              </a:spcAft>
              <a:buNone/>
            </a:pPr>
            <a:r>
              <a:rPr lang="en-US" sz="2000">
                <a:solidFill>
                  <a:schemeClr val="dk1"/>
                </a:solidFill>
                <a:latin typeface="Cabin"/>
                <a:ea typeface="Cabin"/>
                <a:cs typeface="Cabin"/>
                <a:sym typeface="Cabin"/>
              </a:rPr>
              <a:t>Note: throughput here is the set of all arrival rates such that the system is stable.</a:t>
            </a:r>
            <a:endParaRPr sz="200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2B18-D2B4-C10B-88DD-807A05651442}"/>
              </a:ext>
            </a:extLst>
          </p:cNvPr>
          <p:cNvSpPr>
            <a:spLocks noGrp="1"/>
          </p:cNvSpPr>
          <p:nvPr>
            <p:ph type="title"/>
          </p:nvPr>
        </p:nvSpPr>
        <p:spPr/>
        <p:txBody>
          <a:bodyPr/>
          <a:lstStyle/>
          <a:p>
            <a:r>
              <a:rPr lang="en-US"/>
              <a:t>Performance Metrics</a:t>
            </a:r>
          </a:p>
        </p:txBody>
      </p:sp>
      <p:sp>
        <p:nvSpPr>
          <p:cNvPr id="3" name="Text Placeholder 2">
            <a:extLst>
              <a:ext uri="{FF2B5EF4-FFF2-40B4-BE49-F238E27FC236}">
                <a16:creationId xmlns:a16="http://schemas.microsoft.com/office/drawing/2014/main" id="{0127DB24-23DA-BA3D-5D6C-07963C40B84F}"/>
              </a:ext>
            </a:extLst>
          </p:cNvPr>
          <p:cNvSpPr>
            <a:spLocks noGrp="1"/>
          </p:cNvSpPr>
          <p:nvPr>
            <p:ph type="body" idx="1"/>
          </p:nvPr>
        </p:nvSpPr>
        <p:spPr>
          <a:xfrm>
            <a:off x="838200" y="1468275"/>
            <a:ext cx="10515600" cy="4351338"/>
          </a:xfrm>
        </p:spPr>
        <p:txBody>
          <a:bodyPr/>
          <a:lstStyle/>
          <a:p>
            <a:r>
              <a:rPr lang="en-US"/>
              <a:t>Mean Response Time (Latency)</a:t>
            </a:r>
          </a:p>
          <a:p>
            <a:r>
              <a:rPr lang="en-US"/>
              <a:t>Throughput: The set of arrival rates </a:t>
            </a:r>
            <a:r>
              <a:rPr lang="en-US" err="1"/>
              <a:t>s.t.</a:t>
            </a:r>
            <a:r>
              <a:rPr lang="en-US"/>
              <a:t> the system is stable.</a:t>
            </a:r>
          </a:p>
          <a:p>
            <a:r>
              <a:rPr lang="en-US"/>
              <a:t>Some Ideas on scheduling </a:t>
            </a:r>
            <a:r>
              <a:rPr lang="en-US" err="1"/>
              <a:t>Multiresource</a:t>
            </a:r>
            <a:r>
              <a:rPr lang="en-US"/>
              <a:t> Jobs:</a:t>
            </a:r>
          </a:p>
          <a:p>
            <a:pPr lvl="1"/>
            <a:r>
              <a:rPr lang="en-US"/>
              <a:t>FCFS (First-Come-First-Served)</a:t>
            </a:r>
          </a:p>
          <a:p>
            <a:pPr lvl="1"/>
            <a:r>
              <a:rPr lang="en-US"/>
              <a:t>Minimize Wastage</a:t>
            </a:r>
          </a:p>
          <a:p>
            <a:pPr lvl="1"/>
            <a:r>
              <a:rPr lang="en-US"/>
              <a:t>Maximize # Jobs in Service</a:t>
            </a:r>
          </a:p>
        </p:txBody>
      </p:sp>
      <p:sp>
        <p:nvSpPr>
          <p:cNvPr id="4" name="Slide Number Placeholder 3">
            <a:extLst>
              <a:ext uri="{FF2B5EF4-FFF2-40B4-BE49-F238E27FC236}">
                <a16:creationId xmlns:a16="http://schemas.microsoft.com/office/drawing/2014/main" id="{ABA3C1EA-4558-ED26-2693-1A54ACF15B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62</a:t>
            </a:fld>
            <a:endParaRPr lang="en-US"/>
          </a:p>
        </p:txBody>
      </p:sp>
    </p:spTree>
    <p:extLst>
      <p:ext uri="{BB962C8B-B14F-4D97-AF65-F5344CB8AC3E}">
        <p14:creationId xmlns:p14="http://schemas.microsoft.com/office/powerpoint/2010/main" val="830275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363"/>
        <p:cNvGrpSpPr/>
        <p:nvPr/>
      </p:nvGrpSpPr>
      <p:grpSpPr>
        <a:xfrm>
          <a:off x="0" y="0"/>
          <a:ext cx="0" cy="0"/>
          <a:chOff x="0" y="0"/>
          <a:chExt cx="0" cy="0"/>
        </a:xfrm>
      </p:grpSpPr>
      <p:sp>
        <p:nvSpPr>
          <p:cNvPr id="364" name="Google Shape;364;p2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500"/>
              <a:t>State-of-the-art </a:t>
            </a:r>
            <a:r>
              <a:rPr lang="en-US" sz="3500" err="1"/>
              <a:t>Multiresource</a:t>
            </a:r>
            <a:r>
              <a:rPr lang="en-US" sz="3500"/>
              <a:t> Scheduling Policy</a:t>
            </a:r>
            <a:endParaRPr sz="3500"/>
          </a:p>
        </p:txBody>
      </p:sp>
      <p:sp>
        <p:nvSpPr>
          <p:cNvPr id="2" name="Text Placeholder 1">
            <a:extLst>
              <a:ext uri="{FF2B5EF4-FFF2-40B4-BE49-F238E27FC236}">
                <a16:creationId xmlns:a16="http://schemas.microsoft.com/office/drawing/2014/main" id="{73EE6D68-0FC0-FEAE-3C93-1D21A3C939EB}"/>
              </a:ext>
            </a:extLst>
          </p:cNvPr>
          <p:cNvSpPr>
            <a:spLocks noGrp="1"/>
          </p:cNvSpPr>
          <p:nvPr>
            <p:ph type="body" idx="1"/>
          </p:nvPr>
        </p:nvSpPr>
        <p:spPr>
          <a:xfrm>
            <a:off x="838200" y="1510316"/>
            <a:ext cx="5181600" cy="4351338"/>
          </a:xfrm>
        </p:spPr>
        <p:txBody>
          <a:bodyPr/>
          <a:lstStyle/>
          <a:p>
            <a:pPr marL="0" lvl="0" indent="0" algn="l" rtl="0">
              <a:spcBef>
                <a:spcPts val="1000"/>
              </a:spcBef>
              <a:spcAft>
                <a:spcPts val="0"/>
              </a:spcAft>
              <a:buNone/>
            </a:pPr>
            <a:r>
              <a:rPr lang="en-US" i="1" err="1"/>
              <a:t>MaxWeight</a:t>
            </a:r>
            <a:r>
              <a:rPr lang="en-US" i="1"/>
              <a:t> Policy (</a:t>
            </a:r>
            <a:r>
              <a:rPr lang="en-US" i="1" err="1"/>
              <a:t>Maguluri</a:t>
            </a:r>
            <a:r>
              <a:rPr lang="en-US" i="1"/>
              <a:t> 2013): </a:t>
            </a:r>
            <a:r>
              <a:rPr lang="en-US" sz="2200" i="1"/>
              <a:t>Maximize weighted # of jobs in service</a:t>
            </a:r>
          </a:p>
          <a:p>
            <a:pPr marL="457200" lvl="0" indent="-406400" algn="l" rtl="0">
              <a:spcBef>
                <a:spcPts val="1000"/>
              </a:spcBef>
              <a:spcAft>
                <a:spcPts val="0"/>
              </a:spcAft>
              <a:buSzPts val="2800"/>
              <a:buChar char="●"/>
            </a:pPr>
            <a:r>
              <a:rPr lang="en-US"/>
              <a:t>😊 </a:t>
            </a:r>
            <a:r>
              <a:rPr lang="en-US" b="1"/>
              <a:t>Maximizes throughput</a:t>
            </a:r>
          </a:p>
          <a:p>
            <a:pPr marL="457200" lvl="0" indent="-406400" algn="l" rtl="0">
              <a:spcBef>
                <a:spcPts val="0"/>
              </a:spcBef>
              <a:spcAft>
                <a:spcPts val="0"/>
              </a:spcAft>
              <a:buSzPts val="2800"/>
              <a:buChar char="●"/>
            </a:pPr>
            <a:r>
              <a:rPr lang="en-US"/>
              <a:t>😊 Good response time performance</a:t>
            </a:r>
          </a:p>
          <a:p>
            <a:pPr marL="457200" lvl="0" indent="-406400" algn="l" rtl="0">
              <a:spcBef>
                <a:spcPts val="0"/>
              </a:spcBef>
              <a:spcAft>
                <a:spcPts val="0"/>
              </a:spcAft>
              <a:buSzPts val="2800"/>
              <a:buChar char="●"/>
            </a:pPr>
            <a:r>
              <a:rPr lang="en-US"/>
              <a:t>😢 Solves a bin-packing problem continuously</a:t>
            </a:r>
          </a:p>
          <a:p>
            <a:pPr marL="457200" lvl="0" indent="-406400" algn="l" rtl="0">
              <a:spcBef>
                <a:spcPts val="0"/>
              </a:spcBef>
              <a:spcAft>
                <a:spcPts val="0"/>
              </a:spcAft>
              <a:buSzPts val="2800"/>
              <a:buChar char="●"/>
            </a:pPr>
            <a:r>
              <a:rPr lang="en-US"/>
              <a:t>😢 Response time too complex to analyze</a:t>
            </a:r>
          </a:p>
          <a:p>
            <a:endParaRPr lang="en-US"/>
          </a:p>
        </p:txBody>
      </p:sp>
      <p:sp>
        <p:nvSpPr>
          <p:cNvPr id="3" name="Text Placeholder 2">
            <a:extLst>
              <a:ext uri="{FF2B5EF4-FFF2-40B4-BE49-F238E27FC236}">
                <a16:creationId xmlns:a16="http://schemas.microsoft.com/office/drawing/2014/main" id="{CC4F6FBF-C585-1C08-FD2B-A3C2A87B62A9}"/>
              </a:ext>
            </a:extLst>
          </p:cNvPr>
          <p:cNvSpPr>
            <a:spLocks noGrp="1"/>
          </p:cNvSpPr>
          <p:nvPr>
            <p:ph type="body" idx="2"/>
          </p:nvPr>
        </p:nvSpPr>
        <p:spPr>
          <a:xfrm>
            <a:off x="6172200" y="1508947"/>
            <a:ext cx="5181600" cy="4351338"/>
          </a:xfrm>
        </p:spPr>
        <p:txBody>
          <a:bodyPr/>
          <a:lstStyle/>
          <a:p>
            <a:pPr marL="50800" indent="0">
              <a:buNone/>
            </a:pPr>
            <a:r>
              <a:rPr lang="en-US" i="1"/>
              <a:t>Randomized Timer (Ghaderi 2016): </a:t>
            </a:r>
          </a:p>
          <a:p>
            <a:pPr lvl="0">
              <a:buChar char="●"/>
            </a:pPr>
            <a:r>
              <a:rPr lang="en-US"/>
              <a:t>😊 </a:t>
            </a:r>
            <a:r>
              <a:rPr lang="en-US" b="1"/>
              <a:t>Maximizes throughput</a:t>
            </a:r>
          </a:p>
          <a:p>
            <a:pPr lvl="0">
              <a:buChar char="●"/>
            </a:pPr>
            <a:r>
              <a:rPr lang="en-US"/>
              <a:t>😊 Simple policy</a:t>
            </a:r>
            <a:endParaRPr lang="en-US" b="1"/>
          </a:p>
          <a:p>
            <a:pPr lvl="0">
              <a:spcBef>
                <a:spcPts val="0"/>
              </a:spcBef>
              <a:buChar char="●"/>
            </a:pPr>
            <a:r>
              <a:rPr lang="en-US"/>
              <a:t>😢 Bad response time performance</a:t>
            </a:r>
          </a:p>
          <a:p>
            <a:pPr lvl="0">
              <a:spcBef>
                <a:spcPts val="0"/>
              </a:spcBef>
              <a:buChar char="●"/>
            </a:pPr>
            <a:r>
              <a:rPr lang="en-US"/>
              <a:t>😢 Response time too complex to analyze</a:t>
            </a:r>
          </a:p>
          <a:p>
            <a:pPr marL="50800" indent="0">
              <a:buNone/>
            </a:pPr>
            <a:endParaRPr lang="en-US" i="1"/>
          </a:p>
        </p:txBody>
      </p:sp>
      <p:sp>
        <p:nvSpPr>
          <p:cNvPr id="365" name="Google Shape;365;p22"/>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
        <p:nvSpPr>
          <p:cNvPr id="367" name="Google Shape;367;p22"/>
          <p:cNvSpPr txBox="1"/>
          <p:nvPr/>
        </p:nvSpPr>
        <p:spPr>
          <a:xfrm>
            <a:off x="381750" y="5408446"/>
            <a:ext cx="11428500" cy="5847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a:solidFill>
                  <a:schemeClr val="dk1"/>
                </a:solidFill>
                <a:latin typeface="Cabin"/>
                <a:ea typeface="Cabin"/>
                <a:cs typeface="Cabin"/>
                <a:sym typeface="Cabin"/>
              </a:rPr>
              <a:t>Our result: Response time analysis on simple and throughput-optimal policies</a:t>
            </a:r>
            <a:endParaRPr sz="2600" b="1">
              <a:solidFill>
                <a:schemeClr val="dk1"/>
              </a:solidFill>
              <a:latin typeface="Cabin"/>
              <a:ea typeface="Cabin"/>
              <a:cs typeface="Cabin"/>
              <a:sym typeface="Cabin"/>
            </a:endParaRPr>
          </a:p>
        </p:txBody>
      </p:sp>
    </p:spTree>
    <p:extLst>
      <p:ext uri="{BB962C8B-B14F-4D97-AF65-F5344CB8AC3E}">
        <p14:creationId xmlns:p14="http://schemas.microsoft.com/office/powerpoint/2010/main" val="20839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18CE450D-6DB0-346B-ABB5-CB2751DE1516}"/>
            </a:ext>
          </a:extLst>
        </p:cNvPr>
        <p:cNvGrpSpPr/>
        <p:nvPr/>
      </p:nvGrpSpPr>
      <p:grpSpPr>
        <a:xfrm>
          <a:off x="0" y="0"/>
          <a:ext cx="0" cy="0"/>
          <a:chOff x="0" y="0"/>
          <a:chExt cx="0" cy="0"/>
        </a:xfrm>
      </p:grpSpPr>
      <p:sp>
        <p:nvSpPr>
          <p:cNvPr id="364" name="Google Shape;364;p22">
            <a:extLst>
              <a:ext uri="{FF2B5EF4-FFF2-40B4-BE49-F238E27FC236}">
                <a16:creationId xmlns:a16="http://schemas.microsoft.com/office/drawing/2014/main" id="{B941CD0B-4E95-3669-82C7-924F6A4EEBF4}"/>
              </a:ext>
            </a:extLst>
          </p:cNvPr>
          <p:cNvSpPr txBox="1">
            <a:spLocks noGrp="1"/>
          </p:cNvSpPr>
          <p:nvPr>
            <p:ph type="title"/>
          </p:nvPr>
        </p:nvSpPr>
        <p:spPr>
          <a:xfrm>
            <a:off x="838200" y="-7107"/>
            <a:ext cx="10515600" cy="132556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500" dirty="0"/>
              <a:t>Prior Works on </a:t>
            </a:r>
            <a:r>
              <a:rPr lang="en-US" sz="3500" dirty="0" err="1"/>
              <a:t>Multiresource</a:t>
            </a:r>
            <a:r>
              <a:rPr lang="en-US" sz="3500" dirty="0"/>
              <a:t> Scheduling</a:t>
            </a:r>
            <a:endParaRPr sz="3500" dirty="0"/>
          </a:p>
        </p:txBody>
      </p:sp>
      <p:sp>
        <p:nvSpPr>
          <p:cNvPr id="365" name="Google Shape;365;p22">
            <a:extLst>
              <a:ext uri="{FF2B5EF4-FFF2-40B4-BE49-F238E27FC236}">
                <a16:creationId xmlns:a16="http://schemas.microsoft.com/office/drawing/2014/main" id="{B7AE7571-EA9A-7AE3-64D1-4D0AD8D049E2}"/>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4" name="TextBox 3">
            <a:extLst>
              <a:ext uri="{FF2B5EF4-FFF2-40B4-BE49-F238E27FC236}">
                <a16:creationId xmlns:a16="http://schemas.microsoft.com/office/drawing/2014/main" id="{34D2CEA0-0E6A-A4A9-0D98-047ED2D0B60F}"/>
              </a:ext>
            </a:extLst>
          </p:cNvPr>
          <p:cNvSpPr txBox="1"/>
          <p:nvPr/>
        </p:nvSpPr>
        <p:spPr>
          <a:xfrm>
            <a:off x="2503510" y="4603801"/>
            <a:ext cx="6421951" cy="1323439"/>
          </a:xfrm>
          <a:prstGeom prst="rect">
            <a:avLst/>
          </a:prstGeom>
          <a:noFill/>
        </p:spPr>
        <p:txBody>
          <a:bodyPr wrap="none" rtlCol="0">
            <a:spAutoFit/>
          </a:bodyPr>
          <a:lstStyle/>
          <a:p>
            <a:pPr lvl="0" rtl="0">
              <a:spcBef>
                <a:spcPts val="0"/>
              </a:spcBef>
              <a:spcAft>
                <a:spcPts val="0"/>
              </a:spcAft>
            </a:pPr>
            <a:r>
              <a:rPr lang="en-US" sz="2000" dirty="0">
                <a:solidFill>
                  <a:schemeClr val="dk1"/>
                </a:solidFill>
                <a:latin typeface="Cabin"/>
                <a:ea typeface="Cabin"/>
                <a:cs typeface="Cabin"/>
                <a:sym typeface="Cabin"/>
              </a:rPr>
              <a:t>Overview:</a:t>
            </a:r>
          </a:p>
          <a:p>
            <a:pPr lvl="0"/>
            <a:r>
              <a:rPr lang="en-US" sz="2000" b="1" dirty="0">
                <a:solidFill>
                  <a:schemeClr val="dk1"/>
                </a:solidFill>
                <a:latin typeface="Cabin"/>
                <a:ea typeface="Cabin"/>
                <a:cs typeface="Cabin"/>
                <a:sym typeface="Cabin"/>
              </a:rPr>
              <a:t>Key Result 1</a:t>
            </a:r>
            <a:r>
              <a:rPr lang="en-US" sz="2000" dirty="0">
                <a:solidFill>
                  <a:schemeClr val="dk1"/>
                </a:solidFill>
                <a:latin typeface="Cabin"/>
                <a:ea typeface="Cabin"/>
                <a:cs typeface="Cabin"/>
                <a:sym typeface="Cabin"/>
              </a:rPr>
              <a:t>: Conditions for stability of an MSR policy.</a:t>
            </a:r>
          </a:p>
          <a:p>
            <a:pPr lvl="0"/>
            <a:r>
              <a:rPr lang="en-US" sz="2000" b="1" dirty="0">
                <a:solidFill>
                  <a:schemeClr val="dk1"/>
                </a:solidFill>
                <a:latin typeface="Cabin"/>
                <a:ea typeface="Cabin"/>
                <a:cs typeface="Cabin"/>
                <a:sym typeface="Cabin"/>
              </a:rPr>
              <a:t>Key Result 2</a:t>
            </a:r>
            <a:r>
              <a:rPr lang="en-US" sz="2000" dirty="0">
                <a:solidFill>
                  <a:schemeClr val="dk1"/>
                </a:solidFill>
                <a:latin typeface="Cabin"/>
                <a:ea typeface="Cabin"/>
                <a:cs typeface="Cabin"/>
                <a:sym typeface="Cabin"/>
              </a:rPr>
              <a:t>: Bounds on mean response time for an MSR.</a:t>
            </a:r>
          </a:p>
          <a:p>
            <a:pPr lvl="0"/>
            <a:r>
              <a:rPr lang="en-US" sz="2000" b="1" dirty="0">
                <a:solidFill>
                  <a:schemeClr val="dk1"/>
                </a:solidFill>
                <a:latin typeface="Cabin"/>
                <a:ea typeface="Cabin"/>
                <a:cs typeface="Cabin"/>
                <a:sym typeface="Cabin"/>
              </a:rPr>
              <a:t>Key Result 3: </a:t>
            </a:r>
            <a:r>
              <a:rPr lang="en-US" sz="2000" dirty="0">
                <a:solidFill>
                  <a:schemeClr val="dk1"/>
                </a:solidFill>
                <a:latin typeface="Cabin"/>
                <a:ea typeface="Cabin"/>
                <a:cs typeface="Cabin"/>
                <a:sym typeface="Cabin"/>
              </a:rPr>
              <a:t>MSR under different preemption behaviors.</a:t>
            </a:r>
          </a:p>
        </p:txBody>
      </p:sp>
      <p:graphicFrame>
        <p:nvGraphicFramePr>
          <p:cNvPr id="3" name="Table 2">
            <a:extLst>
              <a:ext uri="{FF2B5EF4-FFF2-40B4-BE49-F238E27FC236}">
                <a16:creationId xmlns:a16="http://schemas.microsoft.com/office/drawing/2014/main" id="{27FCEF3B-390E-2558-3076-EB88252F506C}"/>
              </a:ext>
            </a:extLst>
          </p:cNvPr>
          <p:cNvGraphicFramePr>
            <a:graphicFrameLocks noGrp="1"/>
          </p:cNvGraphicFramePr>
          <p:nvPr>
            <p:extLst>
              <p:ext uri="{D42A27DB-BD31-4B8C-83A1-F6EECF244321}">
                <p14:modId xmlns:p14="http://schemas.microsoft.com/office/powerpoint/2010/main" val="1002736158"/>
              </p:ext>
            </p:extLst>
          </p:nvPr>
        </p:nvGraphicFramePr>
        <p:xfrm>
          <a:off x="919424" y="1171774"/>
          <a:ext cx="10353152" cy="3200400"/>
        </p:xfrm>
        <a:graphic>
          <a:graphicData uri="http://schemas.openxmlformats.org/drawingml/2006/table">
            <a:tbl>
              <a:tblPr firstRow="1" bandRow="1">
                <a:tableStyleId>{5C22544A-7EE6-4342-B048-85BDC9FD1C3A}</a:tableStyleId>
              </a:tblPr>
              <a:tblGrid>
                <a:gridCol w="2208900">
                  <a:extLst>
                    <a:ext uri="{9D8B030D-6E8A-4147-A177-3AD203B41FA5}">
                      <a16:colId xmlns:a16="http://schemas.microsoft.com/office/drawing/2014/main" val="2582185561"/>
                    </a:ext>
                  </a:extLst>
                </a:gridCol>
                <a:gridCol w="2281203">
                  <a:extLst>
                    <a:ext uri="{9D8B030D-6E8A-4147-A177-3AD203B41FA5}">
                      <a16:colId xmlns:a16="http://schemas.microsoft.com/office/drawing/2014/main" val="3726451405"/>
                    </a:ext>
                  </a:extLst>
                </a:gridCol>
                <a:gridCol w="1213032">
                  <a:extLst>
                    <a:ext uri="{9D8B030D-6E8A-4147-A177-3AD203B41FA5}">
                      <a16:colId xmlns:a16="http://schemas.microsoft.com/office/drawing/2014/main" val="546629712"/>
                    </a:ext>
                  </a:extLst>
                </a:gridCol>
                <a:gridCol w="2118597">
                  <a:extLst>
                    <a:ext uri="{9D8B030D-6E8A-4147-A177-3AD203B41FA5}">
                      <a16:colId xmlns:a16="http://schemas.microsoft.com/office/drawing/2014/main" val="2400807529"/>
                    </a:ext>
                  </a:extLst>
                </a:gridCol>
                <a:gridCol w="2531420">
                  <a:extLst>
                    <a:ext uri="{9D8B030D-6E8A-4147-A177-3AD203B41FA5}">
                      <a16:colId xmlns:a16="http://schemas.microsoft.com/office/drawing/2014/main" val="3201068516"/>
                    </a:ext>
                  </a:extLst>
                </a:gridCol>
              </a:tblGrid>
              <a:tr h="600256">
                <a:tc>
                  <a:txBody>
                    <a:bodyPr/>
                    <a:lstStyle/>
                    <a:p>
                      <a:endParaRPr lang="en-US" sz="2000" dirty="0"/>
                    </a:p>
                  </a:txBody>
                  <a:tcPr/>
                </a:tc>
                <a:tc>
                  <a:txBody>
                    <a:bodyPr/>
                    <a:lstStyle/>
                    <a:p>
                      <a:r>
                        <a:rPr lang="en-US" sz="2000" dirty="0"/>
                        <a:t>Maximizing Capacity Region</a:t>
                      </a:r>
                    </a:p>
                  </a:txBody>
                  <a:tcPr/>
                </a:tc>
                <a:tc>
                  <a:txBody>
                    <a:bodyPr/>
                    <a:lstStyle/>
                    <a:p>
                      <a:r>
                        <a:rPr lang="en-US" sz="2000" dirty="0"/>
                        <a:t>Simple</a:t>
                      </a:r>
                    </a:p>
                  </a:txBody>
                  <a:tcPr/>
                </a:tc>
                <a:tc>
                  <a:txBody>
                    <a:bodyPr/>
                    <a:lstStyle/>
                    <a:p>
                      <a:r>
                        <a:rPr lang="en-US" sz="2000" dirty="0"/>
                        <a:t>Response Time Analysis</a:t>
                      </a:r>
                    </a:p>
                  </a:txBody>
                  <a:tcPr/>
                </a:tc>
                <a:tc>
                  <a:txBody>
                    <a:bodyPr/>
                    <a:lstStyle/>
                    <a:p>
                      <a:r>
                        <a:rPr lang="en-US" sz="2000" dirty="0"/>
                        <a:t>Preemption</a:t>
                      </a:r>
                    </a:p>
                  </a:txBody>
                  <a:tcPr/>
                </a:tc>
                <a:extLst>
                  <a:ext uri="{0D108BD9-81ED-4DB2-BD59-A6C34878D82A}">
                    <a16:rowId xmlns:a16="http://schemas.microsoft.com/office/drawing/2014/main" val="2147892353"/>
                  </a:ext>
                </a:extLst>
              </a:tr>
              <a:tr h="370840">
                <a:tc>
                  <a:txBody>
                    <a:bodyPr/>
                    <a:lstStyle/>
                    <a:p>
                      <a:r>
                        <a:rPr lang="en-US" sz="2000"/>
                        <a:t>FCFS</a:t>
                      </a:r>
                    </a:p>
                  </a:txBody>
                  <a:tcPr/>
                </a:tc>
                <a:tc>
                  <a:txBody>
                    <a:bodyPr/>
                    <a:lstStyle/>
                    <a:p>
                      <a:r>
                        <a:rPr lang="en-US" sz="2000" dirty="0">
                          <a:solidFill>
                            <a:schemeClr val="bg1"/>
                          </a:solidFill>
                        </a:rPr>
                        <a:t>No</a:t>
                      </a:r>
                    </a:p>
                  </a:txBody>
                  <a:tcPr>
                    <a:solidFill>
                      <a:schemeClr val="accent2"/>
                    </a:solidFill>
                  </a:tcPr>
                </a:tc>
                <a:tc>
                  <a:txBody>
                    <a:bodyPr/>
                    <a:lstStyle/>
                    <a:p>
                      <a:r>
                        <a:rPr lang="en-US" sz="2000" dirty="0"/>
                        <a:t>Simple</a:t>
                      </a:r>
                    </a:p>
                  </a:txBody>
                  <a:tcPr/>
                </a:tc>
                <a:tc>
                  <a:txBody>
                    <a:bodyPr/>
                    <a:lstStyle/>
                    <a:p>
                      <a:r>
                        <a:rPr lang="en-US" sz="2000" dirty="0"/>
                        <a:t>Bounds [3]</a:t>
                      </a:r>
                    </a:p>
                  </a:txBody>
                  <a:tcPr/>
                </a:tc>
                <a:tc>
                  <a:txBody>
                    <a:bodyPr/>
                    <a:lstStyle/>
                    <a:p>
                      <a:r>
                        <a:rPr lang="en-US" sz="2000" dirty="0">
                          <a:solidFill>
                            <a:schemeClr val="bg1"/>
                          </a:solidFill>
                        </a:rPr>
                        <a:t>Non-preemptive</a:t>
                      </a:r>
                    </a:p>
                  </a:txBody>
                  <a:tcPr>
                    <a:solidFill>
                      <a:schemeClr val="accent2"/>
                    </a:solidFill>
                  </a:tcPr>
                </a:tc>
                <a:extLst>
                  <a:ext uri="{0D108BD9-81ED-4DB2-BD59-A6C34878D82A}">
                    <a16:rowId xmlns:a16="http://schemas.microsoft.com/office/drawing/2014/main" val="249616347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err="1"/>
                        <a:t>MaxWeight</a:t>
                      </a:r>
                      <a:r>
                        <a:rPr lang="en-US" sz="2000" dirty="0"/>
                        <a:t> [1]</a:t>
                      </a:r>
                    </a:p>
                  </a:txBody>
                  <a:tcPr/>
                </a:tc>
                <a:tc>
                  <a:txBody>
                    <a:bodyPr/>
                    <a:lstStyle/>
                    <a:p>
                      <a:r>
                        <a:rPr lang="en-US" sz="2000" dirty="0"/>
                        <a:t>Yes</a:t>
                      </a:r>
                    </a:p>
                  </a:txBody>
                  <a:tcPr/>
                </a:tc>
                <a:tc>
                  <a:txBody>
                    <a:bodyPr/>
                    <a:lstStyle/>
                    <a:p>
                      <a:r>
                        <a:rPr lang="en-US" sz="2000" dirty="0">
                          <a:solidFill>
                            <a:schemeClr val="bg1"/>
                          </a:solidFill>
                        </a:rPr>
                        <a:t>Complex</a:t>
                      </a:r>
                    </a:p>
                  </a:txBody>
                  <a:tcPr>
                    <a:solidFill>
                      <a:schemeClr val="accent2"/>
                    </a:solidFill>
                  </a:tcPr>
                </a:tc>
                <a:tc>
                  <a:txBody>
                    <a:bodyPr/>
                    <a:lstStyle/>
                    <a:p>
                      <a:r>
                        <a:rPr lang="en-US" sz="2000" dirty="0"/>
                        <a:t>Heavy traffic only</a:t>
                      </a:r>
                    </a:p>
                  </a:txBody>
                  <a:tcPr/>
                </a:tc>
                <a:tc>
                  <a:txBody>
                    <a:bodyPr/>
                    <a:lstStyle/>
                    <a:p>
                      <a:r>
                        <a:rPr lang="en-US" sz="2000" dirty="0">
                          <a:solidFill>
                            <a:schemeClr val="bg1"/>
                          </a:solidFill>
                        </a:rPr>
                        <a:t>Preemptive</a:t>
                      </a:r>
                    </a:p>
                  </a:txBody>
                  <a:tcPr>
                    <a:solidFill>
                      <a:schemeClr val="accent2"/>
                    </a:solidFill>
                  </a:tcPr>
                </a:tc>
                <a:extLst>
                  <a:ext uri="{0D108BD9-81ED-4DB2-BD59-A6C34878D82A}">
                    <a16:rowId xmlns:a16="http://schemas.microsoft.com/office/drawing/2014/main" val="269578185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Randomized Timer [2]</a:t>
                      </a:r>
                    </a:p>
                  </a:txBody>
                  <a:tcPr/>
                </a:tc>
                <a:tc>
                  <a:txBody>
                    <a:bodyPr/>
                    <a:lstStyle/>
                    <a:p>
                      <a:r>
                        <a:rPr lang="en-US" sz="2000" dirty="0"/>
                        <a:t>Yes</a:t>
                      </a:r>
                    </a:p>
                  </a:txBody>
                  <a:tcPr/>
                </a:tc>
                <a:tc>
                  <a:txBody>
                    <a:bodyPr/>
                    <a:lstStyle/>
                    <a:p>
                      <a:r>
                        <a:rPr lang="en-US" sz="2000" dirty="0"/>
                        <a:t>Simple</a:t>
                      </a:r>
                    </a:p>
                  </a:txBody>
                  <a:tcPr/>
                </a:tc>
                <a:tc>
                  <a:txBody>
                    <a:bodyPr/>
                    <a:lstStyle/>
                    <a:p>
                      <a:r>
                        <a:rPr lang="en-US" sz="2000" dirty="0">
                          <a:solidFill>
                            <a:schemeClr val="bg1"/>
                          </a:solidFill>
                        </a:rPr>
                        <a:t>No</a:t>
                      </a:r>
                    </a:p>
                  </a:txBody>
                  <a:tcPr>
                    <a:solidFill>
                      <a:schemeClr val="accent2"/>
                    </a:solidFill>
                  </a:tcPr>
                </a:tc>
                <a:tc>
                  <a:txBody>
                    <a:bodyPr/>
                    <a:lstStyle/>
                    <a:p>
                      <a:r>
                        <a:rPr lang="en-US" sz="2000" dirty="0">
                          <a:solidFill>
                            <a:schemeClr val="bg1"/>
                          </a:solidFill>
                        </a:rPr>
                        <a:t>Non-preemptive</a:t>
                      </a:r>
                    </a:p>
                  </a:txBody>
                  <a:tcPr>
                    <a:solidFill>
                      <a:schemeClr val="accent2"/>
                    </a:solidFill>
                  </a:tcPr>
                </a:tc>
                <a:extLst>
                  <a:ext uri="{0D108BD9-81ED-4DB2-BD59-A6C34878D82A}">
                    <a16:rowId xmlns:a16="http://schemas.microsoft.com/office/drawing/2014/main" val="3476433233"/>
                  </a:ext>
                </a:extLst>
              </a:tr>
              <a:tr h="370840">
                <a:tc>
                  <a:txBody>
                    <a:bodyPr/>
                    <a:lstStyle/>
                    <a:p>
                      <a:r>
                        <a:rPr lang="en-US" sz="2000" b="1" dirty="0"/>
                        <a:t>Markovian Service Rate</a:t>
                      </a:r>
                    </a:p>
                  </a:txBody>
                  <a:tcPr/>
                </a:tc>
                <a:tc>
                  <a:txBody>
                    <a:bodyPr/>
                    <a:lstStyle/>
                    <a:p>
                      <a:r>
                        <a:rPr lang="en-US" sz="2000" b="1" dirty="0"/>
                        <a:t>Yes</a:t>
                      </a:r>
                    </a:p>
                  </a:txBody>
                  <a:tcPr/>
                </a:tc>
                <a:tc>
                  <a:txBody>
                    <a:bodyPr/>
                    <a:lstStyle/>
                    <a:p>
                      <a:r>
                        <a:rPr lang="en-US" sz="2000" b="1" dirty="0"/>
                        <a:t>Simple</a:t>
                      </a:r>
                    </a:p>
                  </a:txBody>
                  <a:tcPr/>
                </a:tc>
                <a:tc>
                  <a:txBody>
                    <a:bodyPr/>
                    <a:lstStyle/>
                    <a:p>
                      <a:r>
                        <a:rPr lang="en-US" sz="2000" b="1" dirty="0"/>
                        <a:t>Additively-tight bounds</a:t>
                      </a:r>
                    </a:p>
                  </a:txBody>
                  <a:tcPr/>
                </a:tc>
                <a:tc>
                  <a:txBody>
                    <a:bodyPr/>
                    <a:lstStyle/>
                    <a:p>
                      <a:r>
                        <a:rPr lang="en-US" sz="2000" b="1" dirty="0"/>
                        <a:t>General</a:t>
                      </a:r>
                    </a:p>
                  </a:txBody>
                  <a:tcPr/>
                </a:tc>
                <a:extLst>
                  <a:ext uri="{0D108BD9-81ED-4DB2-BD59-A6C34878D82A}">
                    <a16:rowId xmlns:a16="http://schemas.microsoft.com/office/drawing/2014/main" val="4021983415"/>
                  </a:ext>
                </a:extLst>
              </a:tr>
            </a:tbl>
          </a:graphicData>
        </a:graphic>
      </p:graphicFrame>
    </p:spTree>
    <p:extLst>
      <p:ext uri="{BB962C8B-B14F-4D97-AF65-F5344CB8AC3E}">
        <p14:creationId xmlns:p14="http://schemas.microsoft.com/office/powerpoint/2010/main" val="233260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7"/>
          <p:cNvSpPr txBox="1">
            <a:spLocks noGrp="1"/>
          </p:cNvSpPr>
          <p:nvPr>
            <p:ph type="title"/>
          </p:nvPr>
        </p:nvSpPr>
        <p:spPr>
          <a:xfrm>
            <a:off x="284306" y="-6845"/>
            <a:ext cx="11666135"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400" dirty="0"/>
              <a:t>Key Result 1: How can MSR stabilize a system?</a:t>
            </a:r>
            <a:endParaRPr sz="3400" dirty="0"/>
          </a:p>
        </p:txBody>
      </p:sp>
      <p:sp>
        <p:nvSpPr>
          <p:cNvPr id="670" name="Google Shape;670;p27"/>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grpSp>
        <p:nvGrpSpPr>
          <p:cNvPr id="671" name="Google Shape;671;p27"/>
          <p:cNvGrpSpPr/>
          <p:nvPr/>
        </p:nvGrpSpPr>
        <p:grpSpPr>
          <a:xfrm>
            <a:off x="81707" y="1696943"/>
            <a:ext cx="4721050" cy="3485782"/>
            <a:chOff x="948164" y="1696943"/>
            <a:chExt cx="4721050" cy="3485782"/>
          </a:xfrm>
        </p:grpSpPr>
        <p:cxnSp>
          <p:nvCxnSpPr>
            <p:cNvPr id="672" name="Google Shape;672;p27"/>
            <p:cNvCxnSpPr/>
            <p:nvPr/>
          </p:nvCxnSpPr>
          <p:spPr>
            <a:xfrm rot="10800000">
              <a:off x="1774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673" name="Google Shape;673;p27"/>
            <p:cNvCxnSpPr/>
            <p:nvPr/>
          </p:nvCxnSpPr>
          <p:spPr>
            <a:xfrm>
              <a:off x="1787225" y="4735100"/>
              <a:ext cx="2633400" cy="0"/>
            </a:xfrm>
            <a:prstGeom prst="straightConnector1">
              <a:avLst/>
            </a:prstGeom>
            <a:noFill/>
            <a:ln w="9525" cap="flat" cmpd="sng">
              <a:solidFill>
                <a:schemeClr val="dk2"/>
              </a:solidFill>
              <a:prstDash val="solid"/>
              <a:round/>
              <a:headEnd type="none" w="med" len="med"/>
              <a:tailEnd type="triangle" w="med" len="med"/>
            </a:ln>
          </p:spPr>
        </p:cxnSp>
        <p:sp>
          <p:nvSpPr>
            <p:cNvPr id="674" name="Google Shape;674;p27"/>
            <p:cNvSpPr/>
            <p:nvPr/>
          </p:nvSpPr>
          <p:spPr>
            <a:xfrm>
              <a:off x="3388675" y="44186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675" name="Google Shape;675;p27"/>
                <p:cNvSpPr txBox="1"/>
                <p:nvPr/>
              </p:nvSpPr>
              <p:spPr>
                <a:xfrm>
                  <a:off x="948164" y="1696943"/>
                  <a:ext cx="358423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2000" b="0" i="1" smtClean="0">
                              <a:solidFill>
                                <a:schemeClr val="accent2"/>
                              </a:solidFill>
                              <a:latin typeface="Cambria Math" panose="02040503050406030204" pitchFamily="18" charset="0"/>
                              <a:ea typeface="Cabin"/>
                              <a:cs typeface="Cabin"/>
                              <a:sym typeface="Cabin"/>
                            </a:rPr>
                          </m:ctrlPr>
                        </m:sSubPr>
                        <m:e>
                          <m:r>
                            <a:rPr lang="en-US" sz="2000" b="0" i="1" smtClean="0">
                              <a:solidFill>
                                <a:schemeClr val="accent2"/>
                              </a:solidFill>
                              <a:latin typeface="Cambria Math" panose="02040503050406030204" pitchFamily="18" charset="0"/>
                              <a:ea typeface="Cabin"/>
                              <a:cs typeface="Cabin"/>
                              <a:sym typeface="Cabin"/>
                            </a:rPr>
                            <m:t>𝜆</m:t>
                          </m:r>
                        </m:e>
                        <m:sub>
                          <m:r>
                            <a:rPr lang="en-US" sz="2000" b="0" i="1" smtClean="0">
                              <a:solidFill>
                                <a:schemeClr val="accent2"/>
                              </a:solidFill>
                              <a:latin typeface="Cambria Math" panose="02040503050406030204" pitchFamily="18" charset="0"/>
                              <a:ea typeface="Cabin"/>
                              <a:cs typeface="Cabin"/>
                              <a:sym typeface="Cabin"/>
                            </a:rPr>
                            <m:t>2</m:t>
                          </m:r>
                        </m:sub>
                      </m:sSub>
                      <m:r>
                        <a:rPr lang="en-US" sz="2000" b="0" i="0" smtClean="0">
                          <a:solidFill>
                            <a:schemeClr val="dk1"/>
                          </a:solidFill>
                          <a:latin typeface="Cambria Math" panose="02040503050406030204" pitchFamily="18" charset="0"/>
                          <a:ea typeface="Cabin"/>
                          <a:cs typeface="Cabin"/>
                          <a:sym typeface="Cabin"/>
                        </a:rPr>
                        <m:t> </m:t>
                      </m:r>
                    </m:oMath>
                  </a14:m>
                  <a:r>
                    <a:rPr lang="en-US" sz="2000" dirty="0">
                      <a:solidFill>
                        <a:schemeClr val="dk1"/>
                      </a:solidFill>
                      <a:latin typeface="Cabin"/>
                      <a:ea typeface="Cabin"/>
                      <a:cs typeface="Cabin"/>
                      <a:sym typeface="Cabin"/>
                    </a:rPr>
                    <a:t>(jobs/sec)</a:t>
                  </a:r>
                  <a:endParaRPr sz="2000" dirty="0">
                    <a:solidFill>
                      <a:schemeClr val="dk1"/>
                    </a:solidFill>
                    <a:latin typeface="Cabin"/>
                    <a:ea typeface="Cabin"/>
                    <a:cs typeface="Cabin"/>
                    <a:sym typeface="Cabin"/>
                  </a:endParaRPr>
                </a:p>
              </p:txBody>
            </p:sp>
          </mc:Choice>
          <mc:Fallback xmlns="">
            <p:sp>
              <p:nvSpPr>
                <p:cNvPr id="675" name="Google Shape;675;p27"/>
                <p:cNvSpPr txBox="1">
                  <a:spLocks noRot="1" noChangeAspect="1" noMove="1" noResize="1" noEditPoints="1" noAdjustHandles="1" noChangeArrowheads="1" noChangeShapeType="1" noTextEdit="1"/>
                </p:cNvSpPr>
                <p:nvPr/>
              </p:nvSpPr>
              <p:spPr>
                <a:xfrm>
                  <a:off x="948164" y="1696943"/>
                  <a:ext cx="3584239" cy="492412"/>
                </a:xfrm>
                <a:prstGeom prst="rect">
                  <a:avLst/>
                </a:prstGeom>
                <a:blipFill>
                  <a:blip r:embed="rId3"/>
                  <a:stretch>
                    <a:fillRect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6" name="Google Shape;676;p27"/>
                <p:cNvSpPr txBox="1"/>
                <p:nvPr/>
              </p:nvSpPr>
              <p:spPr>
                <a:xfrm>
                  <a:off x="3919757" y="4690313"/>
                  <a:ext cx="174945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2000" b="0" i="1" smtClean="0">
                              <a:solidFill>
                                <a:schemeClr val="accent2"/>
                              </a:solidFill>
                              <a:latin typeface="Cambria Math" panose="02040503050406030204" pitchFamily="18" charset="0"/>
                              <a:ea typeface="Cabin"/>
                              <a:cs typeface="Cabin"/>
                              <a:sym typeface="Cabin"/>
                            </a:rPr>
                          </m:ctrlPr>
                        </m:sSubPr>
                        <m:e>
                          <m:r>
                            <a:rPr lang="en-US" sz="2000" b="0" i="1" smtClean="0">
                              <a:solidFill>
                                <a:schemeClr val="accent2"/>
                              </a:solidFill>
                              <a:latin typeface="Cambria Math" panose="02040503050406030204" pitchFamily="18" charset="0"/>
                              <a:ea typeface="Cabin"/>
                              <a:cs typeface="Cabin"/>
                              <a:sym typeface="Cabin"/>
                            </a:rPr>
                            <m:t>𝜆</m:t>
                          </m:r>
                        </m:e>
                        <m:sub>
                          <m:r>
                            <a:rPr lang="en-US" sz="2000" b="0" i="1" smtClean="0">
                              <a:solidFill>
                                <a:schemeClr val="accent2"/>
                              </a:solidFill>
                              <a:latin typeface="Cambria Math" panose="02040503050406030204" pitchFamily="18" charset="0"/>
                              <a:ea typeface="Cabin"/>
                              <a:cs typeface="Cabin"/>
                              <a:sym typeface="Cabin"/>
                            </a:rPr>
                            <m:t>1</m:t>
                          </m:r>
                        </m:sub>
                      </m:sSub>
                    </m:oMath>
                  </a14:m>
                  <a:r>
                    <a:rPr lang="en-US" sz="2000" dirty="0">
                      <a:solidFill>
                        <a:schemeClr val="dk1"/>
                      </a:solidFill>
                      <a:latin typeface="Cabin"/>
                      <a:ea typeface="Cabin"/>
                      <a:cs typeface="Cabin"/>
                      <a:sym typeface="Cabin"/>
                    </a:rPr>
                    <a:t> (jobs/sec)</a:t>
                  </a:r>
                  <a:endParaRPr sz="2000" dirty="0">
                    <a:solidFill>
                      <a:schemeClr val="dk1"/>
                    </a:solidFill>
                    <a:latin typeface="Cabin"/>
                    <a:ea typeface="Cabin"/>
                    <a:cs typeface="Cabin"/>
                    <a:sym typeface="Cabin"/>
                  </a:endParaRPr>
                </a:p>
              </p:txBody>
            </p:sp>
          </mc:Choice>
          <mc:Fallback xmlns="">
            <p:sp>
              <p:nvSpPr>
                <p:cNvPr id="676" name="Google Shape;676;p27"/>
                <p:cNvSpPr txBox="1">
                  <a:spLocks noRot="1" noChangeAspect="1" noMove="1" noResize="1" noEditPoints="1" noAdjustHandles="1" noChangeArrowheads="1" noChangeShapeType="1" noTextEdit="1"/>
                </p:cNvSpPr>
                <p:nvPr/>
              </p:nvSpPr>
              <p:spPr>
                <a:xfrm>
                  <a:off x="3919757" y="4690313"/>
                  <a:ext cx="1749457" cy="492412"/>
                </a:xfrm>
                <a:prstGeom prst="rect">
                  <a:avLst/>
                </a:prstGeom>
                <a:blipFill>
                  <a:blip r:embed="rId4"/>
                  <a:stretch>
                    <a:fillRect b="-10000"/>
                  </a:stretch>
                </a:blipFill>
                <a:ln>
                  <a:noFill/>
                </a:ln>
              </p:spPr>
              <p:txBody>
                <a:bodyPr/>
                <a:lstStyle/>
                <a:p>
                  <a:r>
                    <a:rPr lang="en-US">
                      <a:noFill/>
                    </a:rPr>
                    <a:t> </a:t>
                  </a:r>
                </a:p>
              </p:txBody>
            </p:sp>
          </mc:Fallback>
        </mc:AlternateContent>
      </p:grpSp>
      <p:grpSp>
        <p:nvGrpSpPr>
          <p:cNvPr id="677" name="Google Shape;677;p27"/>
          <p:cNvGrpSpPr/>
          <p:nvPr/>
        </p:nvGrpSpPr>
        <p:grpSpPr>
          <a:xfrm>
            <a:off x="9661850" y="3124196"/>
            <a:ext cx="2252025" cy="1157965"/>
            <a:chOff x="6446263" y="3027921"/>
            <a:chExt cx="2252025" cy="1157965"/>
          </a:xfrm>
        </p:grpSpPr>
        <p:grpSp>
          <p:nvGrpSpPr>
            <p:cNvPr id="678" name="Google Shape;678;p27"/>
            <p:cNvGrpSpPr/>
            <p:nvPr/>
          </p:nvGrpSpPr>
          <p:grpSpPr>
            <a:xfrm>
              <a:off x="6446263" y="3027921"/>
              <a:ext cx="2252025" cy="802159"/>
              <a:chOff x="3551500" y="3947934"/>
              <a:chExt cx="2252025" cy="802159"/>
            </a:xfrm>
          </p:grpSpPr>
          <p:sp>
            <p:nvSpPr>
              <p:cNvPr id="679" name="Google Shape;679;p27"/>
              <p:cNvSpPr/>
              <p:nvPr/>
            </p:nvSpPr>
            <p:spPr>
              <a:xfrm>
                <a:off x="3551500" y="40395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0" name="Google Shape;680;p27"/>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1" name="Google Shape;681;p27"/>
              <p:cNvSpPr txBox="1"/>
              <p:nvPr/>
            </p:nvSpPr>
            <p:spPr>
              <a:xfrm>
                <a:off x="4998325" y="3947934"/>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682" name="Google Shape;682;p27"/>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grpSp>
        <p:sp>
          <p:nvSpPr>
            <p:cNvPr id="683" name="Google Shape;683;p27"/>
            <p:cNvSpPr/>
            <p:nvPr/>
          </p:nvSpPr>
          <p:spPr>
            <a:xfrm>
              <a:off x="6446263" y="3120522"/>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4" name="Google Shape;684;p27"/>
            <p:cNvSpPr/>
            <p:nvPr/>
          </p:nvSpPr>
          <p:spPr>
            <a:xfrm>
              <a:off x="6811979" y="359122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5" name="Google Shape;685;p27"/>
            <p:cNvSpPr/>
            <p:nvPr/>
          </p:nvSpPr>
          <p:spPr>
            <a:xfrm>
              <a:off x="6446263" y="3591222"/>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6" name="Google Shape;686;p27"/>
            <p:cNvSpPr/>
            <p:nvPr/>
          </p:nvSpPr>
          <p:spPr>
            <a:xfrm>
              <a:off x="7177679" y="3120520"/>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7" name="Google Shape;687;p27"/>
            <p:cNvSpPr txBox="1"/>
            <p:nvPr/>
          </p:nvSpPr>
          <p:spPr>
            <a:xfrm>
              <a:off x="6872875" y="3816587"/>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3: (1,1)</a:t>
              </a:r>
              <a:endParaRPr sz="1200">
                <a:solidFill>
                  <a:schemeClr val="dk1"/>
                </a:solidFill>
                <a:latin typeface="Cabin"/>
                <a:ea typeface="Cabin"/>
                <a:cs typeface="Cabin"/>
                <a:sym typeface="Cabin"/>
              </a:endParaRPr>
            </a:p>
          </p:txBody>
        </p:sp>
      </p:grpSp>
      <p:grpSp>
        <p:nvGrpSpPr>
          <p:cNvPr id="688" name="Google Shape;688;p27"/>
          <p:cNvGrpSpPr/>
          <p:nvPr/>
        </p:nvGrpSpPr>
        <p:grpSpPr>
          <a:xfrm>
            <a:off x="9661838" y="1587959"/>
            <a:ext cx="2252025" cy="1155240"/>
            <a:chOff x="2343650" y="3029284"/>
            <a:chExt cx="2252025" cy="1155240"/>
          </a:xfrm>
        </p:grpSpPr>
        <p:grpSp>
          <p:nvGrpSpPr>
            <p:cNvPr id="689" name="Google Shape;689;p27"/>
            <p:cNvGrpSpPr/>
            <p:nvPr/>
          </p:nvGrpSpPr>
          <p:grpSpPr>
            <a:xfrm>
              <a:off x="2343650" y="3029284"/>
              <a:ext cx="2252025" cy="802159"/>
              <a:chOff x="3551500" y="3947934"/>
              <a:chExt cx="2252025" cy="802159"/>
            </a:xfrm>
          </p:grpSpPr>
          <p:sp>
            <p:nvSpPr>
              <p:cNvPr id="690" name="Google Shape;690;p27"/>
              <p:cNvSpPr/>
              <p:nvPr/>
            </p:nvSpPr>
            <p:spPr>
              <a:xfrm>
                <a:off x="3551500" y="40395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91" name="Google Shape;691;p27"/>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92" name="Google Shape;692;p27"/>
              <p:cNvSpPr txBox="1"/>
              <p:nvPr/>
            </p:nvSpPr>
            <p:spPr>
              <a:xfrm>
                <a:off x="4998325" y="3947934"/>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693" name="Google Shape;693;p27"/>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grpSp>
        <p:sp>
          <p:nvSpPr>
            <p:cNvPr id="694" name="Google Shape;694;p27"/>
            <p:cNvSpPr/>
            <p:nvPr/>
          </p:nvSpPr>
          <p:spPr>
            <a:xfrm>
              <a:off x="2343650" y="3121885"/>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95" name="Google Shape;695;p27"/>
            <p:cNvSpPr/>
            <p:nvPr/>
          </p:nvSpPr>
          <p:spPr>
            <a:xfrm>
              <a:off x="3084671" y="3121885"/>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96" name="Google Shape;696;p27"/>
            <p:cNvSpPr/>
            <p:nvPr/>
          </p:nvSpPr>
          <p:spPr>
            <a:xfrm>
              <a:off x="2343650" y="359258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97" name="Google Shape;697;p27"/>
            <p:cNvSpPr txBox="1"/>
            <p:nvPr/>
          </p:nvSpPr>
          <p:spPr>
            <a:xfrm>
              <a:off x="2692175" y="3815224"/>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2: (2,0)</a:t>
              </a:r>
              <a:endParaRPr sz="1200">
                <a:solidFill>
                  <a:schemeClr val="dk1"/>
                </a:solidFill>
                <a:latin typeface="Cabin"/>
                <a:ea typeface="Cabin"/>
                <a:cs typeface="Cabin"/>
                <a:sym typeface="Cabin"/>
              </a:endParaRPr>
            </a:p>
          </p:txBody>
        </p:sp>
        <p:sp>
          <p:nvSpPr>
            <p:cNvPr id="698" name="Google Shape;698;p27"/>
            <p:cNvSpPr/>
            <p:nvPr/>
          </p:nvSpPr>
          <p:spPr>
            <a:xfrm>
              <a:off x="2718275" y="3591222"/>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699" name="Google Shape;699;p27"/>
          <p:cNvGrpSpPr/>
          <p:nvPr/>
        </p:nvGrpSpPr>
        <p:grpSpPr>
          <a:xfrm>
            <a:off x="5891924" y="1687618"/>
            <a:ext cx="4554470" cy="3477021"/>
            <a:chOff x="6514775" y="1687618"/>
            <a:chExt cx="4554470" cy="3477021"/>
          </a:xfrm>
        </p:grpSpPr>
        <p:grpSp>
          <p:nvGrpSpPr>
            <p:cNvPr id="700" name="Google Shape;700;p27"/>
            <p:cNvGrpSpPr/>
            <p:nvPr/>
          </p:nvGrpSpPr>
          <p:grpSpPr>
            <a:xfrm>
              <a:off x="6514775" y="1687618"/>
              <a:ext cx="4554470" cy="3477021"/>
              <a:chOff x="6514775" y="1687618"/>
              <a:chExt cx="4554470" cy="3477021"/>
            </a:xfrm>
          </p:grpSpPr>
          <p:sp>
            <p:nvSpPr>
              <p:cNvPr id="701" name="Google Shape;701;p27"/>
              <p:cNvSpPr/>
              <p:nvPr/>
            </p:nvSpPr>
            <p:spPr>
              <a:xfrm>
                <a:off x="7858746" y="36172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02" name="Google Shape;702;p27"/>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703" name="Google Shape;703;p27"/>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704" name="Google Shape;704;p27"/>
                  <p:cNvSpPr txBox="1"/>
                  <p:nvPr/>
                </p:nvSpPr>
                <p:spPr>
                  <a:xfrm>
                    <a:off x="6514775" y="1687618"/>
                    <a:ext cx="185625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2000" b="0" i="1" smtClean="0">
                                <a:solidFill>
                                  <a:schemeClr val="accent1"/>
                                </a:solidFill>
                                <a:latin typeface="Cambria Math" panose="02040503050406030204" pitchFamily="18" charset="0"/>
                                <a:ea typeface="Cabin"/>
                                <a:cs typeface="Cabin"/>
                                <a:sym typeface="Cabin"/>
                              </a:rPr>
                            </m:ctrlPr>
                          </m:sSubPr>
                          <m:e>
                            <m:r>
                              <a:rPr lang="en-US" sz="2000" b="0" i="1" smtClean="0">
                                <a:solidFill>
                                  <a:schemeClr val="accent1"/>
                                </a:solidFill>
                                <a:latin typeface="Cambria Math" panose="02040503050406030204" pitchFamily="18" charset="0"/>
                                <a:ea typeface="Cabin"/>
                                <a:cs typeface="Cabin"/>
                                <a:sym typeface="Cabin"/>
                              </a:rPr>
                              <m:t>𝐶</m:t>
                            </m:r>
                          </m:e>
                          <m:sub>
                            <m:r>
                              <a:rPr lang="en-US" sz="2000" b="0" i="1" smtClean="0">
                                <a:solidFill>
                                  <a:schemeClr val="accent1"/>
                                </a:solidFill>
                                <a:latin typeface="Cambria Math" panose="02040503050406030204" pitchFamily="18" charset="0"/>
                                <a:ea typeface="Cabin"/>
                                <a:cs typeface="Cabin"/>
                                <a:sym typeface="Cabin"/>
                              </a:rPr>
                              <m:t>2</m:t>
                            </m:r>
                          </m:sub>
                        </m:sSub>
                      </m:oMath>
                    </a14:m>
                    <a:r>
                      <a:rPr lang="en-US" sz="2000" dirty="0">
                        <a:solidFill>
                          <a:schemeClr val="dk1"/>
                        </a:solidFill>
                        <a:latin typeface="Cabin"/>
                        <a:ea typeface="Cabin"/>
                        <a:cs typeface="Cabin"/>
                        <a:sym typeface="Cabin"/>
                      </a:rPr>
                      <a:t> (jobs/sec)</a:t>
                    </a:r>
                    <a:endParaRPr sz="2000" dirty="0">
                      <a:solidFill>
                        <a:schemeClr val="dk1"/>
                      </a:solidFill>
                      <a:latin typeface="Cabin"/>
                      <a:ea typeface="Cabin"/>
                      <a:cs typeface="Cabin"/>
                      <a:sym typeface="Cabin"/>
                    </a:endParaRPr>
                  </a:p>
                </p:txBody>
              </p:sp>
            </mc:Choice>
            <mc:Fallback xmlns="">
              <p:sp>
                <p:nvSpPr>
                  <p:cNvPr id="704" name="Google Shape;704;p27"/>
                  <p:cNvSpPr txBox="1">
                    <a:spLocks noRot="1" noChangeAspect="1" noMove="1" noResize="1" noEditPoints="1" noAdjustHandles="1" noChangeArrowheads="1" noChangeShapeType="1" noTextEdit="1"/>
                  </p:cNvSpPr>
                  <p:nvPr/>
                </p:nvSpPr>
                <p:spPr>
                  <a:xfrm>
                    <a:off x="6514775" y="1687618"/>
                    <a:ext cx="1856257" cy="492412"/>
                  </a:xfrm>
                  <a:prstGeom prst="rect">
                    <a:avLst/>
                  </a:prstGeom>
                  <a:blipFill>
                    <a:blip r:embed="rId5"/>
                    <a:stretch>
                      <a:fillRect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5" name="Google Shape;705;p27"/>
                  <p:cNvSpPr txBox="1"/>
                  <p:nvPr/>
                </p:nvSpPr>
                <p:spPr>
                  <a:xfrm>
                    <a:off x="8868543" y="4672227"/>
                    <a:ext cx="220070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2000" b="0" i="1" smtClean="0">
                                <a:solidFill>
                                  <a:schemeClr val="accent1"/>
                                </a:solidFill>
                                <a:latin typeface="Cambria Math" panose="02040503050406030204" pitchFamily="18" charset="0"/>
                                <a:ea typeface="Cabin"/>
                                <a:cs typeface="Cabin"/>
                                <a:sym typeface="Cabin"/>
                              </a:rPr>
                            </m:ctrlPr>
                          </m:sSubPr>
                          <m:e>
                            <m:r>
                              <a:rPr lang="en-US" sz="2000" b="0" i="1" smtClean="0">
                                <a:solidFill>
                                  <a:schemeClr val="accent1"/>
                                </a:solidFill>
                                <a:latin typeface="Cambria Math" panose="02040503050406030204" pitchFamily="18" charset="0"/>
                                <a:ea typeface="Cabin"/>
                                <a:cs typeface="Cabin"/>
                                <a:sym typeface="Cabin"/>
                              </a:rPr>
                              <m:t>𝐶</m:t>
                            </m:r>
                          </m:e>
                          <m:sub>
                            <m:r>
                              <a:rPr lang="en-US" sz="2000" b="0" i="1" smtClean="0">
                                <a:solidFill>
                                  <a:schemeClr val="accent1"/>
                                </a:solidFill>
                                <a:latin typeface="Cambria Math" panose="02040503050406030204" pitchFamily="18" charset="0"/>
                                <a:ea typeface="Cabin"/>
                                <a:cs typeface="Cabin"/>
                                <a:sym typeface="Cabin"/>
                              </a:rPr>
                              <m:t>1</m:t>
                            </m:r>
                          </m:sub>
                        </m:sSub>
                      </m:oMath>
                    </a14:m>
                    <a:r>
                      <a:rPr lang="en-US" sz="2000" dirty="0">
                        <a:solidFill>
                          <a:schemeClr val="dk1"/>
                        </a:solidFill>
                        <a:latin typeface="Cabin"/>
                        <a:ea typeface="Cabin"/>
                        <a:cs typeface="Cabin"/>
                        <a:sym typeface="Cabin"/>
                      </a:rPr>
                      <a:t> (jobs/sec)</a:t>
                    </a:r>
                    <a:endParaRPr sz="2000" dirty="0">
                      <a:solidFill>
                        <a:schemeClr val="dk1"/>
                      </a:solidFill>
                      <a:latin typeface="Cabin"/>
                      <a:ea typeface="Cabin"/>
                      <a:cs typeface="Cabin"/>
                      <a:sym typeface="Cabin"/>
                    </a:endParaRPr>
                  </a:p>
                </p:txBody>
              </p:sp>
            </mc:Choice>
            <mc:Fallback xmlns="">
              <p:sp>
                <p:nvSpPr>
                  <p:cNvPr id="705" name="Google Shape;705;p27"/>
                  <p:cNvSpPr txBox="1">
                    <a:spLocks noRot="1" noChangeAspect="1" noMove="1" noResize="1" noEditPoints="1" noAdjustHandles="1" noChangeArrowheads="1" noChangeShapeType="1" noTextEdit="1"/>
                  </p:cNvSpPr>
                  <p:nvPr/>
                </p:nvSpPr>
                <p:spPr>
                  <a:xfrm>
                    <a:off x="8868543" y="4672227"/>
                    <a:ext cx="2200702" cy="492412"/>
                  </a:xfrm>
                  <a:prstGeom prst="rect">
                    <a:avLst/>
                  </a:prstGeom>
                  <a:blipFill>
                    <a:blip r:embed="rId6"/>
                    <a:stretch>
                      <a:fillRect b="-12500"/>
                    </a:stretch>
                  </a:blipFill>
                  <a:ln>
                    <a:noFill/>
                  </a:ln>
                </p:spPr>
                <p:txBody>
                  <a:bodyPr/>
                  <a:lstStyle/>
                  <a:p>
                    <a:r>
                      <a:rPr lang="en-US">
                        <a:noFill/>
                      </a:rPr>
                      <a:t> </a:t>
                    </a:r>
                  </a:p>
                </p:txBody>
              </p:sp>
            </mc:Fallback>
          </mc:AlternateContent>
          <p:sp>
            <p:nvSpPr>
              <p:cNvPr id="706" name="Google Shape;706;p27"/>
              <p:cNvSpPr/>
              <p:nvPr/>
            </p:nvSpPr>
            <p:spPr>
              <a:xfrm>
                <a:off x="8850494" y="46840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707" name="Google Shape;707;p27"/>
            <p:cNvSpPr txBox="1"/>
            <p:nvPr/>
          </p:nvSpPr>
          <p:spPr>
            <a:xfrm>
              <a:off x="7827567" y="3312681"/>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sp>
          <p:nvSpPr>
            <p:cNvPr id="708" name="Google Shape;708;p27"/>
            <p:cNvSpPr txBox="1"/>
            <p:nvPr/>
          </p:nvSpPr>
          <p:spPr>
            <a:xfrm>
              <a:off x="8832915" y="4327861"/>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grpSp>
      <p:grpSp>
        <p:nvGrpSpPr>
          <p:cNvPr id="709" name="Google Shape;709;p27"/>
          <p:cNvGrpSpPr/>
          <p:nvPr/>
        </p:nvGrpSpPr>
        <p:grpSpPr>
          <a:xfrm>
            <a:off x="4213842" y="1564507"/>
            <a:ext cx="4018431" cy="3782239"/>
            <a:chOff x="6406280" y="1564507"/>
            <a:chExt cx="4018431" cy="3782239"/>
          </a:xfrm>
        </p:grpSpPr>
        <p:grpSp>
          <p:nvGrpSpPr>
            <p:cNvPr id="710" name="Google Shape;710;p27"/>
            <p:cNvGrpSpPr/>
            <p:nvPr/>
          </p:nvGrpSpPr>
          <p:grpSpPr>
            <a:xfrm>
              <a:off x="6406280" y="1564507"/>
              <a:ext cx="3864253" cy="3782239"/>
              <a:chOff x="6406280" y="1564507"/>
              <a:chExt cx="3864253" cy="3782239"/>
            </a:xfrm>
          </p:grpSpPr>
          <p:sp>
            <p:nvSpPr>
              <p:cNvPr id="711" name="Google Shape;711;p27"/>
              <p:cNvSpPr/>
              <p:nvPr/>
            </p:nvSpPr>
            <p:spPr>
              <a:xfrm>
                <a:off x="7858746" y="36172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12" name="Google Shape;712;p27"/>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713" name="Google Shape;713;p27"/>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714" name="Google Shape;714;p27"/>
                  <p:cNvSpPr txBox="1"/>
                  <p:nvPr/>
                </p:nvSpPr>
                <p:spPr>
                  <a:xfrm>
                    <a:off x="6406280" y="1564507"/>
                    <a:ext cx="153264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accent2"/>
                                </a:solidFill>
                                <a:latin typeface="Cambria Math" panose="02040503050406030204" pitchFamily="18" charset="0"/>
                                <a:ea typeface="Cabin"/>
                                <a:cs typeface="Cabin"/>
                                <a:sym typeface="Cabin"/>
                              </a:rPr>
                            </m:ctrlPr>
                          </m:sSubPr>
                          <m:e>
                            <m:r>
                              <a:rPr lang="en-US" b="0" i="1" smtClean="0">
                                <a:solidFill>
                                  <a:schemeClr val="accent2"/>
                                </a:solidFill>
                                <a:latin typeface="Cambria Math" panose="02040503050406030204" pitchFamily="18" charset="0"/>
                                <a:ea typeface="Cabin"/>
                                <a:cs typeface="Cabin"/>
                                <a:sym typeface="Cabin"/>
                              </a:rPr>
                              <m:t>𝜆</m:t>
                            </m:r>
                          </m:e>
                          <m:sub>
                            <m:r>
                              <a:rPr lang="en-US" b="0" i="1" smtClean="0">
                                <a:solidFill>
                                  <a:schemeClr val="accent2"/>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b="0" i="1" smtClean="0">
                                <a:solidFill>
                                  <a:schemeClr val="accent1"/>
                                </a:solidFill>
                                <a:latin typeface="Cambria Math" panose="02040503050406030204" pitchFamily="18" charset="0"/>
                                <a:ea typeface="Cabin"/>
                                <a:cs typeface="Cabin"/>
                                <a:sym typeface="Cabin"/>
                              </a:rPr>
                            </m:ctrlPr>
                          </m:sSubPr>
                          <m:e>
                            <m:r>
                              <a:rPr lang="en-US" b="0" i="1" smtClean="0">
                                <a:solidFill>
                                  <a:schemeClr val="accent1"/>
                                </a:solidFill>
                                <a:latin typeface="Cambria Math" panose="02040503050406030204" pitchFamily="18" charset="0"/>
                                <a:ea typeface="Cabin"/>
                                <a:cs typeface="Cabin"/>
                                <a:sym typeface="Cabin"/>
                              </a:rPr>
                              <m:t>𝐶</m:t>
                            </m:r>
                          </m:e>
                          <m:sub>
                            <m:r>
                              <a:rPr lang="en-US" b="0" i="1" smtClean="0">
                                <a:solidFill>
                                  <a:schemeClr val="accent1"/>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714" name="Google Shape;714;p27"/>
                  <p:cNvSpPr txBox="1">
                    <a:spLocks noRot="1" noChangeAspect="1" noMove="1" noResize="1" noEditPoints="1" noAdjustHandles="1" noChangeArrowheads="1" noChangeShapeType="1" noTextEdit="1"/>
                  </p:cNvSpPr>
                  <p:nvPr/>
                </p:nvSpPr>
                <p:spPr>
                  <a:xfrm>
                    <a:off x="6406280" y="1564507"/>
                    <a:ext cx="1532644" cy="615523"/>
                  </a:xfrm>
                  <a:prstGeom prst="rect">
                    <a:avLst/>
                  </a:prstGeom>
                  <a:blipFill>
                    <a:blip r:embed="rId7"/>
                    <a:stretch>
                      <a:fillRect b="-204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5" name="Google Shape;715;p27"/>
                  <p:cNvSpPr txBox="1"/>
                  <p:nvPr/>
                </p:nvSpPr>
                <p:spPr>
                  <a:xfrm>
                    <a:off x="8642427" y="4731223"/>
                    <a:ext cx="162810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accent2"/>
                                </a:solidFill>
                                <a:latin typeface="Cambria Math" panose="02040503050406030204" pitchFamily="18" charset="0"/>
                                <a:ea typeface="Cabin"/>
                                <a:cs typeface="Cabin"/>
                                <a:sym typeface="Cabin"/>
                              </a:rPr>
                            </m:ctrlPr>
                          </m:sSubPr>
                          <m:e>
                            <m:r>
                              <a:rPr lang="en-US" b="0" i="1" smtClean="0">
                                <a:solidFill>
                                  <a:schemeClr val="accent2"/>
                                </a:solidFill>
                                <a:latin typeface="Cambria Math" panose="02040503050406030204" pitchFamily="18" charset="0"/>
                                <a:ea typeface="Cabin"/>
                                <a:cs typeface="Cabin"/>
                                <a:sym typeface="Cabin"/>
                              </a:rPr>
                              <m:t>𝜆</m:t>
                            </m:r>
                          </m:e>
                          <m:sub>
                            <m:r>
                              <a:rPr lang="en-US" b="0" i="1" smtClean="0">
                                <a:solidFill>
                                  <a:schemeClr val="accent2"/>
                                </a:solidFill>
                                <a:latin typeface="Cambria Math" panose="02040503050406030204" pitchFamily="18" charset="0"/>
                                <a:ea typeface="Cabin"/>
                                <a:cs typeface="Cabin"/>
                                <a:sym typeface="Cabin"/>
                              </a:rPr>
                              <m:t>1</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ar-AE" b="0" i="1" smtClean="0">
                                <a:solidFill>
                                  <a:schemeClr val="accent5"/>
                                </a:solidFill>
                                <a:latin typeface="Cambria Math" panose="02040503050406030204" pitchFamily="18" charset="0"/>
                                <a:ea typeface="Cabin"/>
                                <a:cs typeface="Cabin"/>
                                <a:sym typeface="Cabin"/>
                              </a:rPr>
                            </m:ctrlPr>
                          </m:sSubPr>
                          <m:e>
                            <m:r>
                              <m:rPr>
                                <m:sty m:val="p"/>
                              </m:rPr>
                              <a:rPr lang="en-US" b="0" i="0" smtClean="0">
                                <a:solidFill>
                                  <a:schemeClr val="accent5"/>
                                </a:solidFill>
                                <a:latin typeface="Cambria Math" panose="02040503050406030204" pitchFamily="18" charset="0"/>
                                <a:ea typeface="Cabin"/>
                                <a:cs typeface="Cabin"/>
                                <a:sym typeface="Cabin"/>
                              </a:rPr>
                              <m:t>C</m:t>
                            </m:r>
                          </m:e>
                          <m:sub>
                            <m:r>
                              <a:rPr lang="ar-AE" b="0" i="0" smtClean="0">
                                <a:solidFill>
                                  <a:schemeClr val="accent5"/>
                                </a:solidFill>
                                <a:latin typeface="Cambria Math" panose="02040503050406030204" pitchFamily="18" charset="0"/>
                                <a:ea typeface="Cabin"/>
                                <a:cs typeface="Cabin"/>
                                <a:sym typeface="Cabin"/>
                              </a:rPr>
                              <m:t>1</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715" name="Google Shape;715;p27"/>
                  <p:cNvSpPr txBox="1">
                    <a:spLocks noRot="1" noChangeAspect="1" noMove="1" noResize="1" noEditPoints="1" noAdjustHandles="1" noChangeArrowheads="1" noChangeShapeType="1" noTextEdit="1"/>
                  </p:cNvSpPr>
                  <p:nvPr/>
                </p:nvSpPr>
                <p:spPr>
                  <a:xfrm>
                    <a:off x="8642427" y="4731223"/>
                    <a:ext cx="1628106" cy="615523"/>
                  </a:xfrm>
                  <a:prstGeom prst="rect">
                    <a:avLst/>
                  </a:prstGeom>
                  <a:blipFill>
                    <a:blip r:embed="rId8"/>
                    <a:stretch>
                      <a:fillRect b="-2041"/>
                    </a:stretch>
                  </a:blipFill>
                  <a:ln>
                    <a:noFill/>
                  </a:ln>
                </p:spPr>
                <p:txBody>
                  <a:bodyPr/>
                  <a:lstStyle/>
                  <a:p>
                    <a:r>
                      <a:rPr lang="en-US">
                        <a:noFill/>
                      </a:rPr>
                      <a:t> </a:t>
                    </a:r>
                  </a:p>
                </p:txBody>
              </p:sp>
            </mc:Fallback>
          </mc:AlternateContent>
          <p:sp>
            <p:nvSpPr>
              <p:cNvPr id="716" name="Google Shape;716;p27"/>
              <p:cNvSpPr/>
              <p:nvPr/>
            </p:nvSpPr>
            <p:spPr>
              <a:xfrm>
                <a:off x="8850494" y="46840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717" name="Google Shape;717;p27"/>
            <p:cNvSpPr txBox="1"/>
            <p:nvPr/>
          </p:nvSpPr>
          <p:spPr>
            <a:xfrm>
              <a:off x="7827560" y="3312675"/>
              <a:ext cx="181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 (1, 1)</a:t>
              </a:r>
              <a:endParaRPr>
                <a:solidFill>
                  <a:schemeClr val="dk1"/>
                </a:solidFill>
                <a:latin typeface="Cabin"/>
                <a:ea typeface="Cabin"/>
                <a:cs typeface="Cabin"/>
                <a:sym typeface="Cabin"/>
              </a:endParaRPr>
            </a:p>
          </p:txBody>
        </p:sp>
        <p:sp>
          <p:nvSpPr>
            <p:cNvPr id="718" name="Google Shape;718;p27"/>
            <p:cNvSpPr txBox="1"/>
            <p:nvPr/>
          </p:nvSpPr>
          <p:spPr>
            <a:xfrm>
              <a:off x="8832911" y="4327850"/>
              <a:ext cx="159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 (2, 0)</a:t>
              </a:r>
              <a:endParaRPr>
                <a:solidFill>
                  <a:schemeClr val="dk1"/>
                </a:solidFill>
                <a:latin typeface="Cabin"/>
                <a:ea typeface="Cabin"/>
                <a:cs typeface="Cabin"/>
                <a:sym typeface="Cabin"/>
              </a:endParaRPr>
            </a:p>
          </p:txBody>
        </p:sp>
      </p:grpSp>
      <p:sp>
        <p:nvSpPr>
          <p:cNvPr id="719" name="Google Shape;719;p27"/>
          <p:cNvSpPr/>
          <p:nvPr/>
        </p:nvSpPr>
        <p:spPr>
          <a:xfrm>
            <a:off x="5903275" y="44186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720" name="Google Shape;720;p27"/>
          <p:cNvGrpSpPr/>
          <p:nvPr/>
        </p:nvGrpSpPr>
        <p:grpSpPr>
          <a:xfrm>
            <a:off x="10308874" y="1429800"/>
            <a:ext cx="562033" cy="1710625"/>
            <a:chOff x="10308874" y="1429800"/>
            <a:chExt cx="562033" cy="1710625"/>
          </a:xfrm>
        </p:grpSpPr>
        <p:pic>
          <p:nvPicPr>
            <p:cNvPr id="721" name="Google Shape;721;p27" title="[0,0,0,&quot;https://www.codecogs.com/eqnedit.php?latex=(2%5Cmu_1%2C%200)#0&quot;]"/>
            <p:cNvPicPr preferRelativeResize="0"/>
            <p:nvPr/>
          </p:nvPicPr>
          <p:blipFill>
            <a:blip r:embed="rId9">
              <a:alphaModFix/>
            </a:blip>
            <a:stretch>
              <a:fillRect/>
            </a:stretch>
          </p:blipFill>
          <p:spPr>
            <a:xfrm>
              <a:off x="10308874" y="1429800"/>
              <a:ext cx="542840" cy="183000"/>
            </a:xfrm>
            <a:prstGeom prst="rect">
              <a:avLst/>
            </a:prstGeom>
            <a:noFill/>
            <a:ln>
              <a:noFill/>
            </a:ln>
          </p:spPr>
        </p:pic>
        <p:pic>
          <p:nvPicPr>
            <p:cNvPr id="722" name="Google Shape;722;p27" title="[0,0,0,&quot;https://www.codecogs.com/eqnedit.php?latex=(%5Cmu_1%2C%20%5Cmu_2)#0&quot;]"/>
            <p:cNvPicPr preferRelativeResize="0"/>
            <p:nvPr/>
          </p:nvPicPr>
          <p:blipFill>
            <a:blip r:embed="rId10">
              <a:alphaModFix/>
            </a:blip>
            <a:stretch>
              <a:fillRect/>
            </a:stretch>
          </p:blipFill>
          <p:spPr>
            <a:xfrm>
              <a:off x="10326806" y="2957425"/>
              <a:ext cx="544101" cy="183000"/>
            </a:xfrm>
            <a:prstGeom prst="rect">
              <a:avLst/>
            </a:prstGeom>
            <a:noFill/>
            <a:ln>
              <a:noFill/>
            </a:ln>
          </p:spPr>
        </p:pic>
      </p:grpSp>
      <p:sp>
        <p:nvSpPr>
          <p:cNvPr id="723" name="Google Shape;723;p27"/>
          <p:cNvSpPr txBox="1"/>
          <p:nvPr/>
        </p:nvSpPr>
        <p:spPr>
          <a:xfrm>
            <a:off x="5863722" y="4074675"/>
            <a:ext cx="181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(1.2, 0.2)</a:t>
            </a:r>
            <a:endParaRPr>
              <a:solidFill>
                <a:schemeClr val="dk1"/>
              </a:solidFill>
              <a:latin typeface="Cabin"/>
              <a:ea typeface="Cabin"/>
              <a:cs typeface="Cabin"/>
              <a:sym typeface="Cabin"/>
            </a:endParaRPr>
          </a:p>
        </p:txBody>
      </p:sp>
      <p:sp>
        <p:nvSpPr>
          <p:cNvPr id="724" name="Google Shape;724;p27"/>
          <p:cNvSpPr txBox="1"/>
          <p:nvPr/>
        </p:nvSpPr>
        <p:spPr>
          <a:xfrm>
            <a:off x="2587122" y="4136221"/>
            <a:ext cx="181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(1.2, 0.2)</a:t>
            </a:r>
            <a:endParaRPr>
              <a:solidFill>
                <a:schemeClr val="dk1"/>
              </a:solidFill>
              <a:latin typeface="Cabin"/>
              <a:ea typeface="Cabin"/>
              <a:cs typeface="Cabin"/>
              <a:sym typeface="Cabin"/>
            </a:endParaRPr>
          </a:p>
        </p:txBody>
      </p:sp>
      <p:sp>
        <p:nvSpPr>
          <p:cNvPr id="2" name="Google Shape;740;p28">
            <a:extLst>
              <a:ext uri="{FF2B5EF4-FFF2-40B4-BE49-F238E27FC236}">
                <a16:creationId xmlns:a16="http://schemas.microsoft.com/office/drawing/2014/main" id="{42A652A2-6E74-F305-7A0A-B2B83ABAB5E4}"/>
              </a:ext>
            </a:extLst>
          </p:cNvPr>
          <p:cNvSpPr txBox="1"/>
          <p:nvPr/>
        </p:nvSpPr>
        <p:spPr>
          <a:xfrm>
            <a:off x="1362975" y="5445440"/>
            <a:ext cx="4201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dk1"/>
                </a:solidFill>
                <a:latin typeface="Cabin"/>
                <a:ea typeface="Cabin"/>
                <a:cs typeface="Cabin"/>
                <a:sym typeface="Cabin"/>
              </a:rPr>
              <a:t>What if we only use schedule 2/3?</a:t>
            </a:r>
            <a:endParaRPr sz="2000" dirty="0">
              <a:solidFill>
                <a:schemeClr val="dk1"/>
              </a:solidFill>
              <a:latin typeface="Cabin"/>
              <a:ea typeface="Cabin"/>
              <a:cs typeface="Cabin"/>
              <a:sym typeface="Cabin"/>
            </a:endParaRPr>
          </a:p>
        </p:txBody>
      </p:sp>
      <p:sp>
        <p:nvSpPr>
          <p:cNvPr id="3" name="Google Shape;742;p28">
            <a:extLst>
              <a:ext uri="{FF2B5EF4-FFF2-40B4-BE49-F238E27FC236}">
                <a16:creationId xmlns:a16="http://schemas.microsoft.com/office/drawing/2014/main" id="{A611F916-90D1-16E1-A728-35EC3BDD45F6}"/>
              </a:ext>
            </a:extLst>
          </p:cNvPr>
          <p:cNvSpPr txBox="1"/>
          <p:nvPr/>
        </p:nvSpPr>
        <p:spPr>
          <a:xfrm>
            <a:off x="6095824" y="5428200"/>
            <a:ext cx="5634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dk1"/>
                </a:solidFill>
                <a:latin typeface="Cabin"/>
                <a:ea typeface="Cabin"/>
                <a:cs typeface="Cabin"/>
                <a:sym typeface="Cabin"/>
              </a:rPr>
              <a:t>What if we switch between schedule 2 &amp; 3?</a:t>
            </a:r>
            <a:endParaRPr sz="1600" dirty="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1000"/>
                                        <p:tgtEl>
                                          <p:spTgt spid="671"/>
                                        </p:tgtEl>
                                        <p:attrNameLst>
                                          <p:attrName>ppt_x</p:attrName>
                                        </p:attrNameLst>
                                      </p:cBhvr>
                                      <p:tavLst>
                                        <p:tav tm="0">
                                          <p:val>
                                            <p:strVal val="#ppt_x"/>
                                          </p:val>
                                        </p:tav>
                                        <p:tav tm="100000">
                                          <p:val>
                                            <p:strVal val="#ppt_x+1"/>
                                          </p:val>
                                        </p:tav>
                                      </p:tavLst>
                                    </p:anim>
                                    <p:set>
                                      <p:cBhvr>
                                        <p:cTn id="17" dur="1" fill="hold">
                                          <p:stCondLst>
                                            <p:cond delay="1000"/>
                                          </p:stCondLst>
                                        </p:cTn>
                                        <p:tgtEl>
                                          <p:spTgt spid="67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724"/>
                                        </p:tgtEl>
                                        <p:attrNameLst>
                                          <p:attrName>style.visibility</p:attrName>
                                        </p:attrNameLst>
                                      </p:cBhvr>
                                      <p:to>
                                        <p:strVal val="hidden"/>
                                      </p:to>
                                    </p:set>
                                  </p:childTnLst>
                                </p:cTn>
                              </p:par>
                              <p:par>
                                <p:cTn id="20" presetID="2" presetClass="exit" presetSubtype="8" fill="hold" nodeType="withEffect">
                                  <p:stCondLst>
                                    <p:cond delay="0"/>
                                  </p:stCondLst>
                                  <p:childTnLst>
                                    <p:anim calcmode="lin" valueType="num">
                                      <p:cBhvr additive="base">
                                        <p:cTn id="21" dur="1000"/>
                                        <p:tgtEl>
                                          <p:spTgt spid="699"/>
                                        </p:tgtEl>
                                        <p:attrNameLst>
                                          <p:attrName>ppt_x</p:attrName>
                                        </p:attrNameLst>
                                      </p:cBhvr>
                                      <p:tavLst>
                                        <p:tav tm="0">
                                          <p:val>
                                            <p:strVal val="#ppt_x"/>
                                          </p:val>
                                        </p:tav>
                                        <p:tav tm="100000">
                                          <p:val>
                                            <p:strVal val="#ppt_x-1"/>
                                          </p:val>
                                        </p:tav>
                                      </p:tavLst>
                                    </p:anim>
                                    <p:set>
                                      <p:cBhvr>
                                        <p:cTn id="22" dur="1" fill="hold">
                                          <p:stCondLst>
                                            <p:cond delay="1000"/>
                                          </p:stCondLst>
                                        </p:cTn>
                                        <p:tgtEl>
                                          <p:spTgt spid="699"/>
                                        </p:tgtEl>
                                        <p:attrNameLst>
                                          <p:attrName>style.visibility</p:attrName>
                                        </p:attrNameLst>
                                      </p:cBhvr>
                                      <p:to>
                                        <p:strVal val="hidden"/>
                                      </p:to>
                                    </p:set>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70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1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grpSp>
        <p:nvGrpSpPr>
          <p:cNvPr id="792" name="Google Shape;792;p30"/>
          <p:cNvGrpSpPr/>
          <p:nvPr/>
        </p:nvGrpSpPr>
        <p:grpSpPr>
          <a:xfrm>
            <a:off x="2920083" y="1597937"/>
            <a:ext cx="5687472" cy="831900"/>
            <a:chOff x="5718861" y="3870296"/>
            <a:chExt cx="5687472" cy="831900"/>
          </a:xfrm>
        </p:grpSpPr>
        <p:sp>
          <p:nvSpPr>
            <p:cNvPr id="793" name="Google Shape;793;p30"/>
            <p:cNvSpPr/>
            <p:nvPr/>
          </p:nvSpPr>
          <p:spPr>
            <a:xfrm>
              <a:off x="9175833"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94" name="Google Shape;794;p30"/>
            <p:cNvSpPr/>
            <p:nvPr/>
          </p:nvSpPr>
          <p:spPr>
            <a:xfrm>
              <a:off x="5718861"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795" name="Google Shape;795;p30"/>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Our Idea: Modulated Service Rate (MSR) Policies</a:t>
            </a:r>
            <a:endParaRPr sz="3300" dirty="0"/>
          </a:p>
        </p:txBody>
      </p:sp>
      <p:sp>
        <p:nvSpPr>
          <p:cNvPr id="797" name="Google Shape;797;p30"/>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grpSp>
        <p:nvGrpSpPr>
          <p:cNvPr id="819" name="Google Shape;819;p30"/>
          <p:cNvGrpSpPr/>
          <p:nvPr/>
        </p:nvGrpSpPr>
        <p:grpSpPr>
          <a:xfrm>
            <a:off x="3053060" y="1677800"/>
            <a:ext cx="5681038" cy="661996"/>
            <a:chOff x="5851838" y="4178759"/>
            <a:chExt cx="5681038" cy="661996"/>
          </a:xfrm>
        </p:grpSpPr>
        <p:sp>
          <p:nvSpPr>
            <p:cNvPr id="820" name="Google Shape;820;p30"/>
            <p:cNvSpPr/>
            <p:nvPr/>
          </p:nvSpPr>
          <p:spPr>
            <a:xfrm>
              <a:off x="5851838" y="42704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1" name="Google Shape;821;p30"/>
            <p:cNvSpPr/>
            <p:nvPr/>
          </p:nvSpPr>
          <p:spPr>
            <a:xfrm>
              <a:off x="5851838" y="45869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2" name="Google Shape;822;p30"/>
            <p:cNvSpPr txBox="1"/>
            <p:nvPr/>
          </p:nvSpPr>
          <p:spPr>
            <a:xfrm>
              <a:off x="7298663" y="417875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823" name="Google Shape;823;p30"/>
            <p:cNvSpPr txBox="1"/>
            <p:nvPr/>
          </p:nvSpPr>
          <p:spPr>
            <a:xfrm>
              <a:off x="7296735" y="448981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824" name="Google Shape;824;p30"/>
            <p:cNvSpPr/>
            <p:nvPr/>
          </p:nvSpPr>
          <p:spPr>
            <a:xfrm>
              <a:off x="5851838"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5" name="Google Shape;825;p30"/>
            <p:cNvSpPr/>
            <p:nvPr/>
          </p:nvSpPr>
          <p:spPr>
            <a:xfrm>
              <a:off x="6592859"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6" name="Google Shape;826;p30"/>
            <p:cNvSpPr/>
            <p:nvPr/>
          </p:nvSpPr>
          <p:spPr>
            <a:xfrm>
              <a:off x="5851838" y="4589660"/>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7" name="Google Shape;827;p30"/>
            <p:cNvSpPr/>
            <p:nvPr/>
          </p:nvSpPr>
          <p:spPr>
            <a:xfrm>
              <a:off x="6226463" y="45882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8" name="Google Shape;828;p30"/>
            <p:cNvSpPr/>
            <p:nvPr/>
          </p:nvSpPr>
          <p:spPr>
            <a:xfrm>
              <a:off x="9280850" y="42826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9" name="Google Shape;829;p30"/>
            <p:cNvSpPr/>
            <p:nvPr/>
          </p:nvSpPr>
          <p:spPr>
            <a:xfrm>
              <a:off x="9280850" y="45991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0" name="Google Shape;830;p30"/>
            <p:cNvSpPr txBox="1"/>
            <p:nvPr/>
          </p:nvSpPr>
          <p:spPr>
            <a:xfrm>
              <a:off x="10727675" y="419099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831" name="Google Shape;831;p30"/>
            <p:cNvSpPr txBox="1"/>
            <p:nvPr/>
          </p:nvSpPr>
          <p:spPr>
            <a:xfrm>
              <a:off x="10725747" y="450205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sp>
          <p:nvSpPr>
            <p:cNvPr id="832" name="Google Shape;832;p30"/>
            <p:cNvSpPr/>
            <p:nvPr/>
          </p:nvSpPr>
          <p:spPr>
            <a:xfrm>
              <a:off x="9280850" y="4283597"/>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3" name="Google Shape;833;p30"/>
            <p:cNvSpPr/>
            <p:nvPr/>
          </p:nvSpPr>
          <p:spPr>
            <a:xfrm>
              <a:off x="9646567" y="4601895"/>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4" name="Google Shape;834;p30"/>
            <p:cNvSpPr/>
            <p:nvPr/>
          </p:nvSpPr>
          <p:spPr>
            <a:xfrm>
              <a:off x="9280850" y="46018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5" name="Google Shape;835;p30"/>
            <p:cNvSpPr/>
            <p:nvPr/>
          </p:nvSpPr>
          <p:spPr>
            <a:xfrm>
              <a:off x="10012267" y="428359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6" name="Google Shape;836;p30"/>
            <p:cNvSpPr/>
            <p:nvPr/>
          </p:nvSpPr>
          <p:spPr>
            <a:xfrm>
              <a:off x="7705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7" name="Google Shape;837;p30"/>
            <p:cNvSpPr/>
            <p:nvPr/>
          </p:nvSpPr>
          <p:spPr>
            <a:xfrm>
              <a:off x="9229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38" name="Google Shape;838;p30"/>
            <p:cNvCxnSpPr>
              <a:stCxn id="836" idx="0"/>
              <a:endCxn id="837" idx="0"/>
            </p:cNvCxnSpPr>
            <p:nvPr/>
          </p:nvCxnSpPr>
          <p:spPr>
            <a:xfrm rot="-5400000" flipH="1">
              <a:off x="8577125" y="343907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839" name="Google Shape;839;p30"/>
            <p:cNvSpPr/>
            <p:nvPr/>
          </p:nvSpPr>
          <p:spPr>
            <a:xfrm>
              <a:off x="7705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40" name="Google Shape;840;p30"/>
            <p:cNvSpPr/>
            <p:nvPr/>
          </p:nvSpPr>
          <p:spPr>
            <a:xfrm>
              <a:off x="9229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41" name="Google Shape;841;p30"/>
            <p:cNvCxnSpPr>
              <a:stCxn id="840" idx="2"/>
              <a:endCxn id="839" idx="2"/>
            </p:cNvCxnSpPr>
            <p:nvPr/>
          </p:nvCxnSpPr>
          <p:spPr>
            <a:xfrm rot="5400000">
              <a:off x="8577125" y="406971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grpSp>
      <mc:AlternateContent xmlns:mc="http://schemas.openxmlformats.org/markup-compatibility/2006" xmlns:a14="http://schemas.microsoft.com/office/drawing/2010/main">
        <mc:Choice Requires="a14">
          <p:sp>
            <p:nvSpPr>
              <p:cNvPr id="842" name="Google Shape;842;p30"/>
              <p:cNvSpPr txBox="1"/>
              <p:nvPr/>
            </p:nvSpPr>
            <p:spPr>
              <a:xfrm>
                <a:off x="1864838" y="2743788"/>
                <a:ext cx="8139133"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MSR uses a Continuous-Time-Markov-Chain to randomize the schedule at time </a:t>
                </a:r>
                <a14:m>
                  <m:oMath xmlns:m="http://schemas.openxmlformats.org/officeDocument/2006/math">
                    <m:r>
                      <a:rPr lang="en-US" sz="1800" i="1" dirty="0" smtClean="0">
                        <a:solidFill>
                          <a:schemeClr val="dk1"/>
                        </a:solidFill>
                        <a:latin typeface="Cambria Math" panose="02040503050406030204" pitchFamily="18" charset="0"/>
                        <a:ea typeface="Cabin"/>
                        <a:cs typeface="Cabin"/>
                        <a:sym typeface="Cabin"/>
                      </a:rPr>
                      <m:t>𝑡</m:t>
                    </m:r>
                  </m:oMath>
                </a14:m>
                <a:r>
                  <a:rPr lang="en-US" sz="1800" dirty="0">
                    <a:solidFill>
                      <a:schemeClr val="dk1"/>
                    </a:solidFill>
                    <a:latin typeface="Cabin"/>
                    <a:ea typeface="Cabin"/>
                    <a:cs typeface="Cabin"/>
                    <a:sym typeface="Cabin"/>
                  </a:rPr>
                  <a:t>.</a:t>
                </a:r>
              </a:p>
              <a:p>
                <a:pPr marL="0" lvl="0" indent="0" algn="l" rtl="0">
                  <a:spcBef>
                    <a:spcPts val="0"/>
                  </a:spcBef>
                  <a:spcAft>
                    <a:spcPts val="0"/>
                  </a:spcAft>
                  <a:buNone/>
                </a:pPr>
                <a:r>
                  <a:rPr lang="en-US" sz="1800" dirty="0">
                    <a:solidFill>
                      <a:schemeClr val="dk1"/>
                    </a:solidFill>
                    <a:latin typeface="Cabin"/>
                    <a:ea typeface="Cabin"/>
                    <a:cs typeface="Cabin"/>
                    <a:sym typeface="Cabin"/>
                  </a:rPr>
                  <a:t>We call this CTMC the </a:t>
                </a:r>
                <a:r>
                  <a:rPr lang="en-US" sz="1800" i="1" dirty="0">
                    <a:solidFill>
                      <a:schemeClr val="dk1"/>
                    </a:solidFill>
                    <a:latin typeface="Cabin"/>
                    <a:ea typeface="Cabin"/>
                    <a:cs typeface="Cabin"/>
                    <a:sym typeface="Cabin"/>
                  </a:rPr>
                  <a:t>modulating process.</a:t>
                </a:r>
                <a:endParaRPr sz="1800" dirty="0">
                  <a:solidFill>
                    <a:schemeClr val="dk1"/>
                  </a:solidFill>
                  <a:latin typeface="Cabin"/>
                  <a:ea typeface="Cabin"/>
                  <a:cs typeface="Cabin"/>
                  <a:sym typeface="Cabin"/>
                </a:endParaRPr>
              </a:p>
            </p:txBody>
          </p:sp>
        </mc:Choice>
        <mc:Fallback xmlns="">
          <p:sp>
            <p:nvSpPr>
              <p:cNvPr id="842" name="Google Shape;842;p30"/>
              <p:cNvSpPr txBox="1">
                <a:spLocks noRot="1" noChangeAspect="1" noMove="1" noResize="1" noEditPoints="1" noAdjustHandles="1" noChangeArrowheads="1" noChangeShapeType="1" noTextEdit="1"/>
              </p:cNvSpPr>
              <p:nvPr/>
            </p:nvSpPr>
            <p:spPr>
              <a:xfrm>
                <a:off x="1864838" y="2743788"/>
                <a:ext cx="8139133" cy="738633"/>
              </a:xfrm>
              <a:prstGeom prst="rect">
                <a:avLst/>
              </a:prstGeom>
              <a:blipFill>
                <a:blip r:embed="rId3"/>
                <a:stretch>
                  <a:fillRect l="-623" b="-5085"/>
                </a:stretch>
              </a:blipFill>
              <a:ln>
                <a:noFill/>
              </a:ln>
            </p:spPr>
            <p:txBody>
              <a:bodyPr/>
              <a:lstStyle/>
              <a:p>
                <a:r>
                  <a:rPr lang="en-US">
                    <a:noFill/>
                  </a:rPr>
                  <a:t> </a:t>
                </a:r>
              </a:p>
            </p:txBody>
          </p:sp>
        </mc:Fallback>
      </mc:AlternateContent>
      <p:grpSp>
        <p:nvGrpSpPr>
          <p:cNvPr id="844" name="Google Shape;844;p30"/>
          <p:cNvGrpSpPr/>
          <p:nvPr/>
        </p:nvGrpSpPr>
        <p:grpSpPr>
          <a:xfrm>
            <a:off x="5618497" y="1263369"/>
            <a:ext cx="308457" cy="1269100"/>
            <a:chOff x="8417275" y="1783128"/>
            <a:chExt cx="308457" cy="1269100"/>
          </a:xfrm>
        </p:grpSpPr>
        <p:pic>
          <p:nvPicPr>
            <p:cNvPr id="845" name="Google Shape;845;p30" title="[0,0,0,&quot;https://www.codecogs.com/eqnedit.php?latex=%5Calpha_%7B2%2C3%7D#0&quot;]"/>
            <p:cNvPicPr preferRelativeResize="0"/>
            <p:nvPr/>
          </p:nvPicPr>
          <p:blipFill>
            <a:blip r:embed="rId4">
              <a:alphaModFix/>
            </a:blip>
            <a:stretch>
              <a:fillRect/>
            </a:stretch>
          </p:blipFill>
          <p:spPr>
            <a:xfrm>
              <a:off x="8417275" y="1783128"/>
              <a:ext cx="308457" cy="150700"/>
            </a:xfrm>
            <a:prstGeom prst="rect">
              <a:avLst/>
            </a:prstGeom>
            <a:noFill/>
            <a:ln>
              <a:noFill/>
            </a:ln>
          </p:spPr>
        </p:pic>
        <p:pic>
          <p:nvPicPr>
            <p:cNvPr id="846" name="Google Shape;846;p30" title="[0,0,0,&quot;https://www.codecogs.com/eqnedit.php?latex=%5Calpha_%7B3%2C2%7D#0&quot;]"/>
            <p:cNvPicPr preferRelativeResize="0"/>
            <p:nvPr/>
          </p:nvPicPr>
          <p:blipFill>
            <a:blip r:embed="rId5">
              <a:alphaModFix/>
            </a:blip>
            <a:stretch>
              <a:fillRect/>
            </a:stretch>
          </p:blipFill>
          <p:spPr>
            <a:xfrm>
              <a:off x="8417963" y="2901514"/>
              <a:ext cx="307075" cy="150715"/>
            </a:xfrm>
            <a:prstGeom prst="rect">
              <a:avLst/>
            </a:prstGeom>
            <a:noFill/>
            <a:ln>
              <a:noFill/>
            </a:ln>
          </p:spPr>
        </p:pic>
      </p:grpSp>
      <p:sp>
        <p:nvSpPr>
          <p:cNvPr id="2" name="Google Shape;707;p27">
            <a:extLst>
              <a:ext uri="{FF2B5EF4-FFF2-40B4-BE49-F238E27FC236}">
                <a16:creationId xmlns:a16="http://schemas.microsoft.com/office/drawing/2014/main" id="{74A159B4-F1F2-2076-0D4E-5EB111ADD77B}"/>
              </a:ext>
            </a:extLst>
          </p:cNvPr>
          <p:cNvSpPr txBox="1"/>
          <p:nvPr/>
        </p:nvSpPr>
        <p:spPr>
          <a:xfrm>
            <a:off x="3489770" y="1233625"/>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3" name="Google Shape;707;p27">
            <a:extLst>
              <a:ext uri="{FF2B5EF4-FFF2-40B4-BE49-F238E27FC236}">
                <a16:creationId xmlns:a16="http://schemas.microsoft.com/office/drawing/2014/main" id="{4483C316-A880-A028-6DDD-98FF1D624154}"/>
              </a:ext>
            </a:extLst>
          </p:cNvPr>
          <p:cNvSpPr txBox="1"/>
          <p:nvPr/>
        </p:nvSpPr>
        <p:spPr>
          <a:xfrm>
            <a:off x="7033175" y="123959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4" name="Google Shape;663;p26">
                <a:extLst>
                  <a:ext uri="{FF2B5EF4-FFF2-40B4-BE49-F238E27FC236}">
                    <a16:creationId xmlns:a16="http://schemas.microsoft.com/office/drawing/2014/main" id="{CD097F84-EAFC-B987-1DB5-D9B521527CB9}"/>
                  </a:ext>
                </a:extLst>
              </p:cNvPr>
              <p:cNvSpPr txBox="1"/>
              <p:nvPr/>
            </p:nvSpPr>
            <p:spPr>
              <a:xfrm>
                <a:off x="3418760" y="4053809"/>
                <a:ext cx="2311129" cy="8040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p>
                        <m:sSupPr>
                          <m:ctrlPr>
                            <a:rPr lang="en-US" sz="1800" b="0" i="1" smtClean="0">
                              <a:solidFill>
                                <a:schemeClr val="dk1"/>
                              </a:solidFill>
                              <a:latin typeface="Cambria Math" panose="02040503050406030204" pitchFamily="18" charset="0"/>
                              <a:ea typeface="Cabin"/>
                              <a:cs typeface="Cabin"/>
                              <a:sym typeface="Cabin"/>
                            </a:rPr>
                          </m:ctrlPr>
                        </m:sSupPr>
                        <m:e>
                          <m:r>
                            <a:rPr lang="en-US" sz="1800" b="1" i="1" smtClean="0">
                              <a:solidFill>
                                <a:schemeClr val="dk1"/>
                              </a:solidFill>
                              <a:latin typeface="Cambria Math" panose="02040503050406030204" pitchFamily="18" charset="0"/>
                              <a:ea typeface="Cabin"/>
                              <a:cs typeface="Cabin"/>
                              <a:sym typeface="Cabin"/>
                            </a:rPr>
                            <m:t>𝝁</m:t>
                          </m:r>
                        </m:e>
                        <m:sup>
                          <m:r>
                            <a:rPr lang="en-US" sz="1800" b="0" i="1" smtClean="0">
                              <a:solidFill>
                                <a:schemeClr val="dk1"/>
                              </a:solidFill>
                              <a:latin typeface="Cambria Math" panose="02040503050406030204" pitchFamily="18" charset="0"/>
                              <a:ea typeface="Cabin"/>
                              <a:cs typeface="Cabin"/>
                              <a:sym typeface="Cabin"/>
                            </a:rPr>
                            <m:t>∗</m:t>
                          </m:r>
                        </m:sup>
                      </m:sSup>
                      <m:r>
                        <a:rPr lang="en-US" sz="1800" b="0" i="1" smtClean="0">
                          <a:solidFill>
                            <a:schemeClr val="dk1"/>
                          </a:solidFill>
                          <a:latin typeface="Cambria Math" panose="02040503050406030204" pitchFamily="18" charset="0"/>
                          <a:ea typeface="Cabin"/>
                          <a:cs typeface="Cabin"/>
                          <a:sym typeface="Cabin"/>
                        </a:rPr>
                        <m:t>=</m:t>
                      </m:r>
                      <m:func>
                        <m:funcPr>
                          <m:ctrlPr>
                            <a:rPr lang="en-US" sz="1800" b="0" i="1" smtClean="0">
                              <a:solidFill>
                                <a:schemeClr val="dk1"/>
                              </a:solidFill>
                              <a:latin typeface="Cambria Math" panose="02040503050406030204" pitchFamily="18" charset="0"/>
                              <a:ea typeface="Cabin"/>
                              <a:cs typeface="Cabin"/>
                              <a:sym typeface="Cabin"/>
                            </a:rPr>
                          </m:ctrlPr>
                        </m:funcPr>
                        <m:fName>
                          <m:limLow>
                            <m:limLowPr>
                              <m:ctrlPr>
                                <a:rPr lang="en-US" sz="1800" b="0" i="1" smtClean="0">
                                  <a:solidFill>
                                    <a:schemeClr val="dk1"/>
                                  </a:solidFill>
                                  <a:latin typeface="Cambria Math" panose="02040503050406030204" pitchFamily="18" charset="0"/>
                                  <a:ea typeface="Cabin"/>
                                  <a:cs typeface="Cabin"/>
                                  <a:sym typeface="Cabin"/>
                                </a:rPr>
                              </m:ctrlPr>
                            </m:limLowPr>
                            <m:e>
                              <m:r>
                                <m:rPr>
                                  <m:sty m:val="p"/>
                                </m:rPr>
                                <a:rPr lang="en-US" sz="1800" b="0" i="0" smtClean="0">
                                  <a:solidFill>
                                    <a:schemeClr val="dk1"/>
                                  </a:solidFill>
                                  <a:latin typeface="Cambria Math" panose="02040503050406030204" pitchFamily="18" charset="0"/>
                                  <a:ea typeface="Cabin"/>
                                  <a:cs typeface="Cabin"/>
                                  <a:sym typeface="Cabin"/>
                                </a:rPr>
                                <m:t>lim</m:t>
                              </m:r>
                            </m:e>
                            <m:lim>
                              <m:r>
                                <a:rPr lang="en-US" sz="1800" b="0" i="1" smtClean="0">
                                  <a:solidFill>
                                    <a:schemeClr val="dk1"/>
                                  </a:solidFill>
                                  <a:latin typeface="Cambria Math" panose="02040503050406030204" pitchFamily="18" charset="0"/>
                                  <a:ea typeface="Cabin"/>
                                  <a:cs typeface="Cabin"/>
                                  <a:sym typeface="Cabin"/>
                                </a:rPr>
                                <m:t>𝑡</m:t>
                              </m:r>
                              <m:r>
                                <a:rPr lang="en-US" sz="1800" b="0" i="1" smtClean="0">
                                  <a:solidFill>
                                    <a:schemeClr val="dk1"/>
                                  </a:solidFill>
                                  <a:latin typeface="Cambria Math" panose="02040503050406030204" pitchFamily="18" charset="0"/>
                                  <a:ea typeface="Cabin"/>
                                  <a:cs typeface="Cabin"/>
                                  <a:sym typeface="Cabin"/>
                                </a:rPr>
                                <m:t>→∞</m:t>
                              </m:r>
                            </m:lim>
                          </m:limLow>
                        </m:fName>
                        <m:e>
                          <m:f>
                            <m:fPr>
                              <m:ctrlPr>
                                <a:rPr lang="en-US" sz="1800" b="0" i="1" smtClean="0">
                                  <a:solidFill>
                                    <a:schemeClr val="dk1"/>
                                  </a:solidFill>
                                  <a:latin typeface="Cambria Math" panose="02040503050406030204" pitchFamily="18" charset="0"/>
                                  <a:sym typeface="Cabin"/>
                                </a:rPr>
                              </m:ctrlPr>
                            </m:fPr>
                            <m:num>
                              <m:r>
                                <a:rPr lang="en-US" sz="1800" b="0" i="1" smtClean="0">
                                  <a:solidFill>
                                    <a:schemeClr val="dk1"/>
                                  </a:solidFill>
                                  <a:latin typeface="Cambria Math" panose="02040503050406030204" pitchFamily="18" charset="0"/>
                                  <a:sym typeface="Cabin"/>
                                </a:rPr>
                                <m:t>1</m:t>
                              </m:r>
                            </m:num>
                            <m:den>
                              <m:r>
                                <a:rPr lang="en-US" sz="1800" b="0" i="1" smtClean="0">
                                  <a:solidFill>
                                    <a:schemeClr val="dk1"/>
                                  </a:solidFill>
                                  <a:latin typeface="Cambria Math" panose="02040503050406030204" pitchFamily="18" charset="0"/>
                                  <a:sym typeface="Cabin"/>
                                </a:rPr>
                                <m:t>𝑡</m:t>
                              </m:r>
                            </m:den>
                          </m:f>
                          <m:nary>
                            <m:naryPr>
                              <m:ctrlPr>
                                <a:rPr lang="en-US" sz="1800" b="0" i="1" smtClean="0">
                                  <a:solidFill>
                                    <a:schemeClr val="dk1"/>
                                  </a:solidFill>
                                  <a:latin typeface="Cambria Math" panose="02040503050406030204" pitchFamily="18" charset="0"/>
                                  <a:sym typeface="Cabin"/>
                                </a:rPr>
                              </m:ctrlPr>
                            </m:naryPr>
                            <m:sub>
                              <m:r>
                                <m:rPr>
                                  <m:brk m:alnAt="23"/>
                                </m:rPr>
                                <a:rPr lang="en-US" sz="1800" b="0" i="1" smtClean="0">
                                  <a:solidFill>
                                    <a:schemeClr val="dk1"/>
                                  </a:solidFill>
                                  <a:latin typeface="Cambria Math" panose="02040503050406030204" pitchFamily="18" charset="0"/>
                                  <a:sym typeface="Cabin"/>
                                </a:rPr>
                                <m:t>0</m:t>
                              </m:r>
                            </m:sub>
                            <m:sup>
                              <m:r>
                                <a:rPr lang="en-US" sz="1800" b="0" i="1" smtClean="0">
                                  <a:solidFill>
                                    <a:schemeClr val="dk1"/>
                                  </a:solidFill>
                                  <a:latin typeface="Cambria Math" panose="02040503050406030204" pitchFamily="18" charset="0"/>
                                  <a:sym typeface="Cabin"/>
                                </a:rPr>
                                <m:t>𝑡</m:t>
                              </m:r>
                            </m:sup>
                            <m:e>
                              <m:r>
                                <a:rPr lang="en-US" sz="1800" b="1" i="1" smtClean="0">
                                  <a:solidFill>
                                    <a:schemeClr val="dk1"/>
                                  </a:solidFill>
                                  <a:latin typeface="Cambria Math" panose="02040503050406030204" pitchFamily="18" charset="0"/>
                                  <a:sym typeface="Cabin"/>
                                </a:rPr>
                                <m:t>𝑪</m:t>
                              </m:r>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𝑥</m:t>
                              </m:r>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𝑑𝑥</m:t>
                              </m:r>
                            </m:e>
                          </m:nary>
                        </m:e>
                      </m:func>
                    </m:oMath>
                  </m:oMathPara>
                </a14:m>
                <a:endParaRPr sz="1800" dirty="0">
                  <a:solidFill>
                    <a:schemeClr val="dk1"/>
                  </a:solidFill>
                  <a:latin typeface="Cabin"/>
                  <a:ea typeface="Cabin"/>
                  <a:cs typeface="Cabin"/>
                  <a:sym typeface="Cabin"/>
                </a:endParaRPr>
              </a:p>
            </p:txBody>
          </p:sp>
        </mc:Choice>
        <mc:Fallback xmlns="">
          <p:sp>
            <p:nvSpPr>
              <p:cNvPr id="4" name="Google Shape;663;p26">
                <a:extLst>
                  <a:ext uri="{FF2B5EF4-FFF2-40B4-BE49-F238E27FC236}">
                    <a16:creationId xmlns:a16="http://schemas.microsoft.com/office/drawing/2014/main" id="{CD097F84-EAFC-B987-1DB5-D9B521527CB9}"/>
                  </a:ext>
                </a:extLst>
              </p:cNvPr>
              <p:cNvSpPr txBox="1">
                <a:spLocks noRot="1" noChangeAspect="1" noMove="1" noResize="1" noEditPoints="1" noAdjustHandles="1" noChangeArrowheads="1" noChangeShapeType="1" noTextEdit="1"/>
              </p:cNvSpPr>
              <p:nvPr/>
            </p:nvSpPr>
            <p:spPr>
              <a:xfrm>
                <a:off x="3418760" y="4053809"/>
                <a:ext cx="2311129" cy="804036"/>
              </a:xfrm>
              <a:prstGeom prst="rect">
                <a:avLst/>
              </a:prstGeom>
              <a:blipFill>
                <a:blip r:embed="rId6"/>
                <a:stretch>
                  <a:fillRect t="-129688" b="-19843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Google Shape;542;p25">
                <a:extLst>
                  <a:ext uri="{FF2B5EF4-FFF2-40B4-BE49-F238E27FC236}">
                    <a16:creationId xmlns:a16="http://schemas.microsoft.com/office/drawing/2014/main" id="{09B2124B-4510-D6BF-35F6-7DFC40C4CE11}"/>
                  </a:ext>
                </a:extLst>
              </p:cNvPr>
              <p:cNvSpPr txBox="1"/>
              <p:nvPr/>
            </p:nvSpPr>
            <p:spPr>
              <a:xfrm>
                <a:off x="3418760" y="3693739"/>
                <a:ext cx="4359964"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dirty="0">
                    <a:solidFill>
                      <a:schemeClr val="dk1"/>
                    </a:solidFill>
                    <a:latin typeface="Cabin"/>
                    <a:ea typeface="Cabin"/>
                    <a:cs typeface="Cabin"/>
                    <a:sym typeface="Cabin"/>
                  </a:rPr>
                  <a:t>Long-run average completion rate </a:t>
                </a:r>
                <a14:m>
                  <m:oMath xmlns:m="http://schemas.openxmlformats.org/officeDocument/2006/math">
                    <m:sSup>
                      <m:sSupPr>
                        <m:ctrlPr>
                          <a:rPr lang="en-US" sz="2000" b="0" i="1" smtClean="0">
                            <a:solidFill>
                              <a:schemeClr val="dk1"/>
                            </a:solidFill>
                            <a:latin typeface="Cambria Math" panose="02040503050406030204" pitchFamily="18" charset="0"/>
                            <a:ea typeface="Cabin"/>
                            <a:cs typeface="Cabin"/>
                            <a:sym typeface="Cabin"/>
                          </a:rPr>
                        </m:ctrlPr>
                      </m:sSupPr>
                      <m:e>
                        <m:r>
                          <a:rPr lang="en-US" sz="2000" b="1" i="1" smtClean="0">
                            <a:solidFill>
                              <a:schemeClr val="dk1"/>
                            </a:solidFill>
                            <a:latin typeface="Cambria Math" panose="02040503050406030204" pitchFamily="18" charset="0"/>
                            <a:ea typeface="Cabin"/>
                            <a:cs typeface="Cabin"/>
                            <a:sym typeface="Cabin"/>
                          </a:rPr>
                          <m:t>𝝁</m:t>
                        </m:r>
                      </m:e>
                      <m:sup>
                        <m:r>
                          <a:rPr lang="en-US" sz="2000" b="0" i="1" smtClean="0">
                            <a:solidFill>
                              <a:schemeClr val="dk1"/>
                            </a:solidFill>
                            <a:latin typeface="Cambria Math" panose="02040503050406030204" pitchFamily="18" charset="0"/>
                            <a:ea typeface="Cabin"/>
                            <a:cs typeface="Cabin"/>
                            <a:sym typeface="Cabin"/>
                          </a:rPr>
                          <m:t>∗</m:t>
                        </m:r>
                      </m:sup>
                    </m:sSup>
                  </m:oMath>
                </a14:m>
                <a:r>
                  <a:rPr lang="en-US" sz="2000" b="0" i="1" dirty="0">
                    <a:solidFill>
                      <a:schemeClr val="dk1"/>
                    </a:solidFill>
                    <a:latin typeface="Cabin"/>
                    <a:ea typeface="Cabin"/>
                    <a:cs typeface="Cabin"/>
                    <a:sym typeface="Cabin"/>
                  </a:rPr>
                  <a:t>.</a:t>
                </a:r>
              </a:p>
            </p:txBody>
          </p:sp>
        </mc:Choice>
        <mc:Fallback xmlns="">
          <p:sp>
            <p:nvSpPr>
              <p:cNvPr id="5" name="Google Shape;542;p25">
                <a:extLst>
                  <a:ext uri="{FF2B5EF4-FFF2-40B4-BE49-F238E27FC236}">
                    <a16:creationId xmlns:a16="http://schemas.microsoft.com/office/drawing/2014/main" id="{09B2124B-4510-D6BF-35F6-7DFC40C4CE11}"/>
                  </a:ext>
                </a:extLst>
              </p:cNvPr>
              <p:cNvSpPr txBox="1">
                <a:spLocks noRot="1" noChangeAspect="1" noMove="1" noResize="1" noEditPoints="1" noAdjustHandles="1" noChangeArrowheads="1" noChangeShapeType="1" noTextEdit="1"/>
              </p:cNvSpPr>
              <p:nvPr/>
            </p:nvSpPr>
            <p:spPr>
              <a:xfrm>
                <a:off x="3418760" y="3693739"/>
                <a:ext cx="4359964" cy="492412"/>
              </a:xfrm>
              <a:prstGeom prst="rect">
                <a:avLst/>
              </a:prstGeom>
              <a:blipFill>
                <a:blip r:embed="rId7"/>
                <a:stretch>
                  <a:fillRect l="-1453" b="-12500"/>
                </a:stretch>
              </a:blipFill>
              <a:ln>
                <a:noFill/>
              </a:ln>
            </p:spPr>
            <p:txBody>
              <a:bodyPr/>
              <a:lstStyle/>
              <a:p>
                <a:r>
                  <a:rPr lang="en-US">
                    <a:noFill/>
                  </a:rPr>
                  <a:t> </a:t>
                </a:r>
              </a:p>
            </p:txBody>
          </p:sp>
        </mc:Fallback>
      </mc:AlternateContent>
      <p:grpSp>
        <p:nvGrpSpPr>
          <p:cNvPr id="6" name="Google Shape;780;p29">
            <a:extLst>
              <a:ext uri="{FF2B5EF4-FFF2-40B4-BE49-F238E27FC236}">
                <a16:creationId xmlns:a16="http://schemas.microsoft.com/office/drawing/2014/main" id="{260C09C0-1017-8E75-C1BD-F70E0B376809}"/>
              </a:ext>
            </a:extLst>
          </p:cNvPr>
          <p:cNvGrpSpPr/>
          <p:nvPr/>
        </p:nvGrpSpPr>
        <p:grpSpPr>
          <a:xfrm>
            <a:off x="3472236" y="4910786"/>
            <a:ext cx="5380883" cy="950194"/>
            <a:chOff x="5219050" y="3365350"/>
            <a:chExt cx="5584025" cy="1327575"/>
          </a:xfrm>
        </p:grpSpPr>
        <mc:AlternateContent xmlns:mc="http://schemas.openxmlformats.org/markup-compatibility/2006" xmlns:a14="http://schemas.microsoft.com/office/drawing/2010/main">
          <mc:Choice Requires="a14">
            <p:sp>
              <p:nvSpPr>
                <p:cNvPr id="7" name="Google Shape;781;p29">
                  <a:extLst>
                    <a:ext uri="{FF2B5EF4-FFF2-40B4-BE49-F238E27FC236}">
                      <a16:creationId xmlns:a16="http://schemas.microsoft.com/office/drawing/2014/main" id="{A0B76FDD-6A66-2068-2043-CA1087A64EC8}"/>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600" dirty="0">
                    <a:latin typeface="Cabin"/>
                    <a:ea typeface="Cabin"/>
                    <a:cs typeface="Cabin"/>
                    <a:sym typeface="Cabin"/>
                  </a:endParaRPr>
                </a:p>
                <a:p>
                  <a:pPr marL="0" lvl="0" indent="0" algn="l" rtl="0">
                    <a:spcBef>
                      <a:spcPts val="0"/>
                    </a:spcBef>
                    <a:spcAft>
                      <a:spcPts val="0"/>
                    </a:spcAft>
                    <a:buNone/>
                  </a:pPr>
                  <a:r>
                    <a:rPr lang="en-US" sz="2000" dirty="0">
                      <a:latin typeface="Cabin"/>
                      <a:ea typeface="Cabin"/>
                      <a:cs typeface="Cabin"/>
                      <a:sym typeface="Cabin"/>
                    </a:rPr>
                    <a:t>The system is stable when </a:t>
                  </a:r>
                  <a14:m>
                    <m:oMath xmlns:m="http://schemas.openxmlformats.org/officeDocument/2006/math">
                      <m:sSup>
                        <m:sSupPr>
                          <m:ctrlPr>
                            <a:rPr lang="en-US" sz="2000" b="0" i="1" dirty="0" smtClean="0">
                              <a:latin typeface="Cambria Math" panose="02040503050406030204" pitchFamily="18" charset="0"/>
                              <a:ea typeface="Cabin"/>
                              <a:cs typeface="Cabin"/>
                              <a:sym typeface="Cabin"/>
                            </a:rPr>
                          </m:ctrlPr>
                        </m:sSupPr>
                        <m:e>
                          <m:r>
                            <a:rPr lang="en-US" sz="2000" b="1" i="1" dirty="0" smtClean="0">
                              <a:latin typeface="Cambria Math" panose="02040503050406030204" pitchFamily="18" charset="0"/>
                              <a:ea typeface="Cabin"/>
                              <a:cs typeface="Cabin"/>
                              <a:sym typeface="Cabin"/>
                            </a:rPr>
                            <m:t>𝝁</m:t>
                          </m:r>
                        </m:e>
                        <m:sup>
                          <m:r>
                            <a:rPr lang="en-US" sz="2000" b="0" i="1" dirty="0" smtClean="0">
                              <a:latin typeface="Cambria Math" panose="02040503050406030204" pitchFamily="18" charset="0"/>
                              <a:ea typeface="Cabin"/>
                              <a:cs typeface="Cabin"/>
                              <a:sym typeface="Cabin"/>
                            </a:rPr>
                            <m:t>∗</m:t>
                          </m:r>
                        </m:sup>
                      </m:sSup>
                      <m:r>
                        <a:rPr lang="en-US" sz="2000" b="0" i="1" dirty="0" smtClean="0">
                          <a:latin typeface="Cambria Math" panose="02040503050406030204" pitchFamily="18" charset="0"/>
                          <a:ea typeface="Cabin"/>
                          <a:cs typeface="Cabin"/>
                          <a:sym typeface="Cabin"/>
                        </a:rPr>
                        <m:t>&gt;</m:t>
                      </m:r>
                      <m:r>
                        <a:rPr lang="en-US" sz="2000" b="1" i="1" dirty="0" smtClean="0">
                          <a:latin typeface="Cambria Math" panose="02040503050406030204" pitchFamily="18" charset="0"/>
                          <a:ea typeface="Cabin"/>
                          <a:cs typeface="Cabin"/>
                          <a:sym typeface="Cabin"/>
                        </a:rPr>
                        <m:t>𝝀</m:t>
                      </m:r>
                    </m:oMath>
                  </a14:m>
                  <a:r>
                    <a:rPr lang="en-US" sz="2000" dirty="0">
                      <a:latin typeface="Cabin"/>
                      <a:ea typeface="Cabin"/>
                      <a:cs typeface="Cabin"/>
                      <a:sym typeface="Cabin"/>
                    </a:rPr>
                    <a:t>.</a:t>
                  </a:r>
                  <a:endParaRPr sz="2000" dirty="0">
                    <a:latin typeface="Cabin"/>
                    <a:ea typeface="Cabin"/>
                    <a:cs typeface="Cabin"/>
                    <a:sym typeface="Cabin"/>
                  </a:endParaRPr>
                </a:p>
              </p:txBody>
            </p:sp>
          </mc:Choice>
          <mc:Fallback xmlns="">
            <p:sp>
              <p:nvSpPr>
                <p:cNvPr id="7" name="Google Shape;781;p29">
                  <a:extLst>
                    <a:ext uri="{FF2B5EF4-FFF2-40B4-BE49-F238E27FC236}">
                      <a16:creationId xmlns:a16="http://schemas.microsoft.com/office/drawing/2014/main" id="{A0B76FDD-6A66-2068-2043-CA1087A64EC8}"/>
                    </a:ext>
                  </a:extLst>
                </p:cNvPr>
                <p:cNvSpPr>
                  <a:spLocks noRot="1" noChangeAspect="1" noMove="1" noResize="1" noEditPoints="1" noAdjustHandles="1" noChangeArrowheads="1" noChangeShapeType="1" noTextEdit="1"/>
                </p:cNvSpPr>
                <p:nvPr/>
              </p:nvSpPr>
              <p:spPr>
                <a:xfrm>
                  <a:off x="5219175" y="3366325"/>
                  <a:ext cx="5583900" cy="1326600"/>
                </a:xfrm>
                <a:prstGeom prst="roundRect">
                  <a:avLst>
                    <a:gd name="adj" fmla="val 16667"/>
                  </a:avLst>
                </a:prstGeom>
                <a:blipFill>
                  <a:blip r:embed="rId8"/>
                  <a:stretch>
                    <a:fillRect l="-235"/>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8" name="Google Shape;782;p29">
              <a:extLst>
                <a:ext uri="{FF2B5EF4-FFF2-40B4-BE49-F238E27FC236}">
                  <a16:creationId xmlns:a16="http://schemas.microsoft.com/office/drawing/2014/main" id="{3DE2C890-96B6-83F2-7E9C-A50A55F40C8D}"/>
                </a:ext>
              </a:extLst>
            </p:cNvPr>
            <p:cNvSpPr/>
            <p:nvPr/>
          </p:nvSpPr>
          <p:spPr>
            <a:xfrm>
              <a:off x="5219050" y="3365350"/>
              <a:ext cx="5583900" cy="309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900" i="1">
                  <a:solidFill>
                    <a:schemeClr val="lt1"/>
                  </a:solidFill>
                  <a:latin typeface="Cabin"/>
                  <a:ea typeface="Cabin"/>
                  <a:cs typeface="Cabin"/>
                  <a:sym typeface="Cabin"/>
                </a:rPr>
                <a:t>Theorem 1 (Stability conditions)</a:t>
              </a:r>
              <a:endParaRPr sz="1900" i="1">
                <a:solidFill>
                  <a:schemeClr val="lt1"/>
                </a:solidFill>
                <a:latin typeface="Cabin"/>
                <a:ea typeface="Cabin"/>
                <a:cs typeface="Cabin"/>
                <a:sym typeface="Cabi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9|7|6|5.1|25.1"/>
</p:tagLst>
</file>

<file path=ppt/tags/tag2.xml><?xml version="1.0" encoding="utf-8"?>
<p:tagLst xmlns:a="http://schemas.openxmlformats.org/drawingml/2006/main" xmlns:r="http://schemas.openxmlformats.org/officeDocument/2006/relationships" xmlns:p="http://schemas.openxmlformats.org/presentationml/2006/main">
  <p:tag name="TIMING" val="|1.1|6.9"/>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5321</Words>
  <Application>Microsoft Macintosh PowerPoint</Application>
  <PresentationFormat>Widescreen</PresentationFormat>
  <Paragraphs>1123</Paragraphs>
  <Slides>63</Slides>
  <Notes>60</Notes>
  <HiddenSlides>16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Noto Sans Symbols</vt:lpstr>
      <vt:lpstr>EB Garamond</vt:lpstr>
      <vt:lpstr>Arial</vt:lpstr>
      <vt:lpstr>Cabin</vt:lpstr>
      <vt:lpstr>Calibri</vt:lpstr>
      <vt:lpstr>Cambria Math</vt:lpstr>
      <vt:lpstr>Office Theme</vt:lpstr>
      <vt:lpstr>Simple Policies for Multiresource Job Scheduling</vt:lpstr>
      <vt:lpstr>A Wide Variety of Workloads Run in Data Centers</vt:lpstr>
      <vt:lpstr>Why is data center scheduling hard?</vt:lpstr>
      <vt:lpstr>Our Multiresource Job Model</vt:lpstr>
      <vt:lpstr>How do we pack jobs of each type to run on a server?</vt:lpstr>
      <vt:lpstr>Prior Works on Multiresource Scheduling</vt:lpstr>
      <vt:lpstr>Prior Works on Multiresource Scheduling</vt:lpstr>
      <vt:lpstr>Key Result 1: How can MSR stabilize a system?</vt:lpstr>
      <vt:lpstr>Our Idea: Modulated Service Rate (MSR) Policies</vt:lpstr>
      <vt:lpstr>Key Result 1: Stability Conditions</vt:lpstr>
      <vt:lpstr>PowerPoint Presentation</vt:lpstr>
      <vt:lpstr>MSR-1 (Grosof 2024)</vt:lpstr>
      <vt:lpstr>Key Idea 3: Preemption Behaviors</vt:lpstr>
      <vt:lpstr>MSR Maximizes Capacity Region (Preemptible Jobs)</vt:lpstr>
      <vt:lpstr>Picking the best MSR policy in the preemptive setting</vt:lpstr>
      <vt:lpstr>MSR: Non-preemptive</vt:lpstr>
      <vt:lpstr>MSR: Non-preemptive</vt:lpstr>
      <vt:lpstr>Minimizing the mean response time of MSR policies</vt:lpstr>
      <vt:lpstr>How to find optimal MSR policy when preemptions are limited?</vt:lpstr>
      <vt:lpstr>An example on picking MSR</vt:lpstr>
      <vt:lpstr>Conclusion</vt:lpstr>
      <vt:lpstr>Backup Slides</vt:lpstr>
      <vt:lpstr>Our Model of Multiresource Jobs</vt:lpstr>
      <vt:lpstr>Arrivals</vt:lpstr>
      <vt:lpstr>How do we pack jobs of each type to run on a server?</vt:lpstr>
      <vt:lpstr>Preemption Models</vt:lpstr>
      <vt:lpstr>Simulation Results</vt:lpstr>
      <vt:lpstr>Our Model of Multiresource Jobs</vt:lpstr>
      <vt:lpstr>Multiresource Jobs in Data Centers</vt:lpstr>
      <vt:lpstr>Scheduling Multiresource Jobs</vt:lpstr>
      <vt:lpstr>How to schedule multiresource jobs?</vt:lpstr>
      <vt:lpstr>E[T] bounds</vt:lpstr>
      <vt:lpstr>PowerPoint Presentation</vt:lpstr>
      <vt:lpstr>Foster-Lyapunov Theorem</vt:lpstr>
      <vt:lpstr>How to schedule multiresource jobs?</vt:lpstr>
      <vt:lpstr>How to schedule multiresource jobs?</vt:lpstr>
      <vt:lpstr>Our Model of Multiresource Jobs</vt:lpstr>
      <vt:lpstr>Queueing Dynamics</vt:lpstr>
      <vt:lpstr>Our Model of Multiresource Jobs</vt:lpstr>
      <vt:lpstr>Our Ideas: Modulated Service Rate (MSR)</vt:lpstr>
      <vt:lpstr>Theorem</vt:lpstr>
      <vt:lpstr>Proof Sketch</vt:lpstr>
      <vt:lpstr>MSR is throughput-optimal</vt:lpstr>
      <vt:lpstr>Our Ideas: Modulated Service Rate (MSR)</vt:lpstr>
      <vt:lpstr>Our Ideas: Modulated Service Rate (MSR)</vt:lpstr>
      <vt:lpstr>Our Ideas: Modulated Service Rate (MSR)</vt:lpstr>
      <vt:lpstr>Example: Solve for Average Completion Rate</vt:lpstr>
      <vt:lpstr>Picking the Candidate Set</vt:lpstr>
      <vt:lpstr>Using MSR-1 to bound MSR</vt:lpstr>
      <vt:lpstr>Does an MSR policy with bounded mean response time exist?</vt:lpstr>
      <vt:lpstr>Does a simple policy exist?</vt:lpstr>
      <vt:lpstr>How to pick an MSR policy?</vt:lpstr>
      <vt:lpstr>How to minimize the mean queue lengths of type-i jobs?</vt:lpstr>
      <vt:lpstr>MSR-1 Systems vs Multiserver Job Systems</vt:lpstr>
      <vt:lpstr>Our Approach vs Prior Work</vt:lpstr>
      <vt:lpstr>Why is it hard?</vt:lpstr>
      <vt:lpstr>Model Assumptions</vt:lpstr>
      <vt:lpstr>Schedules</vt:lpstr>
      <vt:lpstr>Queueing Dynamics</vt:lpstr>
      <vt:lpstr>More on Queueing Dynamics</vt:lpstr>
      <vt:lpstr>PowerPoint Presentation</vt:lpstr>
      <vt:lpstr>Performance Metrics</vt:lpstr>
      <vt:lpstr>State-of-the-art Multiresource Scheduling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Policies for Multiresource Job Scheduling</dc:title>
  <cp:lastModifiedBy>Chen, Zhongrui</cp:lastModifiedBy>
  <cp:revision>2</cp:revision>
  <dcterms:modified xsi:type="dcterms:W3CDTF">2025-03-05T14:07:53Z</dcterms:modified>
</cp:coreProperties>
</file>