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8"/>
  </p:notesMasterIdLst>
  <p:sldIdLst>
    <p:sldId id="256" r:id="rId2"/>
    <p:sldId id="257" r:id="rId3"/>
    <p:sldId id="375" r:id="rId4"/>
    <p:sldId id="376" r:id="rId5"/>
    <p:sldId id="371" r:id="rId6"/>
    <p:sldId id="338" r:id="rId7"/>
    <p:sldId id="361" r:id="rId8"/>
    <p:sldId id="378" r:id="rId9"/>
    <p:sldId id="271" r:id="rId10"/>
    <p:sldId id="379" r:id="rId11"/>
    <p:sldId id="359" r:id="rId12"/>
    <p:sldId id="383" r:id="rId13"/>
    <p:sldId id="373" r:id="rId14"/>
    <p:sldId id="380" r:id="rId15"/>
    <p:sldId id="377" r:id="rId16"/>
    <p:sldId id="381" r:id="rId17"/>
    <p:sldId id="327" r:id="rId18"/>
    <p:sldId id="317" r:id="rId19"/>
    <p:sldId id="384" r:id="rId20"/>
    <p:sldId id="386" r:id="rId21"/>
    <p:sldId id="276" r:id="rId22"/>
    <p:sldId id="382" r:id="rId23"/>
    <p:sldId id="277" r:id="rId24"/>
    <p:sldId id="350" r:id="rId25"/>
    <p:sldId id="332" r:id="rId26"/>
    <p:sldId id="337" r:id="rId27"/>
  </p:sldIdLst>
  <p:sldSz cx="12192000" cy="6858000"/>
  <p:notesSz cx="9296400" cy="6881813"/>
  <p:embeddedFontLst>
    <p:embeddedFont>
      <p:font typeface="Cabin" pitchFamily="2" charset="77"/>
      <p:regular r:id="rId29"/>
      <p:bold r:id="rId30"/>
      <p:italic r:id="rId31"/>
      <p:boldItalic r:id="rId32"/>
    </p:embeddedFont>
    <p:embeddedFont>
      <p:font typeface="Cambria Math" panose="02040503050406030204" pitchFamily="18" charset="0"/>
      <p:regular r:id="rId33"/>
    </p:embeddedFont>
    <p:embeddedFont>
      <p:font typeface="EB Garamond" pitchFamily="2" charset="0"/>
      <p:regular r:id="rId34"/>
      <p:bold r:id="rId35"/>
      <p:italic r:id="rId36"/>
      <p:boldItalic r:id="rId37"/>
    </p:embeddedFont>
    <p:embeddedFont>
      <p:font typeface="Noto Sans Symbols"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a:srgbClr val="009193"/>
    <a:srgbClr val="EAEFF7"/>
    <a:srgbClr val="70AD47"/>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5"/>
    <p:restoredTop sz="68288"/>
  </p:normalViewPr>
  <p:slideViewPr>
    <p:cSldViewPr snapToGrid="0">
      <p:cViewPr>
        <p:scale>
          <a:sx n="77" d="100"/>
          <a:sy n="77" d="100"/>
        </p:scale>
        <p:origin x="31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45286"/>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345286"/>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11872"/>
            <a:ext cx="7437120" cy="2709714"/>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36528"/>
            <a:ext cx="4028440" cy="34528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929640" y="3311872"/>
            <a:ext cx="7437120" cy="2709714"/>
          </a:xfrm>
          <a:prstGeom prst="rect">
            <a:avLst/>
          </a:prstGeom>
          <a:noFill/>
          <a:ln>
            <a:noFill/>
          </a:ln>
        </p:spPr>
        <p:txBody>
          <a:bodyPr spcFirstLastPara="1" wrap="square" lIns="92425" tIns="46200" rIns="92425" bIns="462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understand what an MSR policy is. Let’s talk about our 3 goals.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308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950B7C10-D7D7-6B3A-11AF-F37400E1B8EA}"/>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A64FD591-F908-AABB-EE31-54F3F0A3E5E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0ABB1189-2032-BE3C-3F43-5F57A92CE2E8}"/>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TODO: record this slide</a:t>
            </a:r>
          </a:p>
          <a:p>
            <a:pPr marL="0" lvl="0" indent="0" algn="l" rtl="0">
              <a:spcBef>
                <a:spcPts val="0"/>
              </a:spcBef>
              <a:spcAft>
                <a:spcPts val="0"/>
              </a:spcAft>
              <a:buNone/>
            </a:pPr>
            <a:r>
              <a:rPr lang="en-US" dirty="0"/>
              <a:t>Component-wise larger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Expand the intuition of theorem 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we investigate the case where an MSR policy can stabilize the system.</a:t>
            </a:r>
          </a:p>
          <a:p>
            <a:pPr marL="0" lvl="0" indent="0" algn="l" rtl="0">
              <a:spcBef>
                <a:spcPts val="0"/>
              </a:spcBef>
              <a:spcAft>
                <a:spcPts val="0"/>
              </a:spcAft>
              <a:buNone/>
            </a:pPr>
            <a:r>
              <a:rPr lang="en-US" dirty="0"/>
              <a:t>We formalize the intuition that jobs need to complete faster than they arrive to stabilize the system in Theorem 1, which says the system is stable whenever mu^*&gt;lambda.</a:t>
            </a:r>
          </a:p>
          <a:p>
            <a:pPr marL="0" lvl="0" indent="0" algn="l" rtl="0">
              <a:spcBef>
                <a:spcPts val="0"/>
              </a:spcBef>
              <a:spcAft>
                <a:spcPts val="0"/>
              </a:spcAft>
              <a:buNone/>
            </a:pPr>
            <a:r>
              <a:rPr lang="en-US" dirty="0"/>
              <a:t>Since the units agree, we can put the arrival vector lambda on this plot as well.</a:t>
            </a:r>
          </a:p>
          <a:p>
            <a:pPr marL="0" lvl="0" indent="0" algn="l" rtl="0">
              <a:spcBef>
                <a:spcPts val="0"/>
              </a:spcBef>
              <a:spcAft>
                <a:spcPts val="0"/>
              </a:spcAft>
              <a:buNone/>
            </a:pPr>
            <a:r>
              <a:rPr lang="en-US" dirty="0"/>
              <a:t>That is, mu^* needs to lie in this shaded region for the system to be stable.</a:t>
            </a:r>
          </a:p>
          <a:p>
            <a:pPr marL="0" lvl="0" indent="0" algn="l" rtl="0">
              <a:spcBef>
                <a:spcPts val="0"/>
              </a:spcBef>
              <a:spcAft>
                <a:spcPts val="0"/>
              </a:spcAft>
              <a:buNone/>
            </a:pPr>
            <a:r>
              <a:rPr lang="en-US" dirty="0"/>
              <a:t>We prove theorem 1 following a Lyapunov drift style argument.</a:t>
            </a:r>
          </a:p>
        </p:txBody>
      </p:sp>
      <p:sp>
        <p:nvSpPr>
          <p:cNvPr id="563" name="Google Shape;563;g2cb4650053a_0_0:notes">
            <a:extLst>
              <a:ext uri="{FF2B5EF4-FFF2-40B4-BE49-F238E27FC236}">
                <a16:creationId xmlns:a16="http://schemas.microsoft.com/office/drawing/2014/main" id="{4D8C2B1E-C8DA-946F-E629-D7FF016EDE40}"/>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38778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CE16E82B-3ED6-2A5B-2197-F40F590F6D74}"/>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2A04E524-C84D-F482-B2BC-B06C23A50D28}"/>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FB1E4F7C-83DF-9B55-2871-748B6CA8D042}"/>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Say preemption twice.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will see this thru an example. Here, the red dot represents an arrival rate vector. We want an MSR policy that produces an average schedule that lies above this lambda. If we extend lambda to intersect with the boundary and take this intersection point as mu^*, it suffices to show that exists an MSR policy that can produce this average schedule to finish the proof.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TODO: record this slide</a:t>
            </a:r>
          </a:p>
          <a:p>
            <a:pPr marL="0" lvl="0" indent="0" algn="l" rtl="0">
              <a:spcBef>
                <a:spcPts val="0"/>
              </a:spcBef>
              <a:spcAft>
                <a:spcPts val="0"/>
              </a:spcAft>
              <a:buNone/>
            </a:pPr>
            <a:r>
              <a:rPr lang="en-US" dirty="0"/>
              <a:t>For a convex combination of points, we can construct a modulating process that corresponds to this set of points and the respective weights.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let’s investigate the case that jobs are preemptible.</a:t>
            </a:r>
          </a:p>
          <a:p>
            <a:pPr marL="0" lvl="0" indent="0" algn="l" rtl="0">
              <a:spcBef>
                <a:spcPts val="0"/>
              </a:spcBef>
              <a:spcAft>
                <a:spcPts val="0"/>
              </a:spcAft>
              <a:buNone/>
            </a:pPr>
            <a:r>
              <a:rPr lang="en-US" dirty="0"/>
              <a:t>We know from earlier that the system is stable whenever mu^*&gt;lambda.</a:t>
            </a:r>
          </a:p>
          <a:p>
            <a:pPr marL="0" lvl="0" indent="0" algn="l" rtl="0">
              <a:spcBef>
                <a:spcPts val="0"/>
              </a:spcBef>
              <a:spcAft>
                <a:spcPts val="0"/>
              </a:spcAft>
              <a:buNone/>
            </a:pPr>
            <a:r>
              <a:rPr lang="en-US" dirty="0"/>
              <a:t>We can therefore show that whenever possible, there exists an MSR policy that can stabilize the system.</a:t>
            </a:r>
          </a:p>
          <a:p>
            <a:pPr marL="0" lvl="0" indent="0" algn="l" rtl="0">
              <a:spcBef>
                <a:spcPts val="0"/>
              </a:spcBef>
              <a:spcAft>
                <a:spcPts val="0"/>
              </a:spcAft>
              <a:buNone/>
            </a:pPr>
            <a:r>
              <a:rPr lang="en-US" dirty="0"/>
              <a:t>Here is our constructive proof.</a:t>
            </a:r>
          </a:p>
          <a:p>
            <a:pPr marL="0" lvl="0" indent="0" algn="l" rtl="0">
              <a:spcBef>
                <a:spcPts val="0"/>
              </a:spcBef>
              <a:spcAft>
                <a:spcPts val="0"/>
              </a:spcAft>
              <a:buNone/>
            </a:pPr>
            <a:r>
              <a:rPr lang="en-US" dirty="0"/>
              <a:t>From </a:t>
            </a:r>
            <a:r>
              <a:rPr lang="en-US" dirty="0" err="1"/>
              <a:t>Maguluri</a:t>
            </a:r>
            <a:r>
              <a:rPr lang="en-US" dirty="0"/>
              <a:t> 2013, lambda has to be in this convex hull of the feasible schedules in order to stabilize the system.</a:t>
            </a:r>
          </a:p>
          <a:p>
            <a:pPr marL="0" lvl="0" indent="0" algn="l" rtl="0">
              <a:spcBef>
                <a:spcPts val="0"/>
              </a:spcBef>
              <a:spcAft>
                <a:spcPts val="0"/>
              </a:spcAft>
              <a:buNone/>
            </a:pPr>
            <a:r>
              <a:rPr lang="en-US" dirty="0"/>
              <a:t>(Added) Intuitively this makes sense by theorem 1 because this is the set of points where we can find a set of schedules such that the mu^* is larger than lambda.</a:t>
            </a:r>
          </a:p>
          <a:p>
            <a:pPr marL="0" lvl="0" indent="0" algn="l" rtl="0">
              <a:spcBef>
                <a:spcPts val="0"/>
              </a:spcBef>
              <a:spcAft>
                <a:spcPts val="0"/>
              </a:spcAft>
              <a:buNone/>
            </a:pPr>
            <a:r>
              <a:rPr lang="en-US" dirty="0"/>
              <a:t>As a construction, we pick the intersection between the direction of the arrival rate vector of the convex hull to find a mu^* that lies above lambda.</a:t>
            </a:r>
          </a:p>
          <a:p>
            <a:pPr marL="0" lvl="0" indent="0" algn="l" rtl="0">
              <a:spcBef>
                <a:spcPts val="0"/>
              </a:spcBef>
              <a:spcAft>
                <a:spcPts val="0"/>
              </a:spcAft>
              <a:buNone/>
            </a:pPr>
            <a:r>
              <a:rPr lang="en-US" dirty="0"/>
              <a:t>Next, we find a convex combination of feasible schedules that produces this mu^*.</a:t>
            </a:r>
          </a:p>
          <a:p>
            <a:pPr marL="0" lvl="0" indent="0" algn="l" rtl="0">
              <a:spcBef>
                <a:spcPts val="0"/>
              </a:spcBef>
              <a:spcAft>
                <a:spcPts val="0"/>
              </a:spcAft>
              <a:buNone/>
            </a:pPr>
            <a:r>
              <a:rPr lang="en-US" dirty="0"/>
              <a:t>We can therefore build a modulating process by picking these feasible schedules and setting the corresponding transition rates so that mu^* is the intersection point.</a:t>
            </a:r>
          </a:p>
          <a:p>
            <a:pPr marL="0" lvl="0" indent="0" algn="l" rtl="0">
              <a:spcBef>
                <a:spcPts val="0"/>
              </a:spcBef>
              <a:spcAft>
                <a:spcPts val="0"/>
              </a:spcAft>
              <a:buNone/>
            </a:pPr>
            <a:r>
              <a:rPr lang="en-US" dirty="0"/>
              <a:t>Note that there is an alpha in the transition rates because the stationary distribution does not change when we vary alpha.</a:t>
            </a:r>
          </a:p>
          <a:p>
            <a:pPr marL="0" lvl="0" indent="0" algn="l" rtl="0">
              <a:spcBef>
                <a:spcPts val="0"/>
              </a:spcBef>
              <a:spcAft>
                <a:spcPts val="0"/>
              </a:spcAft>
              <a:buNone/>
            </a:pPr>
            <a:r>
              <a:rPr lang="en-US" dirty="0"/>
              <a:t>Consequently, we can set alpha to whatever value we want without moving mu^*.</a:t>
            </a:r>
          </a:p>
          <a:p>
            <a:pPr marL="0" lvl="0" indent="0" algn="l" rtl="0">
              <a:spcBef>
                <a:spcPts val="0"/>
              </a:spcBef>
              <a:spcAft>
                <a:spcPts val="0"/>
              </a:spcAft>
              <a:buNone/>
            </a:pPr>
            <a:r>
              <a:rPr lang="en-US" dirty="0"/>
              <a:t>This is saying that we can choose to preempt however frequent we want.</a:t>
            </a:r>
          </a:p>
        </p:txBody>
      </p:sp>
      <p:sp>
        <p:nvSpPr>
          <p:cNvPr id="758" name="Google Shape;758;g2cce860f9af_0_60:notes">
            <a:extLst>
              <a:ext uri="{FF2B5EF4-FFF2-40B4-BE49-F238E27FC236}">
                <a16:creationId xmlns:a16="http://schemas.microsoft.com/office/drawing/2014/main" id="{45CD4D3E-9D0F-B60C-36C0-46C48E80EBD7}"/>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16771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a:extLst>
            <a:ext uri="{FF2B5EF4-FFF2-40B4-BE49-F238E27FC236}">
              <a16:creationId xmlns:a16="http://schemas.microsoft.com/office/drawing/2014/main" id="{29D2C464-6A5F-701C-2A95-563CC34FB187}"/>
            </a:ext>
          </a:extLst>
        </p:cNvPr>
        <p:cNvGrpSpPr/>
        <p:nvPr/>
      </p:nvGrpSpPr>
      <p:grpSpPr>
        <a:xfrm>
          <a:off x="0" y="0"/>
          <a:ext cx="0" cy="0"/>
          <a:chOff x="0" y="0"/>
          <a:chExt cx="0" cy="0"/>
        </a:xfrm>
      </p:grpSpPr>
      <p:sp>
        <p:nvSpPr>
          <p:cNvPr id="665" name="Google Shape;665;g2ccab40767a_0_0:notes">
            <a:extLst>
              <a:ext uri="{FF2B5EF4-FFF2-40B4-BE49-F238E27FC236}">
                <a16:creationId xmlns:a16="http://schemas.microsoft.com/office/drawing/2014/main" id="{896920AD-C51A-3874-6A16-2D53BEB98F50}"/>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ccab40767a_0_0:notes">
            <a:extLst>
              <a:ext uri="{FF2B5EF4-FFF2-40B4-BE49-F238E27FC236}">
                <a16:creationId xmlns:a16="http://schemas.microsoft.com/office/drawing/2014/main" id="{2A189AF3-B6E0-E607-CDBB-25BD0308BA7A}"/>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a:t>Add the cone and move the points</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Theorem 1 and 2 gave us an existence proof, but did not tell us how to pick a modulating process that stabilizes the system.</a:t>
            </a:r>
          </a:p>
          <a:p>
            <a:pPr marL="0" lvl="0" indent="0" algn="l" rtl="0">
              <a:spcBef>
                <a:spcPts val="0"/>
              </a:spcBef>
              <a:spcAft>
                <a:spcPts val="0"/>
              </a:spcAft>
              <a:buFontTx/>
              <a:buNone/>
            </a:pPr>
            <a:r>
              <a:rPr lang="en-US" dirty="0"/>
              <a:t>Modern integer program solvers are very good at solving MIQCPs</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To construct a modulating process, we set up an offline optimization problem.</a:t>
            </a:r>
          </a:p>
          <a:p>
            <a:pPr marL="0" lvl="0" indent="0" algn="l" rtl="0">
              <a:spcBef>
                <a:spcPts val="0"/>
              </a:spcBef>
              <a:spcAft>
                <a:spcPts val="0"/>
              </a:spcAft>
              <a:buFontTx/>
              <a:buNone/>
            </a:pPr>
            <a:r>
              <a:rPr lang="en-US" dirty="0"/>
              <a:t>We need to solve for the feasible schedules we are using, as well as the limiting distribution of the modulating process.</a:t>
            </a:r>
          </a:p>
          <a:p>
            <a:pPr marL="0" lvl="0" indent="0" algn="l" rtl="0">
              <a:spcBef>
                <a:spcPts val="0"/>
              </a:spcBef>
              <a:spcAft>
                <a:spcPts val="0"/>
              </a:spcAft>
              <a:buFontTx/>
              <a:buNone/>
            </a:pPr>
            <a:r>
              <a:rPr lang="en-US" dirty="0"/>
              <a:t>Luckily, </a:t>
            </a:r>
            <a:r>
              <a:rPr lang="en-US" dirty="0" err="1"/>
              <a:t>Caratheodory’s</a:t>
            </a:r>
            <a:r>
              <a:rPr lang="en-US" dirty="0"/>
              <a:t> theorem suggests that we only need as many feasible schedules as the number of job types to produce an average of mu^*.</a:t>
            </a:r>
          </a:p>
          <a:p>
            <a:pPr marL="0" lvl="0" indent="0" algn="l" rtl="0">
              <a:spcBef>
                <a:spcPts val="0"/>
              </a:spcBef>
              <a:spcAft>
                <a:spcPts val="0"/>
              </a:spcAft>
              <a:buFontTx/>
              <a:buNone/>
            </a:pPr>
            <a:r>
              <a:rPr lang="en-US" dirty="0"/>
              <a:t>Therefore, the number of variables in this optimization problem only scales linearly as the number job types.</a:t>
            </a:r>
          </a:p>
          <a:p>
            <a:pPr marL="0" lvl="0" indent="0" algn="l" rtl="0">
              <a:spcBef>
                <a:spcPts val="0"/>
              </a:spcBef>
              <a:spcAft>
                <a:spcPts val="0"/>
              </a:spcAft>
              <a:buFontTx/>
              <a:buNone/>
            </a:pPr>
            <a:r>
              <a:rPr lang="en-US" dirty="0"/>
              <a:t>To ensure that the modulating process we build produces mu^* at this intersection point, we put 4 constraints on this optimization problem.</a:t>
            </a:r>
          </a:p>
          <a:p>
            <a:pPr marL="0" lvl="0" indent="0" algn="l" rtl="0">
              <a:spcBef>
                <a:spcPts val="0"/>
              </a:spcBef>
              <a:spcAft>
                <a:spcPts val="0"/>
              </a:spcAft>
              <a:buFontTx/>
              <a:buNone/>
            </a:pPr>
            <a:r>
              <a:rPr lang="en-US" dirty="0"/>
              <a:t>First, we need to make sure we only pick from feasible schedules. Next, the limiting probability needs to sum to 1.</a:t>
            </a:r>
          </a:p>
          <a:p>
            <a:pPr marL="0" lvl="0" indent="0" algn="l" rtl="0">
              <a:spcBef>
                <a:spcPts val="0"/>
              </a:spcBef>
              <a:spcAft>
                <a:spcPts val="0"/>
              </a:spcAft>
              <a:buFontTx/>
              <a:buNone/>
            </a:pPr>
            <a:r>
              <a:rPr lang="en-US" dirty="0"/>
              <a:t>Thirdly, mu^* needs to lie above lambda for stability. Finally, mu^* needs to lie in the direction of lambda.</a:t>
            </a:r>
          </a:p>
          <a:p>
            <a:pPr marL="0" lvl="0" indent="0" algn="l" rtl="0">
              <a:spcBef>
                <a:spcPts val="0"/>
              </a:spcBef>
              <a:spcAft>
                <a:spcPts val="0"/>
              </a:spcAft>
              <a:buFontTx/>
              <a:buNone/>
            </a:pPr>
            <a:r>
              <a:rPr lang="en-US" dirty="0"/>
              <a:t>Therefore, we can show in Corollary 7 that we can construct an MSR by solving this MIQCP.</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The policy Corollary 3 spits out &lt;=K</a:t>
            </a:r>
          </a:p>
        </p:txBody>
      </p:sp>
      <p:sp>
        <p:nvSpPr>
          <p:cNvPr id="667" name="Google Shape;667;g2ccab40767a_0_0:notes">
            <a:extLst>
              <a:ext uri="{FF2B5EF4-FFF2-40B4-BE49-F238E27FC236}">
                <a16:creationId xmlns:a16="http://schemas.microsoft.com/office/drawing/2014/main" id="{598376E0-4E32-A0B7-0ACD-47B551DDB37D}"/>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978384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3625964C-9D44-6987-6084-A38CF8E070F0}"/>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74C20335-910F-F6FB-47B2-DB6304F92CEE}"/>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12BACC14-E2EE-B5A9-7D99-86648A615F30}"/>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we can show here is that we can design a non-preemptive policy that is not so different from the preemptive policy.</a:t>
            </a:r>
          </a:p>
          <a:p>
            <a:pPr marL="0" lvl="0" indent="0" algn="l" rtl="0">
              <a:spcBef>
                <a:spcPts val="0"/>
              </a:spcBef>
              <a:spcAft>
                <a:spcPts val="0"/>
              </a:spcAft>
              <a:buNone/>
            </a:pPr>
            <a:r>
              <a:rPr lang="en-US" dirty="0"/>
              <a:t>We can rewrite the transition rates on the preemptive policy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show in Theorem 4 that the class of non-preemptive MSR policy is throughput-optimal.</a:t>
            </a:r>
          </a:p>
          <a:p>
            <a:pPr marL="0" lvl="0" indent="0" algn="l" rtl="0">
              <a:spcBef>
                <a:spcPts val="0"/>
              </a:spcBef>
              <a:spcAft>
                <a:spcPts val="0"/>
              </a:spcAft>
              <a:buNone/>
            </a:pPr>
            <a:r>
              <a:rPr lang="en-US" dirty="0"/>
              <a:t>The problem with the preemptive policy is that we need to switch between schedules at arbitrary times. This requires preempting jobs that are already in service.</a:t>
            </a:r>
          </a:p>
          <a:p>
            <a:pPr marL="0" lvl="0" indent="0" algn="l" rtl="0">
              <a:spcBef>
                <a:spcPts val="0"/>
              </a:spcBef>
              <a:spcAft>
                <a:spcPts val="0"/>
              </a:spcAft>
              <a:buNone/>
            </a:pPr>
            <a:r>
              <a:rPr lang="en-US" dirty="0"/>
              <a:t>In the non-preemptive setting, we can only wait for jobs to complete before switching to another schedule.</a:t>
            </a:r>
          </a:p>
          <a:p>
            <a:pPr marL="0" lvl="0" indent="0" algn="l" rtl="0">
              <a:spcBef>
                <a:spcPts val="0"/>
              </a:spcBef>
              <a:spcAft>
                <a:spcPts val="0"/>
              </a:spcAft>
              <a:buNone/>
            </a:pPr>
            <a:r>
              <a:rPr lang="en-US" dirty="0"/>
              <a:t>Therefore, we can add a few states in the preemptive modulating process to account for the time spent waiting on job completions.</a:t>
            </a:r>
          </a:p>
          <a:p>
            <a:pPr marL="0" lvl="0" indent="0" algn="l" rtl="0">
              <a:spcBef>
                <a:spcPts val="0"/>
              </a:spcBef>
              <a:spcAft>
                <a:spcPts val="0"/>
              </a:spcAft>
              <a:buNone/>
            </a:pPr>
            <a:r>
              <a:rPr lang="en-US" dirty="0"/>
              <a:t>We call these states switching states. Unfortunately, some of the switching states run with lower completion rates, dragging this average schedule mu^* down.</a:t>
            </a:r>
          </a:p>
          <a:p>
            <a:pPr marL="0" lvl="0" indent="0" algn="l" rtl="0">
              <a:spcBef>
                <a:spcPts val="0"/>
              </a:spcBef>
              <a:spcAft>
                <a:spcPts val="0"/>
              </a:spcAft>
              <a:buNone/>
            </a:pPr>
            <a:r>
              <a:rPr lang="en-US" dirty="0"/>
              <a:t>We claim that, we can manipulate the modulating process to limit the time spent in those switching states, waiting for job completions.</a:t>
            </a:r>
          </a:p>
          <a:p>
            <a:pPr marL="0" lvl="0" indent="0" algn="l" rtl="0">
              <a:spcBef>
                <a:spcPts val="0"/>
              </a:spcBef>
              <a:spcAft>
                <a:spcPts val="0"/>
              </a:spcAft>
              <a:buNone/>
            </a:pPr>
            <a:r>
              <a:rPr lang="en-US" dirty="0"/>
              <a:t>To do that, let’s first see how we can control the frequency we switch between schedules.</a:t>
            </a:r>
          </a:p>
          <a:p>
            <a:pPr marL="0" lvl="0" indent="0" algn="l" rtl="0">
              <a:spcBef>
                <a:spcPts val="0"/>
              </a:spcBef>
              <a:spcAft>
                <a:spcPts val="0"/>
              </a:spcAft>
              <a:buNone/>
            </a:pPr>
            <a:r>
              <a:rPr lang="en-US" dirty="0"/>
              <a:t>We notice that adding an alpha to all the transition rates in the preemptive process will not change its limiting distribution, thus will not move the average schedule mu^*.</a:t>
            </a:r>
          </a:p>
          <a:p>
            <a:pPr marL="0" lvl="0" indent="0" algn="l" rtl="0">
              <a:spcBef>
                <a:spcPts val="0"/>
              </a:spcBef>
              <a:spcAft>
                <a:spcPts val="0"/>
              </a:spcAft>
              <a:buNone/>
            </a:pPr>
            <a:r>
              <a:rPr lang="en-US" dirty="0"/>
              <a:t>This means we can control the overall switching rate of our policy alpha without moving mu^*.</a:t>
            </a:r>
          </a:p>
          <a:p>
            <a:pPr marL="0" lvl="0" indent="0" algn="l" rtl="0">
              <a:spcBef>
                <a:spcPts val="0"/>
              </a:spcBef>
              <a:spcAft>
                <a:spcPts val="0"/>
              </a:spcAft>
              <a:buNone/>
            </a:pPr>
            <a:r>
              <a:rPr lang="en-US" dirty="0"/>
              <a:t>Similarly, we can add the alphas to x_1 and x_2 in the non-preemptive process.</a:t>
            </a:r>
          </a:p>
          <a:p>
            <a:pPr marL="0" lvl="0" indent="0" algn="l" rtl="0">
              <a:spcBef>
                <a:spcPts val="0"/>
              </a:spcBef>
              <a:spcAft>
                <a:spcPts val="0"/>
              </a:spcAft>
              <a:buNone/>
            </a:pPr>
            <a:r>
              <a:rPr lang="en-US" dirty="0"/>
              <a:t>If we set alpha to a sufficiently low value, then we are almost spending no time in the switching states.</a:t>
            </a:r>
          </a:p>
          <a:p>
            <a:pPr marL="0" lvl="0" indent="0" algn="l" rtl="0">
              <a:spcBef>
                <a:spcPts val="0"/>
              </a:spcBef>
              <a:spcAft>
                <a:spcPts val="0"/>
              </a:spcAft>
              <a:buNone/>
            </a:pPr>
            <a:r>
              <a:rPr lang="en-US" dirty="0"/>
              <a:t>In this case, our non-preemptive process is similar to a preemptive process with a very low overall switching rate.</a:t>
            </a:r>
          </a:p>
          <a:p>
            <a:pPr marL="0" lvl="0" indent="0" algn="l" rtl="0">
              <a:spcBef>
                <a:spcPts val="0"/>
              </a:spcBef>
              <a:spcAft>
                <a:spcPts val="0"/>
              </a:spcAft>
              <a:buNone/>
            </a:pPr>
            <a:r>
              <a:rPr lang="en-US" dirty="0"/>
              <a:t>Because we spend almost no time in the switching states, we can move this average schedule mu^* back up, stabilizing the system again.</a:t>
            </a:r>
          </a:p>
          <a:p>
            <a:pPr marL="0" lvl="0" indent="0" algn="l" rtl="0">
              <a:spcBef>
                <a:spcPts val="0"/>
              </a:spcBef>
              <a:spcAft>
                <a:spcPts val="0"/>
              </a:spcAft>
              <a:buNone/>
            </a:pPr>
            <a:r>
              <a:rPr lang="en-US" dirty="0"/>
              <a:t>This completes the proof.</a:t>
            </a:r>
          </a:p>
        </p:txBody>
      </p:sp>
      <p:sp>
        <p:nvSpPr>
          <p:cNvPr id="850" name="Google Shape;850;g28f412913dc_0_184:notes">
            <a:extLst>
              <a:ext uri="{FF2B5EF4-FFF2-40B4-BE49-F238E27FC236}">
                <a16:creationId xmlns:a16="http://schemas.microsoft.com/office/drawing/2014/main" id="{3DB5B754-8D78-F006-8CD1-9A884A991F76}"/>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85088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TODO: record this slide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that we know when is the system stable, our next step is to bound the mean response time of an MSR policy.</a:t>
            </a:r>
          </a:p>
          <a:p>
            <a:pPr marL="0" lvl="0" indent="0" algn="l" rtl="0">
              <a:spcBef>
                <a:spcPts val="0"/>
              </a:spcBef>
              <a:spcAft>
                <a:spcPts val="0"/>
              </a:spcAft>
              <a:buNone/>
            </a:pPr>
            <a:r>
              <a:rPr lang="en-US" dirty="0"/>
              <a:t>The key idea here is that because how many type-1 jobs we are serving is independent from how many type-2 jobs in the system, we can decouple the system and analyze each job type separately.</a:t>
            </a:r>
          </a:p>
          <a:p>
            <a:pPr marL="0" lvl="0" indent="0" algn="l" rtl="0">
              <a:spcBef>
                <a:spcPts val="0"/>
              </a:spcBef>
              <a:spcAft>
                <a:spcPts val="0"/>
              </a:spcAft>
              <a:buNone/>
            </a:pPr>
            <a:r>
              <a:rPr lang="en-US" dirty="0"/>
              <a:t>Here we have a queue for all job types.</a:t>
            </a:r>
          </a:p>
          <a:p>
            <a:pPr marL="0" lvl="0" indent="0" algn="l" rtl="0">
              <a:spcBef>
                <a:spcPts val="0"/>
              </a:spcBef>
              <a:spcAft>
                <a:spcPts val="0"/>
              </a:spcAft>
              <a:buNone/>
            </a:pPr>
            <a:r>
              <a:rPr lang="en-US" dirty="0"/>
              <a:t>We can decouple it to type-1 queue and type-2 queue and analyze their mean response time separately before recomputing this weighted average to get our mean response time across all jobs.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General theorem statement here with proof sketches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Set up penalty from multiple jobs / variance first.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Multiresource</a:t>
            </a:r>
            <a:r>
              <a:rPr lang="en-US" dirty="0"/>
              <a:t> scheduling is hard for two reasons</a:t>
            </a:r>
          </a:p>
          <a:p>
            <a:pPr marL="228600" lvl="0" indent="-228600" algn="l" rtl="0">
              <a:spcBef>
                <a:spcPts val="0"/>
              </a:spcBef>
              <a:spcAft>
                <a:spcPts val="0"/>
              </a:spcAft>
              <a:buAutoNum type="arabicPeriod"/>
            </a:pPr>
            <a:r>
              <a:rPr lang="en-US" dirty="0"/>
              <a:t>Running jobs in parallel</a:t>
            </a:r>
          </a:p>
          <a:p>
            <a:pPr marL="228600" lvl="0" indent="-228600" algn="l" rtl="0">
              <a:spcBef>
                <a:spcPts val="0"/>
              </a:spcBef>
              <a:spcAft>
                <a:spcPts val="0"/>
              </a:spcAft>
              <a:buAutoNum type="arabicPeriod"/>
            </a:pPr>
            <a:r>
              <a:rPr lang="en-US" dirty="0"/>
              <a:t>We are varying completion rates</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499204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M/M/1 system that has the the same average completion rate, and takes one job at a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two differences here that we want to handle, we will take one at a time.</a:t>
            </a:r>
          </a:p>
          <a:p>
            <a:pPr marL="0" lvl="0" indent="0" algn="l" rtl="0">
              <a:spcBef>
                <a:spcPts val="0"/>
              </a:spcBef>
              <a:spcAft>
                <a:spcPts val="0"/>
              </a:spcAft>
              <a:buNone/>
            </a:pPr>
            <a:r>
              <a:rPr lang="en-US" dirty="0"/>
              <a:t>To handle running multiple jobs at a time, we will compare it to a system that runs one job at a time with the same modulating completion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TODO: record this slide</a:t>
            </a:r>
          </a:p>
          <a:p>
            <a:pPr marL="0" lvl="0" indent="0" algn="l" rtl="0">
              <a:spcBef>
                <a:spcPts val="0"/>
              </a:spcBef>
              <a:spcAft>
                <a:spcPts val="0"/>
              </a:spcAft>
              <a:buNone/>
            </a:pPr>
            <a:r>
              <a:rPr lang="en-US" dirty="0"/>
              <a:t>Emphasize the two differences between </a:t>
            </a:r>
            <a:r>
              <a:rPr lang="en-US" dirty="0" err="1"/>
              <a:t>multiresource</a:t>
            </a:r>
            <a:r>
              <a:rPr lang="en-US" dirty="0"/>
              <a:t> vs M/M/1, and the difference between MSR-1 and </a:t>
            </a:r>
            <a:r>
              <a:rPr lang="en-US" dirty="0" err="1"/>
              <a:t>multiresource</a:t>
            </a:r>
            <a:r>
              <a:rPr lang="en-US" dirty="0"/>
              <a:t> system.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we zoom into the type-1 queue to analyze its mean response time.</a:t>
            </a:r>
          </a:p>
          <a:p>
            <a:pPr marL="0" lvl="0" indent="0" algn="l" rtl="0">
              <a:spcBef>
                <a:spcPts val="0"/>
              </a:spcBef>
              <a:spcAft>
                <a:spcPts val="0"/>
              </a:spcAft>
              <a:buNone/>
            </a:pPr>
            <a:r>
              <a:rPr lang="en-US" dirty="0"/>
              <a:t>Works the same for other job types. 1. serve many jobs at a time, 2. switching completing rates</a:t>
            </a:r>
          </a:p>
          <a:p>
            <a:pPr marL="0" lvl="0" indent="0" algn="l" rtl="0">
              <a:spcBef>
                <a:spcPts val="0"/>
              </a:spcBef>
              <a:spcAft>
                <a:spcPts val="0"/>
              </a:spcAft>
              <a:buNone/>
            </a:pPr>
            <a:r>
              <a:rPr lang="en-US" dirty="0"/>
              <a:t>Jobs arrive into the type-1 queue with rate lambda_1 jobs/sec and the server completes the job at a variable rate according to the modulation process.</a:t>
            </a:r>
          </a:p>
          <a:p>
            <a:pPr marL="0" lvl="0" indent="0" algn="l" rtl="0">
              <a:spcBef>
                <a:spcPts val="0"/>
              </a:spcBef>
              <a:spcAft>
                <a:spcPts val="0"/>
              </a:spcAft>
              <a:buNone/>
            </a:pPr>
            <a:r>
              <a:rPr lang="en-US" dirty="0"/>
              <a:t>This system seems to be hard to analyze but we can relate it to some system we know how to analyze.</a:t>
            </a:r>
          </a:p>
          <a:p>
            <a:pPr marL="0" lvl="0" indent="0" algn="l" rtl="0">
              <a:spcBef>
                <a:spcPts val="0"/>
              </a:spcBef>
              <a:spcAft>
                <a:spcPts val="0"/>
              </a:spcAft>
              <a:buNone/>
            </a:pPr>
            <a:r>
              <a:rPr lang="en-US" dirty="0"/>
              <a:t>For example, we know how to analyze an M/M/1 system.</a:t>
            </a:r>
          </a:p>
          <a:p>
            <a:pPr marL="0" lvl="0" indent="0" algn="l" rtl="0">
              <a:spcBef>
                <a:spcPts val="0"/>
              </a:spcBef>
              <a:spcAft>
                <a:spcPts val="0"/>
              </a:spcAft>
              <a:buNone/>
            </a:pPr>
            <a:r>
              <a:rPr lang="en-US" dirty="0"/>
              <a:t>We can compare the original system to an M/M/1 system with Poisson arrival of rate lambda_1 and a constant completion rate mu_1^*.</a:t>
            </a:r>
          </a:p>
          <a:p>
            <a:pPr marL="0" lvl="0" indent="0" algn="l" rtl="0">
              <a:spcBef>
                <a:spcPts val="0"/>
              </a:spcBef>
              <a:spcAft>
                <a:spcPts val="0"/>
              </a:spcAft>
              <a:buNone/>
            </a:pPr>
            <a:r>
              <a:rPr lang="en-US" dirty="0"/>
              <a:t>Our insight here is that our </a:t>
            </a:r>
            <a:r>
              <a:rPr lang="en-US" dirty="0" err="1"/>
              <a:t>multiresource</a:t>
            </a:r>
            <a:r>
              <a:rPr lang="en-US" dirty="0"/>
              <a:t> system is not so different from an M/M/1 with the same average completion rate.</a:t>
            </a:r>
          </a:p>
          <a:p>
            <a:pPr marL="0" lvl="0" indent="0" algn="l" rtl="0">
              <a:spcBef>
                <a:spcPts val="0"/>
              </a:spcBef>
              <a:spcAft>
                <a:spcPts val="0"/>
              </a:spcAft>
              <a:buNone/>
            </a:pPr>
            <a:r>
              <a:rPr lang="en-US" dirty="0"/>
              <a:t>The constant completion rate here is the time average of the completion rates in the modulating process.</a:t>
            </a:r>
          </a:p>
          <a:p>
            <a:pPr marL="0" lvl="0" indent="0" algn="l" rtl="0">
              <a:spcBef>
                <a:spcPts val="0"/>
              </a:spcBef>
              <a:spcAft>
                <a:spcPts val="0"/>
              </a:spcAft>
              <a:buNone/>
            </a:pPr>
            <a:r>
              <a:rPr lang="en-US" dirty="0"/>
              <a:t>Fortunately, a recent work analyzes a system called MSR-1 by comparing to this M/M/1 system.</a:t>
            </a:r>
          </a:p>
          <a:p>
            <a:pPr marL="0" lvl="0" indent="0" algn="l" rtl="0">
              <a:spcBef>
                <a:spcPts val="0"/>
              </a:spcBef>
              <a:spcAft>
                <a:spcPts val="0"/>
              </a:spcAft>
              <a:buNone/>
            </a:pPr>
            <a:r>
              <a:rPr lang="en-US" dirty="0"/>
              <a:t>This MSR-1 system has the same arrival process but with varying completion rate according a similar Markov Chain.</a:t>
            </a:r>
          </a:p>
          <a:p>
            <a:pPr marL="0" lvl="0" indent="0" algn="l" rtl="0">
              <a:spcBef>
                <a:spcPts val="0"/>
              </a:spcBef>
              <a:spcAft>
                <a:spcPts val="0"/>
              </a:spcAft>
              <a:buNone/>
            </a:pPr>
            <a:r>
              <a:rPr lang="en-US" dirty="0"/>
              <a:t>The MSR-1 system takes one job at a time but it serves the job with varying rates.</a:t>
            </a:r>
          </a:p>
          <a:p>
            <a:pPr marL="0" lvl="0" indent="0" algn="l" rtl="0">
              <a:spcBef>
                <a:spcPts val="0"/>
              </a:spcBef>
              <a:spcAft>
                <a:spcPts val="0"/>
              </a:spcAft>
              <a:buNone/>
            </a:pPr>
            <a:r>
              <a:rPr lang="en-US" dirty="0"/>
              <a:t>When the </a:t>
            </a:r>
            <a:r>
              <a:rPr lang="en-US" dirty="0" err="1"/>
              <a:t>multiresource</a:t>
            </a:r>
            <a:r>
              <a:rPr lang="en-US" dirty="0"/>
              <a:t> system tries to serve two type-1 jobs, it is completing jobs at the rate of at most 2mu_1 jobs/sec because it may run slower when there is only one type-1 job in the queue.</a:t>
            </a:r>
          </a:p>
          <a:p>
            <a:pPr marL="0" lvl="0" indent="0" algn="l" rtl="0">
              <a:spcBef>
                <a:spcPts val="0"/>
              </a:spcBef>
              <a:spcAft>
                <a:spcPts val="0"/>
              </a:spcAft>
              <a:buNone/>
            </a:pPr>
            <a:r>
              <a:rPr lang="en-US" dirty="0"/>
              <a:t>If the MSR-1 system is in the corresponding state, it is always completing jobs at the rate of 2mu_1 jobs/sec.</a:t>
            </a:r>
          </a:p>
          <a:p>
            <a:pPr marL="0" lvl="0" indent="0" algn="l" rtl="0">
              <a:spcBef>
                <a:spcPts val="0"/>
              </a:spcBef>
              <a:spcAft>
                <a:spcPts val="0"/>
              </a:spcAft>
              <a:buNone/>
            </a:pPr>
            <a:r>
              <a:rPr lang="en-US" dirty="0"/>
              <a:t>Hence, the only difference between our system and the MSR-1 system is that we are completing jobs at a slower rate whenever there are not enough jobs in the system.</a:t>
            </a:r>
          </a:p>
          <a:p>
            <a:pPr marL="0" lvl="0" indent="0" algn="l" rtl="0">
              <a:spcBef>
                <a:spcPts val="0"/>
              </a:spcBef>
              <a:spcAft>
                <a:spcPts val="0"/>
              </a:spcAft>
              <a:buNone/>
            </a:pPr>
            <a:r>
              <a:rPr lang="en-US" dirty="0"/>
              <a:t>Effectively, we get a penalty from running jobs in parallel.</a:t>
            </a:r>
          </a:p>
          <a:p>
            <a:pPr marL="0" lvl="0" indent="0" algn="l" rtl="0">
              <a:spcBef>
                <a:spcPts val="0"/>
              </a:spcBef>
              <a:spcAft>
                <a:spcPts val="0"/>
              </a:spcAft>
              <a:buNone/>
            </a:pPr>
            <a:r>
              <a:rPr lang="en-US" dirty="0"/>
              <a:t>The MSR-1 system gets a penalty from varying the completion rates.</a:t>
            </a:r>
          </a:p>
          <a:p>
            <a:pPr marL="0" lvl="0" indent="0" algn="l" rtl="0">
              <a:spcBef>
                <a:spcPts val="0"/>
              </a:spcBef>
              <a:spcAft>
                <a:spcPts val="0"/>
              </a:spcAft>
              <a:buNone/>
            </a:pPr>
            <a:r>
              <a:rPr lang="en-US" dirty="0"/>
              <a:t>Combining those two penalty terms, we get the bounds on mean response time as the following.</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a:extLst>
            <a:ext uri="{FF2B5EF4-FFF2-40B4-BE49-F238E27FC236}">
              <a16:creationId xmlns:a16="http://schemas.microsoft.com/office/drawing/2014/main" id="{D801BBD3-5264-EA3B-EFED-5C7B94A3B8DF}"/>
            </a:ext>
          </a:extLst>
        </p:cNvPr>
        <p:cNvGrpSpPr/>
        <p:nvPr/>
      </p:nvGrpSpPr>
      <p:grpSpPr>
        <a:xfrm>
          <a:off x="0" y="0"/>
          <a:ext cx="0" cy="0"/>
          <a:chOff x="0" y="0"/>
          <a:chExt cx="0" cy="0"/>
        </a:xfrm>
      </p:grpSpPr>
      <p:sp>
        <p:nvSpPr>
          <p:cNvPr id="788" name="Google Shape;788;g2cce860f9af_0_107:notes">
            <a:extLst>
              <a:ext uri="{FF2B5EF4-FFF2-40B4-BE49-F238E27FC236}">
                <a16:creationId xmlns:a16="http://schemas.microsoft.com/office/drawing/2014/main" id="{2A20D0AC-726D-9821-4861-7F903953620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cce860f9af_0_107:notes">
            <a:extLst>
              <a:ext uri="{FF2B5EF4-FFF2-40B4-BE49-F238E27FC236}">
                <a16:creationId xmlns:a16="http://schemas.microsoft.com/office/drawing/2014/main" id="{8AAA6958-36CE-734E-0457-3821EECBE84C}"/>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 know how the class of MSR policies achieve all 3 goals, we wonder if there is a policy that can do better than MSR.</a:t>
            </a:r>
          </a:p>
          <a:p>
            <a:pPr marL="0" lvl="0" indent="0" algn="l" rtl="0">
              <a:spcBef>
                <a:spcPts val="0"/>
              </a:spcBef>
              <a:spcAft>
                <a:spcPts val="0"/>
              </a:spcAft>
              <a:buNone/>
            </a:pPr>
            <a:r>
              <a:rPr lang="en-US" dirty="0"/>
              <a:t>Our observation is that, MSR policies performs worse than FCFS at low loads.</a:t>
            </a:r>
          </a:p>
          <a:p>
            <a:pPr marL="0" lvl="0" indent="0" algn="l" rtl="0">
              <a:spcBef>
                <a:spcPts val="0"/>
              </a:spcBef>
              <a:spcAft>
                <a:spcPts val="0"/>
              </a:spcAft>
              <a:buNone/>
            </a:pPr>
            <a:r>
              <a:rPr lang="en-US" dirty="0"/>
              <a:t>Let’s see through an example to understand why is this the case.</a:t>
            </a:r>
          </a:p>
          <a:p>
            <a:pPr marL="0" lvl="0" indent="0" algn="l" rtl="0">
              <a:spcBef>
                <a:spcPts val="0"/>
              </a:spcBef>
              <a:spcAft>
                <a:spcPts val="0"/>
              </a:spcAft>
              <a:buNone/>
            </a:pPr>
            <a:r>
              <a:rPr lang="en-US" dirty="0"/>
              <a:t>In this example modulating process, we are switching between serving 3 blues and 2 oranges.</a:t>
            </a:r>
          </a:p>
          <a:p>
            <a:pPr marL="0" lvl="0" indent="0" algn="l" rtl="0">
              <a:spcBef>
                <a:spcPts val="0"/>
              </a:spcBef>
              <a:spcAft>
                <a:spcPts val="0"/>
              </a:spcAft>
              <a:buNone/>
            </a:pPr>
            <a:r>
              <a:rPr lang="en-US" dirty="0"/>
              <a:t>Consider the case where there are only orange jobs in the queue, but our modulating process tells us we need to serve 3 blues, we are experiencing a gap between potential completion rate and actual completion rate.</a:t>
            </a:r>
          </a:p>
          <a:p>
            <a:pPr marL="0" lvl="0" indent="0" algn="l" rtl="0">
              <a:spcBef>
                <a:spcPts val="0"/>
              </a:spcBef>
              <a:spcAft>
                <a:spcPts val="0"/>
              </a:spcAft>
              <a:buNone/>
            </a:pPr>
            <a:r>
              <a:rPr lang="en-US" dirty="0"/>
              <a:t>In those cases, our MSR policy will idle the server while FCFS won’t.</a:t>
            </a:r>
          </a:p>
          <a:p>
            <a:pPr marL="0" lvl="0" indent="0" algn="l" rtl="0">
              <a:spcBef>
                <a:spcPts val="0"/>
              </a:spcBef>
              <a:spcAft>
                <a:spcPts val="0"/>
              </a:spcAft>
              <a:buNone/>
            </a:pPr>
            <a:r>
              <a:rPr lang="en-US" dirty="0"/>
              <a:t>On the other hand, when there are many jobs in the system, this kind of scenario is rare, and our MSR policies can beat FCFS by choosing more efficient schedules.</a:t>
            </a:r>
          </a:p>
          <a:p>
            <a:pPr marL="0" lvl="0" indent="0" algn="l" rtl="0">
              <a:spcBef>
                <a:spcPts val="0"/>
              </a:spcBef>
              <a:spcAft>
                <a:spcPts val="0"/>
              </a:spcAft>
              <a:buNone/>
            </a:pPr>
            <a:r>
              <a:rPr lang="en-US" dirty="0"/>
              <a:t>Therefore, the problem here is that MSR does not have access to queue length information.</a:t>
            </a:r>
          </a:p>
          <a:p>
            <a:pPr marL="0" lvl="0" indent="0" algn="l" rtl="0">
              <a:spcBef>
                <a:spcPts val="0"/>
              </a:spcBef>
              <a:spcAft>
                <a:spcPts val="0"/>
              </a:spcAft>
              <a:buNone/>
            </a:pPr>
            <a:r>
              <a:rPr lang="en-US" dirty="0"/>
              <a:t>Here, if an MSR policy knows that we don’t have enough blue jobs in the system, we shouldn’t be running blue jobs in the first place.</a:t>
            </a:r>
          </a:p>
          <a:p>
            <a:pPr marL="0" lvl="0" indent="0" algn="l" rtl="0">
              <a:spcBef>
                <a:spcPts val="0"/>
              </a:spcBef>
              <a:spcAft>
                <a:spcPts val="0"/>
              </a:spcAft>
              <a:buNone/>
            </a:pPr>
            <a:r>
              <a:rPr lang="en-US" dirty="0"/>
              <a:t>Our idea here is that, instead of waiting for a random amount of time to switch, we switch when the number of jobs we are serving falls below a threshold.</a:t>
            </a:r>
          </a:p>
        </p:txBody>
      </p:sp>
      <p:sp>
        <p:nvSpPr>
          <p:cNvPr id="790" name="Google Shape;790;g2cce860f9af_0_107:notes">
            <a:extLst>
              <a:ext uri="{FF2B5EF4-FFF2-40B4-BE49-F238E27FC236}">
                <a16:creationId xmlns:a16="http://schemas.microsoft.com/office/drawing/2014/main" id="{C4851608-E5D5-FC36-D4B5-9C1F50FD80C3}"/>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351501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a:extLst>
            <a:ext uri="{FF2B5EF4-FFF2-40B4-BE49-F238E27FC236}">
              <a16:creationId xmlns:a16="http://schemas.microsoft.com/office/drawing/2014/main" id="{1C4614CE-9B09-F14D-1369-762072207AA5}"/>
            </a:ext>
          </a:extLst>
        </p:cNvPr>
        <p:cNvGrpSpPr/>
        <p:nvPr/>
      </p:nvGrpSpPr>
      <p:grpSpPr>
        <a:xfrm>
          <a:off x="0" y="0"/>
          <a:ext cx="0" cy="0"/>
          <a:chOff x="0" y="0"/>
          <a:chExt cx="0" cy="0"/>
        </a:xfrm>
      </p:grpSpPr>
      <p:sp>
        <p:nvSpPr>
          <p:cNvPr id="788" name="Google Shape;788;g2cce860f9af_0_107:notes">
            <a:extLst>
              <a:ext uri="{FF2B5EF4-FFF2-40B4-BE49-F238E27FC236}">
                <a16:creationId xmlns:a16="http://schemas.microsoft.com/office/drawing/2014/main" id="{CE9C71D5-7431-3984-2636-3BF2A0F5B396}"/>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cce860f9af_0_107:notes">
            <a:extLst>
              <a:ext uri="{FF2B5EF4-FFF2-40B4-BE49-F238E27FC236}">
                <a16:creationId xmlns:a16="http://schemas.microsoft.com/office/drawing/2014/main" id="{7C7D8139-8BD3-2DED-EEAD-DD8DEA941F21}"/>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call this threshold-based switching policy a quick swap policy.</a:t>
            </a:r>
          </a:p>
          <a:p>
            <a:pPr marL="0" lvl="0" indent="0" algn="l" rtl="0">
              <a:spcBef>
                <a:spcPts val="0"/>
              </a:spcBef>
              <a:spcAft>
                <a:spcPts val="0"/>
              </a:spcAft>
              <a:buNone/>
            </a:pPr>
            <a:r>
              <a:rPr lang="en-US" dirty="0"/>
              <a:t>Unfortunately, this type of policy is very hard to analyze because the schedules we choose are highly dependent on queue lengths.</a:t>
            </a:r>
          </a:p>
          <a:p>
            <a:pPr marL="0" lvl="0" indent="0" algn="l" rtl="0">
              <a:spcBef>
                <a:spcPts val="0"/>
              </a:spcBef>
              <a:spcAft>
                <a:spcPts val="0"/>
              </a:spcAft>
              <a:buNone/>
            </a:pPr>
            <a:r>
              <a:rPr lang="en-US" dirty="0"/>
              <a:t>As a first step, we consider a simplified model where there is only 1 resource and jobs can either request 1 unit of resource or all of them.</a:t>
            </a:r>
          </a:p>
          <a:p>
            <a:pPr marL="0" lvl="0" indent="0" algn="l" rtl="0">
              <a:spcBef>
                <a:spcPts val="0"/>
              </a:spcBef>
              <a:spcAft>
                <a:spcPts val="0"/>
              </a:spcAft>
              <a:buNone/>
            </a:pPr>
            <a:r>
              <a:rPr lang="en-US" dirty="0"/>
              <a:t>In this example, let’s say type-1 jobs request 1 core and type-2 jobs request all 6 cores on the server in order to run.</a:t>
            </a:r>
          </a:p>
          <a:p>
            <a:pPr marL="0" lvl="0" indent="0" algn="l" rtl="0">
              <a:spcBef>
                <a:spcPts val="0"/>
              </a:spcBef>
              <a:spcAft>
                <a:spcPts val="0"/>
              </a:spcAft>
              <a:buNone/>
            </a:pPr>
            <a:r>
              <a:rPr lang="en-US" dirty="0"/>
              <a:t>Obviously, the two efficient schedules are serving 6 blues or 1 orange.</a:t>
            </a:r>
          </a:p>
          <a:p>
            <a:pPr marL="0" lvl="0" indent="0" algn="l" rtl="0">
              <a:spcBef>
                <a:spcPts val="0"/>
              </a:spcBef>
              <a:spcAft>
                <a:spcPts val="0"/>
              </a:spcAft>
              <a:buNone/>
            </a:pPr>
            <a:r>
              <a:rPr lang="en-US" dirty="0"/>
              <a:t>Here, let’s say we switch from serving blue to serving oranges when the number of blue jobs in the system falls below 4, and we switch from serving oranges to serving blues when we run out of orange jobs.</a:t>
            </a:r>
          </a:p>
          <a:p>
            <a:pPr marL="0" lvl="0" indent="0" algn="l" rtl="0">
              <a:spcBef>
                <a:spcPts val="0"/>
              </a:spcBef>
              <a:spcAft>
                <a:spcPts val="0"/>
              </a:spcAft>
              <a:buNone/>
            </a:pPr>
            <a:r>
              <a:rPr lang="en-US" dirty="0"/>
              <a:t>So far, we can prove that this type of policy is throughput-optimal in the simplified model, and we can accurately approximate mean response time as a function of the threshold.</a:t>
            </a:r>
          </a:p>
          <a:p>
            <a:pPr marL="0" lvl="0" indent="0" algn="l" rtl="0">
              <a:spcBef>
                <a:spcPts val="0"/>
              </a:spcBef>
              <a:spcAft>
                <a:spcPts val="0"/>
              </a:spcAft>
              <a:buNone/>
            </a:pPr>
            <a:r>
              <a:rPr lang="en-US" dirty="0"/>
              <a:t>In addition, our </a:t>
            </a:r>
            <a:r>
              <a:rPr lang="en-US" dirty="0" err="1"/>
              <a:t>quickswap</a:t>
            </a:r>
            <a:r>
              <a:rPr lang="en-US" dirty="0"/>
              <a:t> policy performs better than both MSR and FCFS at all loads in the simplified model.</a:t>
            </a:r>
          </a:p>
          <a:p>
            <a:pPr marL="0" lvl="0" indent="0" algn="l" rtl="0">
              <a:spcBef>
                <a:spcPts val="0"/>
              </a:spcBef>
              <a:spcAft>
                <a:spcPts val="0"/>
              </a:spcAft>
              <a:buNone/>
            </a:pPr>
            <a:r>
              <a:rPr lang="en-US" dirty="0"/>
              <a:t>We are hopeful that this kind of policy can be generalized to support our general </a:t>
            </a:r>
            <a:r>
              <a:rPr lang="en-US" dirty="0" err="1"/>
              <a:t>multiresource</a:t>
            </a:r>
            <a:r>
              <a:rPr lang="en-US" dirty="0"/>
              <a:t> job model, but this belongs to our future work.</a:t>
            </a:r>
          </a:p>
          <a:p>
            <a:pPr marL="0" lvl="0" indent="0" algn="l" rtl="0">
              <a:spcBef>
                <a:spcPts val="0"/>
              </a:spcBef>
              <a:spcAft>
                <a:spcPts val="0"/>
              </a:spcAft>
              <a:buNone/>
            </a:pPr>
            <a:r>
              <a:rPr lang="en-US" dirty="0"/>
              <a:t>Thank you for your attention. Let me know if you have any questions or comments.</a:t>
            </a:r>
          </a:p>
        </p:txBody>
      </p:sp>
      <p:sp>
        <p:nvSpPr>
          <p:cNvPr id="790" name="Google Shape;790;g2cce860f9af_0_107:notes">
            <a:extLst>
              <a:ext uri="{FF2B5EF4-FFF2-40B4-BE49-F238E27FC236}">
                <a16:creationId xmlns:a16="http://schemas.microsoft.com/office/drawing/2014/main" id="{F3323953-53D9-AA5F-A57E-6E7CB6B1E4D9}"/>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71705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cd887def65_0_5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cd887def65_0_5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conclusion, we first formalize the model of </a:t>
            </a:r>
            <a:r>
              <a:rPr lang="en-US" err="1"/>
              <a:t>multiresource</a:t>
            </a:r>
            <a:r>
              <a:rPr lang="en-US"/>
              <a:t> jobs.</a:t>
            </a:r>
          </a:p>
          <a:p>
            <a:pPr marL="0" lvl="0" indent="0" algn="l" rtl="0">
              <a:spcBef>
                <a:spcPts val="0"/>
              </a:spcBef>
              <a:spcAft>
                <a:spcPts val="0"/>
              </a:spcAft>
              <a:buNone/>
            </a:pPr>
            <a:r>
              <a:rPr lang="en-US"/>
              <a:t>Then, we show sufficient conditions for stability.</a:t>
            </a:r>
          </a:p>
          <a:p>
            <a:pPr marL="0" lvl="0" indent="0" algn="l" rtl="0">
              <a:spcBef>
                <a:spcPts val="0"/>
              </a:spcBef>
              <a:spcAft>
                <a:spcPts val="0"/>
              </a:spcAft>
              <a:buNone/>
            </a:pPr>
            <a:r>
              <a:rPr lang="en-US"/>
              <a:t>Next, we analyze mean response time for a given MSR policy.</a:t>
            </a:r>
          </a:p>
          <a:p>
            <a:pPr marL="0" lvl="0" indent="0" algn="l" rtl="0">
              <a:spcBef>
                <a:spcPts val="0"/>
              </a:spcBef>
              <a:spcAft>
                <a:spcPts val="0"/>
              </a:spcAft>
              <a:buNone/>
            </a:pPr>
            <a:r>
              <a:rPr lang="en-US"/>
              <a:t>Using those results, we show that picking a good MSR policy in the preemptive case means setting alpha to infinity.</a:t>
            </a:r>
          </a:p>
          <a:p>
            <a:pPr marL="0" lvl="0" indent="0" algn="l" rtl="0">
              <a:spcBef>
                <a:spcPts val="0"/>
              </a:spcBef>
              <a:spcAft>
                <a:spcPts val="0"/>
              </a:spcAft>
              <a:buNone/>
            </a:pPr>
            <a:r>
              <a:rPr lang="en-US"/>
              <a:t>Also, we show the tradeoff when picking alphas if the jobs are non-preemptible.</a:t>
            </a:r>
          </a:p>
          <a:p>
            <a:pPr marL="0" lvl="0" indent="0" algn="l" rtl="0">
              <a:spcBef>
                <a:spcPts val="0"/>
              </a:spcBef>
              <a:spcAft>
                <a:spcPts val="0"/>
              </a:spcAft>
              <a:buNone/>
            </a:pPr>
            <a:endParaRPr lang="en-US"/>
          </a:p>
        </p:txBody>
      </p:sp>
      <p:sp>
        <p:nvSpPr>
          <p:cNvPr id="999" name="Google Shape;999;g2cd887def65_0_5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b4650053a_0_95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b4650053a_0_95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general, a wide variety of workloads like serverless applications, cloud instances and HPC runs in data centers.</a:t>
            </a:r>
          </a:p>
          <a:p>
            <a:pPr marL="0" lvl="0" indent="0" algn="l" rtl="0">
              <a:spcBef>
                <a:spcPts val="0"/>
              </a:spcBef>
              <a:spcAft>
                <a:spcPts val="0"/>
              </a:spcAft>
              <a:buNone/>
            </a:pPr>
            <a:r>
              <a:rPr lang="en-US" dirty="0"/>
              <a:t>These workloads usually require a few CPU cores, some memory, some disk space and sometimes specialized hardware like GPUs in order to run.</a:t>
            </a:r>
          </a:p>
          <a:p>
            <a:pPr marL="0" lvl="0" indent="0" algn="l" rtl="0">
              <a:spcBef>
                <a:spcPts val="0"/>
              </a:spcBef>
              <a:spcAft>
                <a:spcPts val="0"/>
              </a:spcAft>
              <a:buNone/>
            </a:pPr>
            <a:r>
              <a:rPr lang="en-US" dirty="0"/>
              <a:t>We call these </a:t>
            </a:r>
            <a:r>
              <a:rPr lang="en-US" dirty="0" err="1"/>
              <a:t>multiresource</a:t>
            </a:r>
            <a:r>
              <a:rPr lang="en-US" dirty="0"/>
              <a:t> jobs.</a:t>
            </a:r>
          </a:p>
          <a:p>
            <a:pPr marL="0" lvl="0" indent="0" algn="l" rtl="0">
              <a:spcBef>
                <a:spcPts val="0"/>
              </a:spcBef>
              <a:spcAft>
                <a:spcPts val="0"/>
              </a:spcAft>
              <a:buNone/>
            </a:pPr>
            <a:r>
              <a:rPr lang="en-US" dirty="0"/>
              <a:t>A given server in the data center can run a set of these jobs in parallel, as long as it has enough resources to satisfy all jobs it is running.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Animation: Display </a:t>
            </a:r>
            <a:r>
              <a:rPr lang="en-US" dirty="0" err="1"/>
              <a:t>multiresource</a:t>
            </a:r>
            <a:r>
              <a:rPr lang="en-US" dirty="0"/>
              <a:t> jobs directly on the server, no sliding</a:t>
            </a:r>
          </a:p>
        </p:txBody>
      </p:sp>
      <p:sp>
        <p:nvSpPr>
          <p:cNvPr id="110" name="Google Shape;110;g2cb4650053a_0_95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a:extLst>
            <a:ext uri="{FF2B5EF4-FFF2-40B4-BE49-F238E27FC236}">
              <a16:creationId xmlns:a16="http://schemas.microsoft.com/office/drawing/2014/main" id="{EE228D11-E155-CC27-3916-11CCD51AAEE5}"/>
            </a:ext>
          </a:extLst>
        </p:cNvPr>
        <p:cNvGrpSpPr/>
        <p:nvPr/>
      </p:nvGrpSpPr>
      <p:grpSpPr>
        <a:xfrm>
          <a:off x="0" y="0"/>
          <a:ext cx="0" cy="0"/>
          <a:chOff x="0" y="0"/>
          <a:chExt cx="0" cy="0"/>
        </a:xfrm>
      </p:grpSpPr>
      <p:sp>
        <p:nvSpPr>
          <p:cNvPr id="997" name="Google Shape;997;g2cd887def65_0_54:notes">
            <a:extLst>
              <a:ext uri="{FF2B5EF4-FFF2-40B4-BE49-F238E27FC236}">
                <a16:creationId xmlns:a16="http://schemas.microsoft.com/office/drawing/2014/main" id="{7974C3C1-151F-71B1-C13D-1EE7A3DA5D12}"/>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cd887def65_0_54:notes">
            <a:extLst>
              <a:ext uri="{FF2B5EF4-FFF2-40B4-BE49-F238E27FC236}">
                <a16:creationId xmlns:a16="http://schemas.microsoft.com/office/drawing/2014/main" id="{05221410-63BF-9020-D591-43CAEAB86E6C}"/>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conclusion, we first formalize the model of </a:t>
            </a:r>
            <a:r>
              <a:rPr lang="en-US" err="1"/>
              <a:t>multiresource</a:t>
            </a:r>
            <a:r>
              <a:rPr lang="en-US"/>
              <a:t> jobs.</a:t>
            </a:r>
          </a:p>
          <a:p>
            <a:pPr marL="0" lvl="0" indent="0" algn="l" rtl="0">
              <a:spcBef>
                <a:spcPts val="0"/>
              </a:spcBef>
              <a:spcAft>
                <a:spcPts val="0"/>
              </a:spcAft>
              <a:buNone/>
            </a:pPr>
            <a:r>
              <a:rPr lang="en-US"/>
              <a:t>Then, we show sufficient conditions for stability.</a:t>
            </a:r>
          </a:p>
          <a:p>
            <a:pPr marL="0" lvl="0" indent="0" algn="l" rtl="0">
              <a:spcBef>
                <a:spcPts val="0"/>
              </a:spcBef>
              <a:spcAft>
                <a:spcPts val="0"/>
              </a:spcAft>
              <a:buNone/>
            </a:pPr>
            <a:r>
              <a:rPr lang="en-US"/>
              <a:t>Next, we analyze mean response time for a given MSR policy.</a:t>
            </a:r>
          </a:p>
          <a:p>
            <a:pPr marL="0" lvl="0" indent="0" algn="l" rtl="0">
              <a:spcBef>
                <a:spcPts val="0"/>
              </a:spcBef>
              <a:spcAft>
                <a:spcPts val="0"/>
              </a:spcAft>
              <a:buNone/>
            </a:pPr>
            <a:r>
              <a:rPr lang="en-US"/>
              <a:t>Using those results, we show that picking a good MSR policy in the preemptive case means setting alpha to infinity.</a:t>
            </a:r>
          </a:p>
          <a:p>
            <a:pPr marL="0" lvl="0" indent="0" algn="l" rtl="0">
              <a:spcBef>
                <a:spcPts val="0"/>
              </a:spcBef>
              <a:spcAft>
                <a:spcPts val="0"/>
              </a:spcAft>
              <a:buNone/>
            </a:pPr>
            <a:r>
              <a:rPr lang="en-US"/>
              <a:t>Also, we show the tradeoff when picking alphas if the jobs are non-preemptible.</a:t>
            </a:r>
          </a:p>
          <a:p>
            <a:pPr marL="0" lvl="0" indent="0" algn="l" rtl="0">
              <a:spcBef>
                <a:spcPts val="0"/>
              </a:spcBef>
              <a:spcAft>
                <a:spcPts val="0"/>
              </a:spcAft>
              <a:buNone/>
            </a:pPr>
            <a:endParaRPr lang="en-US"/>
          </a:p>
        </p:txBody>
      </p:sp>
      <p:sp>
        <p:nvSpPr>
          <p:cNvPr id="999" name="Google Shape;999;g2cd887def65_0_54:notes">
            <a:extLst>
              <a:ext uri="{FF2B5EF4-FFF2-40B4-BE49-F238E27FC236}">
                <a16:creationId xmlns:a16="http://schemas.microsoft.com/office/drawing/2014/main" id="{B32073D6-1B06-602E-D2B5-DDD83CF67048}"/>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326637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cb6ae52da6_0_10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cb6ae52da6_0_10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g2cb6ae52da6_0_10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2A9B2730-4995-FFE8-8855-862E8FD1E6E7}"/>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A0952C85-A6C3-C85B-9169-A59A88797586}"/>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F21D4625-3955-0A40-9386-27D82A9B3BE1}"/>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 we use the queue length information in a limited way to make these MSR with </a:t>
            </a:r>
            <a:r>
              <a:rPr lang="en-US" err="1"/>
              <a:t>BackFilling</a:t>
            </a:r>
            <a:r>
              <a:rPr lang="en-US"/>
              <a:t> policies better?</a:t>
            </a:r>
            <a:endParaRPr/>
          </a:p>
        </p:txBody>
      </p:sp>
      <p:sp>
        <p:nvSpPr>
          <p:cNvPr id="850" name="Google Shape;850;g28f412913dc_0_184:notes">
            <a:extLst>
              <a:ext uri="{FF2B5EF4-FFF2-40B4-BE49-F238E27FC236}">
                <a16:creationId xmlns:a16="http://schemas.microsoft.com/office/drawing/2014/main" id="{29C23AB6-1027-5349-F62C-27823F0C318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30195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2F69258A-8183-1C25-CB48-81B359EFAEBC}"/>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6A38F79B-4C36-576E-BF0B-0260BB01E94A}"/>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4084BC8F-CD3D-39AF-D8BD-57279CDBD7E1}"/>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Recall that we got our mean response time bounds that says that our response time is the M/M/1 plus the penalty from varying completion rates instead of a constant completion rate.</a:t>
            </a:r>
          </a:p>
          <a:p>
            <a:pPr marL="0" lvl="0" indent="0" algn="l" rtl="0">
              <a:spcBef>
                <a:spcPts val="0"/>
              </a:spcBef>
              <a:spcAft>
                <a:spcPts val="0"/>
              </a:spcAft>
              <a:buNone/>
            </a:pPr>
            <a:r>
              <a:rPr lang="en-US"/>
              <a:t>We prove that as alpha gets large, the variable completion rate system starts to behave like a constant rate system.</a:t>
            </a:r>
          </a:p>
          <a:p>
            <a:pPr marL="0" lvl="0" indent="0" algn="l" rtl="0">
              <a:spcBef>
                <a:spcPts val="0"/>
              </a:spcBef>
              <a:spcAft>
                <a:spcPts val="0"/>
              </a:spcAft>
              <a:buNone/>
            </a:pPr>
            <a:r>
              <a:rPr lang="en-US"/>
              <a:t>That is, this variation term goes to 0 as alpha -&gt; </a:t>
            </a:r>
            <a:r>
              <a:rPr lang="en-US" err="1"/>
              <a:t>infty</a:t>
            </a:r>
            <a:r>
              <a:rPr lang="en-US"/>
              <a:t>.</a:t>
            </a:r>
          </a:p>
          <a:p>
            <a:pPr marL="0" lvl="0" indent="0" algn="l" rtl="0">
              <a:spcBef>
                <a:spcPts val="0"/>
              </a:spcBef>
              <a:spcAft>
                <a:spcPts val="0"/>
              </a:spcAft>
              <a:buNone/>
            </a:pPr>
            <a:r>
              <a:rPr lang="en-US"/>
              <a:t>We prove that setting alpha to infinity minimizes E[T] when there are 2 job types and we conjecture this holds for more job types.</a:t>
            </a:r>
          </a:p>
          <a:p>
            <a:pPr marL="0" lvl="0" indent="0" algn="l" rtl="0">
              <a:spcBef>
                <a:spcPts val="0"/>
              </a:spcBef>
              <a:spcAft>
                <a:spcPts val="0"/>
              </a:spcAft>
              <a:buNone/>
            </a:pPr>
            <a:r>
              <a:rPr lang="en-US"/>
              <a:t>We also evaluate this in simulation.</a:t>
            </a:r>
          </a:p>
          <a:p>
            <a:pPr marL="0" lvl="0" indent="0" algn="l" rtl="0">
              <a:spcBef>
                <a:spcPts val="0"/>
              </a:spcBef>
              <a:spcAft>
                <a:spcPts val="0"/>
              </a:spcAft>
              <a:buNone/>
            </a:pPr>
            <a:r>
              <a:rPr lang="en-US"/>
              <a:t>Here we have switching rate on the x axis and mean response time on the y axis.</a:t>
            </a:r>
          </a:p>
          <a:p>
            <a:pPr marL="0" lvl="0" indent="0" algn="l" rtl="0">
              <a:spcBef>
                <a:spcPts val="0"/>
              </a:spcBef>
              <a:spcAft>
                <a:spcPts val="0"/>
              </a:spcAft>
              <a:buNone/>
            </a:pPr>
            <a:r>
              <a:rPr lang="en-US"/>
              <a:t>As we increase the switching rate, we notice that the mean response time is consistently decreasing.</a:t>
            </a:r>
          </a:p>
          <a:p>
            <a:pPr marL="0" lvl="0" indent="0" algn="l" rtl="0">
              <a:spcBef>
                <a:spcPts val="0"/>
              </a:spcBef>
              <a:spcAft>
                <a:spcPts val="0"/>
              </a:spcAft>
              <a:buNone/>
            </a:pPr>
            <a:r>
              <a:rPr lang="en-US"/>
              <a:t>Therefore, to pick the a good MSR policy, we only need to construct a stable policy and then set alpha to infinity.</a:t>
            </a:r>
          </a:p>
        </p:txBody>
      </p:sp>
      <p:sp>
        <p:nvSpPr>
          <p:cNvPr id="850" name="Google Shape;850;g28f412913dc_0_184:notes">
            <a:extLst>
              <a:ext uri="{FF2B5EF4-FFF2-40B4-BE49-F238E27FC236}">
                <a16:creationId xmlns:a16="http://schemas.microsoft.com/office/drawing/2014/main" id="{63B3A245-D8F5-94FA-1D6F-A1B69C172B6B}"/>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6405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827FF235-801A-0C65-F211-B5FA70D19A8E}"/>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134C5227-417E-B421-982F-53ABC48DFC80}"/>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988A70B4-99F6-5E9A-0CD2-F0B904F3E6F2}"/>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picking an MSR with good response time under the non-preemptive setting, theorem 4 tells us we need set alpha to sufficiently low for stability.</a:t>
            </a:r>
          </a:p>
          <a:p>
            <a:pPr marL="0" lvl="0" indent="0" algn="l" rtl="0">
              <a:spcBef>
                <a:spcPts val="0"/>
              </a:spcBef>
              <a:spcAft>
                <a:spcPts val="0"/>
              </a:spcAft>
              <a:buNone/>
            </a:pPr>
            <a:r>
              <a:rPr lang="en-US"/>
              <a:t>However, theorem 3 from earlier tells us high alpha values reduce the variance term.</a:t>
            </a:r>
          </a:p>
          <a:p>
            <a:pPr marL="0" lvl="0" indent="0" algn="l" rtl="0">
              <a:spcBef>
                <a:spcPts val="0"/>
              </a:spcBef>
              <a:spcAft>
                <a:spcPts val="0"/>
              </a:spcAft>
              <a:buNone/>
            </a:pPr>
            <a:r>
              <a:rPr lang="en-US"/>
              <a:t>Therefore, there exists a tradeoff between picking alpha values.</a:t>
            </a:r>
          </a:p>
          <a:p>
            <a:pPr marL="0" lvl="0" indent="0" algn="l" rtl="0">
              <a:spcBef>
                <a:spcPts val="0"/>
              </a:spcBef>
              <a:spcAft>
                <a:spcPts val="0"/>
              </a:spcAft>
              <a:buNone/>
            </a:pPr>
            <a:r>
              <a:rPr lang="en-US"/>
              <a:t>In simulation, we show that setting alpha too low or too high will hurt mean response time.</a:t>
            </a:r>
          </a:p>
          <a:p>
            <a:pPr marL="0" lvl="0" indent="0" algn="l" rtl="0">
              <a:spcBef>
                <a:spcPts val="0"/>
              </a:spcBef>
              <a:spcAft>
                <a:spcPts val="0"/>
              </a:spcAft>
              <a:buNone/>
            </a:pPr>
            <a:r>
              <a:rPr lang="en-US"/>
              <a:t>In other words, we can find a reasonable rate of preemption alpha^* to minimize mean response time in this case.</a:t>
            </a:r>
          </a:p>
          <a:p>
            <a:pPr marL="0" lvl="0" indent="0" algn="l" rtl="0">
              <a:spcBef>
                <a:spcPts val="0"/>
              </a:spcBef>
              <a:spcAft>
                <a:spcPts val="0"/>
              </a:spcAft>
              <a:buNone/>
            </a:pPr>
            <a:r>
              <a:rPr lang="en-US"/>
              <a:t>In fact, we find that `we can use our response time analysis to find such alpha^* and it is within 1% difference from what we get in simulation.</a:t>
            </a:r>
            <a:endParaRPr/>
          </a:p>
        </p:txBody>
      </p:sp>
      <p:sp>
        <p:nvSpPr>
          <p:cNvPr id="850" name="Google Shape;850;g28f412913dc_0_184:notes">
            <a:extLst>
              <a:ext uri="{FF2B5EF4-FFF2-40B4-BE49-F238E27FC236}">
                <a16:creationId xmlns:a16="http://schemas.microsoft.com/office/drawing/2014/main" id="{A19070DC-9C3E-6043-8206-02D5D2202FA6}"/>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981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3263A620-1E1A-836C-E221-FDB56CDE0B62}"/>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C81B51A1-256E-1EB6-C691-6D1B47D95191}"/>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880CD38A-4827-72B1-D3D1-851E751AFABF}"/>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each job that arrives on the system, we can measure its mean response …</a:t>
            </a:r>
            <a:br>
              <a:rPr lang="en-US" dirty="0"/>
            </a:br>
            <a:r>
              <a:rPr lang="en-US" dirty="0"/>
              <a:t>In today’s talk, our question is xxx</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Schedule (2, 0) (0, 3) (1, 1)</a:t>
            </a:r>
          </a:p>
          <a:p>
            <a:pPr marL="0" lvl="0" indent="0" algn="l" rtl="0">
              <a:spcBef>
                <a:spcPts val="0"/>
              </a:spcBef>
              <a:spcAft>
                <a:spcPts val="0"/>
              </a:spcAft>
              <a:buNone/>
            </a:pPr>
            <a:r>
              <a:rPr lang="en-US" dirty="0"/>
              <a:t>Resource demands (2, 2), (3, 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Language: Gigabytes of DRAMs instead of RAMs</a:t>
            </a:r>
          </a:p>
          <a:p>
            <a:pPr marL="0" lvl="0" indent="0" algn="l" rtl="0">
              <a:spcBef>
                <a:spcPts val="0"/>
              </a:spcBef>
              <a:spcAft>
                <a:spcPts val="0"/>
              </a:spcAft>
              <a:buNone/>
            </a:pPr>
            <a:r>
              <a:rPr lang="en-US" dirty="0"/>
              <a:t>How to schedule these jobs to reduce the long run average response time for an infinite stream of arriving jobs.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Animation: 2 blue jobs animation</a:t>
            </a:r>
            <a:endParaRPr dirty="0"/>
          </a:p>
        </p:txBody>
      </p:sp>
      <p:sp>
        <p:nvSpPr>
          <p:cNvPr id="144" name="Google Shape;144;g2cb6ae52da6_0_14:notes">
            <a:extLst>
              <a:ext uri="{FF2B5EF4-FFF2-40B4-BE49-F238E27FC236}">
                <a16:creationId xmlns:a16="http://schemas.microsoft.com/office/drawing/2014/main" id="{93632280-92C6-7497-E326-7FC67F697309}"/>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6555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E4F4EDF7-7EB9-ACFE-9C56-4469CFFE4C98}"/>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CF9F2CE4-C64C-833C-9537-2A982E74098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0CC7F2F5-3F50-0B4D-FCA7-1F257A56A4ED}"/>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smarter policy did was it chose a good set of schedules to run and switch</a:t>
            </a:r>
          </a:p>
          <a:p>
            <a:pPr marL="0" lvl="0" indent="0" algn="l" rtl="0">
              <a:spcBef>
                <a:spcPts val="0"/>
              </a:spcBef>
              <a:spcAft>
                <a:spcPts val="0"/>
              </a:spcAft>
              <a:buNone/>
            </a:pPr>
            <a:r>
              <a:rPr lang="en-US" dirty="0"/>
              <a:t>This is a simple example, but in general xxx</a:t>
            </a:r>
          </a:p>
          <a:p>
            <a:pPr marL="0" lvl="0" indent="0" algn="l" rtl="0">
              <a:spcBef>
                <a:spcPts val="0"/>
              </a:spcBef>
              <a:spcAft>
                <a:spcPts val="0"/>
              </a:spcAft>
              <a:buNone/>
            </a:pPr>
            <a:endParaRPr dirty="0"/>
          </a:p>
        </p:txBody>
      </p:sp>
      <p:sp>
        <p:nvSpPr>
          <p:cNvPr id="144" name="Google Shape;144;g2cb6ae52da6_0_14:notes">
            <a:extLst>
              <a:ext uri="{FF2B5EF4-FFF2-40B4-BE49-F238E27FC236}">
                <a16:creationId xmlns:a16="http://schemas.microsoft.com/office/drawing/2014/main" id="{EC4E0692-7BBE-CEE0-70FA-B45CCE274BC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197784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A7E4B283-D90F-D40C-9E0F-6C0E1A3634BE}"/>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5A999B78-B1CF-C978-4060-E79B68E2E8E2}"/>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078D79C7-1906-F129-17FE-CAA0A0D3DAFC}"/>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jobs are fully preemptible, then we can switch at any time.</a:t>
            </a:r>
          </a:p>
          <a:p>
            <a:pPr marL="0" lvl="0" indent="0" algn="l" rtl="0">
              <a:spcBef>
                <a:spcPts val="0"/>
              </a:spcBef>
              <a:spcAft>
                <a:spcPts val="0"/>
              </a:spcAft>
              <a:buNone/>
            </a:pPr>
            <a:r>
              <a:rPr lang="en-US" dirty="0"/>
              <a:t>Unfortunately, preemptions are not always available ….</a:t>
            </a:r>
          </a:p>
        </p:txBody>
      </p:sp>
      <p:sp>
        <p:nvSpPr>
          <p:cNvPr id="144" name="Google Shape;144;g2cb6ae52da6_0_14:notes">
            <a:extLst>
              <a:ext uri="{FF2B5EF4-FFF2-40B4-BE49-F238E27FC236}">
                <a16:creationId xmlns:a16="http://schemas.microsoft.com/office/drawing/2014/main" id="{0D09ED18-CC83-BCD6-4E7D-136C16F5946B}"/>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274096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CA8DDEC4-36B0-2F97-480A-27BA32255FBB}"/>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B7FBFDC9-99BE-DB44-02A2-0CDAA3800ED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286D1CB9-DB5B-2312-C7C8-CF84594EC7F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Randomized Timers: 1. throughput-optimal and non-preemptive 2. we take gradient steps towards </a:t>
            </a:r>
            <a:r>
              <a:rPr lang="en-US" dirty="0" err="1"/>
              <a:t>MaxWeight</a:t>
            </a:r>
            <a:r>
              <a:rPr lang="en-US" dirty="0"/>
              <a:t> at random moments in time so that we don’t have to solve the complex knapsack problem in </a:t>
            </a:r>
            <a:r>
              <a:rPr lang="en-US" dirty="0" err="1"/>
              <a:t>MaxWeight</a:t>
            </a:r>
            <a:r>
              <a:rPr lang="en-US" dirty="0"/>
              <a:t>. 3. drawback: approximating </a:t>
            </a:r>
            <a:r>
              <a:rPr lang="en-US" dirty="0" err="1"/>
              <a:t>MaxWeight</a:t>
            </a:r>
            <a:r>
              <a:rPr lang="en-US" dirty="0"/>
              <a:t>, hard to predict schedules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MaxWeight</a:t>
            </a:r>
            <a:r>
              <a:rPr lang="en-US" dirty="0"/>
              <a:t>: tries to solve a </a:t>
            </a:r>
            <a:r>
              <a:rPr lang="en-US" dirty="0" err="1"/>
              <a:t>binpacking</a:t>
            </a:r>
            <a:r>
              <a:rPr lang="en-US" dirty="0"/>
              <a:t> problem to find efficient packings. To avoid the pitfalls of serving some job but starving others, like the example we saw earlier, we need to serve green jobs if they are piling up in the system. </a:t>
            </a:r>
            <a:r>
              <a:rPr lang="en-US" dirty="0" err="1"/>
              <a:t>MaxWeight</a:t>
            </a:r>
            <a:r>
              <a:rPr lang="en-US" dirty="0"/>
              <a:t> tries to address this problem by putting more weights on greens if there are a lot of them. This makes the policy switch between different schedules depending on which jobs are in the system. As a result, the </a:t>
            </a:r>
            <a:r>
              <a:rPr lang="en-US" dirty="0" err="1"/>
              <a:t>MaxWeight</a:t>
            </a:r>
            <a:r>
              <a:rPr lang="en-US" dirty="0"/>
              <a:t> policy may switch the schedule every time there is an arrival or a completion. This requires preempting jobs that are already in service. Moreover, finding a solution to the </a:t>
            </a:r>
            <a:r>
              <a:rPr lang="en-US" dirty="0" err="1"/>
              <a:t>binpacking</a:t>
            </a:r>
            <a:r>
              <a:rPr lang="en-US" dirty="0"/>
              <a:t> problem here is complex and the schedules we are using cannot be known beforehand. This complicates the response time analysis. We only have results in heavy traffic.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FCFS is a simple, easy-to-implement, and non-preemptive policy that continuously admits jobs from the front of the queue until we run out of resources. As a result, we may run into inefficient packings, causing the system to become unstable. The switching process of FCFS is heavily dependent on the arrival order, therefore analyzing this policy is hard. Only recently, we have bounds on FCFS.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avoid the computational complexity of </a:t>
            </a:r>
            <a:r>
              <a:rPr lang="en-US" dirty="0" err="1"/>
              <a:t>MaxWeight</a:t>
            </a:r>
            <a:r>
              <a:rPr lang="en-US" dirty="0"/>
              <a:t>, people developed a non-preemptive policy called Randomized Timers, a policy that approximates </a:t>
            </a:r>
            <a:r>
              <a:rPr lang="en-US" dirty="0" err="1"/>
              <a:t>MaxWeight</a:t>
            </a:r>
            <a:r>
              <a:rPr lang="en-US" dirty="0"/>
              <a:t> packing using probabilistic algorithms. Randomized Timers is throughput-optimal because it is finding similar packings to </a:t>
            </a:r>
            <a:r>
              <a:rPr lang="en-US" dirty="0" err="1"/>
              <a:t>MaxWeight</a:t>
            </a:r>
            <a:r>
              <a:rPr lang="en-US" dirty="0"/>
              <a:t>. However, analyzing its response times is even more difficult than </a:t>
            </a:r>
            <a:r>
              <a:rPr lang="en-US" dirty="0" err="1"/>
              <a:t>MaxWeight</a:t>
            </a:r>
            <a:r>
              <a:rPr lang="en-US" dirty="0"/>
              <a:t> because the packing it chooses is decided by random process and we have no idea that is going to look like.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362" name="Google Shape;362;g2cdace26f6b_0_0:notes">
            <a:extLst>
              <a:ext uri="{FF2B5EF4-FFF2-40B4-BE49-F238E27FC236}">
                <a16:creationId xmlns:a16="http://schemas.microsoft.com/office/drawing/2014/main" id="{82CAD99A-7FD7-745B-3A89-C23FCDFC8EF5}"/>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54943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42E87AEC-37DD-69F0-4949-A4E4D53B160C}"/>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A154F980-33CF-0B53-995E-9E7527BF789A}"/>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295A5E43-1701-B705-B87C-793B94E879F1}"/>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In our </a:t>
            </a:r>
            <a:r>
              <a:rPr lang="en-US" b="0" dirty="0" err="1"/>
              <a:t>multiresource</a:t>
            </a:r>
            <a:r>
              <a:rPr lang="en-US" b="0" dirty="0"/>
              <a:t> job model, we care about this response time T, which is the time from when as job arrives until it completes.</a:t>
            </a:r>
          </a:p>
          <a:p>
            <a:pPr marL="0" lvl="0" indent="0" algn="l" rtl="0">
              <a:spcBef>
                <a:spcPts val="0"/>
              </a:spcBef>
              <a:spcAft>
                <a:spcPts val="0"/>
              </a:spcAft>
              <a:buNone/>
            </a:pPr>
            <a:r>
              <a:rPr lang="en-US" b="0" dirty="0"/>
              <a:t>Note that the orange jobs share the same resource demands, hence we group the jobs into types by resource demands.</a:t>
            </a:r>
          </a:p>
          <a:p>
            <a:pPr marL="0" lvl="0" indent="0" algn="l" rtl="0">
              <a:spcBef>
                <a:spcPts val="0"/>
              </a:spcBef>
              <a:spcAft>
                <a:spcPts val="0"/>
              </a:spcAft>
              <a:buNone/>
            </a:pPr>
            <a:r>
              <a:rPr lang="en-US" b="0" dirty="0"/>
              <a:t>We assume that there are K types of jobs in the system.</a:t>
            </a:r>
          </a:p>
          <a:p>
            <a:pPr marL="0" lvl="0" indent="0" algn="l" rtl="0">
              <a:spcBef>
                <a:spcPts val="0"/>
              </a:spcBef>
              <a:spcAft>
                <a:spcPts val="0"/>
              </a:spcAft>
              <a:buNone/>
            </a:pPr>
            <a:r>
              <a:rPr lang="en-US" b="0" dirty="0"/>
              <a:t>We assume type-I jobs arrive according to a Poisson process with rate </a:t>
            </a:r>
            <a:r>
              <a:rPr lang="en-US" b="0" dirty="0" err="1"/>
              <a:t>lambda_i</a:t>
            </a:r>
            <a:r>
              <a:rPr lang="en-US" b="0" dirty="0"/>
              <a:t>.</a:t>
            </a:r>
          </a:p>
          <a:p>
            <a:pPr marL="0" lvl="0" indent="0" algn="l" rtl="0">
              <a:spcBef>
                <a:spcPts val="0"/>
              </a:spcBef>
              <a:spcAft>
                <a:spcPts val="0"/>
              </a:spcAft>
              <a:buNone/>
            </a:pPr>
            <a:r>
              <a:rPr lang="en-US" b="0" dirty="0"/>
              <a:t>We also define the service requirements of type-I jobs as </a:t>
            </a:r>
            <a:r>
              <a:rPr lang="en-US" b="0" dirty="0" err="1"/>
              <a:t>S_i</a:t>
            </a:r>
            <a:r>
              <a:rPr lang="en-US" b="0" dirty="0"/>
              <a:t>, which is (repeat).</a:t>
            </a:r>
          </a:p>
          <a:p>
            <a:pPr marL="0" lvl="0" indent="0" algn="l" rtl="0">
              <a:spcBef>
                <a:spcPts val="0"/>
              </a:spcBef>
              <a:spcAft>
                <a:spcPts val="0"/>
              </a:spcAft>
              <a:buNone/>
            </a:pPr>
            <a:r>
              <a:rPr lang="en-US" b="0" dirty="0"/>
              <a:t>We assume this is </a:t>
            </a:r>
            <a:r>
              <a:rPr lang="en-US" b="0" dirty="0" err="1"/>
              <a:t>i.i.d.</a:t>
            </a:r>
            <a:r>
              <a:rPr lang="en-US" b="0" dirty="0"/>
              <a:t> exponentially distributed with rate </a:t>
            </a:r>
            <a:r>
              <a:rPr lang="en-US" b="0" dirty="0" err="1"/>
              <a:t>mu_i</a:t>
            </a:r>
            <a:r>
              <a:rPr lang="en-US" b="0" dirty="0"/>
              <a:t>.</a:t>
            </a:r>
          </a:p>
          <a:p>
            <a:pPr marL="0" lvl="0" indent="0" algn="l" rtl="0">
              <a:spcBef>
                <a:spcPts val="0"/>
              </a:spcBef>
              <a:spcAft>
                <a:spcPts val="0"/>
              </a:spcAft>
              <a:buNone/>
            </a:pPr>
            <a:r>
              <a:rPr lang="en-US" b="0" dirty="0"/>
              <a:t>Earlier, we said the system has wastage, therefore it is not work conversing.</a:t>
            </a:r>
          </a:p>
          <a:p>
            <a:pPr marL="0" lvl="0" indent="0" algn="l" rtl="0">
              <a:spcBef>
                <a:spcPts val="0"/>
              </a:spcBef>
              <a:spcAft>
                <a:spcPts val="0"/>
              </a:spcAft>
              <a:buNone/>
            </a:pPr>
            <a:r>
              <a:rPr lang="en-US" b="0" dirty="0"/>
              <a:t>In this case, it is hard to even characterize the stability region, which is the set of cases such that mean response time is bounded.</a:t>
            </a:r>
          </a:p>
          <a:p>
            <a:pPr marL="0" lvl="0" indent="0" algn="l" rtl="0">
              <a:spcBef>
                <a:spcPts val="0"/>
              </a:spcBef>
              <a:spcAft>
                <a:spcPts val="0"/>
              </a:spcAft>
              <a:buNone/>
            </a:pPr>
            <a:r>
              <a:rPr lang="en-US" b="0" dirty="0"/>
              <a:t>The stability region depends on how wasteful we are on resources.</a:t>
            </a:r>
          </a:p>
          <a:p>
            <a:pPr marL="0" lvl="0" indent="0" algn="l" rtl="0">
              <a:spcBef>
                <a:spcPts val="0"/>
              </a:spcBef>
              <a:spcAft>
                <a:spcPts val="0"/>
              </a:spcAft>
              <a:buNone/>
            </a:pPr>
            <a:r>
              <a:rPr lang="en-US" b="0" dirty="0"/>
              <a:t>Hence, our goal is to design a policy that reduces wastage to maximize the stability region while giving </a:t>
            </a:r>
            <a:r>
              <a:rPr lang="en-US" b="0" dirty="0" err="1"/>
              <a:t>analyasis</a:t>
            </a:r>
            <a:r>
              <a:rPr lang="en-US" b="0" dirty="0"/>
              <a:t> on its mean response time E[T].</a:t>
            </a:r>
          </a:p>
        </p:txBody>
      </p:sp>
      <p:sp>
        <p:nvSpPr>
          <p:cNvPr id="144" name="Google Shape;144;g2cb6ae52da6_0_14:notes">
            <a:extLst>
              <a:ext uri="{FF2B5EF4-FFF2-40B4-BE49-F238E27FC236}">
                <a16:creationId xmlns:a16="http://schemas.microsoft.com/office/drawing/2014/main" id="{F2138E2F-4690-7B97-A782-222B88387999}"/>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673431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75412C34-A7A9-F56D-4C5B-2B5DBC4ADC66}"/>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B98DC79D-4219-4EBE-1F6B-3EA878F10C08}"/>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AD576137-C955-0C54-D4C0-517EBBA87F1E}"/>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I talk about C(t), I’m talking about the resources we are reserving for each type of jobs.</a:t>
            </a:r>
          </a:p>
          <a:p>
            <a:pPr marL="0" lvl="0" indent="0" algn="l" rtl="0">
              <a:spcBef>
                <a:spcPts val="0"/>
              </a:spcBef>
              <a:spcAft>
                <a:spcPts val="0"/>
              </a:spcAft>
              <a:buNone/>
            </a:pPr>
            <a:r>
              <a:rPr lang="en-US" dirty="0"/>
              <a:t>Therefore, we can view this C(t) as a potential completion rate of the system.</a:t>
            </a:r>
          </a:p>
          <a:p>
            <a:pPr marL="0" lvl="0" indent="0" algn="l" rtl="0">
              <a:spcBef>
                <a:spcPts val="0"/>
              </a:spcBef>
              <a:spcAft>
                <a:spcPts val="0"/>
              </a:spcAft>
              <a:buNone/>
            </a:pPr>
            <a:r>
              <a:rPr lang="en-US" dirty="0"/>
              <a:t>The actual completion rate might be lower, if we don’t have enough jobs of a particular type.</a:t>
            </a:r>
          </a:p>
          <a:p>
            <a:pPr marL="0" lvl="0" indent="0" algn="l" rtl="0">
              <a:spcBef>
                <a:spcPts val="0"/>
              </a:spcBef>
              <a:spcAft>
                <a:spcPts val="0"/>
              </a:spcAft>
              <a:buNone/>
            </a:pPr>
            <a:r>
              <a:rPr lang="en-US" dirty="0"/>
              <a:t>For example, if we want to run 3 blue jobs but only find 1 blue job in the system, we are getting a lower completion rate.</a:t>
            </a:r>
          </a:p>
          <a:p>
            <a:pPr marL="0" lvl="0" indent="0" algn="l" rtl="0">
              <a:spcBef>
                <a:spcPts val="0"/>
              </a:spcBef>
              <a:spcAft>
                <a:spcPts val="0"/>
              </a:spcAft>
              <a:buNone/>
            </a:pPr>
            <a:r>
              <a:rPr lang="en-US" dirty="0"/>
              <a:t>For most our talk, it suffices to argue about this potential completion rate.</a:t>
            </a:r>
          </a:p>
          <a:p>
            <a:pPr marL="0" lvl="0" indent="0" algn="l" rtl="0">
              <a:spcBef>
                <a:spcPts val="0"/>
              </a:spcBef>
              <a:spcAft>
                <a:spcPts val="0"/>
              </a:spcAft>
              <a:buNone/>
            </a:pPr>
            <a:r>
              <a:rPr lang="en-US" dirty="0"/>
              <a:t>We will come back to handle this discrepancy between the potential completion rate and actual completion rate when we talk about response time analysis.</a:t>
            </a:r>
          </a:p>
        </p:txBody>
      </p:sp>
      <p:sp>
        <p:nvSpPr>
          <p:cNvPr id="563" name="Google Shape;563;g2cb4650053a_0_0:notes">
            <a:extLst>
              <a:ext uri="{FF2B5EF4-FFF2-40B4-BE49-F238E27FC236}">
                <a16:creationId xmlns:a16="http://schemas.microsoft.com/office/drawing/2014/main" id="{24EFF008-F064-8404-095A-8D9C2D9D259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60037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cce860f9af_0_10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cce860f9af_0_10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preemption / handle the non-preemptible case later</a:t>
            </a:r>
            <a:endParaRPr dirty="0"/>
          </a:p>
        </p:txBody>
      </p:sp>
      <p:sp>
        <p:nvSpPr>
          <p:cNvPr id="790" name="Google Shape;790;g2cce860f9af_0_10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alpha val="40000"/>
          </a:schemeClr>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838199" y="365759"/>
            <a:ext cx="10471707" cy="2734279"/>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840059" y="4199111"/>
            <a:ext cx="10469848" cy="189584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1pPr>
            <a:lvl2pPr marL="457200" marR="0" lvl="1" indent="0" algn="ctr"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2pPr>
            <a:lvl3pPr marL="914400" marR="0" lvl="2" indent="0" algn="ctr" rtl="0">
              <a:lnSpc>
                <a:spcPct val="90000"/>
              </a:lnSpc>
              <a:spcBef>
                <a:spcPts val="500"/>
              </a:spcBef>
              <a:spcAft>
                <a:spcPts val="0"/>
              </a:spcAft>
              <a:buClr>
                <a:schemeClr val="dk1"/>
              </a:buClr>
              <a:buSzPts val="1800"/>
              <a:buFont typeface="Noto Sans Symbols"/>
              <a:buNone/>
              <a:defRPr sz="1800" b="0" i="0" u="none" strike="noStrike" cap="none">
                <a:solidFill>
                  <a:schemeClr val="dk1"/>
                </a:solidFill>
                <a:latin typeface="Cabin"/>
                <a:ea typeface="Cabin"/>
                <a:cs typeface="Cabin"/>
                <a:sym typeface="Cabin"/>
              </a:defRPr>
            </a:lvl3pPr>
            <a:lvl4pPr marL="1371600" marR="0" lvl="3"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4pPr>
            <a:lvl5pPr marL="1828800" marR="0" lvl="4"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21" name="Google Shape;21;p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Google Shape;22;p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Google Shape;23;p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2pPr>
            <a:lvl3pPr marL="1371600" marR="0" lvl="2"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 name="Google Shape;75;p1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76" name="Google Shape;76;p1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7" name="Google Shape;77;p1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Google Shape;78;p1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Google Shape;81;p1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bin"/>
                <a:ea typeface="Cabin"/>
                <a:cs typeface="Cabin"/>
                <a:sym typeface="Cabin"/>
              </a:defRPr>
            </a:lvl1pPr>
            <a:lvl2pPr marL="457200" marR="0" lvl="1" indent="0"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bin"/>
                <a:ea typeface="Cabin"/>
                <a:cs typeface="Cabin"/>
                <a:sym typeface="Cabin"/>
              </a:defRPr>
            </a:lvl2pPr>
            <a:lvl3pPr marL="914400" marR="0" lvl="2" indent="0"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3pPr>
            <a:lvl4pPr marL="1371600" marR="0" lvl="3"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4pPr>
            <a:lvl5pPr marL="1828800" marR="0" lvl="4"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82" name="Google Shape;82;p12"/>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83" name="Google Shape;83;p1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4" name="Google Shape;84;p1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5" name="Google Shape;85;p1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9" name="Google Shape;89;p1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0" name="Google Shape;90;p1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Google Shape;91;p1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4" name="Google Shape;9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 name="Google Shape;95;p1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6" name="Google Shape;96;p1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7" name="Google Shape;97;p1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Google Shape;28;p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Google Shape;29;p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tline">
  <p:cSld name="Outline">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BFBFBF"/>
              </a:buClr>
              <a:buSzPts val="2800"/>
              <a:buFont typeface="Noto Sans Symbols"/>
              <a:buChar char="▪"/>
              <a:defRPr sz="2800" b="0" i="0" u="none" strike="noStrike" cap="none">
                <a:solidFill>
                  <a:srgbClr val="BFBFBF"/>
                </a:solidFill>
                <a:latin typeface="Cabin"/>
                <a:ea typeface="Cabin"/>
                <a:cs typeface="Cabin"/>
                <a:sym typeface="Cabin"/>
              </a:defRPr>
            </a:lvl1pPr>
            <a:lvl2pPr marL="914400" marR="0" lvl="1" indent="-381000" algn="l" rtl="0">
              <a:lnSpc>
                <a:spcPct val="90000"/>
              </a:lnSpc>
              <a:spcBef>
                <a:spcPts val="500"/>
              </a:spcBef>
              <a:spcAft>
                <a:spcPts val="0"/>
              </a:spcAft>
              <a:buClr>
                <a:srgbClr val="BFBFBF"/>
              </a:buClr>
              <a:buSzPts val="2400"/>
              <a:buFont typeface="Noto Sans Symbols"/>
              <a:buChar char="▪"/>
              <a:defRPr sz="2400" b="0" i="0" u="none" strike="noStrike" cap="none">
                <a:solidFill>
                  <a:srgbClr val="BFBFBF"/>
                </a:solidFill>
                <a:latin typeface="Cabin"/>
                <a:ea typeface="Cabin"/>
                <a:cs typeface="Cabin"/>
                <a:sym typeface="Cabin"/>
              </a:defRPr>
            </a:lvl2pPr>
            <a:lvl3pPr marL="1371600" marR="0" lvl="2" indent="-355600" algn="l" rtl="0">
              <a:lnSpc>
                <a:spcPct val="90000"/>
              </a:lnSpc>
              <a:spcBef>
                <a:spcPts val="500"/>
              </a:spcBef>
              <a:spcAft>
                <a:spcPts val="0"/>
              </a:spcAft>
              <a:buClr>
                <a:srgbClr val="BFBFBF"/>
              </a:buClr>
              <a:buSzPts val="2000"/>
              <a:buFont typeface="Noto Sans Symbols"/>
              <a:buChar char="▪"/>
              <a:defRPr sz="2000" b="0" i="0" u="none" strike="noStrike" cap="none">
                <a:solidFill>
                  <a:srgbClr val="BFBFBF"/>
                </a:solidFill>
                <a:latin typeface="Cabin"/>
                <a:ea typeface="Cabin"/>
                <a:cs typeface="Cabin"/>
                <a:sym typeface="Cabin"/>
              </a:defRPr>
            </a:lvl3pPr>
            <a:lvl4pPr marL="1828800" marR="0" lvl="3"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4pPr>
            <a:lvl5pPr marL="2286000" marR="0" lvl="4"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3" name="Google Shape;33;p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Google Shape;34;p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Google Shape;35;p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400"/>
              <a:buFont typeface="Noto Sans Symbols"/>
              <a:buNone/>
              <a:defRPr sz="2400" b="0" i="0" u="none" strike="noStrike" cap="none">
                <a:solidFill>
                  <a:srgbClr val="888888"/>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Noto Sans Symbols"/>
              <a:buNone/>
              <a:defRPr sz="2000" b="0" i="0" u="none" strike="noStrike" cap="none">
                <a:solidFill>
                  <a:srgbClr val="888888"/>
                </a:solidFill>
                <a:latin typeface="Cabin"/>
                <a:ea typeface="Cabin"/>
                <a:cs typeface="Cabin"/>
                <a:sym typeface="Cabin"/>
              </a:defRPr>
            </a:lvl2pPr>
            <a:lvl3pPr marL="1371600" marR="0" lvl="2" indent="-228600" algn="l" rtl="0">
              <a:lnSpc>
                <a:spcPct val="90000"/>
              </a:lnSpc>
              <a:spcBef>
                <a:spcPts val="500"/>
              </a:spcBef>
              <a:spcAft>
                <a:spcPts val="0"/>
              </a:spcAft>
              <a:buClr>
                <a:srgbClr val="888888"/>
              </a:buClr>
              <a:buSzPts val="1800"/>
              <a:buFont typeface="Noto Sans Symbols"/>
              <a:buNone/>
              <a:defRPr sz="1800" b="0" i="0" u="none" strike="noStrike" cap="none">
                <a:solidFill>
                  <a:srgbClr val="888888"/>
                </a:solidFill>
                <a:latin typeface="Cabin"/>
                <a:ea typeface="Cabin"/>
                <a:cs typeface="Cabin"/>
                <a:sym typeface="Cabin"/>
              </a:defRPr>
            </a:lvl3pPr>
            <a:lvl4pPr marL="1828800" marR="0" lvl="3" indent="-228600" algn="l" rtl="0">
              <a:lnSpc>
                <a:spcPct val="90000"/>
              </a:lnSpc>
              <a:spcBef>
                <a:spcPts val="500"/>
              </a:spcBef>
              <a:spcAft>
                <a:spcPts val="0"/>
              </a:spcAft>
              <a:buClr>
                <a:srgbClr val="888888"/>
              </a:buClr>
              <a:buSzPts val="1600"/>
              <a:buFont typeface="Noto Sans Symbols"/>
              <a:buNone/>
              <a:defRPr sz="1600" b="0" i="0" u="none" strike="noStrike" cap="none">
                <a:solidFill>
                  <a:srgbClr val="888888"/>
                </a:solidFill>
                <a:latin typeface="Cabin"/>
                <a:ea typeface="Cabin"/>
                <a:cs typeface="Cabin"/>
                <a:sym typeface="Cabin"/>
              </a:defRPr>
            </a:lvl4pPr>
            <a:lvl5pPr marL="2286000" marR="0" lvl="4" indent="-228600" algn="l" rtl="0">
              <a:lnSpc>
                <a:spcPct val="90000"/>
              </a:lnSpc>
              <a:spcBef>
                <a:spcPts val="500"/>
              </a:spcBef>
              <a:spcAft>
                <a:spcPts val="0"/>
              </a:spcAft>
              <a:buClr>
                <a:srgbClr val="888888"/>
              </a:buClr>
              <a:buSzPts val="1600"/>
              <a:buFont typeface="Noto Sans Symbols"/>
              <a:buNone/>
              <a:defRPr sz="1600" b="0" i="0" u="none" strike="noStrike" cap="none">
                <a:solidFill>
                  <a:srgbClr val="888888"/>
                </a:solidFill>
                <a:latin typeface="Cabin"/>
                <a:ea typeface="Cabin"/>
                <a:cs typeface="Cabin"/>
                <a:sym typeface="Cab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9pPr>
          </a:lstStyle>
          <a:p>
            <a:endParaRPr/>
          </a:p>
        </p:txBody>
      </p:sp>
      <p:sp>
        <p:nvSpPr>
          <p:cNvPr id="39" name="Google Shape;39;p5"/>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 name="Google Shape;40;p5"/>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 name="Google Shape;41;p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 name="Google Shape;46;p6"/>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7" name="Google Shape;47;p6"/>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8" name="Google Shape;48;p6"/>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2" name="Google Shape;52;p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3" name="Google Shape;53;p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4" name="Google Shape;54;p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5" name="Google Shape;55;p7"/>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 name="Google Shape;56;p7"/>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7" name="Google Shape;57;p7"/>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8"/>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1" name="Google Shape;61;p8"/>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Google Shape;62;p8"/>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Black">
  <p:cSld name="Video Black">
    <p:bg>
      <p:bgPr>
        <a:solidFill>
          <a:schemeClr val="dk1"/>
        </a:solidFill>
        <a:effectLst/>
      </p:bgPr>
    </p:bg>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9"/>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6" name="Google Shape;66;p9"/>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7" name="Google Shape;67;p9"/>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0" name="Google Shape;70;p10"/>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1" name="Google Shape;71;p10"/>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6356195"/>
            <a:ext cx="12192000" cy="501805"/>
            <a:chOff x="0" y="6356195"/>
            <a:chExt cx="12192000" cy="501805"/>
          </a:xfrm>
        </p:grpSpPr>
        <p:sp>
          <p:nvSpPr>
            <p:cNvPr id="11" name="Google Shape;11;p1"/>
            <p:cNvSpPr/>
            <p:nvPr/>
          </p:nvSpPr>
          <p:spPr>
            <a:xfrm>
              <a:off x="0" y="6356350"/>
              <a:ext cx="12192000" cy="501650"/>
            </a:xfrm>
            <a:prstGeom prst="rect">
              <a:avLst/>
            </a:prstGeom>
            <a:solidFill>
              <a:srgbClr val="56A0D3"/>
            </a:solidFill>
            <a:ln>
              <a:noFill/>
            </a:ln>
          </p:spPr>
          <p:txBody>
            <a:bodyPr spcFirstLastPara="1" wrap="square" lIns="822950" tIns="45700" rIns="91425" bIns="45700" anchor="ctr" anchorCtr="0">
              <a:noAutofit/>
            </a:bodyPr>
            <a:lstStyle/>
            <a:p>
              <a:pPr marL="0" marR="0" lvl="0" indent="0" algn="l" rtl="0">
                <a:spcBef>
                  <a:spcPts val="0"/>
                </a:spcBef>
                <a:spcAft>
                  <a:spcPts val="0"/>
                </a:spcAft>
                <a:buNone/>
              </a:pPr>
              <a:r>
                <a:rPr lang="en-US" sz="1800" i="0" u="none" strike="noStrike" cap="none">
                  <a:solidFill>
                    <a:schemeClr val="lt1"/>
                  </a:solidFill>
                  <a:latin typeface="EB Garamond"/>
                  <a:ea typeface="EB Garamond"/>
                  <a:cs typeface="EB Garamond"/>
                  <a:sym typeface="EB Garamond"/>
                </a:rPr>
                <a:t>UNC-CS</a:t>
              </a:r>
              <a:endParaRPr sz="1800" i="0" u="none" strike="noStrike" cap="none">
                <a:solidFill>
                  <a:schemeClr val="lt1"/>
                </a:solidFill>
                <a:latin typeface="EB Garamond"/>
                <a:ea typeface="EB Garamond"/>
                <a:cs typeface="EB Garamond"/>
                <a:sym typeface="EB Garamond"/>
              </a:endParaRPr>
            </a:p>
          </p:txBody>
        </p:sp>
        <p:pic>
          <p:nvPicPr>
            <p:cNvPr id="12" name="Google Shape;12;p1" descr="http://cs.sites.unc.edu/files/2014/06/50th-wide-30.png"/>
            <p:cNvPicPr preferRelativeResize="0"/>
            <p:nvPr/>
          </p:nvPicPr>
          <p:blipFill rotWithShape="1">
            <a:blip r:embed="rId15">
              <a:alphaModFix/>
            </a:blip>
            <a:srcRect t="23000" b="22526"/>
            <a:stretch/>
          </p:blipFill>
          <p:spPr>
            <a:xfrm>
              <a:off x="0" y="6356195"/>
              <a:ext cx="770354" cy="501805"/>
            </a:xfrm>
            <a:prstGeom prst="rect">
              <a:avLst/>
            </a:prstGeom>
            <a:noFill/>
            <a:ln>
              <a:noFill/>
            </a:ln>
          </p:spPr>
        </p:pic>
      </p:grpSp>
      <p:sp>
        <p:nvSpPr>
          <p:cNvPr id="13" name="Google Shape;13;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5" name="Google Shape;15;p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6" name="Google Shape;16;p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 name="Google Shape;17;p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6" Type="http://schemas.openxmlformats.org/officeDocument/2006/relationships/image" Target="../media/image320.png"/><Relationship Id="rId3" Type="http://schemas.openxmlformats.org/officeDocument/2006/relationships/notesSlide" Target="../notesSlides/notesSlide11.xml"/><Relationship Id="rId34" Type="http://schemas.openxmlformats.org/officeDocument/2006/relationships/image" Target="../media/image7.png"/><Relationship Id="rId17" Type="http://schemas.openxmlformats.org/officeDocument/2006/relationships/image" Target="../media/image210.png"/><Relationship Id="rId25" Type="http://schemas.openxmlformats.org/officeDocument/2006/relationships/image" Target="../media/image28.png"/><Relationship Id="rId33"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200.png"/><Relationship Id="rId29" Type="http://schemas.openxmlformats.org/officeDocument/2006/relationships/image" Target="../media/image34.png"/><Relationship Id="rId20" Type="http://schemas.openxmlformats.org/officeDocument/2006/relationships/image" Target="../media/image221.png"/><Relationship Id="rId1" Type="http://schemas.openxmlformats.org/officeDocument/2006/relationships/tags" Target="../tags/tag9.xml"/><Relationship Id="rId32" Type="http://schemas.openxmlformats.org/officeDocument/2006/relationships/image" Target="../media/image350.png"/><Relationship Id="rId37" Type="http://schemas.openxmlformats.org/officeDocument/2006/relationships/image" Target="../media/image39.png"/><Relationship Id="rId28" Type="http://schemas.openxmlformats.org/officeDocument/2006/relationships/image" Target="../media/image311.png"/><Relationship Id="rId36" Type="http://schemas.openxmlformats.org/officeDocument/2006/relationships/image" Target="../media/image38.png"/><Relationship Id="rId31" Type="http://schemas.openxmlformats.org/officeDocument/2006/relationships/image" Target="../media/image36.png"/><Relationship Id="rId27" Type="http://schemas.openxmlformats.org/officeDocument/2006/relationships/image" Target="../media/image33.png"/><Relationship Id="rId30" Type="http://schemas.openxmlformats.org/officeDocument/2006/relationships/image" Target="../media/image35.png"/><Relationship Id="rId35" Type="http://schemas.openxmlformats.org/officeDocument/2006/relationships/image" Target="../media/image37.png"/></Relationships>
</file>

<file path=ppt/slides/_rels/slide12.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40.png"/><Relationship Id="rId3" Type="http://schemas.openxmlformats.org/officeDocument/2006/relationships/notesSlide" Target="../notesSlides/notesSlide12.xml"/><Relationship Id="rId12" Type="http://schemas.openxmlformats.org/officeDocument/2006/relationships/image" Target="../media/image46.png"/><Relationship Id="rId17"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50.png"/><Relationship Id="rId20" Type="http://schemas.openxmlformats.org/officeDocument/2006/relationships/image" Target="../media/image18.png"/><Relationship Id="rId1" Type="http://schemas.openxmlformats.org/officeDocument/2006/relationships/tags" Target="../tags/tag10.xml"/><Relationship Id="rId11" Type="http://schemas.openxmlformats.org/officeDocument/2006/relationships/image" Target="../media/image45.png"/><Relationship Id="rId15" Type="http://schemas.openxmlformats.org/officeDocument/2006/relationships/image" Target="../media/image130.png"/><Relationship Id="rId10" Type="http://schemas.openxmlformats.org/officeDocument/2006/relationships/image" Target="../media/image44.png"/><Relationship Id="rId19" Type="http://schemas.openxmlformats.org/officeDocument/2006/relationships/image" Target="../media/image17.png"/><Relationship Id="rId9" Type="http://schemas.openxmlformats.org/officeDocument/2006/relationships/image" Target="../media/image43.png"/><Relationship Id="rId14" Type="http://schemas.openxmlformats.org/officeDocument/2006/relationships/image" Target="../media/image120.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31.png"/><Relationship Id="rId3" Type="http://schemas.openxmlformats.org/officeDocument/2006/relationships/notesSlide" Target="../notesSlides/notesSlide13.xml"/><Relationship Id="rId7" Type="http://schemas.openxmlformats.org/officeDocument/2006/relationships/image" Target="../media/image51.png"/><Relationship Id="rId12" Type="http://schemas.openxmlformats.org/officeDocument/2006/relationships/image" Target="../media/image12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1.png"/><Relationship Id="rId11" Type="http://schemas.openxmlformats.org/officeDocument/2006/relationships/image" Target="../media/image48.png"/><Relationship Id="rId10" Type="http://schemas.openxmlformats.org/officeDocument/2006/relationships/image" Target="../media/image42.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3" Type="http://schemas.openxmlformats.org/officeDocument/2006/relationships/image" Target="../media/image561.pn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notesSlide" Target="../notesSlides/notesSlide14.xml"/><Relationship Id="rId21" Type="http://schemas.openxmlformats.org/officeDocument/2006/relationships/image" Target="../media/image64.png"/><Relationship Id="rId34" Type="http://schemas.openxmlformats.org/officeDocument/2006/relationships/image" Target="../media/image65.png"/><Relationship Id="rId7" Type="http://schemas.openxmlformats.org/officeDocument/2006/relationships/image" Target="../media/image53.png"/><Relationship Id="rId12" Type="http://schemas.openxmlformats.org/officeDocument/2006/relationships/image" Target="../media/image550.png"/><Relationship Id="rId17" Type="http://schemas.openxmlformats.org/officeDocument/2006/relationships/image" Target="../media/image60.png"/><Relationship Id="rId25" Type="http://schemas.openxmlformats.org/officeDocument/2006/relationships/image" Target="../media/image68.png"/><Relationship Id="rId33" Type="http://schemas.openxmlformats.org/officeDocument/2006/relationships/image" Target="../media/image52.png"/><Relationship Id="rId2" Type="http://schemas.openxmlformats.org/officeDocument/2006/relationships/slideLayout" Target="../slideLayouts/slideLayout2.xml"/><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72.png"/><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541.png"/><Relationship Id="rId24" Type="http://schemas.openxmlformats.org/officeDocument/2006/relationships/image" Target="../media/image67.png"/><Relationship Id="rId32" Type="http://schemas.openxmlformats.org/officeDocument/2006/relationships/image" Target="../media/image75.png"/><Relationship Id="rId5" Type="http://schemas.openxmlformats.org/officeDocument/2006/relationships/image" Target="../media/image6.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0.png"/><Relationship Id="rId19" Type="http://schemas.openxmlformats.org/officeDocument/2006/relationships/image" Target="../media/image62.png"/><Relationship Id="rId31" Type="http://schemas.openxmlformats.org/officeDocument/2006/relationships/image" Target="../media/image56.png"/><Relationship Id="rId4" Type="http://schemas.openxmlformats.org/officeDocument/2006/relationships/image" Target="../media/image490.png"/><Relationship Id="rId9" Type="http://schemas.openxmlformats.org/officeDocument/2006/relationships/image" Target="../media/image49.png"/><Relationship Id="rId14" Type="http://schemas.openxmlformats.org/officeDocument/2006/relationships/image" Target="../media/image57.png"/><Relationship Id="rId22" Type="http://schemas.openxmlformats.org/officeDocument/2006/relationships/image" Target="../media/image55.png"/><Relationship Id="rId27" Type="http://schemas.openxmlformats.org/officeDocument/2006/relationships/image" Target="../media/image70.png"/><Relationship Id="rId30" Type="http://schemas.openxmlformats.org/officeDocument/2006/relationships/image" Target="../media/image73.png"/><Relationship Id="rId8"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10.png"/><Relationship Id="rId3" Type="http://schemas.openxmlformats.org/officeDocument/2006/relationships/notesSlide" Target="../notesSlides/notesSlide15.xml"/><Relationship Id="rId12" Type="http://schemas.openxmlformats.org/officeDocument/2006/relationships/image" Target="../media/image600.png"/><Relationship Id="rId2" Type="http://schemas.openxmlformats.org/officeDocument/2006/relationships/slideLayout" Target="../slideLayouts/slideLayout2.xml"/><Relationship Id="rId16" Type="http://schemas.openxmlformats.org/officeDocument/2006/relationships/image" Target="../media/image77.png"/><Relationship Id="rId1" Type="http://schemas.openxmlformats.org/officeDocument/2006/relationships/tags" Target="../tags/tag13.xml"/><Relationship Id="rId6" Type="http://schemas.openxmlformats.org/officeDocument/2006/relationships/image" Target="../media/image10.png"/><Relationship Id="rId11" Type="http://schemas.openxmlformats.org/officeDocument/2006/relationships/image" Target="../media/image590.png"/><Relationship Id="rId5" Type="http://schemas.openxmlformats.org/officeDocument/2006/relationships/image" Target="../media/image540.png"/><Relationship Id="rId15" Type="http://schemas.openxmlformats.org/officeDocument/2006/relationships/image" Target="../media/image76.png"/><Relationship Id="rId10" Type="http://schemas.openxmlformats.org/officeDocument/2006/relationships/image" Target="../media/image580.png"/><Relationship Id="rId4" Type="http://schemas.openxmlformats.org/officeDocument/2006/relationships/image" Target="../media/image531.png"/><Relationship Id="rId14" Type="http://schemas.openxmlformats.org/officeDocument/2006/relationships/image" Target="../media/image74.png"/></Relationships>
</file>

<file path=ppt/slides/_rels/slide18.xml.rels><?xml version="1.0" encoding="UTF-8" standalone="yes"?>
<Relationships xmlns="http://schemas.openxmlformats.org/package/2006/relationships"><Relationship Id="rId18" Type="http://schemas.openxmlformats.org/officeDocument/2006/relationships/image" Target="../media/image791.png"/><Relationship Id="rId3" Type="http://schemas.openxmlformats.org/officeDocument/2006/relationships/notesSlide" Target="../notesSlides/notesSlide16.xml"/><Relationship Id="rId21"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slideLayout" Target="../slideLayouts/slideLayout2.xml"/><Relationship Id="rId20" Type="http://schemas.openxmlformats.org/officeDocument/2006/relationships/image" Target="../media/image6.png"/><Relationship Id="rId1" Type="http://schemas.openxmlformats.org/officeDocument/2006/relationships/tags" Target="../tags/tag14.xml"/><Relationship Id="rId11" Type="http://schemas.openxmlformats.org/officeDocument/2006/relationships/image" Target="../media/image690.png"/><Relationship Id="rId24" Type="http://schemas.openxmlformats.org/officeDocument/2006/relationships/image" Target="../media/image12.png"/><Relationship Id="rId23" Type="http://schemas.openxmlformats.org/officeDocument/2006/relationships/image" Target="../media/image790.png"/><Relationship Id="rId10" Type="http://schemas.openxmlformats.org/officeDocument/2006/relationships/image" Target="../media/image78.png"/><Relationship Id="rId19" Type="http://schemas.openxmlformats.org/officeDocument/2006/relationships/image" Target="../media/image801.png"/><Relationship Id="rId9" Type="http://schemas.openxmlformats.org/officeDocument/2006/relationships/image" Target="../media/image620.png"/><Relationship Id="rId22" Type="http://schemas.openxmlformats.org/officeDocument/2006/relationships/image" Target="../media/image781.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8" Type="http://schemas.openxmlformats.org/officeDocument/2006/relationships/image" Target="../media/image91.png"/><Relationship Id="rId13" Type="http://schemas.openxmlformats.org/officeDocument/2006/relationships/image" Target="../media/image57.png"/><Relationship Id="rId3" Type="http://schemas.openxmlformats.org/officeDocument/2006/relationships/notesSlide" Target="../notesSlides/notesSlide19.xml"/><Relationship Id="rId7" Type="http://schemas.openxmlformats.org/officeDocument/2006/relationships/image" Target="../media/image6.png"/><Relationship Id="rId12" Type="http://schemas.openxmlformats.org/officeDocument/2006/relationships/image" Target="../media/image561.png"/><Relationship Id="rId2" Type="http://schemas.openxmlformats.org/officeDocument/2006/relationships/slideLayout" Target="../slideLayouts/slideLayout2.xml"/><Relationship Id="rId16" Type="http://schemas.openxmlformats.org/officeDocument/2006/relationships/image" Target="../media/image97.png"/><Relationship Id="rId20" Type="http://schemas.openxmlformats.org/officeDocument/2006/relationships/image" Target="../media/image93.png"/><Relationship Id="rId1" Type="http://schemas.openxmlformats.org/officeDocument/2006/relationships/tags" Target="../tags/tag17.xml"/><Relationship Id="rId6" Type="http://schemas.openxmlformats.org/officeDocument/2006/relationships/image" Target="../media/image118.png"/><Relationship Id="rId11" Type="http://schemas.openxmlformats.org/officeDocument/2006/relationships/image" Target="../media/image550.png"/><Relationship Id="rId5" Type="http://schemas.openxmlformats.org/officeDocument/2006/relationships/image" Target="../media/image117.png"/><Relationship Id="rId15" Type="http://schemas.openxmlformats.org/officeDocument/2006/relationships/image" Target="../media/image96.png"/><Relationship Id="rId19" Type="http://schemas.openxmlformats.org/officeDocument/2006/relationships/image" Target="../media/image92.png"/><Relationship Id="rId10" Type="http://schemas.openxmlformats.org/officeDocument/2006/relationships/image" Target="../media/image541.png"/><Relationship Id="rId4" Type="http://schemas.openxmlformats.org/officeDocument/2006/relationships/image" Target="../media/image10.png"/><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8" Type="http://schemas.openxmlformats.org/officeDocument/2006/relationships/image" Target="../media/image91.png"/><Relationship Id="rId13" Type="http://schemas.openxmlformats.org/officeDocument/2006/relationships/image" Target="../media/image57.png"/><Relationship Id="rId3" Type="http://schemas.openxmlformats.org/officeDocument/2006/relationships/notesSlide" Target="../notesSlides/notesSlide20.xml"/><Relationship Id="rId7" Type="http://schemas.openxmlformats.org/officeDocument/2006/relationships/image" Target="../media/image6.png"/><Relationship Id="rId12" Type="http://schemas.openxmlformats.org/officeDocument/2006/relationships/image" Target="../media/image561.png"/><Relationship Id="rId2" Type="http://schemas.openxmlformats.org/officeDocument/2006/relationships/slideLayout" Target="../slideLayouts/slideLayout2.xml"/><Relationship Id="rId16" Type="http://schemas.openxmlformats.org/officeDocument/2006/relationships/image" Target="../media/image97.png"/><Relationship Id="rId20" Type="http://schemas.openxmlformats.org/officeDocument/2006/relationships/image" Target="../media/image93.png"/><Relationship Id="rId1" Type="http://schemas.openxmlformats.org/officeDocument/2006/relationships/tags" Target="../tags/tag18.xml"/><Relationship Id="rId6" Type="http://schemas.openxmlformats.org/officeDocument/2006/relationships/image" Target="../media/image118.png"/><Relationship Id="rId11" Type="http://schemas.openxmlformats.org/officeDocument/2006/relationships/image" Target="../media/image550.png"/><Relationship Id="rId5" Type="http://schemas.openxmlformats.org/officeDocument/2006/relationships/image" Target="../media/image117.png"/><Relationship Id="rId15" Type="http://schemas.openxmlformats.org/officeDocument/2006/relationships/image" Target="../media/image96.png"/><Relationship Id="rId19" Type="http://schemas.openxmlformats.org/officeDocument/2006/relationships/image" Target="../media/image92.png"/><Relationship Id="rId10" Type="http://schemas.openxmlformats.org/officeDocument/2006/relationships/image" Target="../media/image541.png"/><Relationship Id="rId4" Type="http://schemas.openxmlformats.org/officeDocument/2006/relationships/image" Target="../media/image10.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30.png"/><Relationship Id="rId7" Type="http://schemas.openxmlformats.org/officeDocument/2006/relationships/image" Target="../media/image7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11.png"/><Relationship Id="rId11" Type="http://schemas.openxmlformats.org/officeDocument/2006/relationships/image" Target="../media/image760.png"/><Relationship Id="rId5" Type="http://schemas.openxmlformats.org/officeDocument/2006/relationships/image" Target="../media/image780.png"/><Relationship Id="rId10" Type="http://schemas.openxmlformats.org/officeDocument/2006/relationships/image" Target="../media/image750.png"/><Relationship Id="rId4" Type="http://schemas.openxmlformats.org/officeDocument/2006/relationships/image" Target="../media/image680.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60.png"/><Relationship Id="rId5" Type="http://schemas.openxmlformats.org/officeDocument/2006/relationships/image" Target="../media/image950.png"/><Relationship Id="rId4" Type="http://schemas.openxmlformats.org/officeDocument/2006/relationships/image" Target="../media/image9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12" Type="http://schemas.openxmlformats.org/officeDocument/2006/relationships/image" Target="../media/image11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3" Type="http://schemas.openxmlformats.org/officeDocument/2006/relationships/image" Target="../media/image1212.png"/><Relationship Id="rId3" Type="http://schemas.openxmlformats.org/officeDocument/2006/relationships/notesSlide" Target="../notesSlides/notesSlide5.xml"/><Relationship Id="rId12" Type="http://schemas.openxmlformats.org/officeDocument/2006/relationships/image" Target="../media/image11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311.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 Id="rId11" Type="http://schemas.openxmlformats.org/officeDocument/2006/relationships/image" Target="../media/image110.png"/><Relationship Id="rId15" Type="http://schemas.openxmlformats.org/officeDocument/2006/relationships/image" Target="../media/image7.png"/><Relationship Id="rId10" Type="http://schemas.openxmlformats.org/officeDocument/2006/relationships/image" Target="../media/image1010.png"/><Relationship Id="rId4" Type="http://schemas.openxmlformats.org/officeDocument/2006/relationships/image" Target="../media/image10.png"/><Relationship Id="rId9" Type="http://schemas.openxmlformats.org/officeDocument/2006/relationships/image" Target="../media/image1513.pn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18" Type="http://schemas.openxmlformats.org/officeDocument/2006/relationships/image" Target="../media/image6.png"/><Relationship Id="rId26" Type="http://schemas.openxmlformats.org/officeDocument/2006/relationships/image" Target="../media/image29.png"/><Relationship Id="rId3" Type="http://schemas.openxmlformats.org/officeDocument/2006/relationships/notesSlide" Target="../notesSlides/notesSlide8.xml"/><Relationship Id="rId21" Type="http://schemas.openxmlformats.org/officeDocument/2006/relationships/image" Target="../media/image24.png"/><Relationship Id="rId7" Type="http://schemas.openxmlformats.org/officeDocument/2006/relationships/image" Target="../media/image10.png"/><Relationship Id="rId17" Type="http://schemas.openxmlformats.org/officeDocument/2006/relationships/image" Target="../media/image210.png"/><Relationship Id="rId25"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00.png"/><Relationship Id="rId20" Type="http://schemas.openxmlformats.org/officeDocument/2006/relationships/image" Target="../media/image221.png"/><Relationship Id="rId1" Type="http://schemas.openxmlformats.org/officeDocument/2006/relationships/tags" Target="../tags/tag7.xml"/><Relationship Id="rId6" Type="http://schemas.openxmlformats.org/officeDocument/2006/relationships/image" Target="../media/image11.png"/><Relationship Id="rId24" Type="http://schemas.openxmlformats.org/officeDocument/2006/relationships/image" Target="../media/image26.png"/><Relationship Id="rId5" Type="http://schemas.openxmlformats.org/officeDocument/2006/relationships/image" Target="../media/image211.png"/><Relationship Id="rId23" Type="http://schemas.openxmlformats.org/officeDocument/2006/relationships/image" Target="../media/image25.png"/><Relationship Id="rId19" Type="http://schemas.openxmlformats.org/officeDocument/2006/relationships/image" Target="../media/image7.png"/><Relationship Id="rId4" Type="http://schemas.openxmlformats.org/officeDocument/2006/relationships/image" Target="../media/image201.png"/><Relationship Id="rId22" Type="http://schemas.openxmlformats.org/officeDocument/2006/relationships/image" Target="../media/image23.png"/><Relationship Id="rId27"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subTitle" idx="1"/>
          </p:nvPr>
        </p:nvSpPr>
        <p:spPr>
          <a:xfrm>
            <a:off x="1524000" y="4598686"/>
            <a:ext cx="9144000" cy="1747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Noto Sans Symbols"/>
              <a:buNone/>
            </a:pPr>
            <a:r>
              <a:rPr lang="en-US" dirty="0" err="1"/>
              <a:t>Zhongrui</a:t>
            </a:r>
            <a:r>
              <a:rPr lang="en-US" dirty="0"/>
              <a:t> (reads John-Ray) Chen</a:t>
            </a:r>
            <a:r>
              <a:rPr lang="en-US" baseline="30000" dirty="0"/>
              <a:t>1</a:t>
            </a:r>
            <a:r>
              <a:rPr lang="en-US" dirty="0"/>
              <a:t>, Isaac Grosof</a:t>
            </a:r>
            <a:r>
              <a:rPr lang="en-US" baseline="30000" dirty="0"/>
              <a:t>2</a:t>
            </a:r>
            <a:r>
              <a:rPr lang="en-US" dirty="0"/>
              <a:t>, Benjamin Berg</a:t>
            </a:r>
            <a:r>
              <a:rPr lang="en-US" baseline="30000" dirty="0"/>
              <a:t>1</a:t>
            </a:r>
            <a:endParaRPr sz="2400" b="0" i="0" u="none" strike="noStrike" cap="none" baseline="30000" dirty="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b="0" i="0" u="none" strike="noStrike" cap="none" baseline="30000" dirty="0">
                <a:solidFill>
                  <a:schemeClr val="dk1"/>
                </a:solidFill>
                <a:latin typeface="Cabin"/>
                <a:ea typeface="Cabin"/>
                <a:cs typeface="Cabin"/>
                <a:sym typeface="Cabin"/>
              </a:rPr>
              <a:t>1</a:t>
            </a:r>
            <a:r>
              <a:rPr lang="en-US" sz="1600" b="0" i="0" u="none" strike="noStrike" cap="none" dirty="0">
                <a:solidFill>
                  <a:schemeClr val="dk1"/>
                </a:solidFill>
                <a:latin typeface="Cabin"/>
                <a:ea typeface="Cabin"/>
                <a:cs typeface="Cabin"/>
                <a:sym typeface="Cabin"/>
              </a:rPr>
              <a:t>University of North Carolina at Chapel Hill, </a:t>
            </a:r>
            <a:r>
              <a:rPr lang="en-US" sz="1600" baseline="30000" dirty="0"/>
              <a:t>2</a:t>
            </a:r>
            <a:r>
              <a:rPr lang="en-US" sz="1600" dirty="0"/>
              <a:t>Northwestern University</a:t>
            </a:r>
            <a:endParaRPr baseline="30000" dirty="0"/>
          </a:p>
          <a:p>
            <a:pPr marL="0" marR="0" lvl="0" indent="0" algn="ctr" rtl="0">
              <a:lnSpc>
                <a:spcPct val="90000"/>
              </a:lnSpc>
              <a:spcBef>
                <a:spcPts val="1000"/>
              </a:spcBef>
              <a:spcAft>
                <a:spcPts val="0"/>
              </a:spcAft>
              <a:buClr>
                <a:schemeClr val="dk1"/>
              </a:buClr>
              <a:buSzPts val="1600"/>
              <a:buFont typeface="Noto Sans Symbols"/>
              <a:buNone/>
            </a:pPr>
            <a:r>
              <a:rPr lang="en-US" sz="1600" b="0" i="0" u="none" strike="noStrike" cap="none" dirty="0">
                <a:solidFill>
                  <a:schemeClr val="dk1"/>
                </a:solidFill>
                <a:latin typeface="Cabin"/>
                <a:ea typeface="Cabin"/>
                <a:cs typeface="Cabin"/>
                <a:sym typeface="Cabin"/>
              </a:rPr>
              <a:t>INFORMS APS 2025</a:t>
            </a:r>
            <a:endParaRPr sz="1600" b="0" i="0" u="none" strike="noStrike" cap="none" dirty="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dirty="0"/>
              <a:t>Jul 1, 2025</a:t>
            </a:r>
            <a:endParaRPr sz="1600" b="0" i="0" u="none" strike="noStrike" cap="none" dirty="0">
              <a:solidFill>
                <a:schemeClr val="dk1"/>
              </a:solidFill>
              <a:latin typeface="Cabin"/>
              <a:ea typeface="Cabin"/>
              <a:cs typeface="Cabin"/>
              <a:sym typeface="Cabin"/>
            </a:endParaRPr>
          </a:p>
        </p:txBody>
      </p:sp>
      <p:sp>
        <p:nvSpPr>
          <p:cNvPr id="104" name="Google Shape;104;p15"/>
          <p:cNvSpPr txBox="1">
            <a:spLocks noGrp="1"/>
          </p:cNvSpPr>
          <p:nvPr>
            <p:ph type="ftr" idx="11"/>
          </p:nvPr>
        </p:nvSpPr>
        <p:spPr>
          <a:xfrm>
            <a:off x="3590693" y="6414218"/>
            <a:ext cx="608856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bin"/>
              <a:ea typeface="Cabin"/>
              <a:cs typeface="Cabin"/>
              <a:sym typeface="Cabin"/>
            </a:endParaRPr>
          </a:p>
        </p:txBody>
      </p:sp>
      <p:sp>
        <p:nvSpPr>
          <p:cNvPr id="105" name="Google Shape;105;p1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bin"/>
                <a:ea typeface="Cabin"/>
                <a:cs typeface="Cabin"/>
                <a:sym typeface="Cabin"/>
              </a:rPr>
              <a:t>1</a:t>
            </a:fld>
            <a:endParaRPr sz="1200" b="0" i="0" u="none" strike="noStrike" cap="none">
              <a:solidFill>
                <a:schemeClr val="lt1"/>
              </a:solidFill>
              <a:latin typeface="Cabin"/>
              <a:ea typeface="Cabin"/>
              <a:cs typeface="Cabin"/>
              <a:sym typeface="Cabin"/>
            </a:endParaRPr>
          </a:p>
        </p:txBody>
      </p:sp>
      <p:sp>
        <p:nvSpPr>
          <p:cNvPr id="106" name="Google Shape;106;p15"/>
          <p:cNvSpPr txBox="1">
            <a:spLocks noGrp="1"/>
          </p:cNvSpPr>
          <p:nvPr>
            <p:ph type="ctrTitle"/>
          </p:nvPr>
        </p:nvSpPr>
        <p:spPr>
          <a:xfrm>
            <a:off x="685979" y="511514"/>
            <a:ext cx="10820041" cy="2161500"/>
          </a:xfrm>
          <a:prstGeom prst="rect">
            <a:avLst/>
          </a:prstGeom>
          <a:noFill/>
          <a:ln>
            <a:noFill/>
          </a:ln>
        </p:spPr>
        <p:txBody>
          <a:bodyPr spcFirstLastPara="1" wrap="square" lIns="91425" tIns="45700" rIns="91425" bIns="45700" anchor="ctr" anchorCtr="0">
            <a:noAutofit/>
          </a:bodyPr>
          <a:lstStyle/>
          <a:p>
            <a:pPr lvl="0"/>
            <a:r>
              <a:rPr lang="en-US" sz="3200" dirty="0"/>
              <a:t>A New Class of Policies for </a:t>
            </a:r>
            <a:r>
              <a:rPr lang="en-US" sz="3200" dirty="0" err="1"/>
              <a:t>Multiresource</a:t>
            </a:r>
            <a:r>
              <a:rPr lang="en-US" sz="3200" dirty="0"/>
              <a:t> Job Scheduling</a:t>
            </a:r>
            <a:endParaRPr lang="en-US"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FA9DB-2D05-74B3-9008-76AF94C2B36D}"/>
              </a:ext>
            </a:extLst>
          </p:cNvPr>
          <p:cNvSpPr>
            <a:spLocks noGrp="1"/>
          </p:cNvSpPr>
          <p:nvPr>
            <p:ph type="title"/>
          </p:nvPr>
        </p:nvSpPr>
        <p:spPr/>
        <p:txBody>
          <a:bodyPr/>
          <a:lstStyle/>
          <a:p>
            <a:r>
              <a:rPr lang="en-US" sz="5000" dirty="0"/>
              <a:t>Goal 1: Throughput-Optimality</a:t>
            </a:r>
          </a:p>
        </p:txBody>
      </p:sp>
      <p:sp>
        <p:nvSpPr>
          <p:cNvPr id="4" name="Slide Number Placeholder 3">
            <a:extLst>
              <a:ext uri="{FF2B5EF4-FFF2-40B4-BE49-F238E27FC236}">
                <a16:creationId xmlns:a16="http://schemas.microsoft.com/office/drawing/2014/main" id="{33F31430-D4A8-5043-D964-AD30C0FA9E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411910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619D1E3D-D7FB-422C-B4B9-8337B4ADAAAB}"/>
            </a:ext>
          </a:extLst>
        </p:cNvPr>
        <p:cNvGrpSpPr/>
        <p:nvPr/>
      </p:nvGrpSpPr>
      <p:grpSpPr>
        <a:xfrm>
          <a:off x="0" y="0"/>
          <a:ext cx="0" cy="0"/>
          <a:chOff x="0" y="0"/>
          <a:chExt cx="0" cy="0"/>
        </a:xfrm>
      </p:grpSpPr>
      <p:sp>
        <p:nvSpPr>
          <p:cNvPr id="533" name="Rectangle 532">
            <a:extLst>
              <a:ext uri="{FF2B5EF4-FFF2-40B4-BE49-F238E27FC236}">
                <a16:creationId xmlns:a16="http://schemas.microsoft.com/office/drawing/2014/main" id="{F559DAC5-2E31-DFD9-EF5E-2A694757172C}"/>
              </a:ext>
            </a:extLst>
          </p:cNvPr>
          <p:cNvSpPr/>
          <p:nvPr/>
        </p:nvSpPr>
        <p:spPr>
          <a:xfrm>
            <a:off x="2546833" y="1587298"/>
            <a:ext cx="3734320" cy="2136581"/>
          </a:xfrm>
          <a:prstGeom prst="rect">
            <a:avLst/>
          </a:prstGeom>
          <a:gradFill flip="none" rotWithShape="1">
            <a:gsLst>
              <a:gs pos="0">
                <a:schemeClr val="accent1">
                  <a:lumMod val="0"/>
                  <a:lumOff val="100000"/>
                  <a:alpha val="11001"/>
                </a:schemeClr>
              </a:gs>
              <a:gs pos="56000">
                <a:schemeClr val="bg1"/>
              </a:gs>
              <a:gs pos="89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Google Shape;565;p26">
            <a:extLst>
              <a:ext uri="{FF2B5EF4-FFF2-40B4-BE49-F238E27FC236}">
                <a16:creationId xmlns:a16="http://schemas.microsoft.com/office/drawing/2014/main" id="{BB20A2E9-E601-3BDF-2A2E-1860AA37E8E1}"/>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Stability Condition</a:t>
            </a:r>
            <a:endParaRPr sz="2800" dirty="0"/>
          </a:p>
        </p:txBody>
      </p:sp>
      <p:sp>
        <p:nvSpPr>
          <p:cNvPr id="566" name="Google Shape;566;p26">
            <a:extLst>
              <a:ext uri="{FF2B5EF4-FFF2-40B4-BE49-F238E27FC236}">
                <a16:creationId xmlns:a16="http://schemas.microsoft.com/office/drawing/2014/main" id="{26DA84F1-6B7F-6C70-401D-BEDBD7611D3E}"/>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grpSp>
        <p:nvGrpSpPr>
          <p:cNvPr id="30" name="Group 29">
            <a:extLst>
              <a:ext uri="{FF2B5EF4-FFF2-40B4-BE49-F238E27FC236}">
                <a16:creationId xmlns:a16="http://schemas.microsoft.com/office/drawing/2014/main" id="{0EE1E3B6-8860-C118-2DE0-C2C36D291FB6}"/>
              </a:ext>
            </a:extLst>
          </p:cNvPr>
          <p:cNvGrpSpPr/>
          <p:nvPr/>
        </p:nvGrpSpPr>
        <p:grpSpPr>
          <a:xfrm>
            <a:off x="461716" y="1126609"/>
            <a:ext cx="5943126" cy="3251122"/>
            <a:chOff x="5934899" y="3633280"/>
            <a:chExt cx="3719271" cy="2034587"/>
          </a:xfrm>
        </p:grpSpPr>
        <p:cxnSp>
          <p:nvCxnSpPr>
            <p:cNvPr id="25" name="Google Shape;702;p27">
              <a:extLst>
                <a:ext uri="{FF2B5EF4-FFF2-40B4-BE49-F238E27FC236}">
                  <a16:creationId xmlns:a16="http://schemas.microsoft.com/office/drawing/2014/main" id="{7B11A56B-EBCF-04C8-0853-E1401B31F4E6}"/>
                </a:ext>
              </a:extLst>
            </p:cNvPr>
            <p:cNvCxnSpPr>
              <a:cxnSpLocks/>
            </p:cNvCxnSpPr>
            <p:nvPr/>
          </p:nvCxnSpPr>
          <p:spPr>
            <a:xfrm flipV="1">
              <a:off x="6013804" y="3911012"/>
              <a:ext cx="0" cy="1642178"/>
            </a:xfrm>
            <a:prstGeom prst="straightConnector1">
              <a:avLst/>
            </a:prstGeom>
            <a:noFill/>
            <a:ln w="25400" cap="flat" cmpd="sng">
              <a:solidFill>
                <a:schemeClr val="dk2"/>
              </a:solidFill>
              <a:prstDash val="solid"/>
              <a:round/>
              <a:headEnd type="none" w="med" len="med"/>
              <a:tailEnd type="triangle" w="med" len="med"/>
            </a:ln>
          </p:spPr>
        </p:cxnSp>
        <p:cxnSp>
          <p:nvCxnSpPr>
            <p:cNvPr id="26" name="Google Shape;703;p27">
              <a:extLst>
                <a:ext uri="{FF2B5EF4-FFF2-40B4-BE49-F238E27FC236}">
                  <a16:creationId xmlns:a16="http://schemas.microsoft.com/office/drawing/2014/main" id="{E461CEF4-0E69-7A9F-0839-4CA1B29C0D30}"/>
                </a:ext>
              </a:extLst>
            </p:cNvPr>
            <p:cNvCxnSpPr>
              <a:cxnSpLocks/>
            </p:cNvCxnSpPr>
            <p:nvPr/>
          </p:nvCxnSpPr>
          <p:spPr>
            <a:xfrm>
              <a:off x="6013804" y="5553190"/>
              <a:ext cx="2646575" cy="0"/>
            </a:xfrm>
            <a:prstGeom prst="straightConnector1">
              <a:avLst/>
            </a:prstGeom>
            <a:noFill/>
            <a:ln w="25400"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7" name="Google Shape;704;p27">
                  <a:extLst>
                    <a:ext uri="{FF2B5EF4-FFF2-40B4-BE49-F238E27FC236}">
                      <a16:creationId xmlns:a16="http://schemas.microsoft.com/office/drawing/2014/main" id="{1F679FB8-9C40-EDAE-B65E-A5EE86592A34}"/>
                    </a:ext>
                  </a:extLst>
                </p:cNvPr>
                <p:cNvSpPr txBox="1"/>
                <p:nvPr/>
              </p:nvSpPr>
              <p:spPr>
                <a:xfrm>
                  <a:off x="5934899" y="3633280"/>
                  <a:ext cx="1856257" cy="2888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chemeClr val="accent6"/>
                              </a:solidFill>
                              <a:latin typeface="Cambria Math" panose="02040503050406030204" pitchFamily="18" charset="0"/>
                              <a:ea typeface="Cabin"/>
                              <a:cs typeface="Cabin"/>
                              <a:sym typeface="Cabin"/>
                            </a:rPr>
                          </m:ctrlPr>
                        </m:sSubPr>
                        <m:e>
                          <m:r>
                            <a:rPr lang="en-US" sz="1800" b="0" i="1" smtClean="0">
                              <a:solidFill>
                                <a:schemeClr val="accent6"/>
                              </a:solidFill>
                              <a:latin typeface="Cambria Math" panose="02040503050406030204" pitchFamily="18" charset="0"/>
                              <a:ea typeface="Cabin"/>
                              <a:cs typeface="Cabin"/>
                              <a:sym typeface="Cabin"/>
                            </a:rPr>
                            <m:t>𝐶</m:t>
                          </m:r>
                        </m:e>
                        <m:sub>
                          <m:r>
                            <a:rPr lang="en-US" sz="1800" b="0" i="1" smtClean="0">
                              <a:solidFill>
                                <a:schemeClr val="accent6"/>
                              </a:solidFill>
                              <a:latin typeface="Cambria Math" panose="02040503050406030204" pitchFamily="18" charset="0"/>
                              <a:ea typeface="Cabin"/>
                              <a:cs typeface="Cabin"/>
                              <a:sym typeface="Cabin"/>
                            </a:rPr>
                            <m:t>2</m:t>
                          </m:r>
                        </m:sub>
                      </m:sSub>
                    </m:oMath>
                  </a14:m>
                  <a:r>
                    <a:rPr lang="en-US" sz="1800" dirty="0">
                      <a:solidFill>
                        <a:schemeClr val="dk1"/>
                      </a:solidFill>
                      <a:latin typeface="Cabin"/>
                      <a:ea typeface="Cabin"/>
                      <a:cs typeface="Cabin"/>
                      <a:sym typeface="Cabin"/>
                    </a:rPr>
                    <a:t> (jobs/sec)</a:t>
                  </a:r>
                  <a:endParaRPr sz="1800" dirty="0">
                    <a:solidFill>
                      <a:schemeClr val="dk1"/>
                    </a:solidFill>
                    <a:latin typeface="Cabin"/>
                    <a:ea typeface="Cabin"/>
                    <a:cs typeface="Cabin"/>
                    <a:sym typeface="Cabin"/>
                  </a:endParaRPr>
                </a:p>
              </p:txBody>
            </p:sp>
          </mc:Choice>
          <mc:Fallback xmlns="">
            <p:sp>
              <p:nvSpPr>
                <p:cNvPr id="27" name="Google Shape;704;p27">
                  <a:extLst>
                    <a:ext uri="{FF2B5EF4-FFF2-40B4-BE49-F238E27FC236}">
                      <a16:creationId xmlns:a16="http://schemas.microsoft.com/office/drawing/2014/main" id="{1F679FB8-9C40-EDAE-B65E-A5EE86592A34}"/>
                    </a:ext>
                  </a:extLst>
                </p:cNvPr>
                <p:cNvSpPr txBox="1">
                  <a:spLocks noRot="1" noChangeAspect="1" noMove="1" noResize="1" noEditPoints="1" noAdjustHandles="1" noChangeArrowheads="1" noChangeShapeType="1" noTextEdit="1"/>
                </p:cNvSpPr>
                <p:nvPr/>
              </p:nvSpPr>
              <p:spPr>
                <a:xfrm>
                  <a:off x="5934899" y="3633280"/>
                  <a:ext cx="1856257" cy="288896"/>
                </a:xfrm>
                <a:prstGeom prst="rect">
                  <a:avLst/>
                </a:prstGeom>
                <a:blipFill>
                  <a:blip r:embed="rId16"/>
                  <a:stretch>
                    <a:fillRect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705;p27">
                  <a:extLst>
                    <a:ext uri="{FF2B5EF4-FFF2-40B4-BE49-F238E27FC236}">
                      <a16:creationId xmlns:a16="http://schemas.microsoft.com/office/drawing/2014/main" id="{7724D3F7-642E-FFD5-42E4-52C244E2D806}"/>
                    </a:ext>
                  </a:extLst>
                </p:cNvPr>
                <p:cNvSpPr txBox="1"/>
                <p:nvPr/>
              </p:nvSpPr>
              <p:spPr>
                <a:xfrm>
                  <a:off x="8646186" y="5378971"/>
                  <a:ext cx="1007984" cy="2888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chemeClr val="accent6"/>
                              </a:solidFill>
                              <a:latin typeface="Cambria Math" panose="02040503050406030204" pitchFamily="18" charset="0"/>
                              <a:ea typeface="Cabin"/>
                              <a:cs typeface="Cabin"/>
                              <a:sym typeface="Cabin"/>
                            </a:rPr>
                          </m:ctrlPr>
                        </m:sSubPr>
                        <m:e>
                          <m:r>
                            <a:rPr lang="en-US" sz="1800" b="0" i="1" smtClean="0">
                              <a:solidFill>
                                <a:schemeClr val="accent6"/>
                              </a:solidFill>
                              <a:latin typeface="Cambria Math" panose="02040503050406030204" pitchFamily="18" charset="0"/>
                              <a:ea typeface="Cabin"/>
                              <a:cs typeface="Cabin"/>
                              <a:sym typeface="Cabin"/>
                            </a:rPr>
                            <m:t>𝐶</m:t>
                          </m:r>
                        </m:e>
                        <m:sub>
                          <m:r>
                            <a:rPr lang="en-US" sz="1800" b="0" i="1" smtClean="0">
                              <a:solidFill>
                                <a:schemeClr val="accent6"/>
                              </a:solidFill>
                              <a:latin typeface="Cambria Math" panose="02040503050406030204" pitchFamily="18" charset="0"/>
                              <a:ea typeface="Cabin"/>
                              <a:cs typeface="Cabin"/>
                              <a:sym typeface="Cabin"/>
                            </a:rPr>
                            <m:t>1</m:t>
                          </m:r>
                        </m:sub>
                      </m:sSub>
                    </m:oMath>
                  </a14:m>
                  <a:r>
                    <a:rPr lang="en-US" sz="1800" dirty="0">
                      <a:solidFill>
                        <a:schemeClr val="dk1"/>
                      </a:solidFill>
                      <a:latin typeface="Cabin"/>
                      <a:ea typeface="Cabin"/>
                      <a:cs typeface="Cabin"/>
                      <a:sym typeface="Cabin"/>
                    </a:rPr>
                    <a:t> (jobs/sec)</a:t>
                  </a:r>
                  <a:endParaRPr sz="1800" dirty="0">
                    <a:solidFill>
                      <a:schemeClr val="dk1"/>
                    </a:solidFill>
                    <a:latin typeface="Cabin"/>
                    <a:ea typeface="Cabin"/>
                    <a:cs typeface="Cabin"/>
                    <a:sym typeface="Cabin"/>
                  </a:endParaRPr>
                </a:p>
              </p:txBody>
            </p:sp>
          </mc:Choice>
          <mc:Fallback xmlns="">
            <p:sp>
              <p:nvSpPr>
                <p:cNvPr id="28" name="Google Shape;705;p27">
                  <a:extLst>
                    <a:ext uri="{FF2B5EF4-FFF2-40B4-BE49-F238E27FC236}">
                      <a16:creationId xmlns:a16="http://schemas.microsoft.com/office/drawing/2014/main" id="{7724D3F7-642E-FFD5-42E4-52C244E2D806}"/>
                    </a:ext>
                  </a:extLst>
                </p:cNvPr>
                <p:cNvSpPr txBox="1">
                  <a:spLocks noRot="1" noChangeAspect="1" noMove="1" noResize="1" noEditPoints="1" noAdjustHandles="1" noChangeArrowheads="1" noChangeShapeType="1" noTextEdit="1"/>
                </p:cNvSpPr>
                <p:nvPr/>
              </p:nvSpPr>
              <p:spPr>
                <a:xfrm>
                  <a:off x="8646186" y="5378971"/>
                  <a:ext cx="1007984" cy="288896"/>
                </a:xfrm>
                <a:prstGeom prst="rect">
                  <a:avLst/>
                </a:prstGeom>
                <a:blipFill>
                  <a:blip r:embed="rId17"/>
                  <a:stretch>
                    <a:fillRect b="-5263"/>
                  </a:stretch>
                </a:blipFill>
                <a:ln>
                  <a:noFill/>
                </a:ln>
              </p:spPr>
              <p:txBody>
                <a:bodyPr/>
                <a:lstStyle/>
                <a:p>
                  <a:r>
                    <a:rPr lang="en-US">
                      <a:noFill/>
                    </a:rPr>
                    <a:t> </a:t>
                  </a:r>
                </a:p>
              </p:txBody>
            </p:sp>
          </mc:Fallback>
        </mc:AlternateContent>
      </p:grpSp>
      <p:sp>
        <p:nvSpPr>
          <p:cNvPr id="31" name="Google Shape;706;p27">
            <a:extLst>
              <a:ext uri="{FF2B5EF4-FFF2-40B4-BE49-F238E27FC236}">
                <a16:creationId xmlns:a16="http://schemas.microsoft.com/office/drawing/2014/main" id="{713194DF-EC6F-1387-9A07-DEC6B9ECA236}"/>
              </a:ext>
            </a:extLst>
          </p:cNvPr>
          <p:cNvSpPr/>
          <p:nvPr/>
        </p:nvSpPr>
        <p:spPr>
          <a:xfrm>
            <a:off x="1498123" y="3221944"/>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521" name="Group 520">
            <a:extLst>
              <a:ext uri="{FF2B5EF4-FFF2-40B4-BE49-F238E27FC236}">
                <a16:creationId xmlns:a16="http://schemas.microsoft.com/office/drawing/2014/main" id="{1D49518C-8F56-C645-FB60-39E9F7747B63}"/>
              </a:ext>
            </a:extLst>
          </p:cNvPr>
          <p:cNvGrpSpPr/>
          <p:nvPr/>
        </p:nvGrpSpPr>
        <p:grpSpPr>
          <a:xfrm>
            <a:off x="515652" y="3221944"/>
            <a:ext cx="2112111" cy="1038248"/>
            <a:chOff x="6069448" y="4396424"/>
            <a:chExt cx="2112111" cy="1038248"/>
          </a:xfrm>
        </p:grpSpPr>
        <p:sp>
          <p:nvSpPr>
            <p:cNvPr id="29" name="Google Shape;706;p27">
              <a:extLst>
                <a:ext uri="{FF2B5EF4-FFF2-40B4-BE49-F238E27FC236}">
                  <a16:creationId xmlns:a16="http://schemas.microsoft.com/office/drawing/2014/main" id="{10E5BA23-E650-2133-45F7-0B39B6F37875}"/>
                </a:ext>
              </a:extLst>
            </p:cNvPr>
            <p:cNvSpPr/>
            <p:nvPr/>
          </p:nvSpPr>
          <p:spPr>
            <a:xfrm>
              <a:off x="6069448" y="4396424"/>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32" name="Google Shape;706;p27">
              <a:extLst>
                <a:ext uri="{FF2B5EF4-FFF2-40B4-BE49-F238E27FC236}">
                  <a16:creationId xmlns:a16="http://schemas.microsoft.com/office/drawing/2014/main" id="{30065369-A2CB-482D-A291-646A5959015D}"/>
                </a:ext>
              </a:extLst>
            </p:cNvPr>
            <p:cNvSpPr/>
            <p:nvPr/>
          </p:nvSpPr>
          <p:spPr>
            <a:xfrm>
              <a:off x="7051919" y="528750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 name="Google Shape;706;p27">
              <a:extLst>
                <a:ext uri="{FF2B5EF4-FFF2-40B4-BE49-F238E27FC236}">
                  <a16:creationId xmlns:a16="http://schemas.microsoft.com/office/drawing/2014/main" id="{36DF40FA-F2EB-F6B5-7548-B6FA75BEAFE3}"/>
                </a:ext>
              </a:extLst>
            </p:cNvPr>
            <p:cNvSpPr/>
            <p:nvPr/>
          </p:nvSpPr>
          <p:spPr>
            <a:xfrm>
              <a:off x="6069448" y="528750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 name="Google Shape;706;p27">
              <a:extLst>
                <a:ext uri="{FF2B5EF4-FFF2-40B4-BE49-F238E27FC236}">
                  <a16:creationId xmlns:a16="http://schemas.microsoft.com/office/drawing/2014/main" id="{F92BC3E8-7705-A89B-C643-EC32921D4EA4}"/>
                </a:ext>
              </a:extLst>
            </p:cNvPr>
            <p:cNvSpPr/>
            <p:nvPr/>
          </p:nvSpPr>
          <p:spPr>
            <a:xfrm>
              <a:off x="8034390" y="5287503"/>
              <a:ext cx="147169" cy="147169"/>
            </a:xfrm>
            <a:prstGeom prst="ellipse">
              <a:avLst/>
            </a:prstGeom>
            <a:solidFill>
              <a:srgbClr val="70AD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8" name="Google Shape;706;p27">
            <a:extLst>
              <a:ext uri="{FF2B5EF4-FFF2-40B4-BE49-F238E27FC236}">
                <a16:creationId xmlns:a16="http://schemas.microsoft.com/office/drawing/2014/main" id="{5FD33793-7D40-06DD-AB63-9E272203BAA0}"/>
              </a:ext>
            </a:extLst>
          </p:cNvPr>
          <p:cNvSpPr/>
          <p:nvPr/>
        </p:nvSpPr>
        <p:spPr>
          <a:xfrm>
            <a:off x="3463064" y="411302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706;p27">
            <a:extLst>
              <a:ext uri="{FF2B5EF4-FFF2-40B4-BE49-F238E27FC236}">
                <a16:creationId xmlns:a16="http://schemas.microsoft.com/office/drawing/2014/main" id="{065E3C13-8C35-62D2-6ED2-04BF673A1E61}"/>
              </a:ext>
            </a:extLst>
          </p:cNvPr>
          <p:cNvSpPr/>
          <p:nvPr/>
        </p:nvSpPr>
        <p:spPr>
          <a:xfrm>
            <a:off x="515652" y="2330866"/>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grpSp>
        <p:nvGrpSpPr>
          <p:cNvPr id="525" name="Group 524">
            <a:extLst>
              <a:ext uri="{FF2B5EF4-FFF2-40B4-BE49-F238E27FC236}">
                <a16:creationId xmlns:a16="http://schemas.microsoft.com/office/drawing/2014/main" id="{77E5674E-1D44-F77C-7713-7C71E887D3DB}"/>
              </a:ext>
            </a:extLst>
          </p:cNvPr>
          <p:cNvGrpSpPr/>
          <p:nvPr/>
        </p:nvGrpSpPr>
        <p:grpSpPr>
          <a:xfrm>
            <a:off x="527523" y="1967106"/>
            <a:ext cx="3750168" cy="2233755"/>
            <a:chOff x="6081319" y="3141586"/>
            <a:chExt cx="3750168" cy="2233755"/>
          </a:xfrm>
        </p:grpSpPr>
        <mc:AlternateContent xmlns:mc="http://schemas.openxmlformats.org/markup-compatibility/2006" xmlns:a14="http://schemas.microsoft.com/office/drawing/2010/main">
          <mc:Choice Requires="a14">
            <p:sp>
              <p:nvSpPr>
                <p:cNvPr id="522" name="Google Shape;542;p25">
                  <a:extLst>
                    <a:ext uri="{FF2B5EF4-FFF2-40B4-BE49-F238E27FC236}">
                      <a16:creationId xmlns:a16="http://schemas.microsoft.com/office/drawing/2014/main" id="{51703F91-9F92-EE12-395A-A77E301B9476}"/>
                    </a:ext>
                  </a:extLst>
                </p:cNvPr>
                <p:cNvSpPr txBox="1"/>
                <p:nvPr/>
              </p:nvSpPr>
              <p:spPr>
                <a:xfrm>
                  <a:off x="6081319" y="3141586"/>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⁡(0, 2)</m:t>
                        </m:r>
                      </m:oMath>
                    </m:oMathPara>
                  </a14:m>
                  <a:endParaRPr sz="1600" i="1" dirty="0">
                    <a:solidFill>
                      <a:schemeClr val="dk1"/>
                    </a:solidFill>
                    <a:latin typeface="Cabin"/>
                    <a:ea typeface="Cabin"/>
                    <a:cs typeface="Cabin"/>
                    <a:sym typeface="Cabin"/>
                  </a:endParaRPr>
                </a:p>
              </p:txBody>
            </p:sp>
          </mc:Choice>
          <mc:Fallback xmlns="">
            <p:sp>
              <p:nvSpPr>
                <p:cNvPr id="522" name="Google Shape;542;p25">
                  <a:extLst>
                    <a:ext uri="{FF2B5EF4-FFF2-40B4-BE49-F238E27FC236}">
                      <a16:creationId xmlns:a16="http://schemas.microsoft.com/office/drawing/2014/main" id="{51703F91-9F92-EE12-395A-A77E301B9476}"/>
                    </a:ext>
                  </a:extLst>
                </p:cNvPr>
                <p:cNvSpPr txBox="1">
                  <a:spLocks noRot="1" noChangeAspect="1" noMove="1" noResize="1" noEditPoints="1" noAdjustHandles="1" noChangeArrowheads="1" noChangeShapeType="1" noTextEdit="1"/>
                </p:cNvSpPr>
                <p:nvPr/>
              </p:nvSpPr>
              <p:spPr>
                <a:xfrm>
                  <a:off x="6081319" y="3141586"/>
                  <a:ext cx="770152" cy="430857"/>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3" name="Google Shape;542;p25">
                  <a:extLst>
                    <a:ext uri="{FF2B5EF4-FFF2-40B4-BE49-F238E27FC236}">
                      <a16:creationId xmlns:a16="http://schemas.microsoft.com/office/drawing/2014/main" id="{2E09643C-B714-35EF-C84A-D5DF211B60F0}"/>
                    </a:ext>
                  </a:extLst>
                </p:cNvPr>
                <p:cNvSpPr txBox="1"/>
                <p:nvPr/>
              </p:nvSpPr>
              <p:spPr>
                <a:xfrm>
                  <a:off x="6425981" y="4370474"/>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⁡(1, 1)</m:t>
                        </m:r>
                      </m:oMath>
                    </m:oMathPara>
                  </a14:m>
                  <a:endParaRPr sz="1600" i="1" dirty="0">
                    <a:solidFill>
                      <a:schemeClr val="dk1"/>
                    </a:solidFill>
                    <a:latin typeface="Cabin"/>
                    <a:ea typeface="Cabin"/>
                    <a:cs typeface="Cabin"/>
                    <a:sym typeface="Cabin"/>
                  </a:endParaRPr>
                </a:p>
              </p:txBody>
            </p:sp>
          </mc:Choice>
          <mc:Fallback xmlns="">
            <p:sp>
              <p:nvSpPr>
                <p:cNvPr id="523" name="Google Shape;542;p25">
                  <a:extLst>
                    <a:ext uri="{FF2B5EF4-FFF2-40B4-BE49-F238E27FC236}">
                      <a16:creationId xmlns:a16="http://schemas.microsoft.com/office/drawing/2014/main" id="{2E09643C-B714-35EF-C84A-D5DF211B60F0}"/>
                    </a:ext>
                  </a:extLst>
                </p:cNvPr>
                <p:cNvSpPr txBox="1">
                  <a:spLocks noRot="1" noChangeAspect="1" noMove="1" noResize="1" noEditPoints="1" noAdjustHandles="1" noChangeArrowheads="1" noChangeShapeType="1" noTextEdit="1"/>
                </p:cNvSpPr>
                <p:nvPr/>
              </p:nvSpPr>
              <p:spPr>
                <a:xfrm>
                  <a:off x="6425981" y="4370474"/>
                  <a:ext cx="770152" cy="430857"/>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4" name="Google Shape;542;p25">
                  <a:extLst>
                    <a:ext uri="{FF2B5EF4-FFF2-40B4-BE49-F238E27FC236}">
                      <a16:creationId xmlns:a16="http://schemas.microsoft.com/office/drawing/2014/main" id="{C7E220F4-3CE6-9810-D3AB-1AFF8C5814F0}"/>
                    </a:ext>
                  </a:extLst>
                </p:cNvPr>
                <p:cNvSpPr txBox="1"/>
                <p:nvPr/>
              </p:nvSpPr>
              <p:spPr>
                <a:xfrm>
                  <a:off x="9061335" y="4944484"/>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⁡(3, 0)</m:t>
                        </m:r>
                      </m:oMath>
                    </m:oMathPara>
                  </a14:m>
                  <a:endParaRPr sz="1600" i="1" dirty="0">
                    <a:solidFill>
                      <a:schemeClr val="dk1"/>
                    </a:solidFill>
                    <a:latin typeface="Cabin"/>
                    <a:ea typeface="Cabin"/>
                    <a:cs typeface="Cabin"/>
                    <a:sym typeface="Cabin"/>
                  </a:endParaRPr>
                </a:p>
              </p:txBody>
            </p:sp>
          </mc:Choice>
          <mc:Fallback xmlns="">
            <p:sp>
              <p:nvSpPr>
                <p:cNvPr id="524" name="Google Shape;542;p25">
                  <a:extLst>
                    <a:ext uri="{FF2B5EF4-FFF2-40B4-BE49-F238E27FC236}">
                      <a16:creationId xmlns:a16="http://schemas.microsoft.com/office/drawing/2014/main" id="{C7E220F4-3CE6-9810-D3AB-1AFF8C5814F0}"/>
                    </a:ext>
                  </a:extLst>
                </p:cNvPr>
                <p:cNvSpPr txBox="1">
                  <a:spLocks noRot="1" noChangeAspect="1" noMove="1" noResize="1" noEditPoints="1" noAdjustHandles="1" noChangeArrowheads="1" noChangeShapeType="1" noTextEdit="1"/>
                </p:cNvSpPr>
                <p:nvPr/>
              </p:nvSpPr>
              <p:spPr>
                <a:xfrm>
                  <a:off x="9061335" y="4944484"/>
                  <a:ext cx="770152" cy="430857"/>
                </a:xfrm>
                <a:prstGeom prst="rect">
                  <a:avLst/>
                </a:prstGeom>
                <a:blipFill>
                  <a:blip r:embed="rId27"/>
                  <a:stretch>
                    <a:fillRect/>
                  </a:stretch>
                </a:blipFill>
                <a:ln>
                  <a:noFill/>
                </a:ln>
              </p:spPr>
              <p:txBody>
                <a:bodyPr/>
                <a:lstStyle/>
                <a:p>
                  <a:r>
                    <a:rPr lang="en-US">
                      <a:noFill/>
                    </a:rPr>
                    <a:t> </a:t>
                  </a:r>
                </a:p>
              </p:txBody>
            </p:sp>
          </mc:Fallback>
        </mc:AlternateContent>
      </p:grpSp>
      <p:grpSp>
        <p:nvGrpSpPr>
          <p:cNvPr id="529" name="Group 528">
            <a:extLst>
              <a:ext uri="{FF2B5EF4-FFF2-40B4-BE49-F238E27FC236}">
                <a16:creationId xmlns:a16="http://schemas.microsoft.com/office/drawing/2014/main" id="{FE1DA053-45E1-ECA6-91C4-5AAE679519EB}"/>
              </a:ext>
            </a:extLst>
          </p:cNvPr>
          <p:cNvGrpSpPr/>
          <p:nvPr/>
        </p:nvGrpSpPr>
        <p:grpSpPr>
          <a:xfrm>
            <a:off x="1318873" y="3554576"/>
            <a:ext cx="1311250" cy="430857"/>
            <a:chOff x="6872669" y="4943370"/>
            <a:chExt cx="1311250" cy="430857"/>
          </a:xfrm>
        </p:grpSpPr>
        <p:sp>
          <p:nvSpPr>
            <p:cNvPr id="527" name="Google Shape;706;p27">
              <a:extLst>
                <a:ext uri="{FF2B5EF4-FFF2-40B4-BE49-F238E27FC236}">
                  <a16:creationId xmlns:a16="http://schemas.microsoft.com/office/drawing/2014/main" id="{A6DDC35D-4E44-5E7E-3FC6-28DD119B45D8}"/>
                </a:ext>
              </a:extLst>
            </p:cNvPr>
            <p:cNvSpPr/>
            <p:nvPr/>
          </p:nvSpPr>
          <p:spPr>
            <a:xfrm>
              <a:off x="8036750" y="5039089"/>
              <a:ext cx="147169" cy="147169"/>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528" name="Google Shape;542;p25">
                  <a:extLst>
                    <a:ext uri="{FF2B5EF4-FFF2-40B4-BE49-F238E27FC236}">
                      <a16:creationId xmlns:a16="http://schemas.microsoft.com/office/drawing/2014/main" id="{E730382E-3DF7-DA07-38DF-D8DF86E4B862}"/>
                    </a:ext>
                  </a:extLst>
                </p:cNvPr>
                <p:cNvSpPr txBox="1"/>
                <p:nvPr/>
              </p:nvSpPr>
              <p:spPr>
                <a:xfrm>
                  <a:off x="6872669" y="4943370"/>
                  <a:ext cx="1224431"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𝝀</m:t>
                        </m:r>
                        <m:r>
                          <a:rPr lang="en-US" sz="1600" b="1"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⁡(2, 0.6)</m:t>
                        </m:r>
                      </m:oMath>
                    </m:oMathPara>
                  </a14:m>
                  <a:endParaRPr sz="1600" i="1" dirty="0">
                    <a:solidFill>
                      <a:schemeClr val="dk1"/>
                    </a:solidFill>
                    <a:latin typeface="Cabin"/>
                    <a:ea typeface="Cabin"/>
                    <a:cs typeface="Cabin"/>
                    <a:sym typeface="Cabin"/>
                  </a:endParaRPr>
                </a:p>
              </p:txBody>
            </p:sp>
          </mc:Choice>
          <mc:Fallback xmlns="">
            <p:sp>
              <p:nvSpPr>
                <p:cNvPr id="528" name="Google Shape;542;p25">
                  <a:extLst>
                    <a:ext uri="{FF2B5EF4-FFF2-40B4-BE49-F238E27FC236}">
                      <a16:creationId xmlns:a16="http://schemas.microsoft.com/office/drawing/2014/main" id="{E730382E-3DF7-DA07-38DF-D8DF86E4B862}"/>
                    </a:ext>
                  </a:extLst>
                </p:cNvPr>
                <p:cNvSpPr txBox="1">
                  <a:spLocks noRot="1" noChangeAspect="1" noMove="1" noResize="1" noEditPoints="1" noAdjustHandles="1" noChangeArrowheads="1" noChangeShapeType="1" noTextEdit="1"/>
                </p:cNvSpPr>
                <p:nvPr/>
              </p:nvSpPr>
              <p:spPr>
                <a:xfrm>
                  <a:off x="6872669" y="4943370"/>
                  <a:ext cx="1224431" cy="430857"/>
                </a:xfrm>
                <a:prstGeom prst="rect">
                  <a:avLst/>
                </a:prstGeom>
                <a:blipFill>
                  <a:blip r:embed="rId28"/>
                  <a:stretch>
                    <a:fillRect/>
                  </a:stretch>
                </a:blipFill>
                <a:ln>
                  <a:noFill/>
                </a:ln>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D38E9E9E-6BC9-5C19-669A-5DF6744D3D52}"/>
              </a:ext>
            </a:extLst>
          </p:cNvPr>
          <p:cNvGrpSpPr/>
          <p:nvPr/>
        </p:nvGrpSpPr>
        <p:grpSpPr>
          <a:xfrm>
            <a:off x="452667" y="830582"/>
            <a:ext cx="6538083" cy="3270930"/>
            <a:chOff x="812887" y="1689566"/>
            <a:chExt cx="6538083" cy="3270930"/>
          </a:xfrm>
        </p:grpSpPr>
        <mc:AlternateContent xmlns:mc="http://schemas.openxmlformats.org/markup-compatibility/2006" xmlns:a14="http://schemas.microsoft.com/office/drawing/2010/main">
          <mc:Choice Requires="a14">
            <p:sp>
              <p:nvSpPr>
                <p:cNvPr id="530" name="Google Shape;714;p27">
                  <a:extLst>
                    <a:ext uri="{FF2B5EF4-FFF2-40B4-BE49-F238E27FC236}">
                      <a16:creationId xmlns:a16="http://schemas.microsoft.com/office/drawing/2014/main" id="{80F70653-587B-F16D-B4A5-01294D9E03B9}"/>
                    </a:ext>
                  </a:extLst>
                </p:cNvPr>
                <p:cNvSpPr txBox="1"/>
                <p:nvPr/>
              </p:nvSpPr>
              <p:spPr>
                <a:xfrm>
                  <a:off x="812887" y="1689566"/>
                  <a:ext cx="20678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rgbClr val="C00000"/>
                              </a:solidFill>
                              <a:latin typeface="Cambria Math" panose="02040503050406030204" pitchFamily="18" charset="0"/>
                              <a:ea typeface="Cabin"/>
                              <a:cs typeface="Cabin"/>
                              <a:sym typeface="Cabin"/>
                            </a:rPr>
                          </m:ctrlPr>
                        </m:sSubPr>
                        <m:e>
                          <m:r>
                            <a:rPr lang="en-US" sz="1800" b="0" i="1" smtClean="0">
                              <a:solidFill>
                                <a:srgbClr val="C00000"/>
                              </a:solidFill>
                              <a:latin typeface="Cambria Math" panose="02040503050406030204" pitchFamily="18" charset="0"/>
                              <a:ea typeface="Cabin"/>
                              <a:cs typeface="Cabin"/>
                              <a:sym typeface="Cabin"/>
                            </a:rPr>
                            <m:t>𝜆</m:t>
                          </m:r>
                        </m:e>
                        <m:sub>
                          <m:r>
                            <a:rPr lang="en-US" sz="1800" b="0" i="1" smtClean="0">
                              <a:solidFill>
                                <a:srgbClr val="C00000"/>
                              </a:solidFill>
                              <a:latin typeface="Cambria Math" panose="02040503050406030204" pitchFamily="18" charset="0"/>
                              <a:ea typeface="Cabin"/>
                              <a:cs typeface="Cabin"/>
                              <a:sym typeface="Cabin"/>
                            </a:rPr>
                            <m:t>2</m:t>
                          </m:r>
                        </m:sub>
                      </m:sSub>
                    </m:oMath>
                  </a14:m>
                  <a:r>
                    <a:rPr lang="en-US" sz="1800" dirty="0">
                      <a:solidFill>
                        <a:schemeClr val="dk1"/>
                      </a:solidFill>
                      <a:latin typeface="Cabin"/>
                      <a:ea typeface="Cabin"/>
                      <a:cs typeface="Cabin"/>
                      <a:sym typeface="Cabin"/>
                    </a:rPr>
                    <a:t> (jobs/sec)</a:t>
                  </a:r>
                </a:p>
              </p:txBody>
            </p:sp>
          </mc:Choice>
          <mc:Fallback xmlns="">
            <p:sp>
              <p:nvSpPr>
                <p:cNvPr id="530" name="Google Shape;714;p27">
                  <a:extLst>
                    <a:ext uri="{FF2B5EF4-FFF2-40B4-BE49-F238E27FC236}">
                      <a16:creationId xmlns:a16="http://schemas.microsoft.com/office/drawing/2014/main" id="{80F70653-587B-F16D-B4A5-01294D9E03B9}"/>
                    </a:ext>
                  </a:extLst>
                </p:cNvPr>
                <p:cNvSpPr txBox="1">
                  <a:spLocks noRot="1" noChangeAspect="1" noMove="1" noResize="1" noEditPoints="1" noAdjustHandles="1" noChangeArrowheads="1" noChangeShapeType="1" noTextEdit="1"/>
                </p:cNvSpPr>
                <p:nvPr/>
              </p:nvSpPr>
              <p:spPr>
                <a:xfrm>
                  <a:off x="812887" y="1689566"/>
                  <a:ext cx="2067800" cy="461635"/>
                </a:xfrm>
                <a:prstGeom prst="rect">
                  <a:avLst/>
                </a:prstGeom>
                <a:blipFill>
                  <a:blip r:embed="rId29"/>
                  <a:stretch>
                    <a:fillRect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1" name="Google Shape;715;p27">
                  <a:extLst>
                    <a:ext uri="{FF2B5EF4-FFF2-40B4-BE49-F238E27FC236}">
                      <a16:creationId xmlns:a16="http://schemas.microsoft.com/office/drawing/2014/main" id="{1BE62CA3-2F97-3A03-E028-50C734CBBB0B}"/>
                    </a:ext>
                  </a:extLst>
                </p:cNvPr>
                <p:cNvSpPr txBox="1"/>
                <p:nvPr/>
              </p:nvSpPr>
              <p:spPr>
                <a:xfrm>
                  <a:off x="5154376" y="4498861"/>
                  <a:ext cx="219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rgbClr val="C00000"/>
                              </a:solidFill>
                              <a:latin typeface="Cambria Math" panose="02040503050406030204" pitchFamily="18" charset="0"/>
                              <a:ea typeface="Cabin"/>
                              <a:cs typeface="Cabin"/>
                              <a:sym typeface="Cabin"/>
                            </a:rPr>
                          </m:ctrlPr>
                        </m:sSubPr>
                        <m:e>
                          <m:r>
                            <a:rPr lang="en-US" sz="1800" b="0" i="1" smtClean="0">
                              <a:solidFill>
                                <a:srgbClr val="C00000"/>
                              </a:solidFill>
                              <a:latin typeface="Cambria Math" panose="02040503050406030204" pitchFamily="18" charset="0"/>
                              <a:ea typeface="Cabin"/>
                              <a:cs typeface="Cabin"/>
                              <a:sym typeface="Cabin"/>
                            </a:rPr>
                            <m:t>𝜆</m:t>
                          </m:r>
                        </m:e>
                        <m:sub>
                          <m:r>
                            <a:rPr lang="en-US" sz="1800" b="0" i="1" smtClean="0">
                              <a:solidFill>
                                <a:srgbClr val="C00000"/>
                              </a:solidFill>
                              <a:latin typeface="Cambria Math" panose="02040503050406030204" pitchFamily="18" charset="0"/>
                              <a:ea typeface="Cabin"/>
                              <a:cs typeface="Cabin"/>
                              <a:sym typeface="Cabin"/>
                            </a:rPr>
                            <m:t>1</m:t>
                          </m:r>
                        </m:sub>
                      </m:sSub>
                    </m:oMath>
                  </a14:m>
                  <a:r>
                    <a:rPr lang="en-US" sz="1800" dirty="0">
                      <a:solidFill>
                        <a:schemeClr val="dk1"/>
                      </a:solidFill>
                      <a:latin typeface="Cabin"/>
                      <a:ea typeface="Cabin"/>
                      <a:cs typeface="Cabin"/>
                      <a:sym typeface="Cabin"/>
                    </a:rPr>
                    <a:t> (jobs/sec)</a:t>
                  </a:r>
                </a:p>
              </p:txBody>
            </p:sp>
          </mc:Choice>
          <mc:Fallback xmlns="">
            <p:sp>
              <p:nvSpPr>
                <p:cNvPr id="531" name="Google Shape;715;p27">
                  <a:extLst>
                    <a:ext uri="{FF2B5EF4-FFF2-40B4-BE49-F238E27FC236}">
                      <a16:creationId xmlns:a16="http://schemas.microsoft.com/office/drawing/2014/main" id="{1BE62CA3-2F97-3A03-E028-50C734CBBB0B}"/>
                    </a:ext>
                  </a:extLst>
                </p:cNvPr>
                <p:cNvSpPr txBox="1">
                  <a:spLocks noRot="1" noChangeAspect="1" noMove="1" noResize="1" noEditPoints="1" noAdjustHandles="1" noChangeArrowheads="1" noChangeShapeType="1" noTextEdit="1"/>
                </p:cNvSpPr>
                <p:nvPr/>
              </p:nvSpPr>
              <p:spPr>
                <a:xfrm>
                  <a:off x="5154376" y="4498861"/>
                  <a:ext cx="2196594" cy="461635"/>
                </a:xfrm>
                <a:prstGeom prst="rect">
                  <a:avLst/>
                </a:prstGeom>
                <a:blipFill>
                  <a:blip r:embed="rId30"/>
                  <a:stretch>
                    <a:fillRect b="-5263"/>
                  </a:stretch>
                </a:blipFill>
                <a:ln>
                  <a:noFill/>
                </a:ln>
              </p:spPr>
              <p:txBody>
                <a:bodyPr/>
                <a:lstStyle/>
                <a:p>
                  <a:r>
                    <a:rPr lang="en-US">
                      <a:noFill/>
                    </a:rPr>
                    <a:t> </a:t>
                  </a:r>
                </a:p>
              </p:txBody>
            </p:sp>
          </mc:Fallback>
        </mc:AlternateContent>
      </p:grpSp>
      <p:grpSp>
        <p:nvGrpSpPr>
          <p:cNvPr id="35" name="Google Shape;780;p29">
            <a:extLst>
              <a:ext uri="{FF2B5EF4-FFF2-40B4-BE49-F238E27FC236}">
                <a16:creationId xmlns:a16="http://schemas.microsoft.com/office/drawing/2014/main" id="{291081F4-656E-E4E8-B5FD-9EBBB3E43CEE}"/>
              </a:ext>
            </a:extLst>
          </p:cNvPr>
          <p:cNvGrpSpPr/>
          <p:nvPr/>
        </p:nvGrpSpPr>
        <p:grpSpPr>
          <a:xfrm>
            <a:off x="6697857" y="2216229"/>
            <a:ext cx="4819767" cy="700592"/>
            <a:chOff x="5219050" y="3365350"/>
            <a:chExt cx="5584025" cy="1327575"/>
          </a:xfrm>
        </p:grpSpPr>
        <mc:AlternateContent xmlns:mc="http://schemas.openxmlformats.org/markup-compatibility/2006" xmlns:a14="http://schemas.microsoft.com/office/drawing/2010/main">
          <mc:Choice Requires="a14">
            <p:sp>
              <p:nvSpPr>
                <p:cNvPr id="39" name="Google Shape;781;p29">
                  <a:extLst>
                    <a:ext uri="{FF2B5EF4-FFF2-40B4-BE49-F238E27FC236}">
                      <a16:creationId xmlns:a16="http://schemas.microsoft.com/office/drawing/2014/main" id="{EE6F4CE6-70E3-DA3B-F442-1D19DF0BED02}"/>
                    </a:ext>
                  </a:extLst>
                </p:cNvPr>
                <p:cNvSpPr/>
                <p:nvPr/>
              </p:nvSpPr>
              <p:spPr>
                <a:xfrm>
                  <a:off x="5219175" y="3366326"/>
                  <a:ext cx="5583900" cy="132659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1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For an MSR policy, the system is stable when </a:t>
                  </a:r>
                  <a14:m>
                    <m:oMath xmlns:m="http://schemas.openxmlformats.org/officeDocument/2006/math">
                      <m:sSup>
                        <m:sSupPr>
                          <m:ctrlPr>
                            <a:rPr lang="en-US" sz="1600" b="0" i="1" dirty="0" smtClean="0">
                              <a:latin typeface="Cambria Math" panose="02040503050406030204" pitchFamily="18" charset="0"/>
                              <a:ea typeface="Cabin"/>
                              <a:cs typeface="Cabin"/>
                              <a:sym typeface="Cabin"/>
                            </a:rPr>
                          </m:ctrlPr>
                        </m:sSupPr>
                        <m:e>
                          <m:r>
                            <a:rPr lang="en-US" sz="1600" b="1" i="1" dirty="0" smtClean="0">
                              <a:latin typeface="Cambria Math" panose="02040503050406030204" pitchFamily="18" charset="0"/>
                              <a:ea typeface="Cabin"/>
                              <a:cs typeface="Cabin"/>
                              <a:sym typeface="Cabin"/>
                            </a:rPr>
                            <m:t>𝝁</m:t>
                          </m:r>
                        </m:e>
                        <m:sup>
                          <m:r>
                            <a:rPr lang="en-US" sz="1600" b="0" i="1" dirty="0" smtClean="0">
                              <a:latin typeface="Cambria Math" panose="02040503050406030204" pitchFamily="18" charset="0"/>
                              <a:ea typeface="Cabin"/>
                              <a:cs typeface="Cabin"/>
                              <a:sym typeface="Cabin"/>
                            </a:rPr>
                            <m:t>∗</m:t>
                          </m:r>
                        </m:sup>
                      </m:sSup>
                      <m:r>
                        <a:rPr lang="en-US" sz="1600" b="0" i="1" dirty="0" smtClean="0">
                          <a:latin typeface="Cambria Math" panose="02040503050406030204" pitchFamily="18" charset="0"/>
                          <a:ea typeface="Cabin"/>
                          <a:cs typeface="Cabin"/>
                          <a:sym typeface="Cabin"/>
                        </a:rPr>
                        <m:t>&gt;</m:t>
                      </m:r>
                      <m:r>
                        <a:rPr lang="en-US" sz="1600" b="1" i="1" dirty="0" smtClean="0">
                          <a:latin typeface="Cambria Math" panose="02040503050406030204" pitchFamily="18" charset="0"/>
                          <a:ea typeface="Cabin"/>
                          <a:cs typeface="Cabin"/>
                          <a:sym typeface="Cabin"/>
                        </a:rPr>
                        <m:t>𝝀</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39" name="Google Shape;781;p29">
                  <a:extLst>
                    <a:ext uri="{FF2B5EF4-FFF2-40B4-BE49-F238E27FC236}">
                      <a16:creationId xmlns:a16="http://schemas.microsoft.com/office/drawing/2014/main" id="{EE6F4CE6-70E3-DA3B-F442-1D19DF0BED02}"/>
                    </a:ext>
                  </a:extLst>
                </p:cNvPr>
                <p:cNvSpPr>
                  <a:spLocks noRot="1" noChangeAspect="1" noMove="1" noResize="1" noEditPoints="1" noAdjustHandles="1" noChangeArrowheads="1" noChangeShapeType="1" noTextEdit="1"/>
                </p:cNvSpPr>
                <p:nvPr/>
              </p:nvSpPr>
              <p:spPr>
                <a:xfrm>
                  <a:off x="5219175" y="3366326"/>
                  <a:ext cx="5583900" cy="1326599"/>
                </a:xfrm>
                <a:prstGeom prst="roundRect">
                  <a:avLst>
                    <a:gd name="adj" fmla="val 16667"/>
                  </a:avLst>
                </a:prstGeom>
                <a:blipFill>
                  <a:blip r:embed="rId31"/>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40" name="Google Shape;782;p29">
              <a:extLst>
                <a:ext uri="{FF2B5EF4-FFF2-40B4-BE49-F238E27FC236}">
                  <a16:creationId xmlns:a16="http://schemas.microsoft.com/office/drawing/2014/main" id="{7C804485-B3AD-1E17-2CA9-65A3BEF4CDF0}"/>
                </a:ext>
              </a:extLst>
            </p:cNvPr>
            <p:cNvSpPr/>
            <p:nvPr/>
          </p:nvSpPr>
          <p:spPr>
            <a:xfrm>
              <a:off x="5219050" y="3365350"/>
              <a:ext cx="5583900" cy="43084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1 (Stability conditions)</a:t>
              </a:r>
              <a:endParaRPr i="1" dirty="0">
                <a:solidFill>
                  <a:schemeClr val="lt1"/>
                </a:solidFill>
                <a:latin typeface="Cabin"/>
                <a:ea typeface="Cabin"/>
                <a:cs typeface="Cabin"/>
                <a:sym typeface="Cabin"/>
              </a:endParaRPr>
            </a:p>
          </p:txBody>
        </p:sp>
      </p:grpSp>
      <p:grpSp>
        <p:nvGrpSpPr>
          <p:cNvPr id="44" name="Group 43">
            <a:extLst>
              <a:ext uri="{FF2B5EF4-FFF2-40B4-BE49-F238E27FC236}">
                <a16:creationId xmlns:a16="http://schemas.microsoft.com/office/drawing/2014/main" id="{ACB69E4F-699D-00CF-12D1-E77AB5F80A81}"/>
              </a:ext>
            </a:extLst>
          </p:cNvPr>
          <p:cNvGrpSpPr/>
          <p:nvPr/>
        </p:nvGrpSpPr>
        <p:grpSpPr>
          <a:xfrm>
            <a:off x="6678660" y="877989"/>
            <a:ext cx="4359964" cy="1164106"/>
            <a:chOff x="566538" y="4987883"/>
            <a:chExt cx="4359964" cy="1164106"/>
          </a:xfrm>
        </p:grpSpPr>
        <mc:AlternateContent xmlns:mc="http://schemas.openxmlformats.org/markup-compatibility/2006" xmlns:a14="http://schemas.microsoft.com/office/drawing/2010/main">
          <mc:Choice Requires="a14">
            <p:sp>
              <p:nvSpPr>
                <p:cNvPr id="55" name="Google Shape;663;p26">
                  <a:extLst>
                    <a:ext uri="{FF2B5EF4-FFF2-40B4-BE49-F238E27FC236}">
                      <a16:creationId xmlns:a16="http://schemas.microsoft.com/office/drawing/2014/main" id="{2061ED07-45B2-7197-FFB7-F78A75341FE8}"/>
                    </a:ext>
                  </a:extLst>
                </p:cNvPr>
                <p:cNvSpPr txBox="1"/>
                <p:nvPr/>
              </p:nvSpPr>
              <p:spPr>
                <a:xfrm>
                  <a:off x="566538" y="5347953"/>
                  <a:ext cx="2311129" cy="8040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r>
                          <a:rPr lang="en-US" sz="1800" b="0" i="1" smtClean="0">
                            <a:solidFill>
                              <a:schemeClr val="dk1"/>
                            </a:solidFill>
                            <a:latin typeface="Cambria Math" panose="02040503050406030204" pitchFamily="18" charset="0"/>
                            <a:ea typeface="Cabin"/>
                            <a:cs typeface="Cabin"/>
                            <a:sym typeface="Cabin"/>
                          </a:rPr>
                          <m:t>=</m:t>
                        </m:r>
                        <m:func>
                          <m:funcPr>
                            <m:ctrlPr>
                              <a:rPr lang="en-US" sz="1800" b="0" i="1" smtClean="0">
                                <a:solidFill>
                                  <a:schemeClr val="dk1"/>
                                </a:solidFill>
                                <a:latin typeface="Cambria Math" panose="02040503050406030204" pitchFamily="18" charset="0"/>
                                <a:ea typeface="Cabin"/>
                                <a:cs typeface="Cabin"/>
                                <a:sym typeface="Cabin"/>
                              </a:rPr>
                            </m:ctrlPr>
                          </m:funcPr>
                          <m:fName>
                            <m:limLow>
                              <m:limLowPr>
                                <m:ctrlPr>
                                  <a:rPr lang="en-US" sz="1800" b="0" i="1" smtClean="0">
                                    <a:solidFill>
                                      <a:schemeClr val="dk1"/>
                                    </a:solidFill>
                                    <a:latin typeface="Cambria Math" panose="02040503050406030204" pitchFamily="18" charset="0"/>
                                    <a:ea typeface="Cabin"/>
                                    <a:cs typeface="Cabin"/>
                                    <a:sym typeface="Cabin"/>
                                  </a:rPr>
                                </m:ctrlPr>
                              </m:limLowPr>
                              <m:e>
                                <m:r>
                                  <m:rPr>
                                    <m:sty m:val="p"/>
                                  </m:rPr>
                                  <a:rPr lang="en-US" sz="1800" b="0" i="0" smtClean="0">
                                    <a:solidFill>
                                      <a:schemeClr val="dk1"/>
                                    </a:solidFill>
                                    <a:latin typeface="Cambria Math" panose="02040503050406030204" pitchFamily="18" charset="0"/>
                                    <a:ea typeface="Cabin"/>
                                    <a:cs typeface="Cabin"/>
                                    <a:sym typeface="Cabin"/>
                                  </a:rPr>
                                  <m:t>lim</m:t>
                                </m:r>
                              </m:e>
                              <m:lim>
                                <m:r>
                                  <a:rPr lang="en-US" sz="1800" b="0" i="1" smtClean="0">
                                    <a:solidFill>
                                      <a:schemeClr val="dk1"/>
                                    </a:solidFill>
                                    <a:latin typeface="Cambria Math" panose="02040503050406030204" pitchFamily="18" charset="0"/>
                                    <a:ea typeface="Cabin"/>
                                    <a:cs typeface="Cabin"/>
                                    <a:sym typeface="Cabin"/>
                                  </a:rPr>
                                  <m:t>𝑡</m:t>
                                </m:r>
                                <m:r>
                                  <a:rPr lang="en-US" sz="1800" b="0" i="1" smtClean="0">
                                    <a:solidFill>
                                      <a:schemeClr val="dk1"/>
                                    </a:solidFill>
                                    <a:latin typeface="Cambria Math" panose="02040503050406030204" pitchFamily="18" charset="0"/>
                                    <a:ea typeface="Cabin"/>
                                    <a:cs typeface="Cabin"/>
                                    <a:sym typeface="Cabin"/>
                                  </a:rPr>
                                  <m:t>→∞</m:t>
                                </m:r>
                              </m:lim>
                            </m:limLow>
                          </m:fName>
                          <m:e>
                            <m:f>
                              <m:fPr>
                                <m:ctrlPr>
                                  <a:rPr lang="en-US" sz="1800" b="0" i="1" smtClean="0">
                                    <a:solidFill>
                                      <a:schemeClr val="dk1"/>
                                    </a:solidFill>
                                    <a:latin typeface="Cambria Math" panose="02040503050406030204" pitchFamily="18" charset="0"/>
                                    <a:sym typeface="Cabin"/>
                                  </a:rPr>
                                </m:ctrlPr>
                              </m:fPr>
                              <m:num>
                                <m:r>
                                  <a:rPr lang="en-US" sz="1800" b="0" i="1" smtClean="0">
                                    <a:solidFill>
                                      <a:schemeClr val="dk1"/>
                                    </a:solidFill>
                                    <a:latin typeface="Cambria Math" panose="02040503050406030204" pitchFamily="18" charset="0"/>
                                    <a:sym typeface="Cabin"/>
                                  </a:rPr>
                                  <m:t>1</m:t>
                                </m:r>
                              </m:num>
                              <m:den>
                                <m:r>
                                  <a:rPr lang="en-US" sz="1800" b="0" i="1" smtClean="0">
                                    <a:solidFill>
                                      <a:schemeClr val="dk1"/>
                                    </a:solidFill>
                                    <a:latin typeface="Cambria Math" panose="02040503050406030204" pitchFamily="18" charset="0"/>
                                    <a:sym typeface="Cabin"/>
                                  </a:rPr>
                                  <m:t>𝑡</m:t>
                                </m:r>
                              </m:den>
                            </m:f>
                            <m:nary>
                              <m:naryPr>
                                <m:ctrlPr>
                                  <a:rPr lang="en-US" sz="1800" b="0" i="1" smtClean="0">
                                    <a:solidFill>
                                      <a:schemeClr val="dk1"/>
                                    </a:solidFill>
                                    <a:latin typeface="Cambria Math" panose="02040503050406030204" pitchFamily="18" charset="0"/>
                                    <a:sym typeface="Cabin"/>
                                  </a:rPr>
                                </m:ctrlPr>
                              </m:naryPr>
                              <m:sub>
                                <m:r>
                                  <m:rPr>
                                    <m:brk m:alnAt="23"/>
                                  </m:rPr>
                                  <a:rPr lang="en-US" sz="1800" b="0" i="1" smtClean="0">
                                    <a:solidFill>
                                      <a:schemeClr val="dk1"/>
                                    </a:solidFill>
                                    <a:latin typeface="Cambria Math" panose="02040503050406030204" pitchFamily="18" charset="0"/>
                                    <a:sym typeface="Cabin"/>
                                  </a:rPr>
                                  <m:t>0</m:t>
                                </m:r>
                              </m:sub>
                              <m:sup>
                                <m:r>
                                  <a:rPr lang="en-US" sz="1800" b="0" i="1" smtClean="0">
                                    <a:solidFill>
                                      <a:schemeClr val="dk1"/>
                                    </a:solidFill>
                                    <a:latin typeface="Cambria Math" panose="02040503050406030204" pitchFamily="18" charset="0"/>
                                    <a:sym typeface="Cabin"/>
                                  </a:rPr>
                                  <m:t>𝑡</m:t>
                                </m:r>
                              </m:sup>
                              <m:e>
                                <m:r>
                                  <a:rPr lang="en-US" sz="1800" b="1" i="1" smtClean="0">
                                    <a:solidFill>
                                      <a:schemeClr val="dk1"/>
                                    </a:solidFill>
                                    <a:latin typeface="Cambria Math" panose="02040503050406030204" pitchFamily="18" charset="0"/>
                                    <a:sym typeface="Cabin"/>
                                  </a:rPr>
                                  <m:t>𝑪</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𝑥</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𝑑𝑥</m:t>
                                </m:r>
                              </m:e>
                            </m:nary>
                          </m:e>
                        </m:func>
                      </m:oMath>
                    </m:oMathPara>
                  </a14:m>
                  <a:endParaRPr sz="1800" dirty="0">
                    <a:solidFill>
                      <a:schemeClr val="dk1"/>
                    </a:solidFill>
                    <a:latin typeface="Cabin"/>
                    <a:ea typeface="Cabin"/>
                    <a:cs typeface="Cabin"/>
                    <a:sym typeface="Cabin"/>
                  </a:endParaRPr>
                </a:p>
              </p:txBody>
            </p:sp>
          </mc:Choice>
          <mc:Fallback xmlns="">
            <p:sp>
              <p:nvSpPr>
                <p:cNvPr id="15" name="Google Shape;663;p26">
                  <a:extLst>
                    <a:ext uri="{FF2B5EF4-FFF2-40B4-BE49-F238E27FC236}">
                      <a16:creationId xmlns:a16="http://schemas.microsoft.com/office/drawing/2014/main" id="{2CC3FE57-0C04-183F-4F76-89B4B01901E3}"/>
                    </a:ext>
                  </a:extLst>
                </p:cNvPr>
                <p:cNvSpPr txBox="1">
                  <a:spLocks noRot="1" noChangeAspect="1" noMove="1" noResize="1" noEditPoints="1" noAdjustHandles="1" noChangeArrowheads="1" noChangeShapeType="1" noTextEdit="1"/>
                </p:cNvSpPr>
                <p:nvPr/>
              </p:nvSpPr>
              <p:spPr>
                <a:xfrm>
                  <a:off x="566538" y="5347953"/>
                  <a:ext cx="2311129" cy="804036"/>
                </a:xfrm>
                <a:prstGeom prst="rect">
                  <a:avLst/>
                </a:prstGeom>
                <a:blipFill>
                  <a:blip r:embed="rId20"/>
                  <a:stretch>
                    <a:fillRect t="-127692" b="-1953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4" name="Google Shape;542;p25">
                  <a:extLst>
                    <a:ext uri="{FF2B5EF4-FFF2-40B4-BE49-F238E27FC236}">
                      <a16:creationId xmlns:a16="http://schemas.microsoft.com/office/drawing/2014/main" id="{BF97FA94-74DD-C45A-0CD9-16B0B14B34A9}"/>
                    </a:ext>
                  </a:extLst>
                </p:cNvPr>
                <p:cNvSpPr txBox="1"/>
                <p:nvPr/>
              </p:nvSpPr>
              <p:spPr>
                <a:xfrm>
                  <a:off x="566538" y="4987883"/>
                  <a:ext cx="435996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dirty="0">
                      <a:solidFill>
                        <a:schemeClr val="dk1"/>
                      </a:solidFill>
                      <a:latin typeface="Cabin"/>
                      <a:ea typeface="Cabin"/>
                      <a:cs typeface="Cabin"/>
                      <a:sym typeface="Cabin"/>
                    </a:rPr>
                    <a:t>Long-run average completion rate </a:t>
                  </a:r>
                  <a14:m>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oMath>
                  </a14:m>
                  <a:r>
                    <a:rPr lang="en-US" sz="1800" b="0" i="1" dirty="0">
                      <a:solidFill>
                        <a:schemeClr val="dk1"/>
                      </a:solidFill>
                      <a:latin typeface="Cabin"/>
                      <a:ea typeface="Cabin"/>
                      <a:cs typeface="Cabin"/>
                      <a:sym typeface="Cabin"/>
                    </a:rPr>
                    <a:t>.</a:t>
                  </a:r>
                </a:p>
              </p:txBody>
            </p:sp>
          </mc:Choice>
          <mc:Fallback xmlns="">
            <p:sp>
              <p:nvSpPr>
                <p:cNvPr id="534" name="Google Shape;542;p25">
                  <a:extLst>
                    <a:ext uri="{FF2B5EF4-FFF2-40B4-BE49-F238E27FC236}">
                      <a16:creationId xmlns:a16="http://schemas.microsoft.com/office/drawing/2014/main" id="{BF97FA94-74DD-C45A-0CD9-16B0B14B34A9}"/>
                    </a:ext>
                  </a:extLst>
                </p:cNvPr>
                <p:cNvSpPr txBox="1">
                  <a:spLocks noRot="1" noChangeAspect="1" noMove="1" noResize="1" noEditPoints="1" noAdjustHandles="1" noChangeArrowheads="1" noChangeShapeType="1" noTextEdit="1"/>
                </p:cNvSpPr>
                <p:nvPr/>
              </p:nvSpPr>
              <p:spPr>
                <a:xfrm>
                  <a:off x="566538" y="4987883"/>
                  <a:ext cx="4359964" cy="461635"/>
                </a:xfrm>
                <a:prstGeom prst="rect">
                  <a:avLst/>
                </a:prstGeom>
                <a:blipFill>
                  <a:blip r:embed="rId32"/>
                  <a:stretch>
                    <a:fillRect l="-1453" b="-8108"/>
                  </a:stretch>
                </a:blipFill>
                <a:ln>
                  <a:noFill/>
                </a:ln>
              </p:spPr>
              <p:txBody>
                <a:bodyPr/>
                <a:lstStyle/>
                <a:p>
                  <a:r>
                    <a:rPr lang="en-US">
                      <a:noFill/>
                    </a:rPr>
                    <a:t> </a:t>
                  </a:r>
                </a:p>
              </p:txBody>
            </p:sp>
          </mc:Fallback>
        </mc:AlternateContent>
      </p:grpSp>
      <p:grpSp>
        <p:nvGrpSpPr>
          <p:cNvPr id="540" name="Group 539">
            <a:extLst>
              <a:ext uri="{FF2B5EF4-FFF2-40B4-BE49-F238E27FC236}">
                <a16:creationId xmlns:a16="http://schemas.microsoft.com/office/drawing/2014/main" id="{6CF47FD8-F5EF-4DF7-B2C3-8690907E35DD}"/>
              </a:ext>
            </a:extLst>
          </p:cNvPr>
          <p:cNvGrpSpPr/>
          <p:nvPr/>
        </p:nvGrpSpPr>
        <p:grpSpPr>
          <a:xfrm>
            <a:off x="3803972" y="4414408"/>
            <a:ext cx="8060503" cy="1499621"/>
            <a:chOff x="2013626" y="3910271"/>
            <a:chExt cx="8060503" cy="1499621"/>
          </a:xfrm>
        </p:grpSpPr>
        <p:sp>
          <p:nvSpPr>
            <p:cNvPr id="541" name="Google Shape;793;p30">
              <a:extLst>
                <a:ext uri="{FF2B5EF4-FFF2-40B4-BE49-F238E27FC236}">
                  <a16:creationId xmlns:a16="http://schemas.microsoft.com/office/drawing/2014/main" id="{E9F5DBC6-AF6F-54B1-757A-31CBF017C5BB}"/>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2" name="Google Shape;794;p30">
              <a:extLst>
                <a:ext uri="{FF2B5EF4-FFF2-40B4-BE49-F238E27FC236}">
                  <a16:creationId xmlns:a16="http://schemas.microsoft.com/office/drawing/2014/main" id="{58A3B18D-9F6A-E159-43D7-295AE3AC0A55}"/>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3" name="Google Shape;836;p30">
              <a:extLst>
                <a:ext uri="{FF2B5EF4-FFF2-40B4-BE49-F238E27FC236}">
                  <a16:creationId xmlns:a16="http://schemas.microsoft.com/office/drawing/2014/main" id="{A7AE4DD3-0FBD-A697-3B3F-E684BCC9207A}"/>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4" name="Freeform 543">
              <a:extLst>
                <a:ext uri="{FF2B5EF4-FFF2-40B4-BE49-F238E27FC236}">
                  <a16:creationId xmlns:a16="http://schemas.microsoft.com/office/drawing/2014/main" id="{CA553F89-4D97-A22B-BA32-71E2126E35DE}"/>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Google Shape;837;p30">
              <a:extLst>
                <a:ext uri="{FF2B5EF4-FFF2-40B4-BE49-F238E27FC236}">
                  <a16:creationId xmlns:a16="http://schemas.microsoft.com/office/drawing/2014/main" id="{2F58764F-ACB4-8611-7FBA-19F3F2114BF3}"/>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46" name="Google Shape;838;p30">
              <a:extLst>
                <a:ext uri="{FF2B5EF4-FFF2-40B4-BE49-F238E27FC236}">
                  <a16:creationId xmlns:a16="http://schemas.microsoft.com/office/drawing/2014/main" id="{4A06CE14-8ECE-5D54-F25E-D5D386594563}"/>
                </a:ext>
              </a:extLst>
            </p:cNvPr>
            <p:cNvCxnSpPr>
              <a:stCxn id="543" idx="0"/>
              <a:endCxn id="545"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547" name="Google Shape;839;p30">
              <a:extLst>
                <a:ext uri="{FF2B5EF4-FFF2-40B4-BE49-F238E27FC236}">
                  <a16:creationId xmlns:a16="http://schemas.microsoft.com/office/drawing/2014/main" id="{3CE15262-79EE-DB7F-5715-1D5C8D5A9C43}"/>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48" name="Google Shape;840;p30">
              <a:extLst>
                <a:ext uri="{FF2B5EF4-FFF2-40B4-BE49-F238E27FC236}">
                  <a16:creationId xmlns:a16="http://schemas.microsoft.com/office/drawing/2014/main" id="{370634F9-F1DF-46EA-F49A-F03847215F0A}"/>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49" name="Google Shape;841;p30">
              <a:extLst>
                <a:ext uri="{FF2B5EF4-FFF2-40B4-BE49-F238E27FC236}">
                  <a16:creationId xmlns:a16="http://schemas.microsoft.com/office/drawing/2014/main" id="{0C25E1DF-AFEC-31E4-5804-C4958A156261}"/>
                </a:ext>
              </a:extLst>
            </p:cNvPr>
            <p:cNvCxnSpPr>
              <a:stCxn id="548" idx="2"/>
              <a:endCxn id="547"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550" name="Picture 2" descr="Cpu - Free electronics icons">
              <a:extLst>
                <a:ext uri="{FF2B5EF4-FFF2-40B4-BE49-F238E27FC236}">
                  <a16:creationId xmlns:a16="http://schemas.microsoft.com/office/drawing/2014/main" id="{81B45676-57D5-FB3E-A04D-C0FAEA41B15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551" name="Picture 550" descr="Cpu - Free electronics icons">
              <a:extLst>
                <a:ext uri="{FF2B5EF4-FFF2-40B4-BE49-F238E27FC236}">
                  <a16:creationId xmlns:a16="http://schemas.microsoft.com/office/drawing/2014/main" id="{0D68835C-0AC1-C55B-4F8A-080717DE422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552" name="Picture 2" descr="Cpu - Free electronics icons">
              <a:extLst>
                <a:ext uri="{FF2B5EF4-FFF2-40B4-BE49-F238E27FC236}">
                  <a16:creationId xmlns:a16="http://schemas.microsoft.com/office/drawing/2014/main" id="{D5DF3510-D7A3-F974-3E68-720985AC9CA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553" name="Picture 2" descr="Cpu - Free electronics icons">
              <a:extLst>
                <a:ext uri="{FF2B5EF4-FFF2-40B4-BE49-F238E27FC236}">
                  <a16:creationId xmlns:a16="http://schemas.microsoft.com/office/drawing/2014/main" id="{1B651660-56D0-7CAC-76A3-7762F6622D4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554" name="Picture 4" descr="Ram Memory icon in SVG, PNG formats">
              <a:extLst>
                <a:ext uri="{FF2B5EF4-FFF2-40B4-BE49-F238E27FC236}">
                  <a16:creationId xmlns:a16="http://schemas.microsoft.com/office/drawing/2014/main" id="{73AE55C9-828D-5A5D-F500-A55CDDD7FD5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555" name="Picture 4" descr="Ram Memory icon in SVG, PNG formats">
              <a:extLst>
                <a:ext uri="{FF2B5EF4-FFF2-40B4-BE49-F238E27FC236}">
                  <a16:creationId xmlns:a16="http://schemas.microsoft.com/office/drawing/2014/main" id="{5F9E9F65-8D0A-2D4F-6AF5-4990DE7CA6D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556" name="Picture 4" descr="Ram Memory icon in SVG, PNG formats">
              <a:extLst>
                <a:ext uri="{FF2B5EF4-FFF2-40B4-BE49-F238E27FC236}">
                  <a16:creationId xmlns:a16="http://schemas.microsoft.com/office/drawing/2014/main" id="{F3F96EA6-B970-B360-CA9A-6663CDDAE60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557" name="Picture 4" descr="Ram Memory icon in SVG, PNG formats">
              <a:extLst>
                <a:ext uri="{FF2B5EF4-FFF2-40B4-BE49-F238E27FC236}">
                  <a16:creationId xmlns:a16="http://schemas.microsoft.com/office/drawing/2014/main" id="{099803C3-5DDF-2BEF-E4E9-8C1D2484C571}"/>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558" name="Picture 2" descr="Cpu - Free electronics icons">
              <a:extLst>
                <a:ext uri="{FF2B5EF4-FFF2-40B4-BE49-F238E27FC236}">
                  <a16:creationId xmlns:a16="http://schemas.microsoft.com/office/drawing/2014/main" id="{3B1E52C0-D889-9D10-37FC-DFF5A6F7E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559" name="Picture 558" descr="Cpu - Free electronics icons">
              <a:extLst>
                <a:ext uri="{FF2B5EF4-FFF2-40B4-BE49-F238E27FC236}">
                  <a16:creationId xmlns:a16="http://schemas.microsoft.com/office/drawing/2014/main" id="{AB8BD91F-E629-D819-2770-051348B64138}"/>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560" name="Picture 2" descr="Cpu - Free electronics icons">
              <a:extLst>
                <a:ext uri="{FF2B5EF4-FFF2-40B4-BE49-F238E27FC236}">
                  <a16:creationId xmlns:a16="http://schemas.microsoft.com/office/drawing/2014/main" id="{8EB419C0-56F9-81EF-790D-A1B7CDAFDBE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561" name="Picture 2" descr="Cpu - Free electronics icons">
              <a:extLst>
                <a:ext uri="{FF2B5EF4-FFF2-40B4-BE49-F238E27FC236}">
                  <a16:creationId xmlns:a16="http://schemas.microsoft.com/office/drawing/2014/main" id="{83D387CF-3FCF-781B-1382-712BB7CCE89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562" name="Picture 4" descr="Ram Memory icon in SVG, PNG formats">
              <a:extLst>
                <a:ext uri="{FF2B5EF4-FFF2-40B4-BE49-F238E27FC236}">
                  <a16:creationId xmlns:a16="http://schemas.microsoft.com/office/drawing/2014/main" id="{8465F4FA-1206-3ED1-9F60-9B3D4D76F353}"/>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563" name="Picture 4" descr="Ram Memory icon in SVG, PNG formats">
              <a:extLst>
                <a:ext uri="{FF2B5EF4-FFF2-40B4-BE49-F238E27FC236}">
                  <a16:creationId xmlns:a16="http://schemas.microsoft.com/office/drawing/2014/main" id="{64622FD7-2B7C-1E42-73F8-5FD80B72993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564" name="Picture 4" descr="Ram Memory icon in SVG, PNG formats">
              <a:extLst>
                <a:ext uri="{FF2B5EF4-FFF2-40B4-BE49-F238E27FC236}">
                  <a16:creationId xmlns:a16="http://schemas.microsoft.com/office/drawing/2014/main" id="{DAFEF7A8-2174-90D1-041E-F3F2FA8BF03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567" name="Picture 4" descr="Ram Memory icon in SVG, PNG formats">
              <a:extLst>
                <a:ext uri="{FF2B5EF4-FFF2-40B4-BE49-F238E27FC236}">
                  <a16:creationId xmlns:a16="http://schemas.microsoft.com/office/drawing/2014/main" id="{BFEE3073-65CB-D8BC-5B7E-23C0002E2A3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568" name="Group 567">
              <a:extLst>
                <a:ext uri="{FF2B5EF4-FFF2-40B4-BE49-F238E27FC236}">
                  <a16:creationId xmlns:a16="http://schemas.microsoft.com/office/drawing/2014/main" id="{C49ECE9F-F368-AABD-6E49-DB6258CCD8F0}"/>
                </a:ext>
              </a:extLst>
            </p:cNvPr>
            <p:cNvGrpSpPr/>
            <p:nvPr/>
          </p:nvGrpSpPr>
          <p:grpSpPr>
            <a:xfrm>
              <a:off x="5820276" y="3910271"/>
              <a:ext cx="612084" cy="1499621"/>
              <a:chOff x="7851416" y="4292957"/>
              <a:chExt cx="612084" cy="1499621"/>
            </a:xfrm>
          </p:grpSpPr>
          <mc:AlternateContent xmlns:mc="http://schemas.openxmlformats.org/markup-compatibility/2006" xmlns:a14="http://schemas.microsoft.com/office/drawing/2010/main">
            <mc:Choice Requires="a14">
              <p:sp>
                <p:nvSpPr>
                  <p:cNvPr id="645" name="Google Shape;900;p32">
                    <a:extLst>
                      <a:ext uri="{FF2B5EF4-FFF2-40B4-BE49-F238E27FC236}">
                        <a16:creationId xmlns:a16="http://schemas.microsoft.com/office/drawing/2014/main" id="{790AE68C-854D-24E3-3560-28DFD48D6D35}"/>
                      </a:ext>
                    </a:extLst>
                  </p:cNvPr>
                  <p:cNvSpPr txBox="1"/>
                  <p:nvPr/>
                </p:nvSpPr>
                <p:spPr>
                  <a:xfrm>
                    <a:off x="7851416" y="429295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645" name="Google Shape;900;p32">
                    <a:extLst>
                      <a:ext uri="{FF2B5EF4-FFF2-40B4-BE49-F238E27FC236}">
                        <a16:creationId xmlns:a16="http://schemas.microsoft.com/office/drawing/2014/main" id="{790AE68C-854D-24E3-3560-28DFD48D6D35}"/>
                      </a:ext>
                    </a:extLst>
                  </p:cNvPr>
                  <p:cNvSpPr txBox="1">
                    <a:spLocks noRot="1" noChangeAspect="1" noMove="1" noResize="1" noEditPoints="1" noAdjustHandles="1" noChangeArrowheads="1" noChangeShapeType="1" noTextEdit="1"/>
                  </p:cNvSpPr>
                  <p:nvPr/>
                </p:nvSpPr>
                <p:spPr>
                  <a:xfrm>
                    <a:off x="7851416" y="4292957"/>
                    <a:ext cx="598232" cy="400079"/>
                  </a:xfrm>
                  <a:prstGeom prst="rect">
                    <a:avLst/>
                  </a:prstGeom>
                  <a:blipFill>
                    <a:blip r:embed="rId3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6" name="Google Shape;900;p32">
                    <a:extLst>
                      <a:ext uri="{FF2B5EF4-FFF2-40B4-BE49-F238E27FC236}">
                        <a16:creationId xmlns:a16="http://schemas.microsoft.com/office/drawing/2014/main" id="{386504D3-7115-7C60-AFE4-2F4F013E0DD3}"/>
                      </a:ext>
                    </a:extLst>
                  </p:cNvPr>
                  <p:cNvSpPr txBox="1"/>
                  <p:nvPr/>
                </p:nvSpPr>
                <p:spPr>
                  <a:xfrm>
                    <a:off x="7865268" y="539249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646" name="Google Shape;900;p32">
                    <a:extLst>
                      <a:ext uri="{FF2B5EF4-FFF2-40B4-BE49-F238E27FC236}">
                        <a16:creationId xmlns:a16="http://schemas.microsoft.com/office/drawing/2014/main" id="{386504D3-7115-7C60-AFE4-2F4F013E0DD3}"/>
                      </a:ext>
                    </a:extLst>
                  </p:cNvPr>
                  <p:cNvSpPr txBox="1">
                    <a:spLocks noRot="1" noChangeAspect="1" noMove="1" noResize="1" noEditPoints="1" noAdjustHandles="1" noChangeArrowheads="1" noChangeShapeType="1" noTextEdit="1"/>
                  </p:cNvSpPr>
                  <p:nvPr/>
                </p:nvSpPr>
                <p:spPr>
                  <a:xfrm>
                    <a:off x="7865268" y="5392499"/>
                    <a:ext cx="598232" cy="400079"/>
                  </a:xfrm>
                  <a:prstGeom prst="rect">
                    <a:avLst/>
                  </a:prstGeom>
                  <a:blipFill>
                    <a:blip r:embed="rId36"/>
                    <a:stretch>
                      <a:fillRect/>
                    </a:stretch>
                  </a:blipFill>
                  <a:ln>
                    <a:noFill/>
                  </a:ln>
                </p:spPr>
                <p:txBody>
                  <a:bodyPr/>
                  <a:lstStyle/>
                  <a:p>
                    <a:r>
                      <a:rPr lang="en-US">
                        <a:noFill/>
                      </a:rPr>
                      <a:t> </a:t>
                    </a:r>
                  </a:p>
                </p:txBody>
              </p:sp>
            </mc:Fallback>
          </mc:AlternateContent>
        </p:grpSp>
        <p:pic>
          <p:nvPicPr>
            <p:cNvPr id="569" name="Picture 2" descr="Cpu - Free electronics icons">
              <a:extLst>
                <a:ext uri="{FF2B5EF4-FFF2-40B4-BE49-F238E27FC236}">
                  <a16:creationId xmlns:a16="http://schemas.microsoft.com/office/drawing/2014/main" id="{214FD522-5128-02EE-69BA-E5E8A82B299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570" name="Picture 2" descr="Cpu - Free electronics icons">
              <a:extLst>
                <a:ext uri="{FF2B5EF4-FFF2-40B4-BE49-F238E27FC236}">
                  <a16:creationId xmlns:a16="http://schemas.microsoft.com/office/drawing/2014/main" id="{C8279608-46C9-AF1A-A4AA-19314DDB2FF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571" name="Picture 4" descr="Ram Memory icon in SVG, PNG formats">
              <a:extLst>
                <a:ext uri="{FF2B5EF4-FFF2-40B4-BE49-F238E27FC236}">
                  <a16:creationId xmlns:a16="http://schemas.microsoft.com/office/drawing/2014/main" id="{0066DA92-FDB6-E465-FDB4-78347B6F862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572" name="Picture 4" descr="Ram Memory icon in SVG, PNG formats">
              <a:extLst>
                <a:ext uri="{FF2B5EF4-FFF2-40B4-BE49-F238E27FC236}">
                  <a16:creationId xmlns:a16="http://schemas.microsoft.com/office/drawing/2014/main" id="{4A55F0A5-53D8-F203-6680-8C831230EAF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573" name="Rectangle 572">
              <a:extLst>
                <a:ext uri="{FF2B5EF4-FFF2-40B4-BE49-F238E27FC236}">
                  <a16:creationId xmlns:a16="http://schemas.microsoft.com/office/drawing/2014/main" id="{D75D3550-1B7C-3F90-6016-1EE2C9175FAD}"/>
                </a:ext>
              </a:extLst>
            </p:cNvPr>
            <p:cNvSpPr/>
            <p:nvPr/>
          </p:nvSpPr>
          <p:spPr>
            <a:xfrm>
              <a:off x="2036919" y="4276642"/>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4" name="Picture 2" descr="Cpu - Free electronics icons">
              <a:extLst>
                <a:ext uri="{FF2B5EF4-FFF2-40B4-BE49-F238E27FC236}">
                  <a16:creationId xmlns:a16="http://schemas.microsoft.com/office/drawing/2014/main" id="{F5B4DE31-E90F-95C0-D222-D1AC2E7F07C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575" name="Picture 2" descr="Cpu - Free electronics icons">
              <a:extLst>
                <a:ext uri="{FF2B5EF4-FFF2-40B4-BE49-F238E27FC236}">
                  <a16:creationId xmlns:a16="http://schemas.microsoft.com/office/drawing/2014/main" id="{3BFEEDE6-066F-20F3-F847-71F0878E093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640" name="Picture 4" descr="Ram Memory icon in SVG, PNG formats">
              <a:extLst>
                <a:ext uri="{FF2B5EF4-FFF2-40B4-BE49-F238E27FC236}">
                  <a16:creationId xmlns:a16="http://schemas.microsoft.com/office/drawing/2014/main" id="{60CAC818-E49C-CD3D-35EE-E23B1A79864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641" name="Picture 4" descr="Ram Memory icon in SVG, PNG formats">
              <a:extLst>
                <a:ext uri="{FF2B5EF4-FFF2-40B4-BE49-F238E27FC236}">
                  <a16:creationId xmlns:a16="http://schemas.microsoft.com/office/drawing/2014/main" id="{51BE56D4-090B-DD54-7759-F9A62C439E6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642" name="Rectangle 641">
              <a:extLst>
                <a:ext uri="{FF2B5EF4-FFF2-40B4-BE49-F238E27FC236}">
                  <a16:creationId xmlns:a16="http://schemas.microsoft.com/office/drawing/2014/main" id="{3326231C-D064-FE24-93EB-D9669DC938ED}"/>
                </a:ext>
              </a:extLst>
            </p:cNvPr>
            <p:cNvSpPr/>
            <p:nvPr/>
          </p:nvSpPr>
          <p:spPr>
            <a:xfrm>
              <a:off x="3112709" y="4281130"/>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a:extLst>
                <a:ext uri="{FF2B5EF4-FFF2-40B4-BE49-F238E27FC236}">
                  <a16:creationId xmlns:a16="http://schemas.microsoft.com/office/drawing/2014/main" id="{8AB6DD32-BDA2-FCD7-DB92-1D2F9786BEC9}"/>
                </a:ext>
              </a:extLst>
            </p:cNvPr>
            <p:cNvSpPr/>
            <p:nvPr/>
          </p:nvSpPr>
          <p:spPr>
            <a:xfrm>
              <a:off x="4188504" y="4289899"/>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643">
              <a:extLst>
                <a:ext uri="{FF2B5EF4-FFF2-40B4-BE49-F238E27FC236}">
                  <a16:creationId xmlns:a16="http://schemas.microsoft.com/office/drawing/2014/main" id="{06A177A3-6585-3624-8671-1F39FC5D09B1}"/>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 name="Straight Connector 13">
            <a:extLst>
              <a:ext uri="{FF2B5EF4-FFF2-40B4-BE49-F238E27FC236}">
                <a16:creationId xmlns:a16="http://schemas.microsoft.com/office/drawing/2014/main" id="{20C16A63-E472-8231-C39A-47744B23B6FC}"/>
              </a:ext>
            </a:extLst>
          </p:cNvPr>
          <p:cNvCxnSpPr>
            <a:stCxn id="38" idx="6"/>
            <a:endCxn id="18" idx="1"/>
          </p:cNvCxnSpPr>
          <p:nvPr/>
        </p:nvCxnSpPr>
        <p:spPr>
          <a:xfrm>
            <a:off x="662821" y="2404451"/>
            <a:ext cx="2821795" cy="1730124"/>
          </a:xfrm>
          <a:prstGeom prst="line">
            <a:avLst/>
          </a:prstGeom>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03632CC0-2176-A427-4E9B-D77DCB866C95}"/>
              </a:ext>
            </a:extLst>
          </p:cNvPr>
          <p:cNvGrpSpPr/>
          <p:nvPr/>
        </p:nvGrpSpPr>
        <p:grpSpPr>
          <a:xfrm>
            <a:off x="1017940" y="2266578"/>
            <a:ext cx="1809932" cy="458768"/>
            <a:chOff x="1378160" y="3125562"/>
            <a:chExt cx="1809932" cy="458768"/>
          </a:xfrm>
        </p:grpSpPr>
        <p:sp>
          <p:nvSpPr>
            <p:cNvPr id="15" name="Google Shape;719;p27">
              <a:extLst>
                <a:ext uri="{FF2B5EF4-FFF2-40B4-BE49-F238E27FC236}">
                  <a16:creationId xmlns:a16="http://schemas.microsoft.com/office/drawing/2014/main" id="{F70CA3F8-A696-58F6-1405-1F6EC8E4AD27}"/>
                </a:ext>
              </a:extLst>
            </p:cNvPr>
            <p:cNvSpPr/>
            <p:nvPr/>
          </p:nvSpPr>
          <p:spPr>
            <a:xfrm>
              <a:off x="1378160" y="3434576"/>
              <a:ext cx="149754" cy="149754"/>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16" name="Google Shape;773;p29">
                  <a:extLst>
                    <a:ext uri="{FF2B5EF4-FFF2-40B4-BE49-F238E27FC236}">
                      <a16:creationId xmlns:a16="http://schemas.microsoft.com/office/drawing/2014/main" id="{2C8D7C0D-CB8D-8C77-AF3B-55D7A18D74E0}"/>
                    </a:ext>
                  </a:extLst>
                </p:cNvPr>
                <p:cNvSpPr txBox="1"/>
                <p:nvPr/>
              </p:nvSpPr>
              <p:spPr>
                <a:xfrm>
                  <a:off x="1466228" y="3125562"/>
                  <a:ext cx="1721864" cy="400144"/>
                </a:xfrm>
                <a:prstGeom prst="rect">
                  <a:avLst/>
                </a:prstGeom>
                <a:noFill/>
                <a:ln>
                  <a:noFill/>
                </a:ln>
              </p:spPr>
              <p:txBody>
                <a:bodyPr spcFirstLastPara="1" wrap="square" lIns="91425" tIns="91425" rIns="91425" bIns="91425" anchor="t" anchorCtr="0">
                  <a:spAutoFit/>
                </a:bodyPr>
                <a:lstStyle/>
                <a:p>
                  <a14:m>
                    <m:oMath xmlns:m="http://schemas.openxmlformats.org/officeDocument/2006/math">
                      <m:r>
                        <m:rPr>
                          <m:nor/>
                        </m:rPr>
                        <a:rPr lang="en-US" dirty="0" smtClean="0">
                          <a:solidFill>
                            <a:srgbClr val="7030A0"/>
                          </a:solidFill>
                          <a:latin typeface="Cabin"/>
                          <a:ea typeface="Cabin"/>
                          <a:cs typeface="Cabin"/>
                          <a:sym typeface="Cabin"/>
                        </a:rPr>
                        <m:t>Average</m:t>
                      </m:r>
                      <m:r>
                        <m:rPr>
                          <m:nor/>
                        </m:rPr>
                        <a:rPr lang="en-US" dirty="0" smtClean="0">
                          <a:solidFill>
                            <a:srgbClr val="7030A0"/>
                          </a:solidFill>
                          <a:latin typeface="Cabin"/>
                          <a:ea typeface="Cabin"/>
                          <a:cs typeface="Cabin"/>
                          <a:sym typeface="Cabin"/>
                        </a:rPr>
                        <m:t> </m:t>
                      </m:r>
                      <m:r>
                        <m:rPr>
                          <m:nor/>
                        </m:rPr>
                        <a:rPr lang="en-US" dirty="0" smtClean="0">
                          <a:solidFill>
                            <a:srgbClr val="7030A0"/>
                          </a:solidFill>
                          <a:latin typeface="Cabin"/>
                          <a:ea typeface="Cabin"/>
                          <a:cs typeface="Cabin"/>
                          <a:sym typeface="Cabin"/>
                        </a:rPr>
                        <m:t>schedule</m:t>
                      </m:r>
                    </m:oMath>
                  </a14:m>
                  <a:r>
                    <a:rPr lang="en-US" dirty="0">
                      <a:solidFill>
                        <a:srgbClr val="7030A0"/>
                      </a:solidFill>
                      <a:latin typeface="Cabin"/>
                      <a:ea typeface="Cabin"/>
                      <a:cs typeface="Cabin"/>
                      <a:sym typeface="Cabin"/>
                    </a:rPr>
                    <a:t> </a:t>
                  </a:r>
                  <a14:m>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a14:m>
                  <a:endParaRPr lang="ar-AE" dirty="0">
                    <a:solidFill>
                      <a:srgbClr val="7030A0"/>
                    </a:solidFill>
                    <a:latin typeface="Cabin"/>
                    <a:ea typeface="Cabin"/>
                    <a:cs typeface="Cabin"/>
                    <a:sym typeface="Cabin"/>
                  </a:endParaRPr>
                </a:p>
              </p:txBody>
            </p:sp>
          </mc:Choice>
          <mc:Fallback xmlns="">
            <p:sp>
              <p:nvSpPr>
                <p:cNvPr id="16" name="Google Shape;773;p29">
                  <a:extLst>
                    <a:ext uri="{FF2B5EF4-FFF2-40B4-BE49-F238E27FC236}">
                      <a16:creationId xmlns:a16="http://schemas.microsoft.com/office/drawing/2014/main" id="{2C8D7C0D-CB8D-8C77-AF3B-55D7A18D74E0}"/>
                    </a:ext>
                  </a:extLst>
                </p:cNvPr>
                <p:cNvSpPr txBox="1">
                  <a:spLocks noRot="1" noChangeAspect="1" noMove="1" noResize="1" noEditPoints="1" noAdjustHandles="1" noChangeArrowheads="1" noChangeShapeType="1" noTextEdit="1"/>
                </p:cNvSpPr>
                <p:nvPr/>
              </p:nvSpPr>
              <p:spPr>
                <a:xfrm>
                  <a:off x="1466228" y="3125562"/>
                  <a:ext cx="1721864" cy="400144"/>
                </a:xfrm>
                <a:prstGeom prst="rect">
                  <a:avLst/>
                </a:prstGeom>
                <a:blipFill>
                  <a:blip r:embed="rId37"/>
                  <a:stretch>
                    <a:fillRect r="-3650" b="-3125"/>
                  </a:stretch>
                </a:blipFill>
                <a:ln>
                  <a:noFill/>
                </a:ln>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89284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2.29167E-6 1.11111E-6 L 0.12813 0.14167 " pathEditMode="relative" rAng="0" ptsTypes="AA">
                                      <p:cBhvr>
                                        <p:cTn id="32" dur="2000" fill="hold"/>
                                        <p:tgtEl>
                                          <p:spTgt spid="19"/>
                                        </p:tgtEl>
                                        <p:attrNameLst>
                                          <p:attrName>ppt_x</p:attrName>
                                          <p:attrName>ppt_y</p:attrName>
                                        </p:attrNameLst>
                                      </p:cBhvr>
                                      <p:rCtr x="6406"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959266A1-0B10-DC56-EB90-8F0BC45004A2}"/>
            </a:ext>
          </a:extLst>
        </p:cNvPr>
        <p:cNvGrpSpPr/>
        <p:nvPr/>
      </p:nvGrpSpPr>
      <p:grpSpPr>
        <a:xfrm>
          <a:off x="0" y="0"/>
          <a:ext cx="0" cy="0"/>
          <a:chOff x="0" y="0"/>
          <a:chExt cx="0" cy="0"/>
        </a:xfrm>
      </p:grpSpPr>
      <p:sp>
        <p:nvSpPr>
          <p:cNvPr id="761" name="Google Shape;761;p29">
            <a:extLst>
              <a:ext uri="{FF2B5EF4-FFF2-40B4-BE49-F238E27FC236}">
                <a16:creationId xmlns:a16="http://schemas.microsoft.com/office/drawing/2014/main" id="{14431A67-43C0-277A-D97C-70918D12FE4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2" name="Google Shape;731;p28">
            <a:extLst>
              <a:ext uri="{FF2B5EF4-FFF2-40B4-BE49-F238E27FC236}">
                <a16:creationId xmlns:a16="http://schemas.microsoft.com/office/drawing/2014/main" id="{FF8AA867-C8D8-A804-0B04-B35466544C06}"/>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Preemptive MSR is Throughput-optimal</a:t>
            </a:r>
            <a:endParaRPr sz="3200" dirty="0"/>
          </a:p>
        </p:txBody>
      </p:sp>
      <p:sp>
        <p:nvSpPr>
          <p:cNvPr id="7" name="Oval Callout 6">
            <a:extLst>
              <a:ext uri="{FF2B5EF4-FFF2-40B4-BE49-F238E27FC236}">
                <a16:creationId xmlns:a16="http://schemas.microsoft.com/office/drawing/2014/main" id="{9ACDF2A5-EB45-EAD7-DD1B-75E42971BECF}"/>
              </a:ext>
            </a:extLst>
          </p:cNvPr>
          <p:cNvSpPr/>
          <p:nvPr/>
        </p:nvSpPr>
        <p:spPr>
          <a:xfrm>
            <a:off x="588815" y="4702063"/>
            <a:ext cx="3407320" cy="952373"/>
          </a:xfrm>
          <a:prstGeom prst="wedgeEllipseCallout">
            <a:avLst>
              <a:gd name="adj1" fmla="val -27892"/>
              <a:gd name="adj2" fmla="val -105185"/>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Convex hull [</a:t>
            </a:r>
            <a:r>
              <a:rPr lang="en-US" dirty="0" err="1">
                <a:solidFill>
                  <a:schemeClr val="tx1"/>
                </a:solidFill>
              </a:rPr>
              <a:t>Maguluri</a:t>
            </a:r>
            <a:r>
              <a:rPr lang="en-US" dirty="0">
                <a:solidFill>
                  <a:schemeClr val="tx1"/>
                </a:solidFill>
              </a:rPr>
              <a:t> 2013] of all feasible schedules</a:t>
            </a:r>
          </a:p>
        </p:txBody>
      </p:sp>
      <p:sp>
        <p:nvSpPr>
          <p:cNvPr id="739" name="Freeform 738">
            <a:extLst>
              <a:ext uri="{FF2B5EF4-FFF2-40B4-BE49-F238E27FC236}">
                <a16:creationId xmlns:a16="http://schemas.microsoft.com/office/drawing/2014/main" id="{A3A8E8D2-A2A7-CB27-1F12-5978CDC4C499}"/>
              </a:ext>
            </a:extLst>
          </p:cNvPr>
          <p:cNvSpPr/>
          <p:nvPr/>
        </p:nvSpPr>
        <p:spPr>
          <a:xfrm>
            <a:off x="516565" y="2202676"/>
            <a:ext cx="2775207" cy="1611665"/>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711;p27">
            <a:extLst>
              <a:ext uri="{FF2B5EF4-FFF2-40B4-BE49-F238E27FC236}">
                <a16:creationId xmlns:a16="http://schemas.microsoft.com/office/drawing/2014/main" id="{882876F6-1712-B9BE-B48C-68FECADDE723}"/>
              </a:ext>
            </a:extLst>
          </p:cNvPr>
          <p:cNvSpPr/>
          <p:nvPr/>
        </p:nvSpPr>
        <p:spPr>
          <a:xfrm>
            <a:off x="1360311" y="2940169"/>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0" name="Google Shape;712;p27">
            <a:extLst>
              <a:ext uri="{FF2B5EF4-FFF2-40B4-BE49-F238E27FC236}">
                <a16:creationId xmlns:a16="http://schemas.microsoft.com/office/drawing/2014/main" id="{A4E25BD7-6333-710E-C54B-C68787DD2E70}"/>
              </a:ext>
            </a:extLst>
          </p:cNvPr>
          <p:cNvCxnSpPr/>
          <p:nvPr/>
        </p:nvCxnSpPr>
        <p:spPr>
          <a:xfrm rot="10800000">
            <a:off x="505951" y="1850360"/>
            <a:ext cx="0" cy="1962613"/>
          </a:xfrm>
          <a:prstGeom prst="straightConnector1">
            <a:avLst/>
          </a:prstGeom>
          <a:noFill/>
          <a:ln w="9525" cap="flat" cmpd="sng">
            <a:solidFill>
              <a:schemeClr val="dk2"/>
            </a:solidFill>
            <a:prstDash val="solid"/>
            <a:round/>
            <a:headEnd type="none" w="med" len="med"/>
            <a:tailEnd type="triangle" w="med" len="med"/>
          </a:ln>
        </p:spPr>
      </p:cxnSp>
      <p:cxnSp>
        <p:nvCxnSpPr>
          <p:cNvPr id="51" name="Google Shape;713;p27">
            <a:extLst>
              <a:ext uri="{FF2B5EF4-FFF2-40B4-BE49-F238E27FC236}">
                <a16:creationId xmlns:a16="http://schemas.microsoft.com/office/drawing/2014/main" id="{5E922D48-1A47-B64D-2486-6377582F477D}"/>
              </a:ext>
            </a:extLst>
          </p:cNvPr>
          <p:cNvCxnSpPr/>
          <p:nvPr/>
        </p:nvCxnSpPr>
        <p:spPr>
          <a:xfrm>
            <a:off x="523849" y="3812973"/>
            <a:ext cx="3577324"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2" name="Google Shape;714;p27">
                <a:extLst>
                  <a:ext uri="{FF2B5EF4-FFF2-40B4-BE49-F238E27FC236}">
                    <a16:creationId xmlns:a16="http://schemas.microsoft.com/office/drawing/2014/main" id="{41DCF5DA-BAFB-5F93-1231-59F5F2933390}"/>
                  </a:ext>
                </a:extLst>
              </p:cNvPr>
              <p:cNvSpPr txBox="1"/>
              <p:nvPr/>
            </p:nvSpPr>
            <p:spPr>
              <a:xfrm>
                <a:off x="74848" y="1248441"/>
                <a:ext cx="2082010" cy="8361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52" name="Google Shape;714;p27">
                <a:extLst>
                  <a:ext uri="{FF2B5EF4-FFF2-40B4-BE49-F238E27FC236}">
                    <a16:creationId xmlns:a16="http://schemas.microsoft.com/office/drawing/2014/main" id="{41DCF5DA-BAFB-5F93-1231-59F5F2933390}"/>
                  </a:ext>
                </a:extLst>
              </p:cNvPr>
              <p:cNvSpPr txBox="1">
                <a:spLocks noRot="1" noChangeAspect="1" noMove="1" noResize="1" noEditPoints="1" noAdjustHandles="1" noChangeArrowheads="1" noChangeShapeType="1" noTextEdit="1"/>
              </p:cNvSpPr>
              <p:nvPr/>
            </p:nvSpPr>
            <p:spPr>
              <a:xfrm>
                <a:off x="74848" y="1248441"/>
                <a:ext cx="2082010" cy="836153"/>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Google Shape;715;p27">
                <a:extLst>
                  <a:ext uri="{FF2B5EF4-FFF2-40B4-BE49-F238E27FC236}">
                    <a16:creationId xmlns:a16="http://schemas.microsoft.com/office/drawing/2014/main" id="{626B0EA6-2816-7FF7-F381-B44831D5FE7A}"/>
                  </a:ext>
                </a:extLst>
              </p:cNvPr>
              <p:cNvSpPr txBox="1"/>
              <p:nvPr/>
            </p:nvSpPr>
            <p:spPr>
              <a:xfrm>
                <a:off x="3107882" y="3807706"/>
                <a:ext cx="2211689" cy="8361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53" name="Google Shape;715;p27">
                <a:extLst>
                  <a:ext uri="{FF2B5EF4-FFF2-40B4-BE49-F238E27FC236}">
                    <a16:creationId xmlns:a16="http://schemas.microsoft.com/office/drawing/2014/main" id="{626B0EA6-2816-7FF7-F381-B44831D5FE7A}"/>
                  </a:ext>
                </a:extLst>
              </p:cNvPr>
              <p:cNvSpPr txBox="1">
                <a:spLocks noRot="1" noChangeAspect="1" noMove="1" noResize="1" noEditPoints="1" noAdjustHandles="1" noChangeArrowheads="1" noChangeShapeType="1" noTextEdit="1"/>
              </p:cNvSpPr>
              <p:nvPr/>
            </p:nvSpPr>
            <p:spPr>
              <a:xfrm>
                <a:off x="3107882" y="3807706"/>
                <a:ext cx="2211689" cy="836153"/>
              </a:xfrm>
              <a:prstGeom prst="rect">
                <a:avLst/>
              </a:prstGeom>
              <a:blipFill>
                <a:blip r:embed="rId10"/>
                <a:stretch>
                  <a:fillRect/>
                </a:stretch>
              </a:blipFill>
              <a:ln>
                <a:noFill/>
              </a:ln>
            </p:spPr>
            <p:txBody>
              <a:bodyPr/>
              <a:lstStyle/>
              <a:p>
                <a:r>
                  <a:rPr lang="en-US">
                    <a:noFill/>
                  </a:rPr>
                  <a:t> </a:t>
                </a:r>
              </a:p>
            </p:txBody>
          </p:sp>
        </mc:Fallback>
      </mc:AlternateContent>
      <p:sp>
        <p:nvSpPr>
          <p:cNvPr id="6" name="Google Shape;711;p27">
            <a:extLst>
              <a:ext uri="{FF2B5EF4-FFF2-40B4-BE49-F238E27FC236}">
                <a16:creationId xmlns:a16="http://schemas.microsoft.com/office/drawing/2014/main" id="{3156AAB8-A467-FAF8-E491-ABCDACC3FA1F}"/>
              </a:ext>
            </a:extLst>
          </p:cNvPr>
          <p:cNvSpPr/>
          <p:nvPr/>
        </p:nvSpPr>
        <p:spPr>
          <a:xfrm>
            <a:off x="439432" y="2943051"/>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 name="Google Shape;711;p27">
            <a:extLst>
              <a:ext uri="{FF2B5EF4-FFF2-40B4-BE49-F238E27FC236}">
                <a16:creationId xmlns:a16="http://schemas.microsoft.com/office/drawing/2014/main" id="{98FA80FE-4405-35FD-86CF-64A7880924AF}"/>
              </a:ext>
            </a:extLst>
          </p:cNvPr>
          <p:cNvSpPr/>
          <p:nvPr/>
        </p:nvSpPr>
        <p:spPr>
          <a:xfrm>
            <a:off x="439432"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 name="Google Shape;711;p27">
            <a:extLst>
              <a:ext uri="{FF2B5EF4-FFF2-40B4-BE49-F238E27FC236}">
                <a16:creationId xmlns:a16="http://schemas.microsoft.com/office/drawing/2014/main" id="{B353458E-3034-CC52-2280-0240E05B3781}"/>
              </a:ext>
            </a:extLst>
          </p:cNvPr>
          <p:cNvSpPr/>
          <p:nvPr/>
        </p:nvSpPr>
        <p:spPr>
          <a:xfrm>
            <a:off x="1368258"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 name="Google Shape;711;p27">
            <a:extLst>
              <a:ext uri="{FF2B5EF4-FFF2-40B4-BE49-F238E27FC236}">
                <a16:creationId xmlns:a16="http://schemas.microsoft.com/office/drawing/2014/main" id="{557A8B7D-DE51-9ED5-5ABB-E30DA6380C16}"/>
              </a:ext>
            </a:extLst>
          </p:cNvPr>
          <p:cNvSpPr/>
          <p:nvPr/>
        </p:nvSpPr>
        <p:spPr>
          <a:xfrm>
            <a:off x="2297084"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 name="Google Shape;711;p27">
            <a:extLst>
              <a:ext uri="{FF2B5EF4-FFF2-40B4-BE49-F238E27FC236}">
                <a16:creationId xmlns:a16="http://schemas.microsoft.com/office/drawing/2014/main" id="{74776E3F-2E85-3911-C678-82DB80492965}"/>
              </a:ext>
            </a:extLst>
          </p:cNvPr>
          <p:cNvSpPr/>
          <p:nvPr/>
        </p:nvSpPr>
        <p:spPr>
          <a:xfrm>
            <a:off x="3225911"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38" name="Google Shape;711;p27">
            <a:extLst>
              <a:ext uri="{FF2B5EF4-FFF2-40B4-BE49-F238E27FC236}">
                <a16:creationId xmlns:a16="http://schemas.microsoft.com/office/drawing/2014/main" id="{2A9A0323-B1F6-B775-C5B2-6E9206E5DCC5}"/>
              </a:ext>
            </a:extLst>
          </p:cNvPr>
          <p:cNvSpPr/>
          <p:nvPr/>
        </p:nvSpPr>
        <p:spPr>
          <a:xfrm>
            <a:off x="439432" y="2145263"/>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40" name="Google Shape;717;p27">
                <a:extLst>
                  <a:ext uri="{FF2B5EF4-FFF2-40B4-BE49-F238E27FC236}">
                    <a16:creationId xmlns:a16="http://schemas.microsoft.com/office/drawing/2014/main" id="{06F084A2-0B51-74EC-1377-3683589FE333}"/>
                  </a:ext>
                </a:extLst>
              </p:cNvPr>
              <p:cNvSpPr txBox="1"/>
              <p:nvPr/>
            </p:nvSpPr>
            <p:spPr>
              <a:xfrm>
                <a:off x="530157" y="1862911"/>
                <a:ext cx="566139" cy="4042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(0, 2)</m:t>
                      </m:r>
                    </m:oMath>
                  </m:oMathPara>
                </a14:m>
                <a:endParaRPr lang="en-US" sz="1400" dirty="0">
                  <a:solidFill>
                    <a:schemeClr val="dk1"/>
                  </a:solidFill>
                  <a:latin typeface="Cabin"/>
                  <a:ea typeface="Cabin"/>
                  <a:cs typeface="Cabin"/>
                  <a:sym typeface="Cabin"/>
                </a:endParaRPr>
              </a:p>
            </p:txBody>
          </p:sp>
        </mc:Choice>
        <mc:Fallback xmlns="">
          <p:sp>
            <p:nvSpPr>
              <p:cNvPr id="740" name="Google Shape;717;p27">
                <a:extLst>
                  <a:ext uri="{FF2B5EF4-FFF2-40B4-BE49-F238E27FC236}">
                    <a16:creationId xmlns:a16="http://schemas.microsoft.com/office/drawing/2014/main" id="{06F084A2-0B51-74EC-1377-3683589FE333}"/>
                  </a:ext>
                </a:extLst>
              </p:cNvPr>
              <p:cNvSpPr txBox="1">
                <a:spLocks noRot="1" noChangeAspect="1" noMove="1" noResize="1" noEditPoints="1" noAdjustHandles="1" noChangeArrowheads="1" noChangeShapeType="1" noTextEdit="1"/>
              </p:cNvSpPr>
              <p:nvPr/>
            </p:nvSpPr>
            <p:spPr>
              <a:xfrm>
                <a:off x="530157" y="1862911"/>
                <a:ext cx="566139" cy="404217"/>
              </a:xfrm>
              <a:prstGeom prst="rect">
                <a:avLst/>
              </a:prstGeom>
              <a:blipFill>
                <a:blip r:embed="rId11"/>
                <a:stretch>
                  <a:fillRect r="-217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1" name="Google Shape;717;p27">
                <a:extLst>
                  <a:ext uri="{FF2B5EF4-FFF2-40B4-BE49-F238E27FC236}">
                    <a16:creationId xmlns:a16="http://schemas.microsoft.com/office/drawing/2014/main" id="{764E1528-3D45-3D05-A6CB-3805A776BCC5}"/>
                  </a:ext>
                </a:extLst>
              </p:cNvPr>
              <p:cNvSpPr txBox="1"/>
              <p:nvPr/>
            </p:nvSpPr>
            <p:spPr>
              <a:xfrm>
                <a:off x="960632" y="2992315"/>
                <a:ext cx="580340" cy="4033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(1, 1)</m:t>
                      </m:r>
                    </m:oMath>
                  </m:oMathPara>
                </a14:m>
                <a:endParaRPr lang="en-US" sz="1400" dirty="0">
                  <a:solidFill>
                    <a:schemeClr val="dk1"/>
                  </a:solidFill>
                  <a:latin typeface="Cabin"/>
                  <a:ea typeface="Cabin"/>
                  <a:cs typeface="Cabin"/>
                  <a:sym typeface="Cabin"/>
                </a:endParaRPr>
              </a:p>
            </p:txBody>
          </p:sp>
        </mc:Choice>
        <mc:Fallback xmlns="">
          <p:sp>
            <p:nvSpPr>
              <p:cNvPr id="741" name="Google Shape;717;p27">
                <a:extLst>
                  <a:ext uri="{FF2B5EF4-FFF2-40B4-BE49-F238E27FC236}">
                    <a16:creationId xmlns:a16="http://schemas.microsoft.com/office/drawing/2014/main" id="{764E1528-3D45-3D05-A6CB-3805A776BCC5}"/>
                  </a:ext>
                </a:extLst>
              </p:cNvPr>
              <p:cNvSpPr txBox="1">
                <a:spLocks noRot="1" noChangeAspect="1" noMove="1" noResize="1" noEditPoints="1" noAdjustHandles="1" noChangeArrowheads="1" noChangeShapeType="1" noTextEdit="1"/>
              </p:cNvSpPr>
              <p:nvPr/>
            </p:nvSpPr>
            <p:spPr>
              <a:xfrm>
                <a:off x="960632" y="2992315"/>
                <a:ext cx="580340" cy="403319"/>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2" name="Google Shape;717;p27">
                <a:extLst>
                  <a:ext uri="{FF2B5EF4-FFF2-40B4-BE49-F238E27FC236}">
                    <a16:creationId xmlns:a16="http://schemas.microsoft.com/office/drawing/2014/main" id="{5A0748FF-F80B-10D8-B89A-94A5EB57923B}"/>
                  </a:ext>
                </a:extLst>
              </p:cNvPr>
              <p:cNvSpPr txBox="1"/>
              <p:nvPr/>
            </p:nvSpPr>
            <p:spPr>
              <a:xfrm>
                <a:off x="3081129" y="3296661"/>
                <a:ext cx="941571" cy="5434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(3, 0)</m:t>
                      </m:r>
                    </m:oMath>
                  </m:oMathPara>
                </a14:m>
                <a:endParaRPr lang="en-US" sz="1400" dirty="0">
                  <a:solidFill>
                    <a:schemeClr val="dk1"/>
                  </a:solidFill>
                  <a:latin typeface="Cabin"/>
                  <a:ea typeface="Cabin"/>
                  <a:cs typeface="Cabin"/>
                  <a:sym typeface="Cabin"/>
                </a:endParaRPr>
              </a:p>
            </p:txBody>
          </p:sp>
        </mc:Choice>
        <mc:Fallback xmlns="">
          <p:sp>
            <p:nvSpPr>
              <p:cNvPr id="742" name="Google Shape;717;p27">
                <a:extLst>
                  <a:ext uri="{FF2B5EF4-FFF2-40B4-BE49-F238E27FC236}">
                    <a16:creationId xmlns:a16="http://schemas.microsoft.com/office/drawing/2014/main" id="{5A0748FF-F80B-10D8-B89A-94A5EB57923B}"/>
                  </a:ext>
                </a:extLst>
              </p:cNvPr>
              <p:cNvSpPr txBox="1">
                <a:spLocks noRot="1" noChangeAspect="1" noMove="1" noResize="1" noEditPoints="1" noAdjustHandles="1" noChangeArrowheads="1" noChangeShapeType="1" noTextEdit="1"/>
              </p:cNvSpPr>
              <p:nvPr/>
            </p:nvSpPr>
            <p:spPr>
              <a:xfrm>
                <a:off x="3081129" y="3296661"/>
                <a:ext cx="941571" cy="543484"/>
              </a:xfrm>
              <a:prstGeom prst="rect">
                <a:avLst/>
              </a:prstGeom>
              <a:blipFill>
                <a:blip r:embed="rId13"/>
                <a:stretch>
                  <a:fillRect/>
                </a:stretch>
              </a:blipFill>
              <a:ln>
                <a:noFill/>
              </a:ln>
            </p:spPr>
            <p:txBody>
              <a:bodyPr/>
              <a:lstStyle/>
              <a:p>
                <a:r>
                  <a:rPr lang="en-US">
                    <a:noFill/>
                  </a:rPr>
                  <a:t> </a:t>
                </a:r>
              </a:p>
            </p:txBody>
          </p:sp>
        </mc:Fallback>
      </mc:AlternateContent>
      <p:grpSp>
        <p:nvGrpSpPr>
          <p:cNvPr id="743" name="Group 742">
            <a:extLst>
              <a:ext uri="{FF2B5EF4-FFF2-40B4-BE49-F238E27FC236}">
                <a16:creationId xmlns:a16="http://schemas.microsoft.com/office/drawing/2014/main" id="{6D0AEBE5-3DC4-05BC-42A1-4AE80CA95163}"/>
              </a:ext>
            </a:extLst>
          </p:cNvPr>
          <p:cNvGrpSpPr/>
          <p:nvPr/>
        </p:nvGrpSpPr>
        <p:grpSpPr>
          <a:xfrm>
            <a:off x="1492435" y="3363419"/>
            <a:ext cx="356068" cy="374788"/>
            <a:chOff x="8108636" y="5148904"/>
            <a:chExt cx="262115" cy="275895"/>
          </a:xfrm>
        </p:grpSpPr>
        <p:sp>
          <p:nvSpPr>
            <p:cNvPr id="744" name="Google Shape;706;p27">
              <a:extLst>
                <a:ext uri="{FF2B5EF4-FFF2-40B4-BE49-F238E27FC236}">
                  <a16:creationId xmlns:a16="http://schemas.microsoft.com/office/drawing/2014/main" id="{54857463-24A1-D07F-09BD-C414F01008C6}"/>
                </a:ext>
              </a:extLst>
            </p:cNvPr>
            <p:cNvSpPr/>
            <p:nvPr/>
          </p:nvSpPr>
          <p:spPr>
            <a:xfrm>
              <a:off x="8277159" y="5148904"/>
              <a:ext cx="93592" cy="93592"/>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45" name="Google Shape;542;p25">
                  <a:extLst>
                    <a:ext uri="{FF2B5EF4-FFF2-40B4-BE49-F238E27FC236}">
                      <a16:creationId xmlns:a16="http://schemas.microsoft.com/office/drawing/2014/main" id="{CEA0AFA0-4556-A199-EE06-04EDCA9E4644}"/>
                    </a:ext>
                  </a:extLst>
                </p:cNvPr>
                <p:cNvSpPr txBox="1"/>
                <p:nvPr/>
              </p:nvSpPr>
              <p:spPr>
                <a:xfrm>
                  <a:off x="8108636" y="5152942"/>
                  <a:ext cx="254387" cy="271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200" b="1" i="1" smtClean="0">
                            <a:solidFill>
                              <a:schemeClr val="dk1"/>
                            </a:solidFill>
                            <a:latin typeface="Cambria Math" panose="02040503050406030204" pitchFamily="18" charset="0"/>
                            <a:ea typeface="Cabin"/>
                            <a:cs typeface="Cabin"/>
                            <a:sym typeface="Cabin"/>
                          </a:rPr>
                          <m:t>𝝀</m:t>
                        </m:r>
                      </m:oMath>
                    </m:oMathPara>
                  </a14:m>
                  <a:endParaRPr sz="1200" i="1" dirty="0">
                    <a:solidFill>
                      <a:schemeClr val="dk1"/>
                    </a:solidFill>
                    <a:latin typeface="Cabin"/>
                    <a:ea typeface="Cabin"/>
                    <a:cs typeface="Cabin"/>
                    <a:sym typeface="Cabin"/>
                  </a:endParaRPr>
                </a:p>
              </p:txBody>
            </p:sp>
          </mc:Choice>
          <mc:Fallback xmlns="">
            <p:sp>
              <p:nvSpPr>
                <p:cNvPr id="745" name="Google Shape;542;p25">
                  <a:extLst>
                    <a:ext uri="{FF2B5EF4-FFF2-40B4-BE49-F238E27FC236}">
                      <a16:creationId xmlns:a16="http://schemas.microsoft.com/office/drawing/2014/main" id="{CEA0AFA0-4556-A199-EE06-04EDCA9E4644}"/>
                    </a:ext>
                  </a:extLst>
                </p:cNvPr>
                <p:cNvSpPr txBox="1">
                  <a:spLocks noRot="1" noChangeAspect="1" noMove="1" noResize="1" noEditPoints="1" noAdjustHandles="1" noChangeArrowheads="1" noChangeShapeType="1" noTextEdit="1"/>
                </p:cNvSpPr>
                <p:nvPr/>
              </p:nvSpPr>
              <p:spPr>
                <a:xfrm>
                  <a:off x="8108636" y="5152942"/>
                  <a:ext cx="254387" cy="271857"/>
                </a:xfrm>
                <a:prstGeom prst="rect">
                  <a:avLst/>
                </a:prstGeom>
                <a:blipFill>
                  <a:blip r:embed="rId14"/>
                  <a:stretch>
                    <a:fillRect/>
                  </a:stretch>
                </a:blipFill>
                <a:ln>
                  <a:noFill/>
                </a:ln>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00E61FE6-C0BA-8850-70B9-72215DAB96EF}"/>
              </a:ext>
            </a:extLst>
          </p:cNvPr>
          <p:cNvGrpSpPr/>
          <p:nvPr/>
        </p:nvGrpSpPr>
        <p:grpSpPr>
          <a:xfrm>
            <a:off x="2018117" y="2789632"/>
            <a:ext cx="1721864" cy="538407"/>
            <a:chOff x="2018117" y="2789632"/>
            <a:chExt cx="1721864" cy="538407"/>
          </a:xfrm>
        </p:grpSpPr>
        <mc:AlternateContent xmlns:mc="http://schemas.openxmlformats.org/markup-compatibility/2006" xmlns:a14="http://schemas.microsoft.com/office/drawing/2010/main">
          <mc:Choice Requires="a14">
            <p:sp>
              <p:nvSpPr>
                <p:cNvPr id="29" name="Google Shape;773;p29">
                  <a:extLst>
                    <a:ext uri="{FF2B5EF4-FFF2-40B4-BE49-F238E27FC236}">
                      <a16:creationId xmlns:a16="http://schemas.microsoft.com/office/drawing/2014/main" id="{56D20CC5-B91D-2512-6C3F-2EFCBB92B3CB}"/>
                    </a:ext>
                  </a:extLst>
                </p:cNvPr>
                <p:cNvSpPr txBox="1"/>
                <p:nvPr/>
              </p:nvSpPr>
              <p:spPr>
                <a:xfrm>
                  <a:off x="2018117" y="2789632"/>
                  <a:ext cx="1721864" cy="400144"/>
                </a:xfrm>
                <a:prstGeom prst="rect">
                  <a:avLst/>
                </a:prstGeom>
                <a:noFill/>
                <a:ln>
                  <a:noFill/>
                </a:ln>
              </p:spPr>
              <p:txBody>
                <a:bodyPr spcFirstLastPara="1" wrap="square" lIns="91425" tIns="91425" rIns="91425" bIns="91425" anchor="t" anchorCtr="0">
                  <a:spAutoFit/>
                </a:bodyPr>
                <a:lstStyle/>
                <a:p>
                  <a14:m>
                    <m:oMath xmlns:m="http://schemas.openxmlformats.org/officeDocument/2006/math">
                      <m:r>
                        <m:rPr>
                          <m:nor/>
                        </m:rPr>
                        <a:rPr lang="en-US" dirty="0" smtClean="0">
                          <a:solidFill>
                            <a:srgbClr val="7030A0"/>
                          </a:solidFill>
                          <a:latin typeface="Cabin"/>
                          <a:ea typeface="Cabin"/>
                          <a:cs typeface="Cabin"/>
                          <a:sym typeface="Cabin"/>
                        </a:rPr>
                        <m:t>Average</m:t>
                      </m:r>
                      <m:r>
                        <m:rPr>
                          <m:nor/>
                        </m:rPr>
                        <a:rPr lang="en-US" dirty="0" smtClean="0">
                          <a:solidFill>
                            <a:srgbClr val="7030A0"/>
                          </a:solidFill>
                          <a:latin typeface="Cabin"/>
                          <a:ea typeface="Cabin"/>
                          <a:cs typeface="Cabin"/>
                          <a:sym typeface="Cabin"/>
                        </a:rPr>
                        <m:t> </m:t>
                      </m:r>
                      <m:r>
                        <m:rPr>
                          <m:nor/>
                        </m:rPr>
                        <a:rPr lang="en-US" dirty="0" smtClean="0">
                          <a:solidFill>
                            <a:srgbClr val="7030A0"/>
                          </a:solidFill>
                          <a:latin typeface="Cabin"/>
                          <a:ea typeface="Cabin"/>
                          <a:cs typeface="Cabin"/>
                          <a:sym typeface="Cabin"/>
                        </a:rPr>
                        <m:t>schedule</m:t>
                      </m:r>
                    </m:oMath>
                  </a14:m>
                  <a:r>
                    <a:rPr lang="en-US" dirty="0">
                      <a:solidFill>
                        <a:srgbClr val="7030A0"/>
                      </a:solidFill>
                      <a:latin typeface="Cabin"/>
                      <a:ea typeface="Cabin"/>
                      <a:cs typeface="Cabin"/>
                      <a:sym typeface="Cabin"/>
                    </a:rPr>
                    <a:t> </a:t>
                  </a:r>
                  <a14:m>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a14:m>
                  <a:endParaRPr lang="ar-AE" dirty="0">
                    <a:solidFill>
                      <a:srgbClr val="7030A0"/>
                    </a:solidFill>
                    <a:latin typeface="Cabin"/>
                    <a:ea typeface="Cabin"/>
                    <a:cs typeface="Cabin"/>
                    <a:sym typeface="Cabin"/>
                  </a:endParaRPr>
                </a:p>
              </p:txBody>
            </p:sp>
          </mc:Choice>
          <mc:Fallback xmlns="">
            <p:sp>
              <p:nvSpPr>
                <p:cNvPr id="29" name="Google Shape;773;p29">
                  <a:extLst>
                    <a:ext uri="{FF2B5EF4-FFF2-40B4-BE49-F238E27FC236}">
                      <a16:creationId xmlns:a16="http://schemas.microsoft.com/office/drawing/2014/main" id="{56D20CC5-B91D-2512-6C3F-2EFCBB92B3CB}"/>
                    </a:ext>
                  </a:extLst>
                </p:cNvPr>
                <p:cNvSpPr txBox="1">
                  <a:spLocks noRot="1" noChangeAspect="1" noMove="1" noResize="1" noEditPoints="1" noAdjustHandles="1" noChangeArrowheads="1" noChangeShapeType="1" noTextEdit="1"/>
                </p:cNvSpPr>
                <p:nvPr/>
              </p:nvSpPr>
              <p:spPr>
                <a:xfrm>
                  <a:off x="2018117" y="2789632"/>
                  <a:ext cx="1721864" cy="400144"/>
                </a:xfrm>
                <a:prstGeom prst="rect">
                  <a:avLst/>
                </a:prstGeom>
                <a:blipFill>
                  <a:blip r:embed="rId15"/>
                  <a:stretch>
                    <a:fillRect r="-3650"/>
                  </a:stretch>
                </a:blipFill>
                <a:ln>
                  <a:noFill/>
                </a:ln>
              </p:spPr>
              <p:txBody>
                <a:bodyPr/>
                <a:lstStyle/>
                <a:p>
                  <a:r>
                    <a:rPr lang="en-US">
                      <a:noFill/>
                    </a:rPr>
                    <a:t> </a:t>
                  </a:r>
                </a:p>
              </p:txBody>
            </p:sp>
          </mc:Fallback>
        </mc:AlternateContent>
        <p:sp>
          <p:nvSpPr>
            <p:cNvPr id="33" name="Google Shape;719;p27">
              <a:extLst>
                <a:ext uri="{FF2B5EF4-FFF2-40B4-BE49-F238E27FC236}">
                  <a16:creationId xmlns:a16="http://schemas.microsoft.com/office/drawing/2014/main" id="{C44A1A0A-578F-FFFB-B427-A76FD0129F9F}"/>
                </a:ext>
              </a:extLst>
            </p:cNvPr>
            <p:cNvSpPr/>
            <p:nvPr/>
          </p:nvSpPr>
          <p:spPr>
            <a:xfrm>
              <a:off x="2263315" y="3200901"/>
              <a:ext cx="127138" cy="12713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8" name="Google Shape;542;p25">
            <a:extLst>
              <a:ext uri="{FF2B5EF4-FFF2-40B4-BE49-F238E27FC236}">
                <a16:creationId xmlns:a16="http://schemas.microsoft.com/office/drawing/2014/main" id="{660C23C4-FFB2-3BF8-8F07-075DF6443AE9}"/>
              </a:ext>
            </a:extLst>
          </p:cNvPr>
          <p:cNvSpPr txBox="1"/>
          <p:nvPr/>
        </p:nvSpPr>
        <p:spPr>
          <a:xfrm>
            <a:off x="4950601" y="3334478"/>
            <a:ext cx="186417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Proof Sketch:</a:t>
            </a:r>
          </a:p>
        </p:txBody>
      </p:sp>
      <mc:AlternateContent xmlns:mc="http://schemas.openxmlformats.org/markup-compatibility/2006" xmlns:a14="http://schemas.microsoft.com/office/drawing/2010/main">
        <mc:Choice Requires="a14">
          <p:sp>
            <p:nvSpPr>
              <p:cNvPr id="20" name="Google Shape;542;p25">
                <a:extLst>
                  <a:ext uri="{FF2B5EF4-FFF2-40B4-BE49-F238E27FC236}">
                    <a16:creationId xmlns:a16="http://schemas.microsoft.com/office/drawing/2014/main" id="{190B5F20-C0E3-70B4-2CA5-518631A189C5}"/>
                  </a:ext>
                </a:extLst>
              </p:cNvPr>
              <p:cNvSpPr txBox="1"/>
              <p:nvPr/>
            </p:nvSpPr>
            <p:spPr>
              <a:xfrm>
                <a:off x="4950600" y="3789817"/>
                <a:ext cx="61873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Step 1: </a:t>
                </a:r>
                <a14:m>
                  <m:oMath xmlns:m="http://schemas.openxmlformats.org/officeDocument/2006/math">
                    <m:r>
                      <a:rPr lang="en-US" sz="1800" b="1" i="1" dirty="0">
                        <a:latin typeface="Cambria Math" panose="02040503050406030204" pitchFamily="18" charset="0"/>
                        <a:ea typeface="Cabin"/>
                        <a:cs typeface="Cabin"/>
                        <a:sym typeface="Cabin"/>
                      </a:rPr>
                      <m:t>𝝀</m:t>
                    </m:r>
                  </m:oMath>
                </a14:m>
                <a:r>
                  <a:rPr lang="en-US" sz="1800" dirty="0">
                    <a:solidFill>
                      <a:schemeClr val="dk1"/>
                    </a:solidFill>
                    <a:latin typeface="Cabin"/>
                    <a:ea typeface="Cabin"/>
                    <a:cs typeface="Cabin"/>
                    <a:sym typeface="Cabin"/>
                  </a:rPr>
                  <a:t> in grey area is necessary for stability</a:t>
                </a:r>
              </a:p>
            </p:txBody>
          </p:sp>
        </mc:Choice>
        <mc:Fallback xmlns="">
          <p:sp>
            <p:nvSpPr>
              <p:cNvPr id="20" name="Google Shape;542;p25">
                <a:extLst>
                  <a:ext uri="{FF2B5EF4-FFF2-40B4-BE49-F238E27FC236}">
                    <a16:creationId xmlns:a16="http://schemas.microsoft.com/office/drawing/2014/main" id="{190B5F20-C0E3-70B4-2CA5-518631A189C5}"/>
                  </a:ext>
                </a:extLst>
              </p:cNvPr>
              <p:cNvSpPr txBox="1">
                <a:spLocks noRot="1" noChangeAspect="1" noMove="1" noResize="1" noEditPoints="1" noAdjustHandles="1" noChangeArrowheads="1" noChangeShapeType="1" noTextEdit="1"/>
              </p:cNvSpPr>
              <p:nvPr/>
            </p:nvSpPr>
            <p:spPr>
              <a:xfrm>
                <a:off x="4950600" y="3789817"/>
                <a:ext cx="6187300" cy="461635"/>
              </a:xfrm>
              <a:prstGeom prst="rect">
                <a:avLst/>
              </a:prstGeom>
              <a:blipFill>
                <a:blip r:embed="rId16"/>
                <a:stretch>
                  <a:fillRect l="-820"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Google Shape;542;p25">
                <a:extLst>
                  <a:ext uri="{FF2B5EF4-FFF2-40B4-BE49-F238E27FC236}">
                    <a16:creationId xmlns:a16="http://schemas.microsoft.com/office/drawing/2014/main" id="{27B543CE-B2A3-DDB9-09FA-B41BFB78B169}"/>
                  </a:ext>
                </a:extLst>
              </p:cNvPr>
              <p:cNvSpPr txBox="1"/>
              <p:nvPr/>
            </p:nvSpPr>
            <p:spPr>
              <a:xfrm>
                <a:off x="4950600" y="4132786"/>
                <a:ext cx="6403200"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Step 2: for any </a:t>
                </a:r>
                <a14:m>
                  <m:oMath xmlns:m="http://schemas.openxmlformats.org/officeDocument/2006/math">
                    <m:r>
                      <a:rPr lang="en-US" sz="1800" b="1" i="1" dirty="0">
                        <a:latin typeface="Cambria Math" panose="02040503050406030204" pitchFamily="18" charset="0"/>
                        <a:ea typeface="Cabin"/>
                        <a:cs typeface="Cabin"/>
                        <a:sym typeface="Cabin"/>
                      </a:rPr>
                      <m:t>𝝀</m:t>
                    </m:r>
                  </m:oMath>
                </a14:m>
                <a:r>
                  <a:rPr lang="en-US" sz="1800" dirty="0">
                    <a:solidFill>
                      <a:schemeClr val="dk1"/>
                    </a:solidFill>
                    <a:latin typeface="Cabin"/>
                    <a:ea typeface="Cabin"/>
                    <a:cs typeface="Cabin"/>
                    <a:sym typeface="Cabin"/>
                  </a:rPr>
                  <a:t> in grey, want MSR policy with </a:t>
                </a:r>
                <a14:m>
                  <m:oMath xmlns:m="http://schemas.openxmlformats.org/officeDocument/2006/math">
                    <m:sSup>
                      <m:sSupPr>
                        <m:ctrlPr>
                          <a:rPr lang="ar-AE" sz="1800" i="1">
                            <a:solidFill>
                              <a:srgbClr val="7030A0"/>
                            </a:solidFill>
                            <a:latin typeface="Cambria Math" panose="02040503050406030204" pitchFamily="18" charset="0"/>
                            <a:ea typeface="Cabin"/>
                            <a:cs typeface="Cabin"/>
                            <a:sym typeface="Cabin"/>
                          </a:rPr>
                        </m:ctrlPr>
                      </m:sSupPr>
                      <m:e>
                        <m:r>
                          <a:rPr lang="ar-AE" sz="1800" b="1" i="1">
                            <a:solidFill>
                              <a:srgbClr val="7030A0"/>
                            </a:solidFill>
                            <a:latin typeface="Cambria Math" panose="02040503050406030204" pitchFamily="18" charset="0"/>
                            <a:ea typeface="Cabin"/>
                            <a:cs typeface="Cabin"/>
                            <a:sym typeface="Cabin"/>
                          </a:rPr>
                          <m:t>𝝁</m:t>
                        </m:r>
                      </m:e>
                      <m:sup>
                        <m:r>
                          <a:rPr lang="ar-AE" sz="1800" i="1">
                            <a:solidFill>
                              <a:srgbClr val="7030A0"/>
                            </a:solidFill>
                            <a:latin typeface="Cambria Math" panose="02040503050406030204" pitchFamily="18" charset="0"/>
                            <a:ea typeface="Cabin"/>
                            <a:cs typeface="Cabin"/>
                            <a:sym typeface="Cabin"/>
                          </a:rPr>
                          <m:t>∗</m:t>
                        </m:r>
                      </m:sup>
                    </m:sSup>
                    <m:r>
                      <a:rPr lang="en-US" sz="1800" i="1">
                        <a:solidFill>
                          <a:schemeClr val="tx1"/>
                        </a:solidFill>
                        <a:latin typeface="Cambria Math" panose="02040503050406030204" pitchFamily="18" charset="0"/>
                        <a:ea typeface="Cabin"/>
                        <a:cs typeface="Cabin"/>
                        <a:sym typeface="Cabin"/>
                      </a:rPr>
                      <m:t>&gt;</m:t>
                    </m:r>
                    <m:r>
                      <a:rPr lang="en-US" sz="1800" b="1" i="1">
                        <a:solidFill>
                          <a:schemeClr val="tx1"/>
                        </a:solidFill>
                        <a:latin typeface="Cambria Math" panose="02040503050406030204" pitchFamily="18" charset="0"/>
                        <a:ea typeface="Cabin"/>
                        <a:cs typeface="Cabin"/>
                        <a:sym typeface="Cabin"/>
                      </a:rPr>
                      <m:t>𝝀</m:t>
                    </m:r>
                  </m:oMath>
                </a14:m>
                <a:r>
                  <a:rPr lang="en-US" sz="1800" dirty="0">
                    <a:solidFill>
                      <a:schemeClr val="dk1"/>
                    </a:solidFill>
                    <a:latin typeface="Cabin"/>
                    <a:ea typeface="Cabin"/>
                    <a:cs typeface="Cabin"/>
                    <a:sym typeface="Cabin"/>
                  </a:rPr>
                  <a:t> </a:t>
                </a:r>
              </a:p>
            </p:txBody>
          </p:sp>
        </mc:Choice>
        <mc:Fallback xmlns="">
          <p:sp>
            <p:nvSpPr>
              <p:cNvPr id="22" name="Google Shape;542;p25">
                <a:extLst>
                  <a:ext uri="{FF2B5EF4-FFF2-40B4-BE49-F238E27FC236}">
                    <a16:creationId xmlns:a16="http://schemas.microsoft.com/office/drawing/2014/main" id="{27B543CE-B2A3-DDB9-09FA-B41BFB78B169}"/>
                  </a:ext>
                </a:extLst>
              </p:cNvPr>
              <p:cNvSpPr txBox="1">
                <a:spLocks noRot="1" noChangeAspect="1" noMove="1" noResize="1" noEditPoints="1" noAdjustHandles="1" noChangeArrowheads="1" noChangeShapeType="1" noTextEdit="1"/>
              </p:cNvSpPr>
              <p:nvPr/>
            </p:nvSpPr>
            <p:spPr>
              <a:xfrm>
                <a:off x="4950600" y="4132786"/>
                <a:ext cx="6403200" cy="461635"/>
              </a:xfrm>
              <a:prstGeom prst="rect">
                <a:avLst/>
              </a:prstGeom>
              <a:blipFill>
                <a:blip r:embed="rId17"/>
                <a:stretch>
                  <a:fillRect l="-791" b="-8108"/>
                </a:stretch>
              </a:blipFill>
              <a:ln>
                <a:noFill/>
              </a:ln>
            </p:spPr>
            <p:txBody>
              <a:bodyPr/>
              <a:lstStyle/>
              <a:p>
                <a:r>
                  <a:rPr lang="en-US">
                    <a:noFill/>
                  </a:rPr>
                  <a:t> </a:t>
                </a:r>
              </a:p>
            </p:txBody>
          </p:sp>
        </mc:Fallback>
      </mc:AlternateContent>
      <p:grpSp>
        <p:nvGrpSpPr>
          <p:cNvPr id="3" name="Google Shape;816;p30">
            <a:extLst>
              <a:ext uri="{FF2B5EF4-FFF2-40B4-BE49-F238E27FC236}">
                <a16:creationId xmlns:a16="http://schemas.microsoft.com/office/drawing/2014/main" id="{E5DDA6BF-AB0D-96EA-DD73-85B57B5C998B}"/>
              </a:ext>
            </a:extLst>
          </p:cNvPr>
          <p:cNvGrpSpPr/>
          <p:nvPr/>
        </p:nvGrpSpPr>
        <p:grpSpPr>
          <a:xfrm>
            <a:off x="4968211" y="2277882"/>
            <a:ext cx="5393578" cy="755206"/>
            <a:chOff x="5219050" y="3365350"/>
            <a:chExt cx="5584025" cy="1031870"/>
          </a:xfrm>
        </p:grpSpPr>
        <p:sp>
          <p:nvSpPr>
            <p:cNvPr id="4" name="Google Shape;817;p30">
              <a:extLst>
                <a:ext uri="{FF2B5EF4-FFF2-40B4-BE49-F238E27FC236}">
                  <a16:creationId xmlns:a16="http://schemas.microsoft.com/office/drawing/2014/main" id="{7D5AF470-382B-11BD-5C37-E28380473282}"/>
                </a:ext>
              </a:extLst>
            </p:cNvPr>
            <p:cNvSpPr/>
            <p:nvPr/>
          </p:nvSpPr>
          <p:spPr>
            <a:xfrm>
              <a:off x="5219175" y="3366326"/>
              <a:ext cx="5583900" cy="1030894"/>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The class of preemptive MSR policies is throughput-optimal.</a:t>
              </a:r>
            </a:p>
          </p:txBody>
        </p:sp>
        <p:sp>
          <p:nvSpPr>
            <p:cNvPr id="5" name="Google Shape;818;p30">
              <a:extLst>
                <a:ext uri="{FF2B5EF4-FFF2-40B4-BE49-F238E27FC236}">
                  <a16:creationId xmlns:a16="http://schemas.microsoft.com/office/drawing/2014/main" id="{925870C0-CD55-2E86-EFB0-A5337A669BF5}"/>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2 (Preemptive)</a:t>
              </a:r>
              <a:endParaRPr i="1">
                <a:solidFill>
                  <a:schemeClr val="lt1"/>
                </a:solidFill>
                <a:latin typeface="Cabin"/>
                <a:ea typeface="Cabin"/>
                <a:cs typeface="Cabin"/>
                <a:sym typeface="Cabin"/>
              </a:endParaRPr>
            </a:p>
          </p:txBody>
        </p:sp>
      </p:grpSp>
      <p:grpSp>
        <p:nvGrpSpPr>
          <p:cNvPr id="9" name="Google Shape;780;p29">
            <a:extLst>
              <a:ext uri="{FF2B5EF4-FFF2-40B4-BE49-F238E27FC236}">
                <a16:creationId xmlns:a16="http://schemas.microsoft.com/office/drawing/2014/main" id="{E3EA699C-6801-CDA2-FDCF-0D43CEE4C2F7}"/>
              </a:ext>
            </a:extLst>
          </p:cNvPr>
          <p:cNvGrpSpPr/>
          <p:nvPr/>
        </p:nvGrpSpPr>
        <p:grpSpPr>
          <a:xfrm>
            <a:off x="4968210" y="1233810"/>
            <a:ext cx="5044331" cy="700592"/>
            <a:chOff x="5219050" y="3365350"/>
            <a:chExt cx="5584025" cy="1327575"/>
          </a:xfrm>
        </p:grpSpPr>
        <mc:AlternateContent xmlns:mc="http://schemas.openxmlformats.org/markup-compatibility/2006" xmlns:a14="http://schemas.microsoft.com/office/drawing/2010/main">
          <mc:Choice Requires="a14">
            <p:sp>
              <p:nvSpPr>
                <p:cNvPr id="10" name="Google Shape;781;p29">
                  <a:extLst>
                    <a:ext uri="{FF2B5EF4-FFF2-40B4-BE49-F238E27FC236}">
                      <a16:creationId xmlns:a16="http://schemas.microsoft.com/office/drawing/2014/main" id="{8626E6A3-A141-C5E8-B904-E0779002FAF4}"/>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1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For an MSR policy, the system is stable when </a:t>
                  </a:r>
                  <a14:m>
                    <m:oMath xmlns:m="http://schemas.openxmlformats.org/officeDocument/2006/math">
                      <m:sSup>
                        <m:sSupPr>
                          <m:ctrlPr>
                            <a:rPr lang="en-US" sz="1600" b="0" i="1" dirty="0" smtClean="0">
                              <a:latin typeface="Cambria Math" panose="02040503050406030204" pitchFamily="18" charset="0"/>
                              <a:ea typeface="Cabin"/>
                              <a:cs typeface="Cabin"/>
                              <a:sym typeface="Cabin"/>
                            </a:rPr>
                          </m:ctrlPr>
                        </m:sSupPr>
                        <m:e>
                          <m:r>
                            <a:rPr lang="en-US" sz="1600" b="1" i="1" dirty="0" smtClean="0">
                              <a:latin typeface="Cambria Math" panose="02040503050406030204" pitchFamily="18" charset="0"/>
                              <a:ea typeface="Cabin"/>
                              <a:cs typeface="Cabin"/>
                              <a:sym typeface="Cabin"/>
                            </a:rPr>
                            <m:t>𝝁</m:t>
                          </m:r>
                        </m:e>
                        <m:sup>
                          <m:r>
                            <a:rPr lang="en-US" sz="1600" b="0" i="1" dirty="0" smtClean="0">
                              <a:latin typeface="Cambria Math" panose="02040503050406030204" pitchFamily="18" charset="0"/>
                              <a:ea typeface="Cabin"/>
                              <a:cs typeface="Cabin"/>
                              <a:sym typeface="Cabin"/>
                            </a:rPr>
                            <m:t>∗</m:t>
                          </m:r>
                        </m:sup>
                      </m:sSup>
                      <m:r>
                        <a:rPr lang="en-US" sz="1600" b="0" i="1" dirty="0" smtClean="0">
                          <a:latin typeface="Cambria Math" panose="02040503050406030204" pitchFamily="18" charset="0"/>
                          <a:ea typeface="Cabin"/>
                          <a:cs typeface="Cabin"/>
                          <a:sym typeface="Cabin"/>
                        </a:rPr>
                        <m:t>&gt;</m:t>
                      </m:r>
                      <m:r>
                        <a:rPr lang="en-US" sz="1600" b="1" i="1" dirty="0" smtClean="0">
                          <a:latin typeface="Cambria Math" panose="02040503050406030204" pitchFamily="18" charset="0"/>
                          <a:ea typeface="Cabin"/>
                          <a:cs typeface="Cabin"/>
                          <a:sym typeface="Cabin"/>
                        </a:rPr>
                        <m:t>𝝀</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10" name="Google Shape;781;p29">
                  <a:extLst>
                    <a:ext uri="{FF2B5EF4-FFF2-40B4-BE49-F238E27FC236}">
                      <a16:creationId xmlns:a16="http://schemas.microsoft.com/office/drawing/2014/main" id="{8626E6A3-A141-C5E8-B904-E0779002FAF4}"/>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18"/>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1" name="Google Shape;782;p29">
              <a:extLst>
                <a:ext uri="{FF2B5EF4-FFF2-40B4-BE49-F238E27FC236}">
                  <a16:creationId xmlns:a16="http://schemas.microsoft.com/office/drawing/2014/main" id="{13017B4E-8218-7DFC-3F0D-44F9FCF820DE}"/>
                </a:ext>
              </a:extLst>
            </p:cNvPr>
            <p:cNvSpPr/>
            <p:nvPr/>
          </p:nvSpPr>
          <p:spPr>
            <a:xfrm>
              <a:off x="5219050" y="3365350"/>
              <a:ext cx="5583900" cy="43084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1 (Stability conditions)</a:t>
              </a:r>
              <a:endParaRPr i="1">
                <a:solidFill>
                  <a:schemeClr val="lt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26" name="Google Shape;542;p25">
                <a:extLst>
                  <a:ext uri="{FF2B5EF4-FFF2-40B4-BE49-F238E27FC236}">
                    <a16:creationId xmlns:a16="http://schemas.microsoft.com/office/drawing/2014/main" id="{53C58833-BF8C-3B8C-BEB6-AA6213152B6C}"/>
                  </a:ext>
                </a:extLst>
              </p:cNvPr>
              <p:cNvSpPr txBox="1"/>
              <p:nvPr/>
            </p:nvSpPr>
            <p:spPr>
              <a:xfrm>
                <a:off x="4950599" y="4479310"/>
                <a:ext cx="6869365"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Step 3: extend </a:t>
                </a:r>
                <a14:m>
                  <m:oMath xmlns:m="http://schemas.openxmlformats.org/officeDocument/2006/math">
                    <m:r>
                      <a:rPr lang="en-US" sz="1800" b="1" i="1" dirty="0">
                        <a:latin typeface="Cambria Math" panose="02040503050406030204" pitchFamily="18" charset="0"/>
                        <a:ea typeface="Cabin"/>
                        <a:cs typeface="Cabin"/>
                        <a:sym typeface="Cabin"/>
                      </a:rPr>
                      <m:t>𝝀</m:t>
                    </m:r>
                  </m:oMath>
                </a14:m>
                <a:r>
                  <a:rPr lang="en-US" sz="1800" dirty="0">
                    <a:solidFill>
                      <a:schemeClr val="dk1"/>
                    </a:solidFill>
                    <a:latin typeface="Cabin"/>
                    <a:ea typeface="Cabin"/>
                    <a:cs typeface="Cabin"/>
                    <a:sym typeface="Cabin"/>
                  </a:rPr>
                  <a:t> to intersect with the boundary and get </a:t>
                </a:r>
                <a14:m>
                  <m:oMath xmlns:m="http://schemas.openxmlformats.org/officeDocument/2006/math">
                    <m:sSup>
                      <m:sSupPr>
                        <m:ctrlPr>
                          <a:rPr lang="ar-AE" sz="1800" i="1">
                            <a:solidFill>
                              <a:srgbClr val="7030A0"/>
                            </a:solidFill>
                            <a:latin typeface="Cambria Math" panose="02040503050406030204" pitchFamily="18" charset="0"/>
                            <a:ea typeface="Cabin"/>
                            <a:cs typeface="Cabin"/>
                            <a:sym typeface="Cabin"/>
                          </a:rPr>
                        </m:ctrlPr>
                      </m:sSupPr>
                      <m:e>
                        <m:r>
                          <a:rPr lang="ar-AE" sz="1800" b="1" i="1">
                            <a:solidFill>
                              <a:srgbClr val="7030A0"/>
                            </a:solidFill>
                            <a:latin typeface="Cambria Math" panose="02040503050406030204" pitchFamily="18" charset="0"/>
                            <a:ea typeface="Cabin"/>
                            <a:cs typeface="Cabin"/>
                            <a:sym typeface="Cabin"/>
                          </a:rPr>
                          <m:t>𝝁</m:t>
                        </m:r>
                      </m:e>
                      <m:sup>
                        <m:r>
                          <a:rPr lang="ar-AE" sz="1800" i="1">
                            <a:solidFill>
                              <a:srgbClr val="7030A0"/>
                            </a:solidFill>
                            <a:latin typeface="Cambria Math" panose="02040503050406030204" pitchFamily="18" charset="0"/>
                            <a:ea typeface="Cabin"/>
                            <a:cs typeface="Cabin"/>
                            <a:sym typeface="Cabin"/>
                          </a:rPr>
                          <m:t>∗</m:t>
                        </m:r>
                      </m:sup>
                    </m:sSup>
                  </m:oMath>
                </a14:m>
                <a:endParaRPr lang="en-US" sz="1800" b="1" dirty="0">
                  <a:solidFill>
                    <a:schemeClr val="dk1"/>
                  </a:solidFill>
                  <a:latin typeface="Cabin"/>
                  <a:ea typeface="Cabin"/>
                  <a:cs typeface="Cabin"/>
                  <a:sym typeface="Cabin"/>
                </a:endParaRPr>
              </a:p>
            </p:txBody>
          </p:sp>
        </mc:Choice>
        <mc:Fallback xmlns="">
          <p:sp>
            <p:nvSpPr>
              <p:cNvPr id="26" name="Google Shape;542;p25">
                <a:extLst>
                  <a:ext uri="{FF2B5EF4-FFF2-40B4-BE49-F238E27FC236}">
                    <a16:creationId xmlns:a16="http://schemas.microsoft.com/office/drawing/2014/main" id="{53C58833-BF8C-3B8C-BEB6-AA6213152B6C}"/>
                  </a:ext>
                </a:extLst>
              </p:cNvPr>
              <p:cNvSpPr txBox="1">
                <a:spLocks noRot="1" noChangeAspect="1" noMove="1" noResize="1" noEditPoints="1" noAdjustHandles="1" noChangeArrowheads="1" noChangeShapeType="1" noTextEdit="1"/>
              </p:cNvSpPr>
              <p:nvPr/>
            </p:nvSpPr>
            <p:spPr>
              <a:xfrm>
                <a:off x="4950599" y="4479310"/>
                <a:ext cx="6869365" cy="461635"/>
              </a:xfrm>
              <a:prstGeom prst="rect">
                <a:avLst/>
              </a:prstGeom>
              <a:blipFill>
                <a:blip r:embed="rId19"/>
                <a:stretch>
                  <a:fillRect l="-738" b="-7895"/>
                </a:stretch>
              </a:blipFill>
              <a:ln>
                <a:noFill/>
              </a:ln>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EB70A39D-B170-6247-A7E6-15FF48DAFBCE}"/>
              </a:ext>
            </a:extLst>
          </p:cNvPr>
          <p:cNvCxnSpPr>
            <a:cxnSpLocks/>
          </p:cNvCxnSpPr>
          <p:nvPr/>
        </p:nvCxnSpPr>
        <p:spPr>
          <a:xfrm flipV="1">
            <a:off x="549869" y="3154850"/>
            <a:ext cx="2203670" cy="610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Google Shape;542;p25">
                <a:extLst>
                  <a:ext uri="{FF2B5EF4-FFF2-40B4-BE49-F238E27FC236}">
                    <a16:creationId xmlns:a16="http://schemas.microsoft.com/office/drawing/2014/main" id="{3E21483E-2498-8722-D803-1F8DE06DBD38}"/>
                  </a:ext>
                </a:extLst>
              </p:cNvPr>
              <p:cNvSpPr txBox="1"/>
              <p:nvPr/>
            </p:nvSpPr>
            <p:spPr>
              <a:xfrm>
                <a:off x="4968210" y="4822279"/>
                <a:ext cx="6869365"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Step 4: </a:t>
                </a:r>
                <a14:m>
                  <m:oMath xmlns:m="http://schemas.openxmlformats.org/officeDocument/2006/math">
                    <m:sSup>
                      <m:sSupPr>
                        <m:ctrlPr>
                          <a:rPr lang="ar-AE" sz="1800" i="1">
                            <a:solidFill>
                              <a:srgbClr val="7030A0"/>
                            </a:solidFill>
                            <a:latin typeface="Cambria Math" panose="02040503050406030204" pitchFamily="18" charset="0"/>
                            <a:ea typeface="Cabin"/>
                            <a:cs typeface="Cabin"/>
                            <a:sym typeface="Cabin"/>
                          </a:rPr>
                        </m:ctrlPr>
                      </m:sSupPr>
                      <m:e>
                        <m:r>
                          <a:rPr lang="ar-AE" sz="1800" b="1" i="1">
                            <a:solidFill>
                              <a:srgbClr val="7030A0"/>
                            </a:solidFill>
                            <a:latin typeface="Cambria Math" panose="02040503050406030204" pitchFamily="18" charset="0"/>
                            <a:ea typeface="Cabin"/>
                            <a:cs typeface="Cabin"/>
                            <a:sym typeface="Cabin"/>
                          </a:rPr>
                          <m:t>𝝁</m:t>
                        </m:r>
                      </m:e>
                      <m:sup>
                        <m:r>
                          <a:rPr lang="ar-AE" sz="1800" i="1">
                            <a:solidFill>
                              <a:srgbClr val="7030A0"/>
                            </a:solidFill>
                            <a:latin typeface="Cambria Math" panose="02040503050406030204" pitchFamily="18" charset="0"/>
                            <a:ea typeface="Cabin"/>
                            <a:cs typeface="Cabin"/>
                            <a:sym typeface="Cabin"/>
                          </a:rPr>
                          <m:t>∗</m:t>
                        </m:r>
                      </m:sup>
                    </m:sSup>
                  </m:oMath>
                </a14:m>
                <a:r>
                  <a:rPr lang="en-US" sz="1800" b="1" dirty="0">
                    <a:solidFill>
                      <a:schemeClr val="dk1"/>
                    </a:solidFill>
                    <a:latin typeface="Cabin"/>
                    <a:ea typeface="Cabin"/>
                    <a:cs typeface="Cabin"/>
                    <a:sym typeface="Cabin"/>
                  </a:rPr>
                  <a:t> </a:t>
                </a:r>
                <a:r>
                  <a:rPr lang="en-US" sz="1800" dirty="0">
                    <a:solidFill>
                      <a:schemeClr val="dk1"/>
                    </a:solidFill>
                    <a:latin typeface="Cabin"/>
                    <a:ea typeface="Cabin"/>
                    <a:cs typeface="Cabin"/>
                    <a:sym typeface="Cabin"/>
                  </a:rPr>
                  <a:t>is a convex combination of feasible schedules</a:t>
                </a:r>
                <a:endParaRPr lang="en-US" sz="1800" b="1" dirty="0">
                  <a:solidFill>
                    <a:schemeClr val="dk1"/>
                  </a:solidFill>
                  <a:latin typeface="Cabin"/>
                  <a:ea typeface="Cabin"/>
                  <a:cs typeface="Cabin"/>
                  <a:sym typeface="Cabin"/>
                </a:endParaRPr>
              </a:p>
            </p:txBody>
          </p:sp>
        </mc:Choice>
        <mc:Fallback xmlns="">
          <p:sp>
            <p:nvSpPr>
              <p:cNvPr id="15" name="Google Shape;542;p25">
                <a:extLst>
                  <a:ext uri="{FF2B5EF4-FFF2-40B4-BE49-F238E27FC236}">
                    <a16:creationId xmlns:a16="http://schemas.microsoft.com/office/drawing/2014/main" id="{3E21483E-2498-8722-D803-1F8DE06DBD38}"/>
                  </a:ext>
                </a:extLst>
              </p:cNvPr>
              <p:cNvSpPr txBox="1">
                <a:spLocks noRot="1" noChangeAspect="1" noMove="1" noResize="1" noEditPoints="1" noAdjustHandles="1" noChangeArrowheads="1" noChangeShapeType="1" noTextEdit="1"/>
              </p:cNvSpPr>
              <p:nvPr/>
            </p:nvSpPr>
            <p:spPr>
              <a:xfrm>
                <a:off x="4968210" y="4822279"/>
                <a:ext cx="6869365" cy="461635"/>
              </a:xfrm>
              <a:prstGeom prst="rect">
                <a:avLst/>
              </a:prstGeom>
              <a:blipFill>
                <a:blip r:embed="rId20"/>
                <a:stretch>
                  <a:fillRect l="-738" b="-7895"/>
                </a:stretch>
              </a:blipFill>
              <a:ln>
                <a:noFill/>
              </a:ln>
            </p:spPr>
            <p:txBody>
              <a:bodyPr/>
              <a:lstStyle/>
              <a:p>
                <a:r>
                  <a:rPr lang="en-US">
                    <a:noFill/>
                  </a:rPr>
                  <a:t> </a:t>
                </a:r>
              </a:p>
            </p:txBody>
          </p:sp>
        </mc:Fallback>
      </mc:AlternateContent>
      <p:sp>
        <p:nvSpPr>
          <p:cNvPr id="16" name="Google Shape;542;p25">
            <a:extLst>
              <a:ext uri="{FF2B5EF4-FFF2-40B4-BE49-F238E27FC236}">
                <a16:creationId xmlns:a16="http://schemas.microsoft.com/office/drawing/2014/main" id="{CE86AE7C-069E-E987-7C62-6B264C11E5E0}"/>
              </a:ext>
            </a:extLst>
          </p:cNvPr>
          <p:cNvSpPr txBox="1"/>
          <p:nvPr/>
        </p:nvSpPr>
        <p:spPr>
          <a:xfrm>
            <a:off x="4950599" y="5183579"/>
            <a:ext cx="7223791" cy="461635"/>
          </a:xfrm>
          <a:prstGeom prst="rect">
            <a:avLst/>
          </a:prstGeom>
          <a:noFill/>
          <a:ln>
            <a:noFill/>
          </a:ln>
        </p:spPr>
        <p:txBody>
          <a:bodyPr spcFirstLastPara="1" wrap="square" lIns="91425" tIns="91425" rIns="91425" bIns="91425" anchor="t" anchorCtr="0">
            <a:spAutoFit/>
          </a:bodyPr>
          <a:lstStyle/>
          <a:p>
            <a:pPr lvl="0"/>
            <a:r>
              <a:rPr lang="en-US" sz="1800" b="1" dirty="0">
                <a:solidFill>
                  <a:srgbClr val="C00000"/>
                </a:solidFill>
                <a:latin typeface="Cabin"/>
                <a:ea typeface="Cabin"/>
                <a:cs typeface="Cabin"/>
                <a:sym typeface="Cabin"/>
              </a:rPr>
              <a:t>Exists CTMC with corresponding schedules and limiting distribution</a:t>
            </a:r>
          </a:p>
        </p:txBody>
      </p:sp>
    </p:spTree>
    <p:custDataLst>
      <p:tags r:id="rId1"/>
    </p:custDataLst>
    <p:extLst>
      <p:ext uri="{BB962C8B-B14F-4D97-AF65-F5344CB8AC3E}">
        <p14:creationId xmlns:p14="http://schemas.microsoft.com/office/powerpoint/2010/main" val="15682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1000"/>
                                        <p:tgtEl>
                                          <p:spTgt spid="41"/>
                                        </p:tgtEl>
                                      </p:cBhvr>
                                    </p:animEffec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39" grpId="0" animBg="1"/>
      <p:bldP spid="18" grpId="0"/>
      <p:bldP spid="20" grpId="0"/>
      <p:bldP spid="22" grpId="0"/>
      <p:bldP spid="26"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8">
          <a:extLst>
            <a:ext uri="{FF2B5EF4-FFF2-40B4-BE49-F238E27FC236}">
              <a16:creationId xmlns:a16="http://schemas.microsoft.com/office/drawing/2014/main" id="{604DA7E2-D1BB-62CC-2CC1-9F2D0F784B5D}"/>
            </a:ext>
          </a:extLst>
        </p:cNvPr>
        <p:cNvGrpSpPr/>
        <p:nvPr/>
      </p:nvGrpSpPr>
      <p:grpSpPr>
        <a:xfrm>
          <a:off x="0" y="0"/>
          <a:ext cx="0" cy="0"/>
          <a:chOff x="0" y="0"/>
          <a:chExt cx="0" cy="0"/>
        </a:xfrm>
      </p:grpSpPr>
      <p:sp>
        <p:nvSpPr>
          <p:cNvPr id="669" name="Google Shape;669;p27">
            <a:extLst>
              <a:ext uri="{FF2B5EF4-FFF2-40B4-BE49-F238E27FC236}">
                <a16:creationId xmlns:a16="http://schemas.microsoft.com/office/drawing/2014/main" id="{FCB246B1-2A60-69DC-2D53-31C5C8F3986E}"/>
              </a:ext>
            </a:extLst>
          </p:cNvPr>
          <p:cNvSpPr txBox="1">
            <a:spLocks noGrp="1"/>
          </p:cNvSpPr>
          <p:nvPr>
            <p:ph type="title"/>
          </p:nvPr>
        </p:nvSpPr>
        <p:spPr>
          <a:xfrm>
            <a:off x="284306" y="-6845"/>
            <a:ext cx="11666135"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dirty="0"/>
              <a:t>How to Construct a Stable Preemptive MSR Policy?</a:t>
            </a:r>
            <a:endParaRPr sz="3400" dirty="0"/>
          </a:p>
        </p:txBody>
      </p:sp>
      <p:sp>
        <p:nvSpPr>
          <p:cNvPr id="670" name="Google Shape;670;p27">
            <a:extLst>
              <a:ext uri="{FF2B5EF4-FFF2-40B4-BE49-F238E27FC236}">
                <a16:creationId xmlns:a16="http://schemas.microsoft.com/office/drawing/2014/main" id="{3D881F90-631E-ACBC-9210-908003A34964}"/>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grpSp>
        <p:nvGrpSpPr>
          <p:cNvPr id="30" name="Google Shape;816;p30">
            <a:extLst>
              <a:ext uri="{FF2B5EF4-FFF2-40B4-BE49-F238E27FC236}">
                <a16:creationId xmlns:a16="http://schemas.microsoft.com/office/drawing/2014/main" id="{2CAC1A76-F4B0-28C8-5851-4AE5E861BBEB}"/>
              </a:ext>
            </a:extLst>
          </p:cNvPr>
          <p:cNvGrpSpPr/>
          <p:nvPr/>
        </p:nvGrpSpPr>
        <p:grpSpPr>
          <a:xfrm>
            <a:off x="4624826" y="4661196"/>
            <a:ext cx="6306194" cy="1184040"/>
            <a:chOff x="5219050" y="3365350"/>
            <a:chExt cx="5584025" cy="1327575"/>
          </a:xfrm>
        </p:grpSpPr>
        <mc:AlternateContent xmlns:mc="http://schemas.openxmlformats.org/markup-compatibility/2006" xmlns:a14="http://schemas.microsoft.com/office/drawing/2010/main">
          <mc:Choice Requires="a14">
            <p:sp>
              <p:nvSpPr>
                <p:cNvPr id="31" name="Google Shape;817;p30">
                  <a:extLst>
                    <a:ext uri="{FF2B5EF4-FFF2-40B4-BE49-F238E27FC236}">
                      <a16:creationId xmlns:a16="http://schemas.microsoft.com/office/drawing/2014/main" id="{BA4068F5-3196-2C84-6991-A47D7F2E119B}"/>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We can construct a stable preemptive MSR policy with at most </a:t>
                  </a:r>
                  <a14:m>
                    <m:oMath xmlns:m="http://schemas.openxmlformats.org/officeDocument/2006/math">
                      <m:r>
                        <a:rPr lang="en-US" sz="1600" b="0" i="1" smtClean="0">
                          <a:latin typeface="Cambria Math" panose="02040503050406030204" pitchFamily="18" charset="0"/>
                          <a:ea typeface="Cabin"/>
                          <a:cs typeface="Cabin"/>
                          <a:sym typeface="Cabin"/>
                        </a:rPr>
                        <m:t>𝐾</m:t>
                      </m:r>
                    </m:oMath>
                  </a14:m>
                  <a:r>
                    <a:rPr lang="en-US" sz="1600" dirty="0">
                      <a:latin typeface="Cabin"/>
                      <a:ea typeface="Cabin"/>
                      <a:cs typeface="Cabin"/>
                      <a:sym typeface="Cabin"/>
                    </a:rPr>
                    <a:t> schedules by solving a Mixed Integer Quadratic Constrained Program (MIQCP).</a:t>
                  </a:r>
                </a:p>
              </p:txBody>
            </p:sp>
          </mc:Choice>
          <mc:Fallback xmlns="">
            <p:sp>
              <p:nvSpPr>
                <p:cNvPr id="31" name="Google Shape;817;p30">
                  <a:extLst>
                    <a:ext uri="{FF2B5EF4-FFF2-40B4-BE49-F238E27FC236}">
                      <a16:creationId xmlns:a16="http://schemas.microsoft.com/office/drawing/2014/main" id="{BA4068F5-3196-2C84-6991-A47D7F2E119B}"/>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6"/>
                  <a:stretch>
                    <a:fillRect b="-210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32" name="Google Shape;818;p30">
              <a:extLst>
                <a:ext uri="{FF2B5EF4-FFF2-40B4-BE49-F238E27FC236}">
                  <a16:creationId xmlns:a16="http://schemas.microsoft.com/office/drawing/2014/main" id="{3BA0EB2D-DBBC-A8A8-A35B-12BF2BD32472}"/>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Corollary 3 (Preemptive)</a:t>
              </a:r>
              <a:endParaRPr i="1" dirty="0">
                <a:solidFill>
                  <a:schemeClr val="lt1"/>
                </a:solidFill>
                <a:latin typeface="Cabin"/>
                <a:ea typeface="Cabin"/>
                <a:cs typeface="Cabin"/>
                <a:sym typeface="Cabin"/>
              </a:endParaRPr>
            </a:p>
          </p:txBody>
        </p:sp>
      </p:grpSp>
      <p:sp>
        <p:nvSpPr>
          <p:cNvPr id="34" name="Left Brace 33">
            <a:extLst>
              <a:ext uri="{FF2B5EF4-FFF2-40B4-BE49-F238E27FC236}">
                <a16:creationId xmlns:a16="http://schemas.microsoft.com/office/drawing/2014/main" id="{26FB537B-B471-4102-842F-0F88C7D83C61}"/>
              </a:ext>
            </a:extLst>
          </p:cNvPr>
          <p:cNvSpPr/>
          <p:nvPr/>
        </p:nvSpPr>
        <p:spPr>
          <a:xfrm>
            <a:off x="4909771" y="3032203"/>
            <a:ext cx="116973" cy="797664"/>
          </a:xfrm>
          <a:prstGeom prst="leftBrace">
            <a:avLst/>
          </a:pr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6" name="Google Shape;542;p25">
            <a:extLst>
              <a:ext uri="{FF2B5EF4-FFF2-40B4-BE49-F238E27FC236}">
                <a16:creationId xmlns:a16="http://schemas.microsoft.com/office/drawing/2014/main" id="{11D4F16B-6874-5833-496E-D07547002DF6}"/>
              </a:ext>
            </a:extLst>
          </p:cNvPr>
          <p:cNvSpPr txBox="1"/>
          <p:nvPr/>
        </p:nvSpPr>
        <p:spPr>
          <a:xfrm>
            <a:off x="4829975" y="1645535"/>
            <a:ext cx="5175674"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Variables: candidate schedules, </a:t>
            </a:r>
          </a:p>
          <a:p>
            <a:pPr marL="0" lvl="0" indent="0" algn="l" rtl="0">
              <a:spcBef>
                <a:spcPts val="0"/>
              </a:spcBef>
              <a:spcAft>
                <a:spcPts val="0"/>
              </a:spcAft>
              <a:buNone/>
            </a:pPr>
            <a:r>
              <a:rPr lang="en-US" sz="1800" dirty="0">
                <a:solidFill>
                  <a:schemeClr val="dk1"/>
                </a:solidFill>
                <a:latin typeface="Cabin"/>
                <a:ea typeface="Cabin"/>
                <a:cs typeface="Cabin"/>
                <a:sym typeface="Cabin"/>
              </a:rPr>
              <a:t>limiting distribution of the modulating process</a:t>
            </a:r>
            <a:endParaRPr lang="en-US" sz="1800" b="0" dirty="0">
              <a:solidFill>
                <a:schemeClr val="dk1"/>
              </a:solidFill>
              <a:latin typeface="Cabin"/>
              <a:ea typeface="Cabin"/>
              <a:cs typeface="Cabin"/>
              <a:sym typeface="Cabin"/>
            </a:endParaRPr>
          </a:p>
        </p:txBody>
      </p:sp>
      <p:sp>
        <p:nvSpPr>
          <p:cNvPr id="37" name="Google Shape;542;p25">
            <a:extLst>
              <a:ext uri="{FF2B5EF4-FFF2-40B4-BE49-F238E27FC236}">
                <a16:creationId xmlns:a16="http://schemas.microsoft.com/office/drawing/2014/main" id="{4BF2BABE-8D3B-E042-DC7E-C7D1A006F033}"/>
              </a:ext>
            </a:extLst>
          </p:cNvPr>
          <p:cNvSpPr txBox="1"/>
          <p:nvPr/>
        </p:nvSpPr>
        <p:spPr>
          <a:xfrm>
            <a:off x="5026744" y="2876200"/>
            <a:ext cx="598055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Constraint 1: Feasible candidate schedules (green dots)</a:t>
            </a:r>
            <a:endParaRPr lang="en-US" sz="1800" b="0" dirty="0">
              <a:solidFill>
                <a:schemeClr val="dk1"/>
              </a:solidFill>
              <a:latin typeface="Cabin"/>
              <a:ea typeface="Cabin"/>
              <a:cs typeface="Cabin"/>
              <a:sym typeface="Cabin"/>
            </a:endParaRPr>
          </a:p>
        </p:txBody>
      </p:sp>
      <p:sp>
        <p:nvSpPr>
          <p:cNvPr id="38" name="Google Shape;542;p25">
            <a:extLst>
              <a:ext uri="{FF2B5EF4-FFF2-40B4-BE49-F238E27FC236}">
                <a16:creationId xmlns:a16="http://schemas.microsoft.com/office/drawing/2014/main" id="{8251F3D1-5D6E-005D-E873-12A82692D5CC}"/>
              </a:ext>
            </a:extLst>
          </p:cNvPr>
          <p:cNvSpPr txBox="1"/>
          <p:nvPr/>
        </p:nvSpPr>
        <p:spPr>
          <a:xfrm>
            <a:off x="5026744" y="3214349"/>
            <a:ext cx="631725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Constraint 2: Pick a limiting distribution (probabilities sum to 1)</a:t>
            </a:r>
            <a:endParaRPr lang="en-US" sz="1800" b="0" dirty="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2" name="Google Shape;542;p25">
                <a:extLst>
                  <a:ext uri="{FF2B5EF4-FFF2-40B4-BE49-F238E27FC236}">
                    <a16:creationId xmlns:a16="http://schemas.microsoft.com/office/drawing/2014/main" id="{D2B37AD3-264A-CFDC-7663-962503E5005C}"/>
                  </a:ext>
                </a:extLst>
              </p:cNvPr>
              <p:cNvSpPr txBox="1"/>
              <p:nvPr/>
            </p:nvSpPr>
            <p:spPr>
              <a:xfrm>
                <a:off x="5026744" y="3552498"/>
                <a:ext cx="6306195" cy="461635"/>
              </a:xfrm>
              <a:prstGeom prst="rect">
                <a:avLst/>
              </a:prstGeom>
              <a:noFill/>
              <a:ln>
                <a:noFill/>
              </a:ln>
            </p:spPr>
            <p:txBody>
              <a:bodyPr spcFirstLastPara="1" wrap="square" lIns="91425" tIns="91425" rIns="91425" bIns="91425" anchor="t" anchorCtr="0">
                <a:spAutoFit/>
              </a:bodyPr>
              <a:lstStyle/>
              <a:p>
                <a:pPr lvl="0"/>
                <a:r>
                  <a:rPr lang="en-US" sz="1800" dirty="0">
                    <a:solidFill>
                      <a:schemeClr val="dk1"/>
                    </a:solidFill>
                    <a:latin typeface="Cabin"/>
                    <a:ea typeface="Cabin"/>
                    <a:cs typeface="Cabin"/>
                    <a:sym typeface="Cabin"/>
                  </a:rPr>
                  <a:t>Constraint 3: Average schedule lies above </a:t>
                </a:r>
                <a14:m>
                  <m:oMath xmlns:m="http://schemas.openxmlformats.org/officeDocument/2006/math">
                    <m:r>
                      <a:rPr lang="en-US" sz="1800" b="1" i="1">
                        <a:solidFill>
                          <a:schemeClr val="dk1"/>
                        </a:solidFill>
                        <a:latin typeface="Cambria Math" panose="02040503050406030204" pitchFamily="18" charset="0"/>
                        <a:ea typeface="Cabin"/>
                        <a:cs typeface="Cabin"/>
                        <a:sym typeface="Cabin"/>
                      </a:rPr>
                      <m:t>𝝀</m:t>
                    </m:r>
                  </m:oMath>
                </a14:m>
                <a:r>
                  <a:rPr lang="en-US" sz="1800" b="0" dirty="0">
                    <a:solidFill>
                      <a:schemeClr val="dk1"/>
                    </a:solidFill>
                    <a:latin typeface="Cabin"/>
                    <a:ea typeface="Cabin"/>
                    <a:cs typeface="Cabin"/>
                    <a:sym typeface="Cabin"/>
                  </a:rPr>
                  <a:t> (Stability condition)</a:t>
                </a:r>
              </a:p>
            </p:txBody>
          </p:sp>
        </mc:Choice>
        <mc:Fallback xmlns="">
          <p:sp>
            <p:nvSpPr>
              <p:cNvPr id="2" name="Google Shape;542;p25">
                <a:extLst>
                  <a:ext uri="{FF2B5EF4-FFF2-40B4-BE49-F238E27FC236}">
                    <a16:creationId xmlns:a16="http://schemas.microsoft.com/office/drawing/2014/main" id="{D2B37AD3-264A-CFDC-7663-962503E5005C}"/>
                  </a:ext>
                </a:extLst>
              </p:cNvPr>
              <p:cNvSpPr txBox="1">
                <a:spLocks noRot="1" noChangeAspect="1" noMove="1" noResize="1" noEditPoints="1" noAdjustHandles="1" noChangeArrowheads="1" noChangeShapeType="1" noTextEdit="1"/>
              </p:cNvSpPr>
              <p:nvPr/>
            </p:nvSpPr>
            <p:spPr>
              <a:xfrm>
                <a:off x="5026744" y="3552498"/>
                <a:ext cx="6306195" cy="461635"/>
              </a:xfrm>
              <a:prstGeom prst="rect">
                <a:avLst/>
              </a:prstGeom>
              <a:blipFill>
                <a:blip r:embed="rId7"/>
                <a:stretch>
                  <a:fillRect l="-1006" r="-604" b="-10811"/>
                </a:stretch>
              </a:blipFill>
              <a:ln>
                <a:noFill/>
              </a:ln>
            </p:spPr>
            <p:txBody>
              <a:bodyPr/>
              <a:lstStyle/>
              <a:p>
                <a:r>
                  <a:rPr lang="en-US">
                    <a:noFill/>
                  </a:rPr>
                  <a:t> </a:t>
                </a:r>
              </a:p>
            </p:txBody>
          </p:sp>
        </mc:Fallback>
      </mc:AlternateContent>
      <p:sp>
        <p:nvSpPr>
          <p:cNvPr id="29" name="Google Shape;542;p25">
            <a:extLst>
              <a:ext uri="{FF2B5EF4-FFF2-40B4-BE49-F238E27FC236}">
                <a16:creationId xmlns:a16="http://schemas.microsoft.com/office/drawing/2014/main" id="{55A2AB6F-E8B1-AE90-99D0-4B27103AF151}"/>
              </a:ext>
            </a:extLst>
          </p:cNvPr>
          <p:cNvSpPr txBox="1"/>
          <p:nvPr/>
        </p:nvSpPr>
        <p:spPr>
          <a:xfrm>
            <a:off x="4829975" y="1297901"/>
            <a:ext cx="517567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Cabin"/>
                <a:ea typeface="Cabin"/>
                <a:cs typeface="Cabin"/>
                <a:sym typeface="Cabin"/>
              </a:rPr>
              <a:t>Offline Optimization Problem</a:t>
            </a:r>
          </a:p>
        </p:txBody>
      </p:sp>
      <p:grpSp>
        <p:nvGrpSpPr>
          <p:cNvPr id="61" name="Group 60">
            <a:extLst>
              <a:ext uri="{FF2B5EF4-FFF2-40B4-BE49-F238E27FC236}">
                <a16:creationId xmlns:a16="http://schemas.microsoft.com/office/drawing/2014/main" id="{0C7C4268-9B9D-CB05-5FDC-2A7B007E238C}"/>
              </a:ext>
            </a:extLst>
          </p:cNvPr>
          <p:cNvGrpSpPr/>
          <p:nvPr/>
        </p:nvGrpSpPr>
        <p:grpSpPr>
          <a:xfrm>
            <a:off x="74848" y="1248441"/>
            <a:ext cx="4026325" cy="2617512"/>
            <a:chOff x="74848" y="1248441"/>
            <a:chExt cx="4026325" cy="2617512"/>
          </a:xfrm>
        </p:grpSpPr>
        <p:sp>
          <p:nvSpPr>
            <p:cNvPr id="27" name="Freeform 26">
              <a:extLst>
                <a:ext uri="{FF2B5EF4-FFF2-40B4-BE49-F238E27FC236}">
                  <a16:creationId xmlns:a16="http://schemas.microsoft.com/office/drawing/2014/main" id="{41759AA5-A552-610A-0573-3EE3505C7615}"/>
                </a:ext>
              </a:extLst>
            </p:cNvPr>
            <p:cNvSpPr/>
            <p:nvPr/>
          </p:nvSpPr>
          <p:spPr>
            <a:xfrm>
              <a:off x="516565" y="2202676"/>
              <a:ext cx="2775207" cy="1611665"/>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711;p27">
              <a:extLst>
                <a:ext uri="{FF2B5EF4-FFF2-40B4-BE49-F238E27FC236}">
                  <a16:creationId xmlns:a16="http://schemas.microsoft.com/office/drawing/2014/main" id="{3B621B8A-85B3-64E7-E3C0-1C20718DB9F4}"/>
                </a:ext>
              </a:extLst>
            </p:cNvPr>
            <p:cNvSpPr/>
            <p:nvPr/>
          </p:nvSpPr>
          <p:spPr>
            <a:xfrm>
              <a:off x="1360311" y="2940169"/>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33" name="Google Shape;712;p27">
              <a:extLst>
                <a:ext uri="{FF2B5EF4-FFF2-40B4-BE49-F238E27FC236}">
                  <a16:creationId xmlns:a16="http://schemas.microsoft.com/office/drawing/2014/main" id="{81CA64D5-D1A9-39ED-4433-196AD43D8DA8}"/>
                </a:ext>
              </a:extLst>
            </p:cNvPr>
            <p:cNvCxnSpPr/>
            <p:nvPr/>
          </p:nvCxnSpPr>
          <p:spPr>
            <a:xfrm rot="10800000">
              <a:off x="505951" y="1850360"/>
              <a:ext cx="0" cy="1962613"/>
            </a:xfrm>
            <a:prstGeom prst="straightConnector1">
              <a:avLst/>
            </a:prstGeom>
            <a:noFill/>
            <a:ln w="9525" cap="flat" cmpd="sng">
              <a:solidFill>
                <a:schemeClr val="dk2"/>
              </a:solidFill>
              <a:prstDash val="solid"/>
              <a:round/>
              <a:headEnd type="none" w="med" len="med"/>
              <a:tailEnd type="triangle" w="med" len="med"/>
            </a:ln>
          </p:spPr>
        </p:cxnSp>
        <p:cxnSp>
          <p:nvCxnSpPr>
            <p:cNvPr id="35" name="Google Shape;713;p27">
              <a:extLst>
                <a:ext uri="{FF2B5EF4-FFF2-40B4-BE49-F238E27FC236}">
                  <a16:creationId xmlns:a16="http://schemas.microsoft.com/office/drawing/2014/main" id="{D28B4DEC-D168-2506-085B-FA54FC41EDC8}"/>
                </a:ext>
              </a:extLst>
            </p:cNvPr>
            <p:cNvCxnSpPr/>
            <p:nvPr/>
          </p:nvCxnSpPr>
          <p:spPr>
            <a:xfrm>
              <a:off x="523849" y="3812973"/>
              <a:ext cx="3577324"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39" name="Google Shape;714;p27">
                  <a:extLst>
                    <a:ext uri="{FF2B5EF4-FFF2-40B4-BE49-F238E27FC236}">
                      <a16:creationId xmlns:a16="http://schemas.microsoft.com/office/drawing/2014/main" id="{50526E6E-0834-1279-9D5F-2EF240F64756}"/>
                    </a:ext>
                  </a:extLst>
                </p:cNvPr>
                <p:cNvSpPr txBox="1"/>
                <p:nvPr/>
              </p:nvSpPr>
              <p:spPr>
                <a:xfrm>
                  <a:off x="74848" y="1248441"/>
                  <a:ext cx="2082010" cy="8361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39" name="Google Shape;714;p27">
                  <a:extLst>
                    <a:ext uri="{FF2B5EF4-FFF2-40B4-BE49-F238E27FC236}">
                      <a16:creationId xmlns:a16="http://schemas.microsoft.com/office/drawing/2014/main" id="{50526E6E-0834-1279-9D5F-2EF240F64756}"/>
                    </a:ext>
                  </a:extLst>
                </p:cNvPr>
                <p:cNvSpPr txBox="1">
                  <a:spLocks noRot="1" noChangeAspect="1" noMove="1" noResize="1" noEditPoints="1" noAdjustHandles="1" noChangeArrowheads="1" noChangeShapeType="1" noTextEdit="1"/>
                </p:cNvSpPr>
                <p:nvPr/>
              </p:nvSpPr>
              <p:spPr>
                <a:xfrm>
                  <a:off x="74848" y="1248441"/>
                  <a:ext cx="2082010" cy="836153"/>
                </a:xfrm>
                <a:prstGeom prst="rect">
                  <a:avLst/>
                </a:prstGeom>
                <a:blipFill>
                  <a:blip r:embed="rId8"/>
                  <a:stretch>
                    <a:fillRect/>
                  </a:stretch>
                </a:blipFill>
                <a:ln>
                  <a:noFill/>
                </a:ln>
              </p:spPr>
              <p:txBody>
                <a:bodyPr/>
                <a:lstStyle/>
                <a:p>
                  <a:r>
                    <a:rPr lang="en-US">
                      <a:noFill/>
                    </a:rPr>
                    <a:t> </a:t>
                  </a:r>
                </a:p>
              </p:txBody>
            </p:sp>
          </mc:Fallback>
        </mc:AlternateContent>
        <p:sp>
          <p:nvSpPr>
            <p:cNvPr id="40" name="Google Shape;711;p27">
              <a:extLst>
                <a:ext uri="{FF2B5EF4-FFF2-40B4-BE49-F238E27FC236}">
                  <a16:creationId xmlns:a16="http://schemas.microsoft.com/office/drawing/2014/main" id="{0E8DD22D-9229-689D-FED7-7CDF7C0FDED9}"/>
                </a:ext>
              </a:extLst>
            </p:cNvPr>
            <p:cNvSpPr/>
            <p:nvPr/>
          </p:nvSpPr>
          <p:spPr>
            <a:xfrm>
              <a:off x="439432" y="2943051"/>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711;p27">
              <a:extLst>
                <a:ext uri="{FF2B5EF4-FFF2-40B4-BE49-F238E27FC236}">
                  <a16:creationId xmlns:a16="http://schemas.microsoft.com/office/drawing/2014/main" id="{941BC4BB-986B-22AE-01C9-537B7C26F209}"/>
                </a:ext>
              </a:extLst>
            </p:cNvPr>
            <p:cNvSpPr/>
            <p:nvPr/>
          </p:nvSpPr>
          <p:spPr>
            <a:xfrm>
              <a:off x="439432"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2" name="Google Shape;711;p27">
              <a:extLst>
                <a:ext uri="{FF2B5EF4-FFF2-40B4-BE49-F238E27FC236}">
                  <a16:creationId xmlns:a16="http://schemas.microsoft.com/office/drawing/2014/main" id="{FA4612EC-6A9E-AC28-7623-30C73698420D}"/>
                </a:ext>
              </a:extLst>
            </p:cNvPr>
            <p:cNvSpPr/>
            <p:nvPr/>
          </p:nvSpPr>
          <p:spPr>
            <a:xfrm>
              <a:off x="1368258"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3" name="Google Shape;711;p27">
              <a:extLst>
                <a:ext uri="{FF2B5EF4-FFF2-40B4-BE49-F238E27FC236}">
                  <a16:creationId xmlns:a16="http://schemas.microsoft.com/office/drawing/2014/main" id="{E2952C60-04F1-42A4-61A7-6EEEE53CB256}"/>
                </a:ext>
              </a:extLst>
            </p:cNvPr>
            <p:cNvSpPr/>
            <p:nvPr/>
          </p:nvSpPr>
          <p:spPr>
            <a:xfrm>
              <a:off x="2297084"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 name="Google Shape;711;p27">
              <a:extLst>
                <a:ext uri="{FF2B5EF4-FFF2-40B4-BE49-F238E27FC236}">
                  <a16:creationId xmlns:a16="http://schemas.microsoft.com/office/drawing/2014/main" id="{CD264224-9868-A504-84B5-484EA94E9D1B}"/>
                </a:ext>
              </a:extLst>
            </p:cNvPr>
            <p:cNvSpPr/>
            <p:nvPr/>
          </p:nvSpPr>
          <p:spPr>
            <a:xfrm>
              <a:off x="3225911"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5" name="Google Shape;711;p27">
              <a:extLst>
                <a:ext uri="{FF2B5EF4-FFF2-40B4-BE49-F238E27FC236}">
                  <a16:creationId xmlns:a16="http://schemas.microsoft.com/office/drawing/2014/main" id="{EB2F9426-F782-1B5A-870D-364B415202C1}"/>
                </a:ext>
              </a:extLst>
            </p:cNvPr>
            <p:cNvSpPr/>
            <p:nvPr/>
          </p:nvSpPr>
          <p:spPr>
            <a:xfrm>
              <a:off x="439432" y="2145263"/>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6" name="Google Shape;717;p27">
                  <a:extLst>
                    <a:ext uri="{FF2B5EF4-FFF2-40B4-BE49-F238E27FC236}">
                      <a16:creationId xmlns:a16="http://schemas.microsoft.com/office/drawing/2014/main" id="{57BBEA85-2C1A-E688-DB5A-15EF6C42E07A}"/>
                    </a:ext>
                  </a:extLst>
                </p:cNvPr>
                <p:cNvSpPr txBox="1"/>
                <p:nvPr/>
              </p:nvSpPr>
              <p:spPr>
                <a:xfrm>
                  <a:off x="530157" y="1862911"/>
                  <a:ext cx="566139" cy="4042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(0, 2)</m:t>
                        </m:r>
                      </m:oMath>
                    </m:oMathPara>
                  </a14:m>
                  <a:endParaRPr lang="en-US" sz="1400" dirty="0">
                    <a:solidFill>
                      <a:schemeClr val="dk1"/>
                    </a:solidFill>
                    <a:latin typeface="Cabin"/>
                    <a:ea typeface="Cabin"/>
                    <a:cs typeface="Cabin"/>
                    <a:sym typeface="Cabin"/>
                  </a:endParaRPr>
                </a:p>
              </p:txBody>
            </p:sp>
          </mc:Choice>
          <mc:Fallback xmlns="">
            <p:sp>
              <p:nvSpPr>
                <p:cNvPr id="46" name="Google Shape;717;p27">
                  <a:extLst>
                    <a:ext uri="{FF2B5EF4-FFF2-40B4-BE49-F238E27FC236}">
                      <a16:creationId xmlns:a16="http://schemas.microsoft.com/office/drawing/2014/main" id="{57BBEA85-2C1A-E688-DB5A-15EF6C42E07A}"/>
                    </a:ext>
                  </a:extLst>
                </p:cNvPr>
                <p:cNvSpPr txBox="1">
                  <a:spLocks noRot="1" noChangeAspect="1" noMove="1" noResize="1" noEditPoints="1" noAdjustHandles="1" noChangeArrowheads="1" noChangeShapeType="1" noTextEdit="1"/>
                </p:cNvSpPr>
                <p:nvPr/>
              </p:nvSpPr>
              <p:spPr>
                <a:xfrm>
                  <a:off x="530157" y="1862911"/>
                  <a:ext cx="566139" cy="404217"/>
                </a:xfrm>
                <a:prstGeom prst="rect">
                  <a:avLst/>
                </a:prstGeom>
                <a:blipFill>
                  <a:blip r:embed="rId9"/>
                  <a:stretch>
                    <a:fillRect r="-217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Google Shape;717;p27">
                  <a:extLst>
                    <a:ext uri="{FF2B5EF4-FFF2-40B4-BE49-F238E27FC236}">
                      <a16:creationId xmlns:a16="http://schemas.microsoft.com/office/drawing/2014/main" id="{D42897DB-4C3C-0F88-4256-2CDEEE90C1FB}"/>
                    </a:ext>
                  </a:extLst>
                </p:cNvPr>
                <p:cNvSpPr txBox="1"/>
                <p:nvPr/>
              </p:nvSpPr>
              <p:spPr>
                <a:xfrm>
                  <a:off x="960632" y="2992315"/>
                  <a:ext cx="580340" cy="4033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(1, 1)</m:t>
                        </m:r>
                      </m:oMath>
                    </m:oMathPara>
                  </a14:m>
                  <a:endParaRPr lang="en-US" sz="1400" dirty="0">
                    <a:solidFill>
                      <a:schemeClr val="dk1"/>
                    </a:solidFill>
                    <a:latin typeface="Cabin"/>
                    <a:ea typeface="Cabin"/>
                    <a:cs typeface="Cabin"/>
                    <a:sym typeface="Cabin"/>
                  </a:endParaRPr>
                </a:p>
              </p:txBody>
            </p:sp>
          </mc:Choice>
          <mc:Fallback xmlns="">
            <p:sp>
              <p:nvSpPr>
                <p:cNvPr id="47" name="Google Shape;717;p27">
                  <a:extLst>
                    <a:ext uri="{FF2B5EF4-FFF2-40B4-BE49-F238E27FC236}">
                      <a16:creationId xmlns:a16="http://schemas.microsoft.com/office/drawing/2014/main" id="{D42897DB-4C3C-0F88-4256-2CDEEE90C1FB}"/>
                    </a:ext>
                  </a:extLst>
                </p:cNvPr>
                <p:cNvSpPr txBox="1">
                  <a:spLocks noRot="1" noChangeAspect="1" noMove="1" noResize="1" noEditPoints="1" noAdjustHandles="1" noChangeArrowheads="1" noChangeShapeType="1" noTextEdit="1"/>
                </p:cNvSpPr>
                <p:nvPr/>
              </p:nvSpPr>
              <p:spPr>
                <a:xfrm>
                  <a:off x="960632" y="2992315"/>
                  <a:ext cx="580340" cy="403319"/>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Google Shape;717;p27">
                  <a:extLst>
                    <a:ext uri="{FF2B5EF4-FFF2-40B4-BE49-F238E27FC236}">
                      <a16:creationId xmlns:a16="http://schemas.microsoft.com/office/drawing/2014/main" id="{BD166D01-E689-D228-5DC8-51FA26205334}"/>
                    </a:ext>
                  </a:extLst>
                </p:cNvPr>
                <p:cNvSpPr txBox="1"/>
                <p:nvPr/>
              </p:nvSpPr>
              <p:spPr>
                <a:xfrm>
                  <a:off x="3081129" y="3296661"/>
                  <a:ext cx="941571" cy="5434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(3, 0)</m:t>
                        </m:r>
                      </m:oMath>
                    </m:oMathPara>
                  </a14:m>
                  <a:endParaRPr lang="en-US" sz="1400" dirty="0">
                    <a:solidFill>
                      <a:schemeClr val="dk1"/>
                    </a:solidFill>
                    <a:latin typeface="Cabin"/>
                    <a:ea typeface="Cabin"/>
                    <a:cs typeface="Cabin"/>
                    <a:sym typeface="Cabin"/>
                  </a:endParaRPr>
                </a:p>
              </p:txBody>
            </p:sp>
          </mc:Choice>
          <mc:Fallback xmlns="">
            <p:sp>
              <p:nvSpPr>
                <p:cNvPr id="48" name="Google Shape;717;p27">
                  <a:extLst>
                    <a:ext uri="{FF2B5EF4-FFF2-40B4-BE49-F238E27FC236}">
                      <a16:creationId xmlns:a16="http://schemas.microsoft.com/office/drawing/2014/main" id="{BD166D01-E689-D228-5DC8-51FA26205334}"/>
                    </a:ext>
                  </a:extLst>
                </p:cNvPr>
                <p:cNvSpPr txBox="1">
                  <a:spLocks noRot="1" noChangeAspect="1" noMove="1" noResize="1" noEditPoints="1" noAdjustHandles="1" noChangeArrowheads="1" noChangeShapeType="1" noTextEdit="1"/>
                </p:cNvSpPr>
                <p:nvPr/>
              </p:nvSpPr>
              <p:spPr>
                <a:xfrm>
                  <a:off x="3081129" y="3296661"/>
                  <a:ext cx="941571" cy="543484"/>
                </a:xfrm>
                <a:prstGeom prst="rect">
                  <a:avLst/>
                </a:prstGeom>
                <a:blipFill>
                  <a:blip r:embed="rId11"/>
                  <a:stretch>
                    <a:fillRect/>
                  </a:stretch>
                </a:blipFill>
                <a:ln>
                  <a:noFill/>
                </a:ln>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E4CA7DFA-8BCC-A7B6-7E26-123C6C5A7BB0}"/>
                </a:ext>
              </a:extLst>
            </p:cNvPr>
            <p:cNvGrpSpPr/>
            <p:nvPr/>
          </p:nvGrpSpPr>
          <p:grpSpPr>
            <a:xfrm>
              <a:off x="1492435" y="3363419"/>
              <a:ext cx="356068" cy="374788"/>
              <a:chOff x="8108636" y="5148904"/>
              <a:chExt cx="262115" cy="275895"/>
            </a:xfrm>
          </p:grpSpPr>
          <p:sp>
            <p:nvSpPr>
              <p:cNvPr id="55" name="Google Shape;706;p27">
                <a:extLst>
                  <a:ext uri="{FF2B5EF4-FFF2-40B4-BE49-F238E27FC236}">
                    <a16:creationId xmlns:a16="http://schemas.microsoft.com/office/drawing/2014/main" id="{2F721392-B2D3-29F2-6148-B2857350D826}"/>
                  </a:ext>
                </a:extLst>
              </p:cNvPr>
              <p:cNvSpPr/>
              <p:nvPr/>
            </p:nvSpPr>
            <p:spPr>
              <a:xfrm>
                <a:off x="8277159" y="5148904"/>
                <a:ext cx="93592" cy="93592"/>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56" name="Google Shape;542;p25">
                    <a:extLst>
                      <a:ext uri="{FF2B5EF4-FFF2-40B4-BE49-F238E27FC236}">
                        <a16:creationId xmlns:a16="http://schemas.microsoft.com/office/drawing/2014/main" id="{12A63EBE-DAEE-64C6-9F42-9D3AF9F1367B}"/>
                      </a:ext>
                    </a:extLst>
                  </p:cNvPr>
                  <p:cNvSpPr txBox="1"/>
                  <p:nvPr/>
                </p:nvSpPr>
                <p:spPr>
                  <a:xfrm>
                    <a:off x="8108636" y="5152942"/>
                    <a:ext cx="254387" cy="271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200" b="1" i="1" smtClean="0">
                              <a:solidFill>
                                <a:schemeClr val="dk1"/>
                              </a:solidFill>
                              <a:latin typeface="Cambria Math" panose="02040503050406030204" pitchFamily="18" charset="0"/>
                              <a:ea typeface="Cabin"/>
                              <a:cs typeface="Cabin"/>
                              <a:sym typeface="Cabin"/>
                            </a:rPr>
                            <m:t>𝝀</m:t>
                          </m:r>
                        </m:oMath>
                      </m:oMathPara>
                    </a14:m>
                    <a:endParaRPr sz="1200" i="1" dirty="0">
                      <a:solidFill>
                        <a:schemeClr val="dk1"/>
                      </a:solidFill>
                      <a:latin typeface="Cabin"/>
                      <a:ea typeface="Cabin"/>
                      <a:cs typeface="Cabin"/>
                      <a:sym typeface="Cabin"/>
                    </a:endParaRPr>
                  </a:p>
                </p:txBody>
              </p:sp>
            </mc:Choice>
            <mc:Fallback xmlns="">
              <p:sp>
                <p:nvSpPr>
                  <p:cNvPr id="56" name="Google Shape;542;p25">
                    <a:extLst>
                      <a:ext uri="{FF2B5EF4-FFF2-40B4-BE49-F238E27FC236}">
                        <a16:creationId xmlns:a16="http://schemas.microsoft.com/office/drawing/2014/main" id="{12A63EBE-DAEE-64C6-9F42-9D3AF9F1367B}"/>
                      </a:ext>
                    </a:extLst>
                  </p:cNvPr>
                  <p:cNvSpPr txBox="1">
                    <a:spLocks noRot="1" noChangeAspect="1" noMove="1" noResize="1" noEditPoints="1" noAdjustHandles="1" noChangeArrowheads="1" noChangeShapeType="1" noTextEdit="1"/>
                  </p:cNvSpPr>
                  <p:nvPr/>
                </p:nvSpPr>
                <p:spPr>
                  <a:xfrm>
                    <a:off x="8108636" y="5152942"/>
                    <a:ext cx="254387" cy="271857"/>
                  </a:xfrm>
                  <a:prstGeom prst="rect">
                    <a:avLst/>
                  </a:prstGeom>
                  <a:blipFill>
                    <a:blip r:embed="rId12"/>
                    <a:stretch>
                      <a:fillRect/>
                    </a:stretch>
                  </a:blipFill>
                  <a:ln>
                    <a:noFill/>
                  </a:ln>
                </p:spPr>
                <p:txBody>
                  <a:bodyPr/>
                  <a:lstStyle/>
                  <a:p>
                    <a:r>
                      <a:rPr lang="en-US">
                        <a:noFill/>
                      </a:rPr>
                      <a:t> </a:t>
                    </a:r>
                  </a:p>
                </p:txBody>
              </p:sp>
            </mc:Fallback>
          </mc:AlternateContent>
        </p:grpSp>
        <p:grpSp>
          <p:nvGrpSpPr>
            <p:cNvPr id="57" name="Group 56">
              <a:extLst>
                <a:ext uri="{FF2B5EF4-FFF2-40B4-BE49-F238E27FC236}">
                  <a16:creationId xmlns:a16="http://schemas.microsoft.com/office/drawing/2014/main" id="{09AE5212-3224-672D-159D-F25A34AF9598}"/>
                </a:ext>
              </a:extLst>
            </p:cNvPr>
            <p:cNvGrpSpPr/>
            <p:nvPr/>
          </p:nvGrpSpPr>
          <p:grpSpPr>
            <a:xfrm>
              <a:off x="2018117" y="2789632"/>
              <a:ext cx="1721864" cy="538407"/>
              <a:chOff x="2018117" y="2789632"/>
              <a:chExt cx="1721864" cy="538407"/>
            </a:xfrm>
          </p:grpSpPr>
          <mc:AlternateContent xmlns:mc="http://schemas.openxmlformats.org/markup-compatibility/2006" xmlns:a14="http://schemas.microsoft.com/office/drawing/2010/main">
            <mc:Choice Requires="a14">
              <p:sp>
                <p:nvSpPr>
                  <p:cNvPr id="58" name="Google Shape;773;p29">
                    <a:extLst>
                      <a:ext uri="{FF2B5EF4-FFF2-40B4-BE49-F238E27FC236}">
                        <a16:creationId xmlns:a16="http://schemas.microsoft.com/office/drawing/2014/main" id="{C758A9A4-23F5-AC83-706E-0D5E7AAC7DF6}"/>
                      </a:ext>
                    </a:extLst>
                  </p:cNvPr>
                  <p:cNvSpPr txBox="1"/>
                  <p:nvPr/>
                </p:nvSpPr>
                <p:spPr>
                  <a:xfrm>
                    <a:off x="2018117" y="2789632"/>
                    <a:ext cx="1721864" cy="400144"/>
                  </a:xfrm>
                  <a:prstGeom prst="rect">
                    <a:avLst/>
                  </a:prstGeom>
                  <a:noFill/>
                  <a:ln>
                    <a:noFill/>
                  </a:ln>
                </p:spPr>
                <p:txBody>
                  <a:bodyPr spcFirstLastPara="1" wrap="square" lIns="91425" tIns="91425" rIns="91425" bIns="91425" anchor="t" anchorCtr="0">
                    <a:spAutoFit/>
                  </a:bodyPr>
                  <a:lstStyle/>
                  <a:p>
                    <a14:m>
                      <m:oMath xmlns:m="http://schemas.openxmlformats.org/officeDocument/2006/math">
                        <m:r>
                          <m:rPr>
                            <m:nor/>
                          </m:rPr>
                          <a:rPr lang="en-US" dirty="0" smtClean="0">
                            <a:solidFill>
                              <a:srgbClr val="7030A0"/>
                            </a:solidFill>
                            <a:latin typeface="Cabin"/>
                            <a:ea typeface="Cabin"/>
                            <a:cs typeface="Cabin"/>
                            <a:sym typeface="Cabin"/>
                          </a:rPr>
                          <m:t>Average</m:t>
                        </m:r>
                        <m:r>
                          <m:rPr>
                            <m:nor/>
                          </m:rPr>
                          <a:rPr lang="en-US" dirty="0" smtClean="0">
                            <a:solidFill>
                              <a:srgbClr val="7030A0"/>
                            </a:solidFill>
                            <a:latin typeface="Cabin"/>
                            <a:ea typeface="Cabin"/>
                            <a:cs typeface="Cabin"/>
                            <a:sym typeface="Cabin"/>
                          </a:rPr>
                          <m:t> </m:t>
                        </m:r>
                        <m:r>
                          <m:rPr>
                            <m:nor/>
                          </m:rPr>
                          <a:rPr lang="en-US" dirty="0" smtClean="0">
                            <a:solidFill>
                              <a:srgbClr val="7030A0"/>
                            </a:solidFill>
                            <a:latin typeface="Cabin"/>
                            <a:ea typeface="Cabin"/>
                            <a:cs typeface="Cabin"/>
                            <a:sym typeface="Cabin"/>
                          </a:rPr>
                          <m:t>schedule</m:t>
                        </m:r>
                      </m:oMath>
                    </a14:m>
                    <a:r>
                      <a:rPr lang="en-US" dirty="0">
                        <a:solidFill>
                          <a:srgbClr val="7030A0"/>
                        </a:solidFill>
                        <a:latin typeface="Cabin"/>
                        <a:ea typeface="Cabin"/>
                        <a:cs typeface="Cabin"/>
                        <a:sym typeface="Cabin"/>
                      </a:rPr>
                      <a:t> </a:t>
                    </a:r>
                    <a14:m>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a14:m>
                    <a:endParaRPr lang="ar-AE" dirty="0">
                      <a:solidFill>
                        <a:srgbClr val="7030A0"/>
                      </a:solidFill>
                      <a:latin typeface="Cabin"/>
                      <a:ea typeface="Cabin"/>
                      <a:cs typeface="Cabin"/>
                      <a:sym typeface="Cabin"/>
                    </a:endParaRPr>
                  </a:p>
                </p:txBody>
              </p:sp>
            </mc:Choice>
            <mc:Fallback xmlns="">
              <p:sp>
                <p:nvSpPr>
                  <p:cNvPr id="58" name="Google Shape;773;p29">
                    <a:extLst>
                      <a:ext uri="{FF2B5EF4-FFF2-40B4-BE49-F238E27FC236}">
                        <a16:creationId xmlns:a16="http://schemas.microsoft.com/office/drawing/2014/main" id="{C758A9A4-23F5-AC83-706E-0D5E7AAC7DF6}"/>
                      </a:ext>
                    </a:extLst>
                  </p:cNvPr>
                  <p:cNvSpPr txBox="1">
                    <a:spLocks noRot="1" noChangeAspect="1" noMove="1" noResize="1" noEditPoints="1" noAdjustHandles="1" noChangeArrowheads="1" noChangeShapeType="1" noTextEdit="1"/>
                  </p:cNvSpPr>
                  <p:nvPr/>
                </p:nvSpPr>
                <p:spPr>
                  <a:xfrm>
                    <a:off x="2018117" y="2789632"/>
                    <a:ext cx="1721864" cy="400144"/>
                  </a:xfrm>
                  <a:prstGeom prst="rect">
                    <a:avLst/>
                  </a:prstGeom>
                  <a:blipFill>
                    <a:blip r:embed="rId13"/>
                    <a:stretch>
                      <a:fillRect r="-3650"/>
                    </a:stretch>
                  </a:blipFill>
                  <a:ln>
                    <a:noFill/>
                  </a:ln>
                </p:spPr>
                <p:txBody>
                  <a:bodyPr/>
                  <a:lstStyle/>
                  <a:p>
                    <a:r>
                      <a:rPr lang="en-US">
                        <a:noFill/>
                      </a:rPr>
                      <a:t> </a:t>
                    </a:r>
                  </a:p>
                </p:txBody>
              </p:sp>
            </mc:Fallback>
          </mc:AlternateContent>
          <p:sp>
            <p:nvSpPr>
              <p:cNvPr id="59" name="Google Shape;719;p27">
                <a:extLst>
                  <a:ext uri="{FF2B5EF4-FFF2-40B4-BE49-F238E27FC236}">
                    <a16:creationId xmlns:a16="http://schemas.microsoft.com/office/drawing/2014/main" id="{8F793AFB-D4A8-7FF0-7E72-0231B2E57CA4}"/>
                  </a:ext>
                </a:extLst>
              </p:cNvPr>
              <p:cNvSpPr/>
              <p:nvPr/>
            </p:nvSpPr>
            <p:spPr>
              <a:xfrm>
                <a:off x="2263315" y="3200901"/>
                <a:ext cx="127138" cy="12713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cxnSp>
          <p:nvCxnSpPr>
            <p:cNvPr id="60" name="Straight Arrow Connector 59">
              <a:extLst>
                <a:ext uri="{FF2B5EF4-FFF2-40B4-BE49-F238E27FC236}">
                  <a16:creationId xmlns:a16="http://schemas.microsoft.com/office/drawing/2014/main" id="{87EB8619-4CCF-D5E2-1A35-5D9DC5F439FB}"/>
                </a:ext>
              </a:extLst>
            </p:cNvPr>
            <p:cNvCxnSpPr>
              <a:cxnSpLocks/>
            </p:cNvCxnSpPr>
            <p:nvPr/>
          </p:nvCxnSpPr>
          <p:spPr>
            <a:xfrm flipV="1">
              <a:off x="549869" y="3154850"/>
              <a:ext cx="2203670" cy="610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63" name="Google Shape;542;p25">
            <a:extLst>
              <a:ext uri="{FF2B5EF4-FFF2-40B4-BE49-F238E27FC236}">
                <a16:creationId xmlns:a16="http://schemas.microsoft.com/office/drawing/2014/main" id="{995048AC-FDF6-5C46-84A0-AEA16242158E}"/>
              </a:ext>
            </a:extLst>
          </p:cNvPr>
          <p:cNvSpPr txBox="1"/>
          <p:nvPr/>
        </p:nvSpPr>
        <p:spPr>
          <a:xfrm>
            <a:off x="4829975" y="2423691"/>
            <a:ext cx="517567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Objective function: see full paper</a:t>
            </a:r>
            <a:endParaRPr lang="en-US" sz="1800" b="0" dirty="0">
              <a:solidFill>
                <a:schemeClr val="dk1"/>
              </a:solidFill>
              <a:latin typeface="Cabin"/>
              <a:ea typeface="Cabin"/>
              <a:cs typeface="Cabin"/>
              <a:sym typeface="Cabin"/>
            </a:endParaRPr>
          </a:p>
        </p:txBody>
      </p:sp>
    </p:spTree>
    <p:custDataLst>
      <p:tags r:id="rId1"/>
    </p:custDataLst>
    <p:extLst>
      <p:ext uri="{BB962C8B-B14F-4D97-AF65-F5344CB8AC3E}">
        <p14:creationId xmlns:p14="http://schemas.microsoft.com/office/powerpoint/2010/main" val="40520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P spid="38" grpId="0"/>
      <p:bldP spid="2" grpId="0"/>
      <p:bldP spid="29"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275C-53E1-CD72-58E6-B2F451C4A0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6D521B-6759-C18B-1ADE-9AA5A169FB9C}"/>
              </a:ext>
            </a:extLst>
          </p:cNvPr>
          <p:cNvSpPr>
            <a:spLocks noGrp="1"/>
          </p:cNvSpPr>
          <p:nvPr>
            <p:ph type="title"/>
          </p:nvPr>
        </p:nvSpPr>
        <p:spPr/>
        <p:txBody>
          <a:bodyPr/>
          <a:lstStyle/>
          <a:p>
            <a:r>
              <a:rPr lang="en-US" sz="4400" dirty="0"/>
              <a:t>Goal 2: Handling Non-preemptive Jobs</a:t>
            </a:r>
          </a:p>
        </p:txBody>
      </p:sp>
      <p:sp>
        <p:nvSpPr>
          <p:cNvPr id="4" name="Slide Number Placeholder 3">
            <a:extLst>
              <a:ext uri="{FF2B5EF4-FFF2-40B4-BE49-F238E27FC236}">
                <a16:creationId xmlns:a16="http://schemas.microsoft.com/office/drawing/2014/main" id="{5B29BF88-B4CB-F86D-7574-4FDCA7A14A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402124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B81FDBD1-9460-ED72-4D4B-3A61F8A4A7E3}"/>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93AA5BB8-966C-FF9A-9A23-A85AD0EFF4CF}"/>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853" name="Google Shape;853;p31">
            <a:extLst>
              <a:ext uri="{FF2B5EF4-FFF2-40B4-BE49-F238E27FC236}">
                <a16:creationId xmlns:a16="http://schemas.microsoft.com/office/drawing/2014/main" id="{834DA6B7-B521-70D7-7E59-A88060203373}"/>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Non-preemptive MSR is throughput-optimal</a:t>
            </a:r>
            <a:endParaRPr sz="3300" dirty="0"/>
          </a:p>
        </p:txBody>
      </p:sp>
      <p:grpSp>
        <p:nvGrpSpPr>
          <p:cNvPr id="12" name="Google Shape;816;p30">
            <a:extLst>
              <a:ext uri="{FF2B5EF4-FFF2-40B4-BE49-F238E27FC236}">
                <a16:creationId xmlns:a16="http://schemas.microsoft.com/office/drawing/2014/main" id="{A3E82ED9-5D01-B744-77DE-4A9EBC7E7FD6}"/>
              </a:ext>
            </a:extLst>
          </p:cNvPr>
          <p:cNvGrpSpPr/>
          <p:nvPr/>
        </p:nvGrpSpPr>
        <p:grpSpPr>
          <a:xfrm>
            <a:off x="227121" y="1072525"/>
            <a:ext cx="4584655" cy="969106"/>
            <a:chOff x="5219050" y="3365350"/>
            <a:chExt cx="5584025" cy="827888"/>
          </a:xfrm>
        </p:grpSpPr>
        <p:sp>
          <p:nvSpPr>
            <p:cNvPr id="13" name="Google Shape;817;p30">
              <a:extLst>
                <a:ext uri="{FF2B5EF4-FFF2-40B4-BE49-F238E27FC236}">
                  <a16:creationId xmlns:a16="http://schemas.microsoft.com/office/drawing/2014/main" id="{7867A1AA-8AA2-9414-8C2D-CF8AD0189CA7}"/>
                </a:ext>
              </a:extLst>
            </p:cNvPr>
            <p:cNvSpPr/>
            <p:nvPr/>
          </p:nvSpPr>
          <p:spPr>
            <a:xfrm>
              <a:off x="5219175" y="3366326"/>
              <a:ext cx="5583900" cy="82691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The class of non-preemptive MSR policies is throughput-optimal.</a:t>
              </a:r>
              <a:endParaRPr sz="1600" dirty="0">
                <a:latin typeface="Cabin"/>
                <a:ea typeface="Cabin"/>
                <a:cs typeface="Cabin"/>
                <a:sym typeface="Cabin"/>
              </a:endParaRPr>
            </a:p>
          </p:txBody>
        </p:sp>
        <p:sp>
          <p:nvSpPr>
            <p:cNvPr id="14" name="Google Shape;818;p30">
              <a:extLst>
                <a:ext uri="{FF2B5EF4-FFF2-40B4-BE49-F238E27FC236}">
                  <a16:creationId xmlns:a16="http://schemas.microsoft.com/office/drawing/2014/main" id="{57900B1F-116C-2BF8-D1A2-1BFA82E2A8C8}"/>
                </a:ext>
              </a:extLst>
            </p:cNvPr>
            <p:cNvSpPr/>
            <p:nvPr/>
          </p:nvSpPr>
          <p:spPr>
            <a:xfrm>
              <a:off x="5219050" y="3365350"/>
              <a:ext cx="5583900" cy="238257"/>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4</a:t>
              </a:r>
              <a:endParaRPr i="1" dirty="0">
                <a:solidFill>
                  <a:schemeClr val="lt1"/>
                </a:solidFill>
                <a:latin typeface="Cabin"/>
                <a:ea typeface="Cabin"/>
                <a:cs typeface="Cabin"/>
                <a:sym typeface="Cabin"/>
              </a:endParaRPr>
            </a:p>
          </p:txBody>
        </p:sp>
      </p:grpSp>
      <p:sp>
        <p:nvSpPr>
          <p:cNvPr id="857" name="Right Arrow 856">
            <a:extLst>
              <a:ext uri="{FF2B5EF4-FFF2-40B4-BE49-F238E27FC236}">
                <a16:creationId xmlns:a16="http://schemas.microsoft.com/office/drawing/2014/main" id="{AEC61324-416D-12A0-A78A-C52B60650579}"/>
              </a:ext>
            </a:extLst>
          </p:cNvPr>
          <p:cNvSpPr/>
          <p:nvPr/>
        </p:nvSpPr>
        <p:spPr>
          <a:xfrm>
            <a:off x="4380790" y="5064102"/>
            <a:ext cx="52152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9" name="Google Shape;778;p29">
                <a:extLst>
                  <a:ext uri="{FF2B5EF4-FFF2-40B4-BE49-F238E27FC236}">
                    <a16:creationId xmlns:a16="http://schemas.microsoft.com/office/drawing/2014/main" id="{3355A80B-E1E3-F7AF-9B37-D38BF420F25B}"/>
                  </a:ext>
                </a:extLst>
              </p:cNvPr>
              <p:cNvSpPr txBox="1"/>
              <p:nvPr/>
            </p:nvSpPr>
            <p:spPr>
              <a:xfrm>
                <a:off x="8463357" y="1931745"/>
                <a:ext cx="266498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Set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𝜶</m:t>
                    </m:r>
                  </m:oMath>
                </a14:m>
                <a:r>
                  <a:rPr lang="en-US" sz="2000" b="1" dirty="0">
                    <a:solidFill>
                      <a:schemeClr val="dk1"/>
                    </a:solidFill>
                    <a:latin typeface="Cabin"/>
                    <a:ea typeface="Cabin"/>
                    <a:cs typeface="Cabin"/>
                    <a:sym typeface="Cabin"/>
                  </a:rPr>
                  <a:t> to lower values!</a:t>
                </a:r>
                <a:endParaRPr sz="2000" b="1" dirty="0">
                  <a:solidFill>
                    <a:schemeClr val="dk1"/>
                  </a:solidFill>
                  <a:latin typeface="Cabin"/>
                  <a:ea typeface="Cabin"/>
                  <a:cs typeface="Cabin"/>
                  <a:sym typeface="Cabin"/>
                </a:endParaRPr>
              </a:p>
            </p:txBody>
          </p:sp>
        </mc:Choice>
        <mc:Fallback xmlns="">
          <p:sp>
            <p:nvSpPr>
              <p:cNvPr id="869" name="Google Shape;778;p29">
                <a:extLst>
                  <a:ext uri="{FF2B5EF4-FFF2-40B4-BE49-F238E27FC236}">
                    <a16:creationId xmlns:a16="http://schemas.microsoft.com/office/drawing/2014/main" id="{3355A80B-E1E3-F7AF-9B37-D38BF420F25B}"/>
                  </a:ext>
                </a:extLst>
              </p:cNvPr>
              <p:cNvSpPr txBox="1">
                <a:spLocks noRot="1" noChangeAspect="1" noMove="1" noResize="1" noEditPoints="1" noAdjustHandles="1" noChangeArrowheads="1" noChangeShapeType="1" noTextEdit="1"/>
              </p:cNvSpPr>
              <p:nvPr/>
            </p:nvSpPr>
            <p:spPr>
              <a:xfrm>
                <a:off x="8463357" y="1931745"/>
                <a:ext cx="2664985" cy="492412"/>
              </a:xfrm>
              <a:prstGeom prst="rect">
                <a:avLst/>
              </a:prstGeom>
              <a:blipFill>
                <a:blip r:embed="rId4"/>
                <a:stretch>
                  <a:fillRect l="-2370" b="-10000"/>
                </a:stretch>
              </a:blipFill>
              <a:ln>
                <a:noFill/>
              </a:ln>
            </p:spPr>
            <p:txBody>
              <a:bodyPr/>
              <a:lstStyle/>
              <a:p>
                <a:r>
                  <a:rPr lang="en-US">
                    <a:noFill/>
                  </a:rPr>
                  <a:t> </a:t>
                </a:r>
              </a:p>
            </p:txBody>
          </p:sp>
        </mc:Fallback>
      </mc:AlternateContent>
      <p:sp>
        <p:nvSpPr>
          <p:cNvPr id="60" name="Google Shape;839;p30">
            <a:extLst>
              <a:ext uri="{FF2B5EF4-FFF2-40B4-BE49-F238E27FC236}">
                <a16:creationId xmlns:a16="http://schemas.microsoft.com/office/drawing/2014/main" id="{B655A2E5-AA03-932D-F140-9BED35C95E0B}"/>
              </a:ext>
            </a:extLst>
          </p:cNvPr>
          <p:cNvSpPr/>
          <p:nvPr/>
        </p:nvSpPr>
        <p:spPr>
          <a:xfrm>
            <a:off x="5043631" y="6231061"/>
            <a:ext cx="158094" cy="20791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5" name="Group 14">
            <a:extLst>
              <a:ext uri="{FF2B5EF4-FFF2-40B4-BE49-F238E27FC236}">
                <a16:creationId xmlns:a16="http://schemas.microsoft.com/office/drawing/2014/main" id="{67EA9ECD-026A-1A83-03A5-C26C403E5340}"/>
              </a:ext>
            </a:extLst>
          </p:cNvPr>
          <p:cNvGrpSpPr/>
          <p:nvPr/>
        </p:nvGrpSpPr>
        <p:grpSpPr>
          <a:xfrm>
            <a:off x="142243" y="4415165"/>
            <a:ext cx="4049214" cy="1326549"/>
            <a:chOff x="2013626" y="3406136"/>
            <a:chExt cx="8060503" cy="2640675"/>
          </a:xfrm>
        </p:grpSpPr>
        <p:sp>
          <p:nvSpPr>
            <p:cNvPr id="31" name="Google Shape;793;p30">
              <a:extLst>
                <a:ext uri="{FF2B5EF4-FFF2-40B4-BE49-F238E27FC236}">
                  <a16:creationId xmlns:a16="http://schemas.microsoft.com/office/drawing/2014/main" id="{8D87F4EF-4DE4-F733-7E07-4E4E7869208B}"/>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794;p30">
              <a:extLst>
                <a:ext uri="{FF2B5EF4-FFF2-40B4-BE49-F238E27FC236}">
                  <a16:creationId xmlns:a16="http://schemas.microsoft.com/office/drawing/2014/main" id="{517C73B4-F6FC-1DD8-E7FB-7AD911A8B73D}"/>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836;p30">
              <a:extLst>
                <a:ext uri="{FF2B5EF4-FFF2-40B4-BE49-F238E27FC236}">
                  <a16:creationId xmlns:a16="http://schemas.microsoft.com/office/drawing/2014/main" id="{D03B04B6-E313-CEDC-694B-C2B008A53C71}"/>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5" name="Freeform 54">
              <a:extLst>
                <a:ext uri="{FF2B5EF4-FFF2-40B4-BE49-F238E27FC236}">
                  <a16:creationId xmlns:a16="http://schemas.microsoft.com/office/drawing/2014/main" id="{D77C43A3-6ED3-70AE-B482-268818558AFA}"/>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Google Shape;837;p30">
              <a:extLst>
                <a:ext uri="{FF2B5EF4-FFF2-40B4-BE49-F238E27FC236}">
                  <a16:creationId xmlns:a16="http://schemas.microsoft.com/office/drawing/2014/main" id="{A0361482-96E5-29B7-9820-5F37DEDE2531}"/>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59" name="Google Shape;838;p30">
              <a:extLst>
                <a:ext uri="{FF2B5EF4-FFF2-40B4-BE49-F238E27FC236}">
                  <a16:creationId xmlns:a16="http://schemas.microsoft.com/office/drawing/2014/main" id="{06518B21-E49A-910A-C920-81DFA234C62C}"/>
                </a:ext>
              </a:extLst>
            </p:cNvPr>
            <p:cNvCxnSpPr>
              <a:stCxn id="33" idx="0"/>
              <a:endCxn id="56"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62" name="Google Shape;839;p30">
              <a:extLst>
                <a:ext uri="{FF2B5EF4-FFF2-40B4-BE49-F238E27FC236}">
                  <a16:creationId xmlns:a16="http://schemas.microsoft.com/office/drawing/2014/main" id="{43F69808-5D41-DEA4-76E8-D8A752ADCDAD}"/>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6" name="Google Shape;840;p30">
              <a:extLst>
                <a:ext uri="{FF2B5EF4-FFF2-40B4-BE49-F238E27FC236}">
                  <a16:creationId xmlns:a16="http://schemas.microsoft.com/office/drawing/2014/main" id="{32E5334C-F461-6266-9484-11FD9C0B38C7}"/>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98" name="Google Shape;841;p30">
              <a:extLst>
                <a:ext uri="{FF2B5EF4-FFF2-40B4-BE49-F238E27FC236}">
                  <a16:creationId xmlns:a16="http://schemas.microsoft.com/office/drawing/2014/main" id="{1FDF0B43-94F9-2D7E-474E-E4B52F93E467}"/>
                </a:ext>
              </a:extLst>
            </p:cNvPr>
            <p:cNvCxnSpPr>
              <a:stCxn id="896" idx="2"/>
              <a:endCxn id="62"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899" name="Picture 2" descr="Cpu - Free electronics icons">
              <a:extLst>
                <a:ext uri="{FF2B5EF4-FFF2-40B4-BE49-F238E27FC236}">
                  <a16:creationId xmlns:a16="http://schemas.microsoft.com/office/drawing/2014/main" id="{F01C7982-206C-9E6A-7F8D-F8E84B168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900" name="Picture 899" descr="Cpu - Free electronics icons">
              <a:extLst>
                <a:ext uri="{FF2B5EF4-FFF2-40B4-BE49-F238E27FC236}">
                  <a16:creationId xmlns:a16="http://schemas.microsoft.com/office/drawing/2014/main" id="{A3BD4A91-5D2E-5F28-AECE-B05593FCAF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901" name="Picture 2" descr="Cpu - Free electronics icons">
              <a:extLst>
                <a:ext uri="{FF2B5EF4-FFF2-40B4-BE49-F238E27FC236}">
                  <a16:creationId xmlns:a16="http://schemas.microsoft.com/office/drawing/2014/main" id="{AD51BD1B-AB82-35AB-84A8-505D9CB87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902" name="Picture 2" descr="Cpu - Free electronics icons">
              <a:extLst>
                <a:ext uri="{FF2B5EF4-FFF2-40B4-BE49-F238E27FC236}">
                  <a16:creationId xmlns:a16="http://schemas.microsoft.com/office/drawing/2014/main" id="{33285889-6A4A-DA25-40F2-CD3D28DAE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903" name="Picture 4" descr="Ram Memory icon in SVG, PNG formats">
              <a:extLst>
                <a:ext uri="{FF2B5EF4-FFF2-40B4-BE49-F238E27FC236}">
                  <a16:creationId xmlns:a16="http://schemas.microsoft.com/office/drawing/2014/main" id="{CE989B45-A43D-B4F8-7C30-8EE89B2ABB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905" name="Picture 4" descr="Ram Memory icon in SVG, PNG formats">
              <a:extLst>
                <a:ext uri="{FF2B5EF4-FFF2-40B4-BE49-F238E27FC236}">
                  <a16:creationId xmlns:a16="http://schemas.microsoft.com/office/drawing/2014/main" id="{72329DCB-3141-5F7D-D61E-BBCBE646A1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906" name="Picture 4" descr="Ram Memory icon in SVG, PNG formats">
              <a:extLst>
                <a:ext uri="{FF2B5EF4-FFF2-40B4-BE49-F238E27FC236}">
                  <a16:creationId xmlns:a16="http://schemas.microsoft.com/office/drawing/2014/main" id="{124CCCEB-2802-3E3E-55C0-1B180AE7C8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907" name="Picture 4" descr="Ram Memory icon in SVG, PNG formats">
              <a:extLst>
                <a:ext uri="{FF2B5EF4-FFF2-40B4-BE49-F238E27FC236}">
                  <a16:creationId xmlns:a16="http://schemas.microsoft.com/office/drawing/2014/main" id="{F9A56E01-C136-1C38-ABCF-EDFD490691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911" name="Picture 2" descr="Cpu - Free electronics icons">
              <a:extLst>
                <a:ext uri="{FF2B5EF4-FFF2-40B4-BE49-F238E27FC236}">
                  <a16:creationId xmlns:a16="http://schemas.microsoft.com/office/drawing/2014/main" id="{9B263B1A-7A68-3112-943B-908F0B66B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912" name="Picture 911" descr="Cpu - Free electronics icons">
              <a:extLst>
                <a:ext uri="{FF2B5EF4-FFF2-40B4-BE49-F238E27FC236}">
                  <a16:creationId xmlns:a16="http://schemas.microsoft.com/office/drawing/2014/main" id="{DE137C0F-E393-65EC-9C20-F3D554407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913" name="Picture 2" descr="Cpu - Free electronics icons">
              <a:extLst>
                <a:ext uri="{FF2B5EF4-FFF2-40B4-BE49-F238E27FC236}">
                  <a16:creationId xmlns:a16="http://schemas.microsoft.com/office/drawing/2014/main" id="{05746076-4CE8-AFBD-64F5-B597434AD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914" name="Picture 2" descr="Cpu - Free electronics icons">
              <a:extLst>
                <a:ext uri="{FF2B5EF4-FFF2-40B4-BE49-F238E27FC236}">
                  <a16:creationId xmlns:a16="http://schemas.microsoft.com/office/drawing/2014/main" id="{58E0E2B6-05EE-8E68-17A4-1424513A43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915" name="Picture 4" descr="Ram Memory icon in SVG, PNG formats">
              <a:extLst>
                <a:ext uri="{FF2B5EF4-FFF2-40B4-BE49-F238E27FC236}">
                  <a16:creationId xmlns:a16="http://schemas.microsoft.com/office/drawing/2014/main" id="{E71889A1-58B8-4159-DADE-8D61C3487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916" name="Picture 4" descr="Ram Memory icon in SVG, PNG formats">
              <a:extLst>
                <a:ext uri="{FF2B5EF4-FFF2-40B4-BE49-F238E27FC236}">
                  <a16:creationId xmlns:a16="http://schemas.microsoft.com/office/drawing/2014/main" id="{F7D1F9EE-CCFE-4533-AD71-F4BB68F725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917" name="Picture 4" descr="Ram Memory icon in SVG, PNG formats">
              <a:extLst>
                <a:ext uri="{FF2B5EF4-FFF2-40B4-BE49-F238E27FC236}">
                  <a16:creationId xmlns:a16="http://schemas.microsoft.com/office/drawing/2014/main" id="{BB2E22BA-1414-340F-304C-38A7DB319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918" name="Picture 4" descr="Ram Memory icon in SVG, PNG formats">
              <a:extLst>
                <a:ext uri="{FF2B5EF4-FFF2-40B4-BE49-F238E27FC236}">
                  <a16:creationId xmlns:a16="http://schemas.microsoft.com/office/drawing/2014/main" id="{F16DA836-EB89-CD05-4744-4B5AADDEB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919" name="Group 918">
              <a:extLst>
                <a:ext uri="{FF2B5EF4-FFF2-40B4-BE49-F238E27FC236}">
                  <a16:creationId xmlns:a16="http://schemas.microsoft.com/office/drawing/2014/main" id="{FE7CC57B-E773-0CC6-EE9F-3191EA0A6C34}"/>
                </a:ext>
              </a:extLst>
            </p:cNvPr>
            <p:cNvGrpSpPr/>
            <p:nvPr/>
          </p:nvGrpSpPr>
          <p:grpSpPr>
            <a:xfrm>
              <a:off x="5711721" y="3406136"/>
              <a:ext cx="599802" cy="2640675"/>
              <a:chOff x="7742861" y="3788822"/>
              <a:chExt cx="599802" cy="2640675"/>
            </a:xfrm>
          </p:grpSpPr>
          <mc:AlternateContent xmlns:mc="http://schemas.openxmlformats.org/markup-compatibility/2006" xmlns:a14="http://schemas.microsoft.com/office/drawing/2010/main">
            <mc:Choice Requires="a14">
              <p:sp>
                <p:nvSpPr>
                  <p:cNvPr id="932" name="Google Shape;900;p32">
                    <a:extLst>
                      <a:ext uri="{FF2B5EF4-FFF2-40B4-BE49-F238E27FC236}">
                        <a16:creationId xmlns:a16="http://schemas.microsoft.com/office/drawing/2014/main" id="{01608E94-EC59-E180-AE32-E857B46F27E3}"/>
                      </a:ext>
                    </a:extLst>
                  </p:cNvPr>
                  <p:cNvSpPr txBox="1"/>
                  <p:nvPr/>
                </p:nvSpPr>
                <p:spPr>
                  <a:xfrm>
                    <a:off x="7744432" y="3788822"/>
                    <a:ext cx="598231" cy="8576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932" name="Google Shape;900;p32">
                    <a:extLst>
                      <a:ext uri="{FF2B5EF4-FFF2-40B4-BE49-F238E27FC236}">
                        <a16:creationId xmlns:a16="http://schemas.microsoft.com/office/drawing/2014/main" id="{01608E94-EC59-E180-AE32-E857B46F27E3}"/>
                      </a:ext>
                    </a:extLst>
                  </p:cNvPr>
                  <p:cNvSpPr txBox="1">
                    <a:spLocks noRot="1" noChangeAspect="1" noMove="1" noResize="1" noEditPoints="1" noAdjustHandles="1" noChangeArrowheads="1" noChangeShapeType="1" noTextEdit="1"/>
                  </p:cNvSpPr>
                  <p:nvPr/>
                </p:nvSpPr>
                <p:spPr>
                  <a:xfrm>
                    <a:off x="7744432" y="3788822"/>
                    <a:ext cx="598231" cy="857679"/>
                  </a:xfrm>
                  <a:prstGeom prst="rect">
                    <a:avLst/>
                  </a:prstGeom>
                  <a:blipFill>
                    <a:blip r:embed="rId7"/>
                    <a:stretch>
                      <a:fillRect r="-8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3" name="Google Shape;900;p32">
                    <a:extLst>
                      <a:ext uri="{FF2B5EF4-FFF2-40B4-BE49-F238E27FC236}">
                        <a16:creationId xmlns:a16="http://schemas.microsoft.com/office/drawing/2014/main" id="{0564A2AF-3F0A-92BE-3742-2BE9717C0BB2}"/>
                      </a:ext>
                    </a:extLst>
                  </p:cNvPr>
                  <p:cNvSpPr txBox="1"/>
                  <p:nvPr/>
                </p:nvSpPr>
                <p:spPr>
                  <a:xfrm>
                    <a:off x="7742861" y="5571818"/>
                    <a:ext cx="598233" cy="8576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933" name="Google Shape;900;p32">
                    <a:extLst>
                      <a:ext uri="{FF2B5EF4-FFF2-40B4-BE49-F238E27FC236}">
                        <a16:creationId xmlns:a16="http://schemas.microsoft.com/office/drawing/2014/main" id="{0564A2AF-3F0A-92BE-3742-2BE9717C0BB2}"/>
                      </a:ext>
                    </a:extLst>
                  </p:cNvPr>
                  <p:cNvSpPr txBox="1">
                    <a:spLocks noRot="1" noChangeAspect="1" noMove="1" noResize="1" noEditPoints="1" noAdjustHandles="1" noChangeArrowheads="1" noChangeShapeType="1" noTextEdit="1"/>
                  </p:cNvSpPr>
                  <p:nvPr/>
                </p:nvSpPr>
                <p:spPr>
                  <a:xfrm>
                    <a:off x="7742861" y="5571818"/>
                    <a:ext cx="598233" cy="857679"/>
                  </a:xfrm>
                  <a:prstGeom prst="rect">
                    <a:avLst/>
                  </a:prstGeom>
                  <a:blipFill>
                    <a:blip r:embed="rId8"/>
                    <a:stretch>
                      <a:fillRect r="-12500"/>
                    </a:stretch>
                  </a:blipFill>
                  <a:ln>
                    <a:noFill/>
                  </a:ln>
                </p:spPr>
                <p:txBody>
                  <a:bodyPr/>
                  <a:lstStyle/>
                  <a:p>
                    <a:r>
                      <a:rPr lang="en-US">
                        <a:noFill/>
                      </a:rPr>
                      <a:t> </a:t>
                    </a:r>
                  </a:p>
                </p:txBody>
              </p:sp>
            </mc:Fallback>
          </mc:AlternateContent>
        </p:grpSp>
        <p:pic>
          <p:nvPicPr>
            <p:cNvPr id="920" name="Picture 2" descr="Cpu - Free electronics icons">
              <a:extLst>
                <a:ext uri="{FF2B5EF4-FFF2-40B4-BE49-F238E27FC236}">
                  <a16:creationId xmlns:a16="http://schemas.microsoft.com/office/drawing/2014/main" id="{D6481F1E-7567-92CC-395D-233B041FC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921" name="Picture 2" descr="Cpu - Free electronics icons">
              <a:extLst>
                <a:ext uri="{FF2B5EF4-FFF2-40B4-BE49-F238E27FC236}">
                  <a16:creationId xmlns:a16="http://schemas.microsoft.com/office/drawing/2014/main" id="{90AA730E-8799-A5A1-92FB-24FEDE410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922" name="Picture 4" descr="Ram Memory icon in SVG, PNG formats">
              <a:extLst>
                <a:ext uri="{FF2B5EF4-FFF2-40B4-BE49-F238E27FC236}">
                  <a16:creationId xmlns:a16="http://schemas.microsoft.com/office/drawing/2014/main" id="{1FFDABDA-D4FE-E1CB-8BFB-BD6057F84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923" name="Picture 4" descr="Ram Memory icon in SVG, PNG formats">
              <a:extLst>
                <a:ext uri="{FF2B5EF4-FFF2-40B4-BE49-F238E27FC236}">
                  <a16:creationId xmlns:a16="http://schemas.microsoft.com/office/drawing/2014/main" id="{FA899479-AA0F-61A1-A006-03A1ADBE3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924" name="Rectangle 923">
              <a:extLst>
                <a:ext uri="{FF2B5EF4-FFF2-40B4-BE49-F238E27FC236}">
                  <a16:creationId xmlns:a16="http://schemas.microsoft.com/office/drawing/2014/main" id="{DDB2FD7A-7509-68F5-8748-294B5F9AD5C5}"/>
                </a:ext>
              </a:extLst>
            </p:cNvPr>
            <p:cNvSpPr/>
            <p:nvPr/>
          </p:nvSpPr>
          <p:spPr>
            <a:xfrm>
              <a:off x="2036919" y="4276642"/>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5" name="Picture 2" descr="Cpu - Free electronics icons">
              <a:extLst>
                <a:ext uri="{FF2B5EF4-FFF2-40B4-BE49-F238E27FC236}">
                  <a16:creationId xmlns:a16="http://schemas.microsoft.com/office/drawing/2014/main" id="{1868F27C-F64E-9162-1BBC-52E85B186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926" name="Picture 2" descr="Cpu - Free electronics icons">
              <a:extLst>
                <a:ext uri="{FF2B5EF4-FFF2-40B4-BE49-F238E27FC236}">
                  <a16:creationId xmlns:a16="http://schemas.microsoft.com/office/drawing/2014/main" id="{D84920F8-3FFA-61AB-D8CA-64DA2F901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927" name="Picture 4" descr="Ram Memory icon in SVG, PNG formats">
              <a:extLst>
                <a:ext uri="{FF2B5EF4-FFF2-40B4-BE49-F238E27FC236}">
                  <a16:creationId xmlns:a16="http://schemas.microsoft.com/office/drawing/2014/main" id="{226FD4A8-4B06-DBBB-B85A-61C36B8B4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928" name="Picture 4" descr="Ram Memory icon in SVG, PNG formats">
              <a:extLst>
                <a:ext uri="{FF2B5EF4-FFF2-40B4-BE49-F238E27FC236}">
                  <a16:creationId xmlns:a16="http://schemas.microsoft.com/office/drawing/2014/main" id="{2E162FC7-84EE-93B9-695E-3E769AE33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929" name="Rectangle 928">
              <a:extLst>
                <a:ext uri="{FF2B5EF4-FFF2-40B4-BE49-F238E27FC236}">
                  <a16:creationId xmlns:a16="http://schemas.microsoft.com/office/drawing/2014/main" id="{121F9ABF-D306-0B65-3447-3E7E465E14C4}"/>
                </a:ext>
              </a:extLst>
            </p:cNvPr>
            <p:cNvSpPr/>
            <p:nvPr/>
          </p:nvSpPr>
          <p:spPr>
            <a:xfrm>
              <a:off x="3112709" y="4281130"/>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ectangle 929">
              <a:extLst>
                <a:ext uri="{FF2B5EF4-FFF2-40B4-BE49-F238E27FC236}">
                  <a16:creationId xmlns:a16="http://schemas.microsoft.com/office/drawing/2014/main" id="{0774FF9C-3E00-9C3E-7534-E0326970E19E}"/>
                </a:ext>
              </a:extLst>
            </p:cNvPr>
            <p:cNvSpPr/>
            <p:nvPr/>
          </p:nvSpPr>
          <p:spPr>
            <a:xfrm>
              <a:off x="4188504" y="4289899"/>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Freeform 930">
              <a:extLst>
                <a:ext uri="{FF2B5EF4-FFF2-40B4-BE49-F238E27FC236}">
                  <a16:creationId xmlns:a16="http://schemas.microsoft.com/office/drawing/2014/main" id="{2D64EF6A-7823-D3C3-6D69-0FF6B562F53F}"/>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0" name="Group 859">
            <a:extLst>
              <a:ext uri="{FF2B5EF4-FFF2-40B4-BE49-F238E27FC236}">
                <a16:creationId xmlns:a16="http://schemas.microsoft.com/office/drawing/2014/main" id="{46A9C222-17BF-351C-28BE-52643B6EDD4E}"/>
              </a:ext>
            </a:extLst>
          </p:cNvPr>
          <p:cNvGrpSpPr/>
          <p:nvPr/>
        </p:nvGrpSpPr>
        <p:grpSpPr>
          <a:xfrm>
            <a:off x="5175469" y="4192960"/>
            <a:ext cx="6346119" cy="1683763"/>
            <a:chOff x="5175469" y="4078660"/>
            <a:chExt cx="6346119" cy="1683763"/>
          </a:xfrm>
        </p:grpSpPr>
        <p:cxnSp>
          <p:nvCxnSpPr>
            <p:cNvPr id="960" name="Google Shape;838;p30">
              <a:extLst>
                <a:ext uri="{FF2B5EF4-FFF2-40B4-BE49-F238E27FC236}">
                  <a16:creationId xmlns:a16="http://schemas.microsoft.com/office/drawing/2014/main" id="{4E1BFCDF-4B02-252A-71B6-9CCF2C5699B9}"/>
                </a:ext>
              </a:extLst>
            </p:cNvPr>
            <p:cNvCxnSpPr>
              <a:cxnSpLocks/>
              <a:stCxn id="940" idx="0"/>
              <a:endCxn id="1013" idx="2"/>
            </p:cNvCxnSpPr>
            <p:nvPr/>
          </p:nvCxnSpPr>
          <p:spPr>
            <a:xfrm rot="5400000" flipH="1" flipV="1">
              <a:off x="6928046" y="4423034"/>
              <a:ext cx="300258" cy="476728"/>
            </a:xfrm>
            <a:prstGeom prst="curvedConnector2">
              <a:avLst/>
            </a:prstGeom>
            <a:noFill/>
            <a:ln w="9525" cap="flat" cmpd="sng">
              <a:solidFill>
                <a:schemeClr val="dk2"/>
              </a:solidFill>
              <a:prstDash val="solid"/>
              <a:round/>
              <a:headEnd type="none" w="med" len="med"/>
              <a:tailEnd type="triangle" w="med" len="med"/>
            </a:ln>
          </p:spPr>
        </p:cxnSp>
        <p:cxnSp>
          <p:nvCxnSpPr>
            <p:cNvPr id="969" name="Google Shape;841;p30">
              <a:extLst>
                <a:ext uri="{FF2B5EF4-FFF2-40B4-BE49-F238E27FC236}">
                  <a16:creationId xmlns:a16="http://schemas.microsoft.com/office/drawing/2014/main" id="{E5AC9AFA-3BA6-E071-D30F-FC79EE041D56}"/>
                </a:ext>
              </a:extLst>
            </p:cNvPr>
            <p:cNvCxnSpPr>
              <a:cxnSpLocks/>
              <a:stCxn id="968" idx="2"/>
              <a:endCxn id="1021" idx="6"/>
            </p:cNvCxnSpPr>
            <p:nvPr/>
          </p:nvCxnSpPr>
          <p:spPr>
            <a:xfrm rot="5400000">
              <a:off x="9287050" y="4876206"/>
              <a:ext cx="387004" cy="843498"/>
            </a:xfrm>
            <a:prstGeom prst="curvedConnector2">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009" name="Google Shape;900;p32">
                  <a:extLst>
                    <a:ext uri="{FF2B5EF4-FFF2-40B4-BE49-F238E27FC236}">
                      <a16:creationId xmlns:a16="http://schemas.microsoft.com/office/drawing/2014/main" id="{54239C62-EFFC-6C95-0E38-3F2A6C7D7BC1}"/>
                    </a:ext>
                  </a:extLst>
                </p:cNvPr>
                <p:cNvSpPr txBox="1"/>
                <p:nvPr/>
              </p:nvSpPr>
              <p:spPr>
                <a:xfrm>
                  <a:off x="6771476" y="4188929"/>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1009" name="Google Shape;900;p32">
                  <a:extLst>
                    <a:ext uri="{FF2B5EF4-FFF2-40B4-BE49-F238E27FC236}">
                      <a16:creationId xmlns:a16="http://schemas.microsoft.com/office/drawing/2014/main" id="{54239C62-EFFC-6C95-0E38-3F2A6C7D7BC1}"/>
                    </a:ext>
                  </a:extLst>
                </p:cNvPr>
                <p:cNvSpPr txBox="1">
                  <a:spLocks noRot="1" noChangeAspect="1" noMove="1" noResize="1" noEditPoints="1" noAdjustHandles="1" noChangeArrowheads="1" noChangeShapeType="1" noTextEdit="1"/>
                </p:cNvSpPr>
                <p:nvPr/>
              </p:nvSpPr>
              <p:spPr>
                <a:xfrm>
                  <a:off x="6771476" y="4188929"/>
                  <a:ext cx="493814" cy="430857"/>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0" name="Google Shape;900;p32">
                  <a:extLst>
                    <a:ext uri="{FF2B5EF4-FFF2-40B4-BE49-F238E27FC236}">
                      <a16:creationId xmlns:a16="http://schemas.microsoft.com/office/drawing/2014/main" id="{3434AF62-CF6D-80DE-17BD-19E343D4CB37}"/>
                    </a:ext>
                  </a:extLst>
                </p:cNvPr>
                <p:cNvSpPr txBox="1"/>
                <p:nvPr/>
              </p:nvSpPr>
              <p:spPr>
                <a:xfrm>
                  <a:off x="9350127" y="5331566"/>
                  <a:ext cx="47597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1010" name="Google Shape;900;p32">
                  <a:extLst>
                    <a:ext uri="{FF2B5EF4-FFF2-40B4-BE49-F238E27FC236}">
                      <a16:creationId xmlns:a16="http://schemas.microsoft.com/office/drawing/2014/main" id="{3434AF62-CF6D-80DE-17BD-19E343D4CB37}"/>
                    </a:ext>
                  </a:extLst>
                </p:cNvPr>
                <p:cNvSpPr txBox="1">
                  <a:spLocks noRot="1" noChangeAspect="1" noMove="1" noResize="1" noEditPoints="1" noAdjustHandles="1" noChangeArrowheads="1" noChangeShapeType="1" noTextEdit="1"/>
                </p:cNvSpPr>
                <p:nvPr/>
              </p:nvSpPr>
              <p:spPr>
                <a:xfrm>
                  <a:off x="9350127" y="5331566"/>
                  <a:ext cx="475974" cy="430857"/>
                </a:xfrm>
                <a:prstGeom prst="rect">
                  <a:avLst/>
                </a:prstGeom>
                <a:blipFill>
                  <a:blip r:embed="rId10"/>
                  <a:stretch>
                    <a:fillRect/>
                  </a:stretch>
                </a:blipFill>
                <a:ln>
                  <a:noFill/>
                </a:ln>
              </p:spPr>
              <p:txBody>
                <a:bodyPr/>
                <a:lstStyle/>
                <a:p>
                  <a:r>
                    <a:rPr lang="en-US">
                      <a:noFill/>
                    </a:rPr>
                    <a:t> </a:t>
                  </a:r>
                </a:p>
              </p:txBody>
            </p:sp>
          </mc:Fallback>
        </mc:AlternateContent>
        <p:grpSp>
          <p:nvGrpSpPr>
            <p:cNvPr id="1012" name="Group 1011">
              <a:extLst>
                <a:ext uri="{FF2B5EF4-FFF2-40B4-BE49-F238E27FC236}">
                  <a16:creationId xmlns:a16="http://schemas.microsoft.com/office/drawing/2014/main" id="{48CF9EC5-3C7B-85C4-F3C4-27EA9E86D4FA}"/>
                </a:ext>
              </a:extLst>
            </p:cNvPr>
            <p:cNvGrpSpPr/>
            <p:nvPr/>
          </p:nvGrpSpPr>
          <p:grpSpPr>
            <a:xfrm>
              <a:off x="5175469" y="4696039"/>
              <a:ext cx="1719575" cy="563941"/>
              <a:chOff x="5175469" y="4696039"/>
              <a:chExt cx="1719575" cy="563941"/>
            </a:xfrm>
          </p:grpSpPr>
          <p:sp>
            <p:nvSpPr>
              <p:cNvPr id="938" name="Google Shape;794;p30">
                <a:extLst>
                  <a:ext uri="{FF2B5EF4-FFF2-40B4-BE49-F238E27FC236}">
                    <a16:creationId xmlns:a16="http://schemas.microsoft.com/office/drawing/2014/main" id="{62E2CA7D-FA88-D42E-D2D7-DDD4CD053654}"/>
                  </a:ext>
                </a:extLst>
              </p:cNvPr>
              <p:cNvSpPr/>
              <p:nvPr/>
            </p:nvSpPr>
            <p:spPr>
              <a:xfrm>
                <a:off x="5175469" y="4696039"/>
                <a:ext cx="165353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40" name="Google Shape;836;p30">
                <a:extLst>
                  <a:ext uri="{FF2B5EF4-FFF2-40B4-BE49-F238E27FC236}">
                    <a16:creationId xmlns:a16="http://schemas.microsoft.com/office/drawing/2014/main" id="{3BB04AF4-7EDB-410C-900B-817DD16ED062}"/>
                  </a:ext>
                </a:extLst>
              </p:cNvPr>
              <p:cNvSpPr/>
              <p:nvPr/>
            </p:nvSpPr>
            <p:spPr>
              <a:xfrm>
                <a:off x="6784577"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67" name="Google Shape;839;p30">
                <a:extLst>
                  <a:ext uri="{FF2B5EF4-FFF2-40B4-BE49-F238E27FC236}">
                    <a16:creationId xmlns:a16="http://schemas.microsoft.com/office/drawing/2014/main" id="{1CA190A1-3A7F-9191-D48C-4CFAB8B36A62}"/>
                  </a:ext>
                </a:extLst>
              </p:cNvPr>
              <p:cNvSpPr/>
              <p:nvPr/>
            </p:nvSpPr>
            <p:spPr>
              <a:xfrm>
                <a:off x="6784577"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970" name="Picture 2" descr="Cpu - Free electronics icons">
                <a:extLst>
                  <a:ext uri="{FF2B5EF4-FFF2-40B4-BE49-F238E27FC236}">
                    <a16:creationId xmlns:a16="http://schemas.microsoft.com/office/drawing/2014/main" id="{AC061D99-7F89-C83C-9E94-D99E1C4CA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608" y="4733356"/>
                <a:ext cx="243869" cy="243869"/>
              </a:xfrm>
              <a:prstGeom prst="rect">
                <a:avLst/>
              </a:prstGeom>
              <a:solidFill>
                <a:schemeClr val="accent1">
                  <a:alpha val="54240"/>
                </a:schemeClr>
              </a:solidFill>
            </p:spPr>
          </p:pic>
          <p:pic>
            <p:nvPicPr>
              <p:cNvPr id="971" name="Picture 970" descr="Cpu - Free electronics icons">
                <a:extLst>
                  <a:ext uri="{FF2B5EF4-FFF2-40B4-BE49-F238E27FC236}">
                    <a16:creationId xmlns:a16="http://schemas.microsoft.com/office/drawing/2014/main" id="{7A5F8B9C-B02A-D2DF-7A2B-435CDB09C5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873" y="4733356"/>
                <a:ext cx="243869" cy="243869"/>
              </a:xfrm>
              <a:prstGeom prst="rect">
                <a:avLst/>
              </a:prstGeom>
              <a:solidFill>
                <a:schemeClr val="accent1">
                  <a:alpha val="54240"/>
                </a:schemeClr>
              </a:solidFill>
            </p:spPr>
          </p:pic>
          <p:pic>
            <p:nvPicPr>
              <p:cNvPr id="972" name="Picture 2" descr="Cpu - Free electronics icons">
                <a:extLst>
                  <a:ext uri="{FF2B5EF4-FFF2-40B4-BE49-F238E27FC236}">
                    <a16:creationId xmlns:a16="http://schemas.microsoft.com/office/drawing/2014/main" id="{10A922DA-DBDA-6930-08C8-7CE86E656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137" y="4733356"/>
                <a:ext cx="243869" cy="243869"/>
              </a:xfrm>
              <a:prstGeom prst="rect">
                <a:avLst/>
              </a:prstGeom>
              <a:solidFill>
                <a:srgbClr val="5B9BD5">
                  <a:alpha val="54000"/>
                </a:srgbClr>
              </a:solidFill>
            </p:spPr>
          </p:pic>
          <p:pic>
            <p:nvPicPr>
              <p:cNvPr id="973" name="Picture 2" descr="Cpu - Free electronics icons">
                <a:extLst>
                  <a:ext uri="{FF2B5EF4-FFF2-40B4-BE49-F238E27FC236}">
                    <a16:creationId xmlns:a16="http://schemas.microsoft.com/office/drawing/2014/main" id="{82DEC916-AA10-9FF0-510F-4CCA4A229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880" y="4733356"/>
                <a:ext cx="243869" cy="243869"/>
              </a:xfrm>
              <a:prstGeom prst="rect">
                <a:avLst/>
              </a:prstGeom>
              <a:solidFill>
                <a:srgbClr val="5B9BD5">
                  <a:alpha val="54000"/>
                </a:srgbClr>
              </a:solidFill>
            </p:spPr>
          </p:pic>
          <p:pic>
            <p:nvPicPr>
              <p:cNvPr id="974" name="Picture 4" descr="Ram Memory icon in SVG, PNG formats">
                <a:extLst>
                  <a:ext uri="{FF2B5EF4-FFF2-40B4-BE49-F238E27FC236}">
                    <a16:creationId xmlns:a16="http://schemas.microsoft.com/office/drawing/2014/main" id="{88B53180-9430-6AF6-9346-4DFFA65D03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2609" y="5008430"/>
                <a:ext cx="243868" cy="243868"/>
              </a:xfrm>
              <a:prstGeom prst="rect">
                <a:avLst/>
              </a:prstGeom>
              <a:solidFill>
                <a:schemeClr val="accent1">
                  <a:alpha val="54240"/>
                </a:schemeClr>
              </a:solidFill>
            </p:spPr>
          </p:pic>
          <p:pic>
            <p:nvPicPr>
              <p:cNvPr id="980" name="Picture 4" descr="Ram Memory icon in SVG, PNG formats">
                <a:extLst>
                  <a:ext uri="{FF2B5EF4-FFF2-40B4-BE49-F238E27FC236}">
                    <a16:creationId xmlns:a16="http://schemas.microsoft.com/office/drawing/2014/main" id="{9D91EE96-38E9-E042-8357-5A148DF0C1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873" y="5008430"/>
                <a:ext cx="243868" cy="243868"/>
              </a:xfrm>
              <a:prstGeom prst="rect">
                <a:avLst/>
              </a:prstGeom>
              <a:solidFill>
                <a:srgbClr val="5B9BD5">
                  <a:alpha val="54118"/>
                </a:srgbClr>
              </a:solidFill>
            </p:spPr>
          </p:pic>
          <p:pic>
            <p:nvPicPr>
              <p:cNvPr id="981" name="Picture 4" descr="Ram Memory icon in SVG, PNG formats">
                <a:extLst>
                  <a:ext uri="{FF2B5EF4-FFF2-40B4-BE49-F238E27FC236}">
                    <a16:creationId xmlns:a16="http://schemas.microsoft.com/office/drawing/2014/main" id="{B3356323-714A-255B-FC1C-42D9AEAF5C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326" y="5008430"/>
                <a:ext cx="243868" cy="243868"/>
              </a:xfrm>
              <a:prstGeom prst="rect">
                <a:avLst/>
              </a:prstGeom>
              <a:solidFill>
                <a:srgbClr val="5B9BD5">
                  <a:alpha val="54000"/>
                </a:srgbClr>
              </a:solidFill>
            </p:spPr>
          </p:pic>
          <p:pic>
            <p:nvPicPr>
              <p:cNvPr id="983" name="Picture 4" descr="Ram Memory icon in SVG, PNG formats">
                <a:extLst>
                  <a:ext uri="{FF2B5EF4-FFF2-40B4-BE49-F238E27FC236}">
                    <a16:creationId xmlns:a16="http://schemas.microsoft.com/office/drawing/2014/main" id="{18B70B48-6144-AB16-8E87-15C77D9C60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4798" y="5008430"/>
                <a:ext cx="243868" cy="243868"/>
              </a:xfrm>
              <a:prstGeom prst="rect">
                <a:avLst/>
              </a:prstGeom>
              <a:solidFill>
                <a:srgbClr val="5B9BD5">
                  <a:alpha val="54000"/>
                </a:srgbClr>
              </a:solidFill>
            </p:spPr>
          </p:pic>
          <p:sp>
            <p:nvSpPr>
              <p:cNvPr id="1001" name="Rectangle 1000">
                <a:extLst>
                  <a:ext uri="{FF2B5EF4-FFF2-40B4-BE49-F238E27FC236}">
                    <a16:creationId xmlns:a16="http://schemas.microsoft.com/office/drawing/2014/main" id="{E00225A0-14CE-3AED-8DC6-1B392B9E4B06}"/>
                  </a:ext>
                </a:extLst>
              </p:cNvPr>
              <p:cNvSpPr/>
              <p:nvPr/>
            </p:nvSpPr>
            <p:spPr>
              <a:xfrm>
                <a:off x="5187170" y="4699456"/>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2" name="Picture 2" descr="Cpu - Free electronics icons">
                <a:extLst>
                  <a:ext uri="{FF2B5EF4-FFF2-40B4-BE49-F238E27FC236}">
                    <a16:creationId xmlns:a16="http://schemas.microsoft.com/office/drawing/2014/main" id="{80AB12AE-0FAB-2DD2-B2D5-6A253346B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872" y="4733356"/>
                <a:ext cx="243869" cy="243869"/>
              </a:xfrm>
              <a:prstGeom prst="rect">
                <a:avLst/>
              </a:prstGeom>
              <a:solidFill>
                <a:schemeClr val="accent1">
                  <a:alpha val="54240"/>
                </a:schemeClr>
              </a:solidFill>
            </p:spPr>
          </p:pic>
          <p:pic>
            <p:nvPicPr>
              <p:cNvPr id="1003" name="Picture 2" descr="Cpu - Free electronics icons">
                <a:extLst>
                  <a:ext uri="{FF2B5EF4-FFF2-40B4-BE49-F238E27FC236}">
                    <a16:creationId xmlns:a16="http://schemas.microsoft.com/office/drawing/2014/main" id="{F392C9AB-4571-DA85-A652-989C28D7AB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3181" y="4732519"/>
                <a:ext cx="243869" cy="243869"/>
              </a:xfrm>
              <a:prstGeom prst="rect">
                <a:avLst/>
              </a:prstGeom>
              <a:solidFill>
                <a:schemeClr val="accent1">
                  <a:alpha val="54240"/>
                </a:schemeClr>
              </a:solidFill>
            </p:spPr>
          </p:pic>
          <p:pic>
            <p:nvPicPr>
              <p:cNvPr id="1004" name="Picture 4" descr="Ram Memory icon in SVG, PNG formats">
                <a:extLst>
                  <a:ext uri="{FF2B5EF4-FFF2-40B4-BE49-F238E27FC236}">
                    <a16:creationId xmlns:a16="http://schemas.microsoft.com/office/drawing/2014/main" id="{0DF5A0D8-3FFE-1465-B6D1-2D834C623A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0873" y="5002502"/>
                <a:ext cx="243868" cy="243868"/>
              </a:xfrm>
              <a:prstGeom prst="rect">
                <a:avLst/>
              </a:prstGeom>
              <a:solidFill>
                <a:schemeClr val="accent1">
                  <a:alpha val="54240"/>
                </a:schemeClr>
              </a:solidFill>
            </p:spPr>
          </p:pic>
          <p:pic>
            <p:nvPicPr>
              <p:cNvPr id="1005" name="Picture 4" descr="Ram Memory icon in SVG, PNG formats">
                <a:extLst>
                  <a:ext uri="{FF2B5EF4-FFF2-40B4-BE49-F238E27FC236}">
                    <a16:creationId xmlns:a16="http://schemas.microsoft.com/office/drawing/2014/main" id="{C96B750A-1BBB-E483-1CFA-B342E1276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182" y="5005118"/>
                <a:ext cx="243868" cy="243868"/>
              </a:xfrm>
              <a:prstGeom prst="rect">
                <a:avLst/>
              </a:prstGeom>
              <a:solidFill>
                <a:schemeClr val="accent1">
                  <a:alpha val="54240"/>
                </a:schemeClr>
              </a:solidFill>
            </p:spPr>
          </p:pic>
          <p:sp>
            <p:nvSpPr>
              <p:cNvPr id="1006" name="Rectangle 1005">
                <a:extLst>
                  <a:ext uri="{FF2B5EF4-FFF2-40B4-BE49-F238E27FC236}">
                    <a16:creationId xmlns:a16="http://schemas.microsoft.com/office/drawing/2014/main" id="{C67934C7-0630-6AED-67F2-3B0F10A37D46}"/>
                  </a:ext>
                </a:extLst>
              </p:cNvPr>
              <p:cNvSpPr/>
              <p:nvPr/>
            </p:nvSpPr>
            <p:spPr>
              <a:xfrm>
                <a:off x="5727596" y="4701710"/>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Rectangle 1006">
                <a:extLst>
                  <a:ext uri="{FF2B5EF4-FFF2-40B4-BE49-F238E27FC236}">
                    <a16:creationId xmlns:a16="http://schemas.microsoft.com/office/drawing/2014/main" id="{C39639BA-79F0-01E8-FFBB-67687D2B1B69}"/>
                  </a:ext>
                </a:extLst>
              </p:cNvPr>
              <p:cNvSpPr/>
              <p:nvPr/>
            </p:nvSpPr>
            <p:spPr>
              <a:xfrm>
                <a:off x="6268024" y="4706115"/>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1010">
              <a:extLst>
                <a:ext uri="{FF2B5EF4-FFF2-40B4-BE49-F238E27FC236}">
                  <a16:creationId xmlns:a16="http://schemas.microsoft.com/office/drawing/2014/main" id="{64094CE3-28F7-5E2F-3521-0A2BAC88286E}"/>
                </a:ext>
              </a:extLst>
            </p:cNvPr>
            <p:cNvGrpSpPr/>
            <p:nvPr/>
          </p:nvGrpSpPr>
          <p:grpSpPr>
            <a:xfrm>
              <a:off x="9847067" y="4672163"/>
              <a:ext cx="1674521" cy="553865"/>
              <a:chOff x="7550162" y="4696038"/>
              <a:chExt cx="1674521" cy="553865"/>
            </a:xfrm>
          </p:grpSpPr>
          <p:sp>
            <p:nvSpPr>
              <p:cNvPr id="937" name="Google Shape;793;p30">
                <a:extLst>
                  <a:ext uri="{FF2B5EF4-FFF2-40B4-BE49-F238E27FC236}">
                    <a16:creationId xmlns:a16="http://schemas.microsoft.com/office/drawing/2014/main" id="{52ED072A-01EC-5CAA-605D-FEAE34921C57}"/>
                  </a:ext>
                </a:extLst>
              </p:cNvPr>
              <p:cNvSpPr/>
              <p:nvPr/>
            </p:nvSpPr>
            <p:spPr>
              <a:xfrm>
                <a:off x="7605898" y="4696038"/>
                <a:ext cx="161878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55" name="Freeform 954">
                <a:extLst>
                  <a:ext uri="{FF2B5EF4-FFF2-40B4-BE49-F238E27FC236}">
                    <a16:creationId xmlns:a16="http://schemas.microsoft.com/office/drawing/2014/main" id="{30A279D4-698F-48CA-85CD-70404D5CBC41}"/>
                  </a:ext>
                </a:extLst>
              </p:cNvPr>
              <p:cNvSpPr/>
              <p:nvPr/>
            </p:nvSpPr>
            <p:spPr>
              <a:xfrm>
                <a:off x="7624364" y="4701518"/>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6" name="Google Shape;837;p30">
                <a:extLst>
                  <a:ext uri="{FF2B5EF4-FFF2-40B4-BE49-F238E27FC236}">
                    <a16:creationId xmlns:a16="http://schemas.microsoft.com/office/drawing/2014/main" id="{4AC31D55-1329-485C-A35A-8186CC8F34D4}"/>
                  </a:ext>
                </a:extLst>
              </p:cNvPr>
              <p:cNvSpPr/>
              <p:nvPr/>
            </p:nvSpPr>
            <p:spPr>
              <a:xfrm>
                <a:off x="7550162"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68" name="Google Shape;840;p30">
                <a:extLst>
                  <a:ext uri="{FF2B5EF4-FFF2-40B4-BE49-F238E27FC236}">
                    <a16:creationId xmlns:a16="http://schemas.microsoft.com/office/drawing/2014/main" id="{C7FBA0DB-4641-E224-C8F2-F89E68A84C47}"/>
                  </a:ext>
                </a:extLst>
              </p:cNvPr>
              <p:cNvSpPr/>
              <p:nvPr/>
            </p:nvSpPr>
            <p:spPr>
              <a:xfrm>
                <a:off x="7550162"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984" name="Picture 2" descr="Cpu - Free electronics icons">
                <a:extLst>
                  <a:ext uri="{FF2B5EF4-FFF2-40B4-BE49-F238E27FC236}">
                    <a16:creationId xmlns:a16="http://schemas.microsoft.com/office/drawing/2014/main" id="{8B85692F-FE02-DA29-1654-ED81C81A7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204" y="4727428"/>
                <a:ext cx="243869" cy="243869"/>
              </a:xfrm>
              <a:prstGeom prst="rect">
                <a:avLst/>
              </a:prstGeom>
              <a:solidFill>
                <a:schemeClr val="accent2">
                  <a:alpha val="54000"/>
                </a:schemeClr>
              </a:solidFill>
            </p:spPr>
          </p:pic>
          <p:pic>
            <p:nvPicPr>
              <p:cNvPr id="985" name="Picture 984" descr="Cpu - Free electronics icons">
                <a:extLst>
                  <a:ext uri="{FF2B5EF4-FFF2-40B4-BE49-F238E27FC236}">
                    <a16:creationId xmlns:a16="http://schemas.microsoft.com/office/drawing/2014/main" id="{AE49D04F-5A99-A0F8-3081-D6E787BA8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468" y="4727428"/>
                <a:ext cx="243869" cy="243869"/>
              </a:xfrm>
              <a:prstGeom prst="rect">
                <a:avLst/>
              </a:prstGeom>
              <a:solidFill>
                <a:schemeClr val="accent2">
                  <a:alpha val="54000"/>
                </a:schemeClr>
              </a:solidFill>
            </p:spPr>
          </p:pic>
          <p:pic>
            <p:nvPicPr>
              <p:cNvPr id="987" name="Picture 2" descr="Cpu - Free electronics icons">
                <a:extLst>
                  <a:ext uri="{FF2B5EF4-FFF2-40B4-BE49-F238E27FC236}">
                    <a16:creationId xmlns:a16="http://schemas.microsoft.com/office/drawing/2014/main" id="{280EB3AE-58E6-5E02-032C-489313E95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7732" y="4727428"/>
                <a:ext cx="243869" cy="243869"/>
              </a:xfrm>
              <a:prstGeom prst="rect">
                <a:avLst/>
              </a:prstGeom>
              <a:solidFill>
                <a:schemeClr val="accent2">
                  <a:alpha val="54000"/>
                </a:schemeClr>
              </a:solidFill>
            </p:spPr>
          </p:pic>
          <p:pic>
            <p:nvPicPr>
              <p:cNvPr id="988" name="Picture 2" descr="Cpu - Free electronics icons">
                <a:extLst>
                  <a:ext uri="{FF2B5EF4-FFF2-40B4-BE49-F238E27FC236}">
                    <a16:creationId xmlns:a16="http://schemas.microsoft.com/office/drawing/2014/main" id="{61410353-13E1-CBB8-F6A4-94E5C5A698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0475" y="4727428"/>
                <a:ext cx="243869" cy="243869"/>
              </a:xfrm>
              <a:prstGeom prst="rect">
                <a:avLst/>
              </a:prstGeom>
              <a:solidFill>
                <a:schemeClr val="accent2">
                  <a:alpha val="54000"/>
                </a:schemeClr>
              </a:solidFill>
            </p:spPr>
          </p:pic>
          <p:pic>
            <p:nvPicPr>
              <p:cNvPr id="992" name="Picture 4" descr="Ram Memory icon in SVG, PNG formats">
                <a:extLst>
                  <a:ext uri="{FF2B5EF4-FFF2-40B4-BE49-F238E27FC236}">
                    <a16:creationId xmlns:a16="http://schemas.microsoft.com/office/drawing/2014/main" id="{1C7254F2-DCBD-866B-28CF-0C4AA8FA1C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7205" y="5002502"/>
                <a:ext cx="243868" cy="243868"/>
              </a:xfrm>
              <a:prstGeom prst="rect">
                <a:avLst/>
              </a:prstGeom>
              <a:solidFill>
                <a:schemeClr val="accent2">
                  <a:alpha val="54000"/>
                </a:schemeClr>
              </a:solidFill>
            </p:spPr>
          </p:pic>
          <p:pic>
            <p:nvPicPr>
              <p:cNvPr id="993" name="Picture 4" descr="Ram Memory icon in SVG, PNG formats">
                <a:extLst>
                  <a:ext uri="{FF2B5EF4-FFF2-40B4-BE49-F238E27FC236}">
                    <a16:creationId xmlns:a16="http://schemas.microsoft.com/office/drawing/2014/main" id="{0DACD6A3-7187-A4B0-5C6A-16F0BA1BDE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7468" y="5002502"/>
                <a:ext cx="243868" cy="243868"/>
              </a:xfrm>
              <a:prstGeom prst="rect">
                <a:avLst/>
              </a:prstGeom>
              <a:noFill/>
            </p:spPr>
          </p:pic>
          <p:pic>
            <p:nvPicPr>
              <p:cNvPr id="994" name="Picture 4" descr="Ram Memory icon in SVG, PNG formats">
                <a:extLst>
                  <a:ext uri="{FF2B5EF4-FFF2-40B4-BE49-F238E27FC236}">
                    <a16:creationId xmlns:a16="http://schemas.microsoft.com/office/drawing/2014/main" id="{41312000-E03C-E4DC-9C2A-96007B7B9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921" y="5002502"/>
                <a:ext cx="243868" cy="243868"/>
              </a:xfrm>
              <a:prstGeom prst="rect">
                <a:avLst/>
              </a:prstGeom>
              <a:noFill/>
            </p:spPr>
          </p:pic>
          <p:pic>
            <p:nvPicPr>
              <p:cNvPr id="995" name="Picture 4" descr="Ram Memory icon in SVG, PNG formats">
                <a:extLst>
                  <a:ext uri="{FF2B5EF4-FFF2-40B4-BE49-F238E27FC236}">
                    <a16:creationId xmlns:a16="http://schemas.microsoft.com/office/drawing/2014/main" id="{3E5F45E6-52EB-E213-AEF5-7A79B4934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393" y="5002502"/>
                <a:ext cx="243868" cy="243868"/>
              </a:xfrm>
              <a:prstGeom prst="rect">
                <a:avLst/>
              </a:prstGeom>
              <a:solidFill>
                <a:schemeClr val="accent2">
                  <a:alpha val="54000"/>
                </a:schemeClr>
              </a:solidFill>
            </p:spPr>
          </p:pic>
          <p:pic>
            <p:nvPicPr>
              <p:cNvPr id="997" name="Picture 2" descr="Cpu - Free electronics icons">
                <a:extLst>
                  <a:ext uri="{FF2B5EF4-FFF2-40B4-BE49-F238E27FC236}">
                    <a16:creationId xmlns:a16="http://schemas.microsoft.com/office/drawing/2014/main" id="{B386593F-5CB3-9E12-BFA6-513214C2F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3218" y="4727428"/>
                <a:ext cx="243869" cy="243869"/>
              </a:xfrm>
              <a:prstGeom prst="rect">
                <a:avLst/>
              </a:prstGeom>
              <a:solidFill>
                <a:schemeClr val="accent2">
                  <a:alpha val="54000"/>
                </a:schemeClr>
              </a:solidFill>
            </p:spPr>
          </p:pic>
          <p:pic>
            <p:nvPicPr>
              <p:cNvPr id="998" name="Picture 2" descr="Cpu - Free electronics icons">
                <a:extLst>
                  <a:ext uri="{FF2B5EF4-FFF2-40B4-BE49-F238E27FC236}">
                    <a16:creationId xmlns:a16="http://schemas.microsoft.com/office/drawing/2014/main" id="{5DD28591-DAA2-46C4-FC45-A927022BC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961" y="4727428"/>
                <a:ext cx="243869" cy="243869"/>
              </a:xfrm>
              <a:prstGeom prst="rect">
                <a:avLst/>
              </a:prstGeom>
              <a:solidFill>
                <a:schemeClr val="accent2">
                  <a:alpha val="54000"/>
                </a:schemeClr>
              </a:solidFill>
            </p:spPr>
          </p:pic>
          <p:pic>
            <p:nvPicPr>
              <p:cNvPr id="999" name="Picture 4" descr="Ram Memory icon in SVG, PNG formats">
                <a:extLst>
                  <a:ext uri="{FF2B5EF4-FFF2-40B4-BE49-F238E27FC236}">
                    <a16:creationId xmlns:a16="http://schemas.microsoft.com/office/drawing/2014/main" id="{88D20ADA-010E-0B5C-CD01-A40A20F05A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3626" y="5002502"/>
                <a:ext cx="243868" cy="243868"/>
              </a:xfrm>
              <a:prstGeom prst="rect">
                <a:avLst/>
              </a:prstGeom>
              <a:noFill/>
            </p:spPr>
          </p:pic>
          <p:pic>
            <p:nvPicPr>
              <p:cNvPr id="1000" name="Picture 4" descr="Ram Memory icon in SVG, PNG formats">
                <a:extLst>
                  <a:ext uri="{FF2B5EF4-FFF2-40B4-BE49-F238E27FC236}">
                    <a16:creationId xmlns:a16="http://schemas.microsoft.com/office/drawing/2014/main" id="{2835D876-5B8A-741F-5F48-A19B40BA4E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389" y="5002502"/>
                <a:ext cx="243868" cy="243868"/>
              </a:xfrm>
              <a:prstGeom prst="rect">
                <a:avLst/>
              </a:prstGeom>
              <a:noFill/>
            </p:spPr>
          </p:pic>
          <p:sp>
            <p:nvSpPr>
              <p:cNvPr id="1008" name="Freeform 1007">
                <a:extLst>
                  <a:ext uri="{FF2B5EF4-FFF2-40B4-BE49-F238E27FC236}">
                    <a16:creationId xmlns:a16="http://schemas.microsoft.com/office/drawing/2014/main" id="{50C70481-2046-9EE5-BF42-9C1117570390}"/>
                  </a:ext>
                </a:extLst>
              </p:cNvPr>
              <p:cNvSpPr/>
              <p:nvPr/>
            </p:nvSpPr>
            <p:spPr>
              <a:xfrm>
                <a:off x="8418815" y="4705204"/>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013" name="Google Shape;958;p33">
                  <a:extLst>
                    <a:ext uri="{FF2B5EF4-FFF2-40B4-BE49-F238E27FC236}">
                      <a16:creationId xmlns:a16="http://schemas.microsoft.com/office/drawing/2014/main" id="{DCB43EF8-4F23-C635-036C-7DA29D77A17C}"/>
                    </a:ext>
                  </a:extLst>
                </p:cNvPr>
                <p:cNvSpPr/>
                <p:nvPr/>
              </p:nvSpPr>
              <p:spPr>
                <a:xfrm>
                  <a:off x="7316539" y="4309069"/>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13" name="Google Shape;958;p33">
                  <a:extLst>
                    <a:ext uri="{FF2B5EF4-FFF2-40B4-BE49-F238E27FC236}">
                      <a16:creationId xmlns:a16="http://schemas.microsoft.com/office/drawing/2014/main" id="{DCB43EF8-4F23-C635-036C-7DA29D77A17C}"/>
                    </a:ext>
                  </a:extLst>
                </p:cNvPr>
                <p:cNvSpPr>
                  <a:spLocks noRot="1" noChangeAspect="1" noMove="1" noResize="1" noEditPoints="1" noAdjustHandles="1" noChangeArrowheads="1" noChangeShapeType="1" noTextEdit="1"/>
                </p:cNvSpPr>
                <p:nvPr/>
              </p:nvSpPr>
              <p:spPr>
                <a:xfrm>
                  <a:off x="7316539" y="4309069"/>
                  <a:ext cx="404400" cy="404400"/>
                </a:xfrm>
                <a:prstGeom prst="ellipse">
                  <a:avLst/>
                </a:prstGeom>
                <a:blipFill>
                  <a:blip r:embed="rId11"/>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8" name="Google Shape;958;p33">
                  <a:extLst>
                    <a:ext uri="{FF2B5EF4-FFF2-40B4-BE49-F238E27FC236}">
                      <a16:creationId xmlns:a16="http://schemas.microsoft.com/office/drawing/2014/main" id="{1457F330-7CCF-9697-2AE2-65FF5384CCAB}"/>
                    </a:ext>
                  </a:extLst>
                </p:cNvPr>
                <p:cNvSpPr/>
                <p:nvPr/>
              </p:nvSpPr>
              <p:spPr>
                <a:xfrm>
                  <a:off x="8158516" y="4299642"/>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018" name="Google Shape;958;p33">
                  <a:extLst>
                    <a:ext uri="{FF2B5EF4-FFF2-40B4-BE49-F238E27FC236}">
                      <a16:creationId xmlns:a16="http://schemas.microsoft.com/office/drawing/2014/main" id="{1457F330-7CCF-9697-2AE2-65FF5384CCAB}"/>
                    </a:ext>
                  </a:extLst>
                </p:cNvPr>
                <p:cNvSpPr>
                  <a:spLocks noRot="1" noChangeAspect="1" noMove="1" noResize="1" noEditPoints="1" noAdjustHandles="1" noChangeArrowheads="1" noChangeShapeType="1" noTextEdit="1"/>
                </p:cNvSpPr>
                <p:nvPr/>
              </p:nvSpPr>
              <p:spPr>
                <a:xfrm>
                  <a:off x="8158516" y="4299642"/>
                  <a:ext cx="404400" cy="404400"/>
                </a:xfrm>
                <a:prstGeom prst="ellipse">
                  <a:avLst/>
                </a:prstGeom>
                <a:blipFill>
                  <a:blip r:embed="rId12"/>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9" name="Google Shape;958;p33">
                  <a:extLst>
                    <a:ext uri="{FF2B5EF4-FFF2-40B4-BE49-F238E27FC236}">
                      <a16:creationId xmlns:a16="http://schemas.microsoft.com/office/drawing/2014/main" id="{59B31F1B-CAAC-9B80-AC11-16E4F4AB2813}"/>
                    </a:ext>
                  </a:extLst>
                </p:cNvPr>
                <p:cNvSpPr/>
                <p:nvPr/>
              </p:nvSpPr>
              <p:spPr>
                <a:xfrm>
                  <a:off x="9000493" y="4318496"/>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1019" name="Google Shape;958;p33">
                  <a:extLst>
                    <a:ext uri="{FF2B5EF4-FFF2-40B4-BE49-F238E27FC236}">
                      <a16:creationId xmlns:a16="http://schemas.microsoft.com/office/drawing/2014/main" id="{59B31F1B-CAAC-9B80-AC11-16E4F4AB2813}"/>
                    </a:ext>
                  </a:extLst>
                </p:cNvPr>
                <p:cNvSpPr>
                  <a:spLocks noRot="1" noChangeAspect="1" noMove="1" noResize="1" noEditPoints="1" noAdjustHandles="1" noChangeArrowheads="1" noChangeShapeType="1" noTextEdit="1"/>
                </p:cNvSpPr>
                <p:nvPr/>
              </p:nvSpPr>
              <p:spPr>
                <a:xfrm>
                  <a:off x="9000493" y="4318496"/>
                  <a:ext cx="404400" cy="404400"/>
                </a:xfrm>
                <a:prstGeom prst="ellipse">
                  <a:avLst/>
                </a:prstGeom>
                <a:blipFill>
                  <a:blip r:embed="rId13"/>
                  <a:stretch>
                    <a:fillRect r="-2941"/>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0" name="Google Shape;958;p33">
                  <a:extLst>
                    <a:ext uri="{FF2B5EF4-FFF2-40B4-BE49-F238E27FC236}">
                      <a16:creationId xmlns:a16="http://schemas.microsoft.com/office/drawing/2014/main" id="{C6309773-87FA-4A16-1464-27A512C9E1E7}"/>
                    </a:ext>
                  </a:extLst>
                </p:cNvPr>
                <p:cNvSpPr/>
                <p:nvPr/>
              </p:nvSpPr>
              <p:spPr>
                <a:xfrm>
                  <a:off x="7581955" y="5289257"/>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3</m:t>
                            </m:r>
                          </m:sub>
                        </m:sSub>
                      </m:oMath>
                    </m:oMathPara>
                  </a14:m>
                  <a:endParaRPr lang="ar-AE" dirty="0">
                    <a:solidFill>
                      <a:schemeClr val="bg1"/>
                    </a:solidFill>
                    <a:latin typeface="Cabin"/>
                    <a:ea typeface="Cabin"/>
                    <a:cs typeface="Cabin"/>
                    <a:sym typeface="Cabin"/>
                  </a:endParaRPr>
                </a:p>
              </p:txBody>
            </p:sp>
          </mc:Choice>
          <mc:Fallback xmlns="">
            <p:sp>
              <p:nvSpPr>
                <p:cNvPr id="1020" name="Google Shape;958;p33">
                  <a:extLst>
                    <a:ext uri="{FF2B5EF4-FFF2-40B4-BE49-F238E27FC236}">
                      <a16:creationId xmlns:a16="http://schemas.microsoft.com/office/drawing/2014/main" id="{C6309773-87FA-4A16-1464-27A512C9E1E7}"/>
                    </a:ext>
                  </a:extLst>
                </p:cNvPr>
                <p:cNvSpPr>
                  <a:spLocks noRot="1" noChangeAspect="1" noMove="1" noResize="1" noEditPoints="1" noAdjustHandles="1" noChangeArrowheads="1" noChangeShapeType="1" noTextEdit="1"/>
                </p:cNvSpPr>
                <p:nvPr/>
              </p:nvSpPr>
              <p:spPr>
                <a:xfrm>
                  <a:off x="7581955" y="5289257"/>
                  <a:ext cx="404400" cy="404400"/>
                </a:xfrm>
                <a:prstGeom prst="ellipse">
                  <a:avLst/>
                </a:prstGeom>
                <a:blipFill>
                  <a:blip r:embed="rId14"/>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1" name="Google Shape;958;p33">
                  <a:extLst>
                    <a:ext uri="{FF2B5EF4-FFF2-40B4-BE49-F238E27FC236}">
                      <a16:creationId xmlns:a16="http://schemas.microsoft.com/office/drawing/2014/main" id="{FEA9A8F5-88C9-6C33-E722-21427EBAC9D3}"/>
                    </a:ext>
                  </a:extLst>
                </p:cNvPr>
                <p:cNvSpPr/>
                <p:nvPr/>
              </p:nvSpPr>
              <p:spPr>
                <a:xfrm>
                  <a:off x="8654403" y="5289257"/>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21" name="Google Shape;958;p33">
                  <a:extLst>
                    <a:ext uri="{FF2B5EF4-FFF2-40B4-BE49-F238E27FC236}">
                      <a16:creationId xmlns:a16="http://schemas.microsoft.com/office/drawing/2014/main" id="{FEA9A8F5-88C9-6C33-E722-21427EBAC9D3}"/>
                    </a:ext>
                  </a:extLst>
                </p:cNvPr>
                <p:cNvSpPr>
                  <a:spLocks noRot="1" noChangeAspect="1" noMove="1" noResize="1" noEditPoints="1" noAdjustHandles="1" noChangeArrowheads="1" noChangeShapeType="1" noTextEdit="1"/>
                </p:cNvSpPr>
                <p:nvPr/>
              </p:nvSpPr>
              <p:spPr>
                <a:xfrm>
                  <a:off x="8654403" y="5289257"/>
                  <a:ext cx="404400" cy="404400"/>
                </a:xfrm>
                <a:prstGeom prst="ellipse">
                  <a:avLst/>
                </a:prstGeom>
                <a:blipFill>
                  <a:blip r:embed="rId15"/>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841" name="Straight Arrow Connector 840">
              <a:extLst>
                <a:ext uri="{FF2B5EF4-FFF2-40B4-BE49-F238E27FC236}">
                  <a16:creationId xmlns:a16="http://schemas.microsoft.com/office/drawing/2014/main" id="{F019FD83-4D8F-6E98-25B0-931D348B01F6}"/>
                </a:ext>
              </a:extLst>
            </p:cNvPr>
            <p:cNvCxnSpPr>
              <a:stCxn id="1019" idx="6"/>
            </p:cNvCxnSpPr>
            <p:nvPr/>
          </p:nvCxnSpPr>
          <p:spPr>
            <a:xfrm>
              <a:off x="9404893" y="4520696"/>
              <a:ext cx="497408" cy="29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4" name="Straight Arrow Connector 843">
              <a:extLst>
                <a:ext uri="{FF2B5EF4-FFF2-40B4-BE49-F238E27FC236}">
                  <a16:creationId xmlns:a16="http://schemas.microsoft.com/office/drawing/2014/main" id="{E20510A2-D972-898F-AA1E-7B14FD0D65FA}"/>
                </a:ext>
              </a:extLst>
            </p:cNvPr>
            <p:cNvCxnSpPr>
              <a:stCxn id="1013" idx="6"/>
              <a:endCxn id="1018" idx="2"/>
            </p:cNvCxnSpPr>
            <p:nvPr/>
          </p:nvCxnSpPr>
          <p:spPr>
            <a:xfrm flipV="1">
              <a:off x="7720939" y="4501842"/>
              <a:ext cx="437577" cy="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6" name="Straight Arrow Connector 845">
              <a:extLst>
                <a:ext uri="{FF2B5EF4-FFF2-40B4-BE49-F238E27FC236}">
                  <a16:creationId xmlns:a16="http://schemas.microsoft.com/office/drawing/2014/main" id="{BD6060F9-D402-CEA1-4C92-6F3998264E2A}"/>
                </a:ext>
              </a:extLst>
            </p:cNvPr>
            <p:cNvCxnSpPr>
              <a:stCxn id="1018" idx="6"/>
              <a:endCxn id="1019" idx="2"/>
            </p:cNvCxnSpPr>
            <p:nvPr/>
          </p:nvCxnSpPr>
          <p:spPr>
            <a:xfrm>
              <a:off x="8562916" y="4501842"/>
              <a:ext cx="437577" cy="1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8" name="Straight Arrow Connector 847">
              <a:extLst>
                <a:ext uri="{FF2B5EF4-FFF2-40B4-BE49-F238E27FC236}">
                  <a16:creationId xmlns:a16="http://schemas.microsoft.com/office/drawing/2014/main" id="{BD3C4045-D246-D2E1-1161-5AC5556F8FA7}"/>
                </a:ext>
              </a:extLst>
            </p:cNvPr>
            <p:cNvCxnSpPr>
              <a:stCxn id="1021" idx="2"/>
              <a:endCxn id="1020" idx="6"/>
            </p:cNvCxnSpPr>
            <p:nvPr/>
          </p:nvCxnSpPr>
          <p:spPr>
            <a:xfrm flipH="1">
              <a:off x="7986355" y="5491457"/>
              <a:ext cx="668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0" name="Straight Arrow Connector 849">
              <a:extLst>
                <a:ext uri="{FF2B5EF4-FFF2-40B4-BE49-F238E27FC236}">
                  <a16:creationId xmlns:a16="http://schemas.microsoft.com/office/drawing/2014/main" id="{C3AF45B4-9FDC-4885-A81C-4392D3F2DB4D}"/>
                </a:ext>
              </a:extLst>
            </p:cNvPr>
            <p:cNvCxnSpPr>
              <a:stCxn id="1020" idx="2"/>
            </p:cNvCxnSpPr>
            <p:nvPr/>
          </p:nvCxnSpPr>
          <p:spPr>
            <a:xfrm flipH="1" flipV="1">
              <a:off x="6839811" y="5194169"/>
              <a:ext cx="742144" cy="2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1" name="Google Shape;900;p32">
                  <a:extLst>
                    <a:ext uri="{FF2B5EF4-FFF2-40B4-BE49-F238E27FC236}">
                      <a16:creationId xmlns:a16="http://schemas.microsoft.com/office/drawing/2014/main" id="{FB5D7D7A-02C1-49C7-1E59-84B04A4F5215}"/>
                    </a:ext>
                  </a:extLst>
                </p:cNvPr>
                <p:cNvSpPr txBox="1"/>
                <p:nvPr/>
              </p:nvSpPr>
              <p:spPr>
                <a:xfrm>
                  <a:off x="7702867" y="4078660"/>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3</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851" name="Google Shape;900;p32">
                  <a:extLst>
                    <a:ext uri="{FF2B5EF4-FFF2-40B4-BE49-F238E27FC236}">
                      <a16:creationId xmlns:a16="http://schemas.microsoft.com/office/drawing/2014/main" id="{FB5D7D7A-02C1-49C7-1E59-84B04A4F5215}"/>
                    </a:ext>
                  </a:extLst>
                </p:cNvPr>
                <p:cNvSpPr txBox="1">
                  <a:spLocks noRot="1" noChangeAspect="1" noMove="1" noResize="1" noEditPoints="1" noAdjustHandles="1" noChangeArrowheads="1" noChangeShapeType="1" noTextEdit="1"/>
                </p:cNvSpPr>
                <p:nvPr/>
              </p:nvSpPr>
              <p:spPr>
                <a:xfrm>
                  <a:off x="7702867" y="4078660"/>
                  <a:ext cx="493814" cy="430857"/>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4" name="Google Shape;900;p32">
                  <a:extLst>
                    <a:ext uri="{FF2B5EF4-FFF2-40B4-BE49-F238E27FC236}">
                      <a16:creationId xmlns:a16="http://schemas.microsoft.com/office/drawing/2014/main" id="{F3101314-436D-E42B-6926-22080ECAA945}"/>
                    </a:ext>
                  </a:extLst>
                </p:cNvPr>
                <p:cNvSpPr txBox="1"/>
                <p:nvPr/>
              </p:nvSpPr>
              <p:spPr>
                <a:xfrm>
                  <a:off x="8519371" y="4085729"/>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i="1">
                            <a:solidFill>
                              <a:schemeClr val="dk1"/>
                            </a:solidFill>
                            <a:latin typeface="Cambria Math" panose="02040503050406030204" pitchFamily="18" charset="0"/>
                            <a:ea typeface="Cabin"/>
                            <a:cs typeface="Cabin"/>
                            <a:sym typeface="Cabin"/>
                          </a:rPr>
                          <m:t>2</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854" name="Google Shape;900;p32">
                  <a:extLst>
                    <a:ext uri="{FF2B5EF4-FFF2-40B4-BE49-F238E27FC236}">
                      <a16:creationId xmlns:a16="http://schemas.microsoft.com/office/drawing/2014/main" id="{F3101314-436D-E42B-6926-22080ECAA945}"/>
                    </a:ext>
                  </a:extLst>
                </p:cNvPr>
                <p:cNvSpPr txBox="1">
                  <a:spLocks noRot="1" noChangeAspect="1" noMove="1" noResize="1" noEditPoints="1" noAdjustHandles="1" noChangeArrowheads="1" noChangeShapeType="1" noTextEdit="1"/>
                </p:cNvSpPr>
                <p:nvPr/>
              </p:nvSpPr>
              <p:spPr>
                <a:xfrm>
                  <a:off x="8519371" y="4085729"/>
                  <a:ext cx="493814" cy="430857"/>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5" name="Google Shape;900;p32">
                  <a:extLst>
                    <a:ext uri="{FF2B5EF4-FFF2-40B4-BE49-F238E27FC236}">
                      <a16:creationId xmlns:a16="http://schemas.microsoft.com/office/drawing/2014/main" id="{D6BE8C07-0D36-3A3C-2D18-779EDFE713BD}"/>
                    </a:ext>
                  </a:extLst>
                </p:cNvPr>
                <p:cNvSpPr txBox="1"/>
                <p:nvPr/>
              </p:nvSpPr>
              <p:spPr>
                <a:xfrm>
                  <a:off x="9443251" y="4270997"/>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855" name="Google Shape;900;p32">
                  <a:extLst>
                    <a:ext uri="{FF2B5EF4-FFF2-40B4-BE49-F238E27FC236}">
                      <a16:creationId xmlns:a16="http://schemas.microsoft.com/office/drawing/2014/main" id="{D6BE8C07-0D36-3A3C-2D18-779EDFE713BD}"/>
                    </a:ext>
                  </a:extLst>
                </p:cNvPr>
                <p:cNvSpPr txBox="1">
                  <a:spLocks noRot="1" noChangeAspect="1" noMove="1" noResize="1" noEditPoints="1" noAdjustHandles="1" noChangeArrowheads="1" noChangeShapeType="1" noTextEdit="1"/>
                </p:cNvSpPr>
                <p:nvPr/>
              </p:nvSpPr>
              <p:spPr>
                <a:xfrm>
                  <a:off x="9443251" y="4270997"/>
                  <a:ext cx="493814" cy="430857"/>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6" name="Google Shape;900;p32">
                  <a:extLst>
                    <a:ext uri="{FF2B5EF4-FFF2-40B4-BE49-F238E27FC236}">
                      <a16:creationId xmlns:a16="http://schemas.microsoft.com/office/drawing/2014/main" id="{2EBF637B-F6A5-96CD-635F-DB15800DBC7D}"/>
                    </a:ext>
                  </a:extLst>
                </p:cNvPr>
                <p:cNvSpPr txBox="1"/>
                <p:nvPr/>
              </p:nvSpPr>
              <p:spPr>
                <a:xfrm>
                  <a:off x="8128582" y="5117674"/>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2</m:t>
                            </m:r>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856" name="Google Shape;900;p32">
                  <a:extLst>
                    <a:ext uri="{FF2B5EF4-FFF2-40B4-BE49-F238E27FC236}">
                      <a16:creationId xmlns:a16="http://schemas.microsoft.com/office/drawing/2014/main" id="{2EBF637B-F6A5-96CD-635F-DB15800DBC7D}"/>
                    </a:ext>
                  </a:extLst>
                </p:cNvPr>
                <p:cNvSpPr txBox="1">
                  <a:spLocks noRot="1" noChangeAspect="1" noMove="1" noResize="1" noEditPoints="1" noAdjustHandles="1" noChangeArrowheads="1" noChangeShapeType="1" noTextEdit="1"/>
                </p:cNvSpPr>
                <p:nvPr/>
              </p:nvSpPr>
              <p:spPr>
                <a:xfrm>
                  <a:off x="8128582" y="5117674"/>
                  <a:ext cx="493814" cy="430857"/>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8" name="Google Shape;900;p32">
                  <a:extLst>
                    <a:ext uri="{FF2B5EF4-FFF2-40B4-BE49-F238E27FC236}">
                      <a16:creationId xmlns:a16="http://schemas.microsoft.com/office/drawing/2014/main" id="{EE18CA7F-B710-BC50-5624-FBC600B96B3F}"/>
                    </a:ext>
                  </a:extLst>
                </p:cNvPr>
                <p:cNvSpPr txBox="1"/>
                <p:nvPr/>
              </p:nvSpPr>
              <p:spPr>
                <a:xfrm>
                  <a:off x="7088141" y="5013727"/>
                  <a:ext cx="49381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858" name="Google Shape;900;p32">
                  <a:extLst>
                    <a:ext uri="{FF2B5EF4-FFF2-40B4-BE49-F238E27FC236}">
                      <a16:creationId xmlns:a16="http://schemas.microsoft.com/office/drawing/2014/main" id="{EE18CA7F-B710-BC50-5624-FBC600B96B3F}"/>
                    </a:ext>
                  </a:extLst>
                </p:cNvPr>
                <p:cNvSpPr txBox="1">
                  <a:spLocks noRot="1" noChangeAspect="1" noMove="1" noResize="1" noEditPoints="1" noAdjustHandles="1" noChangeArrowheads="1" noChangeShapeType="1" noTextEdit="1"/>
                </p:cNvSpPr>
                <p:nvPr/>
              </p:nvSpPr>
              <p:spPr>
                <a:xfrm>
                  <a:off x="7088141" y="5013727"/>
                  <a:ext cx="493814" cy="430857"/>
                </a:xfrm>
                <a:prstGeom prst="rect">
                  <a:avLst/>
                </a:prstGeom>
                <a:blipFill>
                  <a:blip r:embed="rId20"/>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61" name="Google Shape;773;p29">
                <a:extLst>
                  <a:ext uri="{FF2B5EF4-FFF2-40B4-BE49-F238E27FC236}">
                    <a16:creationId xmlns:a16="http://schemas.microsoft.com/office/drawing/2014/main" id="{76B2A16E-F523-4BDF-8EF8-6B0A703B4295}"/>
                  </a:ext>
                </a:extLst>
              </p:cNvPr>
              <p:cNvSpPr txBox="1"/>
              <p:nvPr/>
            </p:nvSpPr>
            <p:spPr>
              <a:xfrm>
                <a:off x="8463357" y="2685378"/>
                <a:ext cx="172116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rgbClr val="7030A0"/>
                    </a:solidFill>
                    <a:latin typeface="Cabin"/>
                    <a:ea typeface="Cabin"/>
                    <a:cs typeface="Cabin"/>
                    <a:sym typeface="Cabin"/>
                  </a:rPr>
                  <a:t>Average schedule </a:t>
                </a:r>
                <a14:m>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a14:m>
                <a:endParaRPr lang="ar-AE" dirty="0">
                  <a:solidFill>
                    <a:srgbClr val="7030A0"/>
                  </a:solidFill>
                  <a:latin typeface="Cabin"/>
                  <a:ea typeface="Cabin"/>
                  <a:cs typeface="Cabin"/>
                  <a:sym typeface="Cabin"/>
                </a:endParaRPr>
              </a:p>
            </p:txBody>
          </p:sp>
        </mc:Choice>
        <mc:Fallback xmlns="">
          <p:sp>
            <p:nvSpPr>
              <p:cNvPr id="861" name="Google Shape;773;p29">
                <a:extLst>
                  <a:ext uri="{FF2B5EF4-FFF2-40B4-BE49-F238E27FC236}">
                    <a16:creationId xmlns:a16="http://schemas.microsoft.com/office/drawing/2014/main" id="{76B2A16E-F523-4BDF-8EF8-6B0A703B4295}"/>
                  </a:ext>
                </a:extLst>
              </p:cNvPr>
              <p:cNvSpPr txBox="1">
                <a:spLocks noRot="1" noChangeAspect="1" noMove="1" noResize="1" noEditPoints="1" noAdjustHandles="1" noChangeArrowheads="1" noChangeShapeType="1" noTextEdit="1"/>
              </p:cNvSpPr>
              <p:nvPr/>
            </p:nvSpPr>
            <p:spPr>
              <a:xfrm>
                <a:off x="8463357" y="2685378"/>
                <a:ext cx="1721168" cy="400079"/>
              </a:xfrm>
              <a:prstGeom prst="rect">
                <a:avLst/>
              </a:prstGeom>
              <a:blipFill>
                <a:blip r:embed="rId21"/>
                <a:stretch>
                  <a:fillRect l="-1460" r="-2920" b="-3125"/>
                </a:stretch>
              </a:blipFill>
              <a:ln>
                <a:noFill/>
              </a:ln>
            </p:spPr>
            <p:txBody>
              <a:bodyPr/>
              <a:lstStyle/>
              <a:p>
                <a:r>
                  <a:rPr lang="en-US">
                    <a:noFill/>
                  </a:rPr>
                  <a:t> </a:t>
                </a:r>
              </a:p>
            </p:txBody>
          </p:sp>
        </mc:Fallback>
      </mc:AlternateContent>
      <p:sp>
        <p:nvSpPr>
          <p:cNvPr id="864" name="Freeform 863">
            <a:extLst>
              <a:ext uri="{FF2B5EF4-FFF2-40B4-BE49-F238E27FC236}">
                <a16:creationId xmlns:a16="http://schemas.microsoft.com/office/drawing/2014/main" id="{DD58C6F8-CEAC-BB3E-B463-81B6460D300D}"/>
              </a:ext>
            </a:extLst>
          </p:cNvPr>
          <p:cNvSpPr/>
          <p:nvPr/>
        </p:nvSpPr>
        <p:spPr>
          <a:xfrm>
            <a:off x="6375037" y="1796828"/>
            <a:ext cx="3149752" cy="1829177"/>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Google Shape;711;p27">
            <a:extLst>
              <a:ext uri="{FF2B5EF4-FFF2-40B4-BE49-F238E27FC236}">
                <a16:creationId xmlns:a16="http://schemas.microsoft.com/office/drawing/2014/main" id="{5AF7709D-25DD-4CB2-1DAD-BD6CF2AA3F05}"/>
              </a:ext>
            </a:extLst>
          </p:cNvPr>
          <p:cNvSpPr/>
          <p:nvPr/>
        </p:nvSpPr>
        <p:spPr>
          <a:xfrm>
            <a:off x="7332656" y="2633855"/>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67" name="Google Shape;712;p27">
            <a:extLst>
              <a:ext uri="{FF2B5EF4-FFF2-40B4-BE49-F238E27FC236}">
                <a16:creationId xmlns:a16="http://schemas.microsoft.com/office/drawing/2014/main" id="{56C465CC-F066-FFFD-5563-4A784E0A25BF}"/>
              </a:ext>
            </a:extLst>
          </p:cNvPr>
          <p:cNvCxnSpPr/>
          <p:nvPr/>
        </p:nvCxnSpPr>
        <p:spPr>
          <a:xfrm rot="10800000">
            <a:off x="6362991" y="1396963"/>
            <a:ext cx="0" cy="2227490"/>
          </a:xfrm>
          <a:prstGeom prst="straightConnector1">
            <a:avLst/>
          </a:prstGeom>
          <a:noFill/>
          <a:ln w="9525" cap="flat" cmpd="sng">
            <a:solidFill>
              <a:schemeClr val="dk2"/>
            </a:solidFill>
            <a:prstDash val="solid"/>
            <a:round/>
            <a:headEnd type="none" w="med" len="med"/>
            <a:tailEnd type="triangle" w="med" len="med"/>
          </a:ln>
        </p:spPr>
      </p:cxnSp>
      <p:cxnSp>
        <p:nvCxnSpPr>
          <p:cNvPr id="868" name="Google Shape;713;p27">
            <a:extLst>
              <a:ext uri="{FF2B5EF4-FFF2-40B4-BE49-F238E27FC236}">
                <a16:creationId xmlns:a16="http://schemas.microsoft.com/office/drawing/2014/main" id="{A4B5E5FE-C38C-827D-17B3-79E68E62E607}"/>
              </a:ext>
            </a:extLst>
          </p:cNvPr>
          <p:cNvCxnSpPr/>
          <p:nvPr/>
        </p:nvCxnSpPr>
        <p:spPr>
          <a:xfrm>
            <a:off x="6383304" y="3624453"/>
            <a:ext cx="4060123"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873" name="Google Shape;714;p27">
                <a:extLst>
                  <a:ext uri="{FF2B5EF4-FFF2-40B4-BE49-F238E27FC236}">
                    <a16:creationId xmlns:a16="http://schemas.microsoft.com/office/drawing/2014/main" id="{F0CF3E90-0DBF-D60E-B75E-9A88BF08948B}"/>
                  </a:ext>
                </a:extLst>
              </p:cNvPr>
              <p:cNvSpPr txBox="1"/>
              <p:nvPr/>
            </p:nvSpPr>
            <p:spPr>
              <a:xfrm>
                <a:off x="6146764" y="795885"/>
                <a:ext cx="1214788" cy="6248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873" name="Google Shape;714;p27">
                <a:extLst>
                  <a:ext uri="{FF2B5EF4-FFF2-40B4-BE49-F238E27FC236}">
                    <a16:creationId xmlns:a16="http://schemas.microsoft.com/office/drawing/2014/main" id="{F0CF3E90-0DBF-D60E-B75E-9A88BF08948B}"/>
                  </a:ext>
                </a:extLst>
              </p:cNvPr>
              <p:cNvSpPr txBox="1">
                <a:spLocks noRot="1" noChangeAspect="1" noMove="1" noResize="1" noEditPoints="1" noAdjustHandles="1" noChangeArrowheads="1" noChangeShapeType="1" noTextEdit="1"/>
              </p:cNvSpPr>
              <p:nvPr/>
            </p:nvSpPr>
            <p:spPr>
              <a:xfrm>
                <a:off x="6146764" y="795885"/>
                <a:ext cx="1214788" cy="624823"/>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4" name="Google Shape;715;p27">
                <a:extLst>
                  <a:ext uri="{FF2B5EF4-FFF2-40B4-BE49-F238E27FC236}">
                    <a16:creationId xmlns:a16="http://schemas.microsoft.com/office/drawing/2014/main" id="{1CC4E117-0334-DE62-6A57-826F1AC814E3}"/>
                  </a:ext>
                </a:extLst>
              </p:cNvPr>
              <p:cNvSpPr txBox="1"/>
              <p:nvPr/>
            </p:nvSpPr>
            <p:spPr>
              <a:xfrm>
                <a:off x="10390122" y="3337969"/>
                <a:ext cx="123367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874" name="Google Shape;715;p27">
                <a:extLst>
                  <a:ext uri="{FF2B5EF4-FFF2-40B4-BE49-F238E27FC236}">
                    <a16:creationId xmlns:a16="http://schemas.microsoft.com/office/drawing/2014/main" id="{1CC4E117-0334-DE62-6A57-826F1AC814E3}"/>
                  </a:ext>
                </a:extLst>
              </p:cNvPr>
              <p:cNvSpPr txBox="1">
                <a:spLocks noRot="1" noChangeAspect="1" noMove="1" noResize="1" noEditPoints="1" noAdjustHandles="1" noChangeArrowheads="1" noChangeShapeType="1" noTextEdit="1"/>
              </p:cNvSpPr>
              <p:nvPr/>
            </p:nvSpPr>
            <p:spPr>
              <a:xfrm>
                <a:off x="10390122" y="3337969"/>
                <a:ext cx="1233678" cy="615523"/>
              </a:xfrm>
              <a:prstGeom prst="rect">
                <a:avLst/>
              </a:prstGeom>
              <a:blipFill>
                <a:blip r:embed="rId23"/>
                <a:stretch>
                  <a:fillRect/>
                </a:stretch>
              </a:blipFill>
              <a:ln>
                <a:noFill/>
              </a:ln>
            </p:spPr>
            <p:txBody>
              <a:bodyPr/>
              <a:lstStyle/>
              <a:p>
                <a:r>
                  <a:rPr lang="en-US">
                    <a:noFill/>
                  </a:rPr>
                  <a:t> </a:t>
                </a:r>
              </a:p>
            </p:txBody>
          </p:sp>
        </mc:Fallback>
      </mc:AlternateContent>
      <p:sp>
        <p:nvSpPr>
          <p:cNvPr id="875" name="Google Shape;711;p27">
            <a:extLst>
              <a:ext uri="{FF2B5EF4-FFF2-40B4-BE49-F238E27FC236}">
                <a16:creationId xmlns:a16="http://schemas.microsoft.com/office/drawing/2014/main" id="{2BCB2C8C-D472-2114-FECA-BA163072DD1E}"/>
              </a:ext>
            </a:extLst>
          </p:cNvPr>
          <p:cNvSpPr/>
          <p:nvPr/>
        </p:nvSpPr>
        <p:spPr>
          <a:xfrm>
            <a:off x="6287495" y="2637125"/>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6" name="Google Shape;711;p27">
            <a:extLst>
              <a:ext uri="{FF2B5EF4-FFF2-40B4-BE49-F238E27FC236}">
                <a16:creationId xmlns:a16="http://schemas.microsoft.com/office/drawing/2014/main" id="{8DF76E3B-06A7-A6F4-6E6F-CB8FF4FF4FAE}"/>
              </a:ext>
            </a:extLst>
          </p:cNvPr>
          <p:cNvSpPr/>
          <p:nvPr/>
        </p:nvSpPr>
        <p:spPr>
          <a:xfrm>
            <a:off x="6287495" y="354258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7" name="Google Shape;711;p27">
            <a:extLst>
              <a:ext uri="{FF2B5EF4-FFF2-40B4-BE49-F238E27FC236}">
                <a16:creationId xmlns:a16="http://schemas.microsoft.com/office/drawing/2014/main" id="{9888981D-DDCE-13E8-461B-1CFD505567EA}"/>
              </a:ext>
            </a:extLst>
          </p:cNvPr>
          <p:cNvSpPr/>
          <p:nvPr/>
        </p:nvSpPr>
        <p:spPr>
          <a:xfrm>
            <a:off x="7341676" y="354258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8" name="Google Shape;711;p27">
            <a:extLst>
              <a:ext uri="{FF2B5EF4-FFF2-40B4-BE49-F238E27FC236}">
                <a16:creationId xmlns:a16="http://schemas.microsoft.com/office/drawing/2014/main" id="{E25B0F49-540F-E1A3-2550-CAFAF4469B55}"/>
              </a:ext>
            </a:extLst>
          </p:cNvPr>
          <p:cNvSpPr/>
          <p:nvPr/>
        </p:nvSpPr>
        <p:spPr>
          <a:xfrm>
            <a:off x="8395857" y="354258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9" name="Google Shape;711;p27">
            <a:extLst>
              <a:ext uri="{FF2B5EF4-FFF2-40B4-BE49-F238E27FC236}">
                <a16:creationId xmlns:a16="http://schemas.microsoft.com/office/drawing/2014/main" id="{378BDC05-3D81-D4D3-AECB-4A42896315A7}"/>
              </a:ext>
            </a:extLst>
          </p:cNvPr>
          <p:cNvSpPr/>
          <p:nvPr/>
        </p:nvSpPr>
        <p:spPr>
          <a:xfrm>
            <a:off x="9450040" y="3542584"/>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0" name="Google Shape;711;p27">
            <a:extLst>
              <a:ext uri="{FF2B5EF4-FFF2-40B4-BE49-F238E27FC236}">
                <a16:creationId xmlns:a16="http://schemas.microsoft.com/office/drawing/2014/main" id="{6EDBE5A2-AB4F-C144-9810-4FE5F10DBBA3}"/>
              </a:ext>
            </a:extLst>
          </p:cNvPr>
          <p:cNvSpPr/>
          <p:nvPr/>
        </p:nvSpPr>
        <p:spPr>
          <a:xfrm>
            <a:off x="6287495" y="1731667"/>
            <a:ext cx="141998" cy="141998"/>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81" name="Google Shape;717;p27">
                <a:extLst>
                  <a:ext uri="{FF2B5EF4-FFF2-40B4-BE49-F238E27FC236}">
                    <a16:creationId xmlns:a16="http://schemas.microsoft.com/office/drawing/2014/main" id="{4B753653-BD3D-AA25-201A-5C5F42DB2325}"/>
                  </a:ext>
                </a:extLst>
              </p:cNvPr>
              <p:cNvSpPr txBox="1"/>
              <p:nvPr/>
            </p:nvSpPr>
            <p:spPr>
              <a:xfrm>
                <a:off x="6126672" y="1461438"/>
                <a:ext cx="1068646" cy="6168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(0, 2)</m:t>
                      </m:r>
                    </m:oMath>
                  </m:oMathPara>
                </a14:m>
                <a:endParaRPr lang="en-US" sz="1400" dirty="0">
                  <a:solidFill>
                    <a:schemeClr val="dk1"/>
                  </a:solidFill>
                  <a:latin typeface="Cabin"/>
                  <a:ea typeface="Cabin"/>
                  <a:cs typeface="Cabin"/>
                  <a:sym typeface="Cabin"/>
                </a:endParaRPr>
              </a:p>
            </p:txBody>
          </p:sp>
        </mc:Choice>
        <mc:Fallback xmlns="">
          <p:sp>
            <p:nvSpPr>
              <p:cNvPr id="881" name="Google Shape;717;p27">
                <a:extLst>
                  <a:ext uri="{FF2B5EF4-FFF2-40B4-BE49-F238E27FC236}">
                    <a16:creationId xmlns:a16="http://schemas.microsoft.com/office/drawing/2014/main" id="{4B753653-BD3D-AA25-201A-5C5F42DB2325}"/>
                  </a:ext>
                </a:extLst>
              </p:cNvPr>
              <p:cNvSpPr txBox="1">
                <a:spLocks noRot="1" noChangeAspect="1" noMove="1" noResize="1" noEditPoints="1" noAdjustHandles="1" noChangeArrowheads="1" noChangeShapeType="1" noTextEdit="1"/>
              </p:cNvSpPr>
              <p:nvPr/>
            </p:nvSpPr>
            <p:spPr>
              <a:xfrm>
                <a:off x="6126672" y="1461438"/>
                <a:ext cx="1068646" cy="616834"/>
              </a:xfrm>
              <a:prstGeom prst="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2" name="Google Shape;717;p27">
                <a:extLst>
                  <a:ext uri="{FF2B5EF4-FFF2-40B4-BE49-F238E27FC236}">
                    <a16:creationId xmlns:a16="http://schemas.microsoft.com/office/drawing/2014/main" id="{76A2BA63-BC23-A6DF-D907-34E8333ACF7B}"/>
                  </a:ext>
                </a:extLst>
              </p:cNvPr>
              <p:cNvSpPr txBox="1"/>
              <p:nvPr/>
            </p:nvSpPr>
            <p:spPr>
              <a:xfrm>
                <a:off x="6879035" y="2669451"/>
                <a:ext cx="1068646" cy="6168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(1, 1)</m:t>
                      </m:r>
                    </m:oMath>
                  </m:oMathPara>
                </a14:m>
                <a:endParaRPr lang="en-US" sz="1400" dirty="0">
                  <a:solidFill>
                    <a:schemeClr val="dk1"/>
                  </a:solidFill>
                  <a:latin typeface="Cabin"/>
                  <a:ea typeface="Cabin"/>
                  <a:cs typeface="Cabin"/>
                  <a:sym typeface="Cabin"/>
                </a:endParaRPr>
              </a:p>
            </p:txBody>
          </p:sp>
        </mc:Choice>
        <mc:Fallback xmlns="">
          <p:sp>
            <p:nvSpPr>
              <p:cNvPr id="882" name="Google Shape;717;p27">
                <a:extLst>
                  <a:ext uri="{FF2B5EF4-FFF2-40B4-BE49-F238E27FC236}">
                    <a16:creationId xmlns:a16="http://schemas.microsoft.com/office/drawing/2014/main" id="{76A2BA63-BC23-A6DF-D907-34E8333ACF7B}"/>
                  </a:ext>
                </a:extLst>
              </p:cNvPr>
              <p:cNvSpPr txBox="1">
                <a:spLocks noRot="1" noChangeAspect="1" noMove="1" noResize="1" noEditPoints="1" noAdjustHandles="1" noChangeArrowheads="1" noChangeShapeType="1" noTextEdit="1"/>
              </p:cNvSpPr>
              <p:nvPr/>
            </p:nvSpPr>
            <p:spPr>
              <a:xfrm>
                <a:off x="6879035" y="2669451"/>
                <a:ext cx="1068646" cy="616834"/>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3" name="Google Shape;717;p27">
                <a:extLst>
                  <a:ext uri="{FF2B5EF4-FFF2-40B4-BE49-F238E27FC236}">
                    <a16:creationId xmlns:a16="http://schemas.microsoft.com/office/drawing/2014/main" id="{3C2CF664-D422-A4C8-7B2E-96E76BE57B2C}"/>
                  </a:ext>
                </a:extLst>
              </p:cNvPr>
              <p:cNvSpPr txBox="1"/>
              <p:nvPr/>
            </p:nvSpPr>
            <p:spPr>
              <a:xfrm>
                <a:off x="9369800" y="3227644"/>
                <a:ext cx="730655" cy="40007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400" b="0" i="1" smtClean="0">
                          <a:solidFill>
                            <a:schemeClr val="dk1"/>
                          </a:solidFill>
                          <a:latin typeface="Cambria Math" panose="02040503050406030204" pitchFamily="18" charset="0"/>
                          <a:ea typeface="Cabin"/>
                          <a:cs typeface="Cabin"/>
                          <a:sym typeface="Cabin"/>
                        </a:rPr>
                        <m:t>(3, 0)</m:t>
                      </m:r>
                    </m:oMath>
                  </m:oMathPara>
                </a14:m>
                <a:endParaRPr lang="en-US" sz="1400" dirty="0">
                  <a:solidFill>
                    <a:schemeClr val="dk1"/>
                  </a:solidFill>
                  <a:latin typeface="Cabin"/>
                  <a:ea typeface="Cabin"/>
                  <a:cs typeface="Cabin"/>
                  <a:sym typeface="Cabin"/>
                </a:endParaRPr>
              </a:p>
            </p:txBody>
          </p:sp>
        </mc:Choice>
        <mc:Fallback xmlns="">
          <p:sp>
            <p:nvSpPr>
              <p:cNvPr id="883" name="Google Shape;717;p27">
                <a:extLst>
                  <a:ext uri="{FF2B5EF4-FFF2-40B4-BE49-F238E27FC236}">
                    <a16:creationId xmlns:a16="http://schemas.microsoft.com/office/drawing/2014/main" id="{3C2CF664-D422-A4C8-7B2E-96E76BE57B2C}"/>
                  </a:ext>
                </a:extLst>
              </p:cNvPr>
              <p:cNvSpPr txBox="1">
                <a:spLocks noRot="1" noChangeAspect="1" noMove="1" noResize="1" noEditPoints="1" noAdjustHandles="1" noChangeArrowheads="1" noChangeShapeType="1" noTextEdit="1"/>
              </p:cNvSpPr>
              <p:nvPr/>
            </p:nvSpPr>
            <p:spPr>
              <a:xfrm>
                <a:off x="9369800" y="3227644"/>
                <a:ext cx="730655" cy="400073"/>
              </a:xfrm>
              <a:prstGeom prst="rect">
                <a:avLst/>
              </a:prstGeom>
              <a:blipFill>
                <a:blip r:embed="rId26"/>
                <a:stretch>
                  <a:fillRect/>
                </a:stretch>
              </a:blipFill>
              <a:ln>
                <a:noFill/>
              </a:ln>
            </p:spPr>
            <p:txBody>
              <a:bodyPr/>
              <a:lstStyle/>
              <a:p>
                <a:r>
                  <a:rPr lang="en-US">
                    <a:noFill/>
                  </a:rPr>
                  <a:t> </a:t>
                </a:r>
              </a:p>
            </p:txBody>
          </p:sp>
        </mc:Fallback>
      </mc:AlternateContent>
      <p:grpSp>
        <p:nvGrpSpPr>
          <p:cNvPr id="884" name="Group 883">
            <a:extLst>
              <a:ext uri="{FF2B5EF4-FFF2-40B4-BE49-F238E27FC236}">
                <a16:creationId xmlns:a16="http://schemas.microsoft.com/office/drawing/2014/main" id="{DFB2F445-CB66-BA23-B4A1-06594365573C}"/>
              </a:ext>
            </a:extLst>
          </p:cNvPr>
          <p:cNvGrpSpPr/>
          <p:nvPr/>
        </p:nvGrpSpPr>
        <p:grpSpPr>
          <a:xfrm>
            <a:off x="7476451" y="3042120"/>
            <a:ext cx="1059243" cy="369303"/>
            <a:chOff x="7683725" y="5102285"/>
            <a:chExt cx="687026" cy="239530"/>
          </a:xfrm>
        </p:grpSpPr>
        <p:sp>
          <p:nvSpPr>
            <p:cNvPr id="885" name="Google Shape;706;p27">
              <a:extLst>
                <a:ext uri="{FF2B5EF4-FFF2-40B4-BE49-F238E27FC236}">
                  <a16:creationId xmlns:a16="http://schemas.microsoft.com/office/drawing/2014/main" id="{B291C118-1C79-6D26-3802-25CDC3E19E5C}"/>
                </a:ext>
              </a:extLst>
            </p:cNvPr>
            <p:cNvSpPr/>
            <p:nvPr/>
          </p:nvSpPr>
          <p:spPr>
            <a:xfrm>
              <a:off x="8277159" y="5148904"/>
              <a:ext cx="93592" cy="93592"/>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86" name="Google Shape;542;p25">
                  <a:extLst>
                    <a:ext uri="{FF2B5EF4-FFF2-40B4-BE49-F238E27FC236}">
                      <a16:creationId xmlns:a16="http://schemas.microsoft.com/office/drawing/2014/main" id="{32B42D11-16AE-0B63-7341-65A92B70E247}"/>
                    </a:ext>
                  </a:extLst>
                </p:cNvPr>
                <p:cNvSpPr txBox="1"/>
                <p:nvPr/>
              </p:nvSpPr>
              <p:spPr>
                <a:xfrm>
                  <a:off x="7683725" y="5102285"/>
                  <a:ext cx="652371" cy="2395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200" b="1" i="1" smtClean="0">
                            <a:solidFill>
                              <a:schemeClr val="dk1"/>
                            </a:solidFill>
                            <a:latin typeface="Cambria Math" panose="02040503050406030204" pitchFamily="18" charset="0"/>
                            <a:ea typeface="Cabin"/>
                            <a:cs typeface="Cabin"/>
                            <a:sym typeface="Cabin"/>
                          </a:rPr>
                          <m:t>𝝀</m:t>
                        </m:r>
                        <m:r>
                          <a:rPr lang="en-US" sz="1200" b="1" i="1" smtClean="0">
                            <a:solidFill>
                              <a:schemeClr val="dk1"/>
                            </a:solidFill>
                            <a:latin typeface="Cambria Math" panose="02040503050406030204" pitchFamily="18" charset="0"/>
                            <a:ea typeface="Cabin"/>
                            <a:cs typeface="Cabin"/>
                            <a:sym typeface="Cabin"/>
                          </a:rPr>
                          <m:t>=</m:t>
                        </m:r>
                        <m:r>
                          <a:rPr lang="en-US" sz="1200" b="0" i="1" smtClean="0">
                            <a:solidFill>
                              <a:schemeClr val="dk1"/>
                            </a:solidFill>
                            <a:latin typeface="Cambria Math" panose="02040503050406030204" pitchFamily="18" charset="0"/>
                            <a:ea typeface="Cabin"/>
                            <a:cs typeface="Cabin"/>
                            <a:sym typeface="Cabin"/>
                          </a:rPr>
                          <m:t>⁡(2, 0.6)</m:t>
                        </m:r>
                      </m:oMath>
                    </m:oMathPara>
                  </a14:m>
                  <a:endParaRPr sz="1200" i="1" dirty="0">
                    <a:solidFill>
                      <a:schemeClr val="dk1"/>
                    </a:solidFill>
                    <a:latin typeface="Cabin"/>
                    <a:ea typeface="Cabin"/>
                    <a:cs typeface="Cabin"/>
                    <a:sym typeface="Cabin"/>
                  </a:endParaRPr>
                </a:p>
              </p:txBody>
            </p:sp>
          </mc:Choice>
          <mc:Fallback xmlns="">
            <p:sp>
              <p:nvSpPr>
                <p:cNvPr id="886" name="Google Shape;542;p25">
                  <a:extLst>
                    <a:ext uri="{FF2B5EF4-FFF2-40B4-BE49-F238E27FC236}">
                      <a16:creationId xmlns:a16="http://schemas.microsoft.com/office/drawing/2014/main" id="{32B42D11-16AE-0B63-7341-65A92B70E247}"/>
                    </a:ext>
                  </a:extLst>
                </p:cNvPr>
                <p:cNvSpPr txBox="1">
                  <a:spLocks noRot="1" noChangeAspect="1" noMove="1" noResize="1" noEditPoints="1" noAdjustHandles="1" noChangeArrowheads="1" noChangeShapeType="1" noTextEdit="1"/>
                </p:cNvSpPr>
                <p:nvPr/>
              </p:nvSpPr>
              <p:spPr>
                <a:xfrm>
                  <a:off x="7683725" y="5102285"/>
                  <a:ext cx="652371" cy="239530"/>
                </a:xfrm>
                <a:prstGeom prst="rect">
                  <a:avLst/>
                </a:prstGeom>
                <a:blipFill>
                  <a:blip r:embed="rId27"/>
                  <a:stretch>
                    <a:fillRect/>
                  </a:stretch>
                </a:blipFill>
                <a:ln>
                  <a:noFill/>
                </a:ln>
              </p:spPr>
              <p:txBody>
                <a:bodyPr/>
                <a:lstStyle/>
                <a:p>
                  <a:r>
                    <a:rPr lang="en-US">
                      <a:noFill/>
                    </a:rPr>
                    <a:t> </a:t>
                  </a:r>
                </a:p>
              </p:txBody>
            </p:sp>
          </mc:Fallback>
        </mc:AlternateContent>
      </p:grpSp>
      <p:sp>
        <p:nvSpPr>
          <p:cNvPr id="889" name="Google Shape;719;p27">
            <a:extLst>
              <a:ext uri="{FF2B5EF4-FFF2-40B4-BE49-F238E27FC236}">
                <a16:creationId xmlns:a16="http://schemas.microsoft.com/office/drawing/2014/main" id="{0563D9F1-8845-A017-068F-9CBF984CB95F}"/>
              </a:ext>
            </a:extLst>
          </p:cNvPr>
          <p:cNvSpPr/>
          <p:nvPr/>
        </p:nvSpPr>
        <p:spPr>
          <a:xfrm>
            <a:off x="8648316" y="3062360"/>
            <a:ext cx="141998" cy="14199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893" name="Group 892">
            <a:extLst>
              <a:ext uri="{FF2B5EF4-FFF2-40B4-BE49-F238E27FC236}">
                <a16:creationId xmlns:a16="http://schemas.microsoft.com/office/drawing/2014/main" id="{75585CB2-87BD-0231-8F56-4A8D79FE7865}"/>
              </a:ext>
            </a:extLst>
          </p:cNvPr>
          <p:cNvGrpSpPr/>
          <p:nvPr/>
        </p:nvGrpSpPr>
        <p:grpSpPr>
          <a:xfrm>
            <a:off x="5893668" y="2472430"/>
            <a:ext cx="2846429" cy="1541114"/>
            <a:chOff x="5893668" y="2472430"/>
            <a:chExt cx="2846429" cy="1541114"/>
          </a:xfrm>
        </p:grpSpPr>
        <mc:AlternateContent xmlns:mc="http://schemas.openxmlformats.org/markup-compatibility/2006" xmlns:a14="http://schemas.microsoft.com/office/drawing/2010/main">
          <mc:Choice Requires="a14">
            <p:sp>
              <p:nvSpPr>
                <p:cNvPr id="890" name="Google Shape;542;p25">
                  <a:extLst>
                    <a:ext uri="{FF2B5EF4-FFF2-40B4-BE49-F238E27FC236}">
                      <a16:creationId xmlns:a16="http://schemas.microsoft.com/office/drawing/2014/main" id="{CFFE7808-431C-0436-18A2-80A5B1140313}"/>
                    </a:ext>
                  </a:extLst>
                </p:cNvPr>
                <p:cNvSpPr txBox="1"/>
                <p:nvPr/>
              </p:nvSpPr>
              <p:spPr>
                <a:xfrm>
                  <a:off x="8272075" y="3582687"/>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890" name="Google Shape;542;p25">
                  <a:extLst>
                    <a:ext uri="{FF2B5EF4-FFF2-40B4-BE49-F238E27FC236}">
                      <a16:creationId xmlns:a16="http://schemas.microsoft.com/office/drawing/2014/main" id="{CFFE7808-431C-0436-18A2-80A5B1140313}"/>
                    </a:ext>
                  </a:extLst>
                </p:cNvPr>
                <p:cNvSpPr txBox="1">
                  <a:spLocks noRot="1" noChangeAspect="1" noMove="1" noResize="1" noEditPoints="1" noAdjustHandles="1" noChangeArrowheads="1" noChangeShapeType="1" noTextEdit="1"/>
                </p:cNvSpPr>
                <p:nvPr/>
              </p:nvSpPr>
              <p:spPr>
                <a:xfrm>
                  <a:off x="8272075" y="3582687"/>
                  <a:ext cx="468022" cy="430857"/>
                </a:xfrm>
                <a:prstGeom prst="rect">
                  <a:avLst/>
                </a:prstGeom>
                <a:blipFill>
                  <a:blip r:embed="rId2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1" name="Google Shape;542;p25">
                  <a:extLst>
                    <a:ext uri="{FF2B5EF4-FFF2-40B4-BE49-F238E27FC236}">
                      <a16:creationId xmlns:a16="http://schemas.microsoft.com/office/drawing/2014/main" id="{486783B2-F55C-8717-A01B-D7CE0EE3963C}"/>
                    </a:ext>
                  </a:extLst>
                </p:cNvPr>
                <p:cNvSpPr txBox="1"/>
                <p:nvPr/>
              </p:nvSpPr>
              <p:spPr>
                <a:xfrm>
                  <a:off x="7199446" y="3555180"/>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891" name="Google Shape;542;p25">
                  <a:extLst>
                    <a:ext uri="{FF2B5EF4-FFF2-40B4-BE49-F238E27FC236}">
                      <a16:creationId xmlns:a16="http://schemas.microsoft.com/office/drawing/2014/main" id="{486783B2-F55C-8717-A01B-D7CE0EE3963C}"/>
                    </a:ext>
                  </a:extLst>
                </p:cNvPr>
                <p:cNvSpPr txBox="1">
                  <a:spLocks noRot="1" noChangeAspect="1" noMove="1" noResize="1" noEditPoints="1" noAdjustHandles="1" noChangeArrowheads="1" noChangeShapeType="1" noTextEdit="1"/>
                </p:cNvSpPr>
                <p:nvPr/>
              </p:nvSpPr>
              <p:spPr>
                <a:xfrm>
                  <a:off x="7199446" y="3555180"/>
                  <a:ext cx="468022" cy="430857"/>
                </a:xfrm>
                <a:prstGeom prst="rect">
                  <a:avLst/>
                </a:prstGeom>
                <a:blipFill>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2" name="Google Shape;542;p25">
                  <a:extLst>
                    <a:ext uri="{FF2B5EF4-FFF2-40B4-BE49-F238E27FC236}">
                      <a16:creationId xmlns:a16="http://schemas.microsoft.com/office/drawing/2014/main" id="{4CFF8F9B-96F9-C567-144D-C3DEC3D451B3}"/>
                    </a:ext>
                  </a:extLst>
                </p:cNvPr>
                <p:cNvSpPr txBox="1"/>
                <p:nvPr/>
              </p:nvSpPr>
              <p:spPr>
                <a:xfrm>
                  <a:off x="5893668" y="2472430"/>
                  <a:ext cx="46802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𝑠</m:t>
                            </m:r>
                          </m:e>
                          <m:sub>
                            <m:r>
                              <a:rPr lang="en-US" sz="1600" b="0" i="1" smtClean="0">
                                <a:solidFill>
                                  <a:schemeClr val="dk1"/>
                                </a:solidFill>
                                <a:latin typeface="Cambria Math" panose="02040503050406030204" pitchFamily="18" charset="0"/>
                                <a:ea typeface="Cabin"/>
                                <a:cs typeface="Cabin"/>
                                <a:sym typeface="Cabin"/>
                              </a:rPr>
                              <m:t>3</m:t>
                            </m:r>
                          </m:sub>
                        </m:sSub>
                      </m:oMath>
                    </m:oMathPara>
                  </a14:m>
                  <a:endParaRPr sz="1600" i="1" dirty="0">
                    <a:solidFill>
                      <a:schemeClr val="dk1"/>
                    </a:solidFill>
                    <a:latin typeface="Cabin"/>
                    <a:ea typeface="Cabin"/>
                    <a:cs typeface="Cabin"/>
                    <a:sym typeface="Cabin"/>
                  </a:endParaRPr>
                </a:p>
              </p:txBody>
            </p:sp>
          </mc:Choice>
          <mc:Fallback xmlns="">
            <p:sp>
              <p:nvSpPr>
                <p:cNvPr id="892" name="Google Shape;542;p25">
                  <a:extLst>
                    <a:ext uri="{FF2B5EF4-FFF2-40B4-BE49-F238E27FC236}">
                      <a16:creationId xmlns:a16="http://schemas.microsoft.com/office/drawing/2014/main" id="{4CFF8F9B-96F9-C567-144D-C3DEC3D451B3}"/>
                    </a:ext>
                  </a:extLst>
                </p:cNvPr>
                <p:cNvSpPr txBox="1">
                  <a:spLocks noRot="1" noChangeAspect="1" noMove="1" noResize="1" noEditPoints="1" noAdjustHandles="1" noChangeArrowheads="1" noChangeShapeType="1" noTextEdit="1"/>
                </p:cNvSpPr>
                <p:nvPr/>
              </p:nvSpPr>
              <p:spPr>
                <a:xfrm>
                  <a:off x="5893668" y="2472430"/>
                  <a:ext cx="468022" cy="430857"/>
                </a:xfrm>
                <a:prstGeom prst="rect">
                  <a:avLst/>
                </a:prstGeom>
                <a:blipFill>
                  <a:blip r:embed="rId30"/>
                  <a:stretch>
                    <a:fillRect/>
                  </a:stretch>
                </a:blipFill>
                <a:ln>
                  <a:noFill/>
                </a:ln>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789D889F-7874-F74D-DF2B-6772C9F559BE}"/>
              </a:ext>
            </a:extLst>
          </p:cNvPr>
          <p:cNvGrpSpPr/>
          <p:nvPr/>
        </p:nvGrpSpPr>
        <p:grpSpPr>
          <a:xfrm>
            <a:off x="2030783" y="4659950"/>
            <a:ext cx="311208" cy="898809"/>
            <a:chOff x="2024715" y="4664105"/>
            <a:chExt cx="311208" cy="898809"/>
          </a:xfrm>
        </p:grpSpPr>
        <p:cxnSp>
          <p:nvCxnSpPr>
            <p:cNvPr id="3" name="Straight Connector 2">
              <a:extLst>
                <a:ext uri="{FF2B5EF4-FFF2-40B4-BE49-F238E27FC236}">
                  <a16:creationId xmlns:a16="http://schemas.microsoft.com/office/drawing/2014/main" id="{75B5E1D4-5C6F-B6BC-1BC6-CB8BD1E2BD1D}"/>
                </a:ext>
              </a:extLst>
            </p:cNvPr>
            <p:cNvCxnSpPr>
              <a:cxnSpLocks/>
            </p:cNvCxnSpPr>
            <p:nvPr/>
          </p:nvCxnSpPr>
          <p:spPr>
            <a:xfrm>
              <a:off x="2024715" y="4664105"/>
              <a:ext cx="30052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201CBA48-F09B-71F7-BB64-0CD624A14A27}"/>
                </a:ext>
              </a:extLst>
            </p:cNvPr>
            <p:cNvCxnSpPr>
              <a:cxnSpLocks/>
            </p:cNvCxnSpPr>
            <p:nvPr/>
          </p:nvCxnSpPr>
          <p:spPr>
            <a:xfrm>
              <a:off x="2035400" y="5562914"/>
              <a:ext cx="300523" cy="0"/>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C0B9071B-8BEA-C452-187F-7A4F223701D8}"/>
              </a:ext>
            </a:extLst>
          </p:cNvPr>
          <p:cNvGrpSpPr/>
          <p:nvPr/>
        </p:nvGrpSpPr>
        <p:grpSpPr>
          <a:xfrm>
            <a:off x="1931678" y="4237127"/>
            <a:ext cx="316376" cy="1750094"/>
            <a:chOff x="1926988" y="4225007"/>
            <a:chExt cx="316376" cy="1750094"/>
          </a:xfrm>
        </p:grpSpPr>
        <mc:AlternateContent xmlns:mc="http://schemas.openxmlformats.org/markup-compatibility/2006" xmlns:a14="http://schemas.microsoft.com/office/drawing/2010/main">
          <mc:Choice Requires="a14">
            <p:sp>
              <p:nvSpPr>
                <p:cNvPr id="6" name="Google Shape;900;p32">
                  <a:extLst>
                    <a:ext uri="{FF2B5EF4-FFF2-40B4-BE49-F238E27FC236}">
                      <a16:creationId xmlns:a16="http://schemas.microsoft.com/office/drawing/2014/main" id="{528E6E23-3FB3-FB14-2A27-CF339868C52D}"/>
                    </a:ext>
                  </a:extLst>
                </p:cNvPr>
                <p:cNvSpPr txBox="1"/>
                <p:nvPr/>
              </p:nvSpPr>
              <p:spPr>
                <a:xfrm>
                  <a:off x="1926988" y="5544244"/>
                  <a:ext cx="30052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6" name="Google Shape;900;p32">
                  <a:extLst>
                    <a:ext uri="{FF2B5EF4-FFF2-40B4-BE49-F238E27FC236}">
                      <a16:creationId xmlns:a16="http://schemas.microsoft.com/office/drawing/2014/main" id="{528E6E23-3FB3-FB14-2A27-CF339868C52D}"/>
                    </a:ext>
                  </a:extLst>
                </p:cNvPr>
                <p:cNvSpPr txBox="1">
                  <a:spLocks noRot="1" noChangeAspect="1" noMove="1" noResize="1" noEditPoints="1" noAdjustHandles="1" noChangeArrowheads="1" noChangeShapeType="1" noTextEdit="1"/>
                </p:cNvSpPr>
                <p:nvPr/>
              </p:nvSpPr>
              <p:spPr>
                <a:xfrm>
                  <a:off x="1926988" y="5544244"/>
                  <a:ext cx="300524" cy="430857"/>
                </a:xfrm>
                <a:prstGeom prst="rect">
                  <a:avLst/>
                </a:prstGeom>
                <a:blipFill>
                  <a:blip r:embed="rId31"/>
                  <a:stretch>
                    <a:fillRect r="-541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900;p32">
                  <a:extLst>
                    <a:ext uri="{FF2B5EF4-FFF2-40B4-BE49-F238E27FC236}">
                      <a16:creationId xmlns:a16="http://schemas.microsoft.com/office/drawing/2014/main" id="{5878D908-7CBE-CE34-6894-AF4666515BD6}"/>
                    </a:ext>
                  </a:extLst>
                </p:cNvPr>
                <p:cNvSpPr txBox="1"/>
                <p:nvPr/>
              </p:nvSpPr>
              <p:spPr>
                <a:xfrm>
                  <a:off x="1942840" y="4225007"/>
                  <a:ext cx="30052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7" name="Google Shape;900;p32">
                  <a:extLst>
                    <a:ext uri="{FF2B5EF4-FFF2-40B4-BE49-F238E27FC236}">
                      <a16:creationId xmlns:a16="http://schemas.microsoft.com/office/drawing/2014/main" id="{5878D908-7CBE-CE34-6894-AF4666515BD6}"/>
                    </a:ext>
                  </a:extLst>
                </p:cNvPr>
                <p:cNvSpPr txBox="1">
                  <a:spLocks noRot="1" noChangeAspect="1" noMove="1" noResize="1" noEditPoints="1" noAdjustHandles="1" noChangeArrowheads="1" noChangeShapeType="1" noTextEdit="1"/>
                </p:cNvSpPr>
                <p:nvPr/>
              </p:nvSpPr>
              <p:spPr>
                <a:xfrm>
                  <a:off x="1942840" y="4225007"/>
                  <a:ext cx="300524" cy="430857"/>
                </a:xfrm>
                <a:prstGeom prst="rect">
                  <a:avLst/>
                </a:prstGeom>
                <a:blipFill>
                  <a:blip r:embed="rId32"/>
                  <a:stretch>
                    <a:fillRect r="-50000"/>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Google Shape;778;p29">
                <a:extLst>
                  <a:ext uri="{FF2B5EF4-FFF2-40B4-BE49-F238E27FC236}">
                    <a16:creationId xmlns:a16="http://schemas.microsoft.com/office/drawing/2014/main" id="{D2533EE5-02FF-36F9-2934-E9A879013561}"/>
                  </a:ext>
                </a:extLst>
              </p:cNvPr>
              <p:cNvSpPr txBox="1"/>
              <p:nvPr/>
            </p:nvSpPr>
            <p:spPr>
              <a:xfrm>
                <a:off x="460220" y="3857808"/>
                <a:ext cx="4662458"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oMath>
                </a14:m>
                <a:r>
                  <a:rPr lang="en-US" sz="2000" dirty="0">
                    <a:solidFill>
                      <a:schemeClr val="dk1"/>
                    </a:solidFill>
                    <a:latin typeface="Cabin"/>
                    <a:ea typeface="Cabin"/>
                    <a:cs typeface="Cabin"/>
                    <a:sym typeface="Cabin"/>
                  </a:rPr>
                  <a:t>:</a:t>
                </a:r>
                <a:r>
                  <a:rPr lang="en-US" sz="2000" b="1" dirty="0">
                    <a:solidFill>
                      <a:schemeClr val="dk1"/>
                    </a:solidFill>
                    <a:latin typeface="Cabin"/>
                    <a:ea typeface="Cabin"/>
                    <a:cs typeface="Cabin"/>
                    <a:sym typeface="Cabin"/>
                  </a:rPr>
                  <a:t> </a:t>
                </a:r>
                <a:r>
                  <a:rPr lang="en-US" sz="2000" dirty="0">
                    <a:solidFill>
                      <a:schemeClr val="dk1"/>
                    </a:solidFill>
                    <a:latin typeface="Cabin"/>
                    <a:ea typeface="Cabin"/>
                    <a:cs typeface="Cabin"/>
                    <a:sym typeface="Cabin"/>
                  </a:rPr>
                  <a:t>the overall switching rate of our policy</a:t>
                </a:r>
                <a:endParaRPr sz="2000" b="1" dirty="0">
                  <a:solidFill>
                    <a:schemeClr val="dk1"/>
                  </a:solidFill>
                  <a:latin typeface="Cabin"/>
                  <a:ea typeface="Cabin"/>
                  <a:cs typeface="Cabin"/>
                  <a:sym typeface="Cabin"/>
                </a:endParaRPr>
              </a:p>
            </p:txBody>
          </p:sp>
        </mc:Choice>
        <mc:Fallback xmlns="">
          <p:sp>
            <p:nvSpPr>
              <p:cNvPr id="17" name="Google Shape;778;p29">
                <a:extLst>
                  <a:ext uri="{FF2B5EF4-FFF2-40B4-BE49-F238E27FC236}">
                    <a16:creationId xmlns:a16="http://schemas.microsoft.com/office/drawing/2014/main" id="{D2533EE5-02FF-36F9-2934-E9A879013561}"/>
                  </a:ext>
                </a:extLst>
              </p:cNvPr>
              <p:cNvSpPr txBox="1">
                <a:spLocks noRot="1" noChangeAspect="1" noMove="1" noResize="1" noEditPoints="1" noAdjustHandles="1" noChangeArrowheads="1" noChangeShapeType="1" noTextEdit="1"/>
              </p:cNvSpPr>
              <p:nvPr/>
            </p:nvSpPr>
            <p:spPr>
              <a:xfrm>
                <a:off x="460220" y="3857808"/>
                <a:ext cx="4662458" cy="492412"/>
              </a:xfrm>
              <a:prstGeom prst="rect">
                <a:avLst/>
              </a:prstGeom>
              <a:blipFill>
                <a:blip r:embed="rId33"/>
                <a:stretch>
                  <a:fillRect b="-12500"/>
                </a:stretch>
              </a:blipFill>
              <a:ln>
                <a:noFill/>
              </a:ln>
            </p:spPr>
            <p:txBody>
              <a:bodyPr/>
              <a:lstStyle/>
              <a:p>
                <a:r>
                  <a:rPr lang="en-US">
                    <a:noFill/>
                  </a:rPr>
                  <a:t> </a:t>
                </a:r>
              </a:p>
            </p:txBody>
          </p:sp>
        </mc:Fallback>
      </mc:AlternateContent>
      <p:sp>
        <p:nvSpPr>
          <p:cNvPr id="2" name="Google Shape;778;p29">
            <a:extLst>
              <a:ext uri="{FF2B5EF4-FFF2-40B4-BE49-F238E27FC236}">
                <a16:creationId xmlns:a16="http://schemas.microsoft.com/office/drawing/2014/main" id="{E302E67D-E28F-49BD-85A8-CF7887299C9A}"/>
              </a:ext>
            </a:extLst>
          </p:cNvPr>
          <p:cNvSpPr txBox="1"/>
          <p:nvPr/>
        </p:nvSpPr>
        <p:spPr>
          <a:xfrm>
            <a:off x="161376" y="2369771"/>
            <a:ext cx="4662458"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Problem: </a:t>
            </a:r>
            <a:r>
              <a:rPr lang="en-US" sz="2000" dirty="0">
                <a:solidFill>
                  <a:schemeClr val="dk1"/>
                </a:solidFill>
                <a:latin typeface="Cabin"/>
                <a:ea typeface="Cabin"/>
                <a:cs typeface="Cabin"/>
                <a:sym typeface="Cabin"/>
              </a:rPr>
              <a:t>Non-preemptive MSR needs to wait for job completions</a:t>
            </a:r>
            <a:endParaRPr sz="2000" b="1" dirty="0">
              <a:solidFill>
                <a:schemeClr val="dk1"/>
              </a:solidFill>
              <a:latin typeface="Cabin"/>
              <a:ea typeface="Cabin"/>
              <a:cs typeface="Cabin"/>
              <a:sym typeface="Cabin"/>
            </a:endParaRPr>
          </a:p>
        </p:txBody>
      </p:sp>
      <p:sp>
        <p:nvSpPr>
          <p:cNvPr id="9" name="Google Shape;778;p29">
            <a:extLst>
              <a:ext uri="{FF2B5EF4-FFF2-40B4-BE49-F238E27FC236}">
                <a16:creationId xmlns:a16="http://schemas.microsoft.com/office/drawing/2014/main" id="{596B5B13-27D3-6D13-F351-FAEEB8F062A8}"/>
              </a:ext>
            </a:extLst>
          </p:cNvPr>
          <p:cNvSpPr txBox="1"/>
          <p:nvPr/>
        </p:nvSpPr>
        <p:spPr>
          <a:xfrm>
            <a:off x="1197044" y="5838819"/>
            <a:ext cx="221992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Preemptive Policy</a:t>
            </a:r>
            <a:endParaRPr sz="2000" b="1" dirty="0">
              <a:solidFill>
                <a:schemeClr val="dk1"/>
              </a:solidFill>
              <a:latin typeface="Cabin"/>
              <a:ea typeface="Cabin"/>
              <a:cs typeface="Cabin"/>
              <a:sym typeface="Cabin"/>
            </a:endParaRPr>
          </a:p>
        </p:txBody>
      </p:sp>
      <p:sp>
        <p:nvSpPr>
          <p:cNvPr id="10" name="Google Shape;778;p29">
            <a:extLst>
              <a:ext uri="{FF2B5EF4-FFF2-40B4-BE49-F238E27FC236}">
                <a16:creationId xmlns:a16="http://schemas.microsoft.com/office/drawing/2014/main" id="{04E6D232-D87B-8FAA-E4DA-EF795F87BE8B}"/>
              </a:ext>
            </a:extLst>
          </p:cNvPr>
          <p:cNvSpPr txBox="1"/>
          <p:nvPr/>
        </p:nvSpPr>
        <p:spPr>
          <a:xfrm>
            <a:off x="7256300" y="5838819"/>
            <a:ext cx="292822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Non-preemptive Policy</a:t>
            </a:r>
            <a:endParaRPr sz="2000" b="1" dirty="0">
              <a:solidFill>
                <a:schemeClr val="dk1"/>
              </a:solidFill>
              <a:latin typeface="Cabin"/>
              <a:ea typeface="Cabin"/>
              <a:cs typeface="Cabin"/>
              <a:sym typeface="Cabin"/>
            </a:endParaRPr>
          </a:p>
        </p:txBody>
      </p:sp>
      <p:sp>
        <p:nvSpPr>
          <p:cNvPr id="11" name="Google Shape;778;p29">
            <a:extLst>
              <a:ext uri="{FF2B5EF4-FFF2-40B4-BE49-F238E27FC236}">
                <a16:creationId xmlns:a16="http://schemas.microsoft.com/office/drawing/2014/main" id="{E8A1F598-A415-B4C2-91A9-B1072C3ABBDF}"/>
              </a:ext>
            </a:extLst>
          </p:cNvPr>
          <p:cNvSpPr txBox="1"/>
          <p:nvPr/>
        </p:nvSpPr>
        <p:spPr>
          <a:xfrm>
            <a:off x="119553" y="3125956"/>
            <a:ext cx="564581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Claim: </a:t>
            </a:r>
            <a:r>
              <a:rPr lang="en-US" sz="2000" dirty="0">
                <a:solidFill>
                  <a:schemeClr val="dk1"/>
                </a:solidFill>
                <a:latin typeface="Cabin"/>
                <a:ea typeface="Cabin"/>
                <a:cs typeface="Cabin"/>
                <a:sym typeface="Cabin"/>
              </a:rPr>
              <a:t>Can</a:t>
            </a:r>
            <a:r>
              <a:rPr lang="en-US" sz="2000" b="1" dirty="0">
                <a:solidFill>
                  <a:schemeClr val="dk1"/>
                </a:solidFill>
                <a:latin typeface="Cabin"/>
                <a:ea typeface="Cabin"/>
                <a:cs typeface="Cabin"/>
                <a:sym typeface="Cabin"/>
              </a:rPr>
              <a:t> </a:t>
            </a:r>
            <a:r>
              <a:rPr lang="en-US" sz="2000" dirty="0">
                <a:solidFill>
                  <a:schemeClr val="dk1"/>
                </a:solidFill>
                <a:latin typeface="Cabin"/>
                <a:ea typeface="Cabin"/>
                <a:cs typeface="Cabin"/>
                <a:sym typeface="Cabin"/>
              </a:rPr>
              <a:t>limit the time waiting for completions</a:t>
            </a:r>
            <a:endParaRPr sz="2000" dirty="0">
              <a:solidFill>
                <a:schemeClr val="dk1"/>
              </a:solidFill>
              <a:latin typeface="Cabin"/>
              <a:ea typeface="Cabin"/>
              <a:cs typeface="Cabin"/>
              <a:sym typeface="Cabin"/>
            </a:endParaRPr>
          </a:p>
        </p:txBody>
      </p:sp>
      <p:grpSp>
        <p:nvGrpSpPr>
          <p:cNvPr id="16" name="Group 15">
            <a:extLst>
              <a:ext uri="{FF2B5EF4-FFF2-40B4-BE49-F238E27FC236}">
                <a16:creationId xmlns:a16="http://schemas.microsoft.com/office/drawing/2014/main" id="{9FADF6B7-5A47-EFED-E4B9-7159E3AD2FB5}"/>
              </a:ext>
            </a:extLst>
          </p:cNvPr>
          <p:cNvGrpSpPr/>
          <p:nvPr/>
        </p:nvGrpSpPr>
        <p:grpSpPr>
          <a:xfrm>
            <a:off x="6518659" y="4118044"/>
            <a:ext cx="3516992" cy="1700216"/>
            <a:chOff x="1942840" y="4225007"/>
            <a:chExt cx="3516992" cy="1700216"/>
          </a:xfrm>
        </p:grpSpPr>
        <mc:AlternateContent xmlns:mc="http://schemas.openxmlformats.org/markup-compatibility/2006" xmlns:a14="http://schemas.microsoft.com/office/drawing/2010/main">
          <mc:Choice Requires="a14">
            <p:sp>
              <p:nvSpPr>
                <p:cNvPr id="18" name="Google Shape;900;p32">
                  <a:extLst>
                    <a:ext uri="{FF2B5EF4-FFF2-40B4-BE49-F238E27FC236}">
                      <a16:creationId xmlns:a16="http://schemas.microsoft.com/office/drawing/2014/main" id="{72EC4A9C-0906-32FD-EA06-BAF7CF8D7971}"/>
                    </a:ext>
                  </a:extLst>
                </p:cNvPr>
                <p:cNvSpPr txBox="1"/>
                <p:nvPr/>
              </p:nvSpPr>
              <p:spPr>
                <a:xfrm>
                  <a:off x="5159308" y="5494366"/>
                  <a:ext cx="30052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2</m:t>
                            </m:r>
                          </m:sub>
                        </m:sSub>
                      </m:oMath>
                    </m:oMathPara>
                  </a14:m>
                  <a:endParaRPr sz="1600" i="1" dirty="0">
                    <a:solidFill>
                      <a:schemeClr val="dk1"/>
                    </a:solidFill>
                    <a:latin typeface="Cabin"/>
                    <a:ea typeface="Cabin"/>
                    <a:cs typeface="Cabin"/>
                    <a:sym typeface="Cabin"/>
                  </a:endParaRPr>
                </a:p>
              </p:txBody>
            </p:sp>
          </mc:Choice>
          <mc:Fallback xmlns="">
            <p:sp>
              <p:nvSpPr>
                <p:cNvPr id="18" name="Google Shape;900;p32">
                  <a:extLst>
                    <a:ext uri="{FF2B5EF4-FFF2-40B4-BE49-F238E27FC236}">
                      <a16:creationId xmlns:a16="http://schemas.microsoft.com/office/drawing/2014/main" id="{72EC4A9C-0906-32FD-EA06-BAF7CF8D7971}"/>
                    </a:ext>
                  </a:extLst>
                </p:cNvPr>
                <p:cNvSpPr txBox="1">
                  <a:spLocks noRot="1" noChangeAspect="1" noMove="1" noResize="1" noEditPoints="1" noAdjustHandles="1" noChangeArrowheads="1" noChangeShapeType="1" noTextEdit="1"/>
                </p:cNvSpPr>
                <p:nvPr/>
              </p:nvSpPr>
              <p:spPr>
                <a:xfrm>
                  <a:off x="5159308" y="5494366"/>
                  <a:ext cx="300524" cy="430857"/>
                </a:xfrm>
                <a:prstGeom prst="rect">
                  <a:avLst/>
                </a:prstGeom>
                <a:blipFill>
                  <a:blip r:embed="rId34"/>
                  <a:stretch>
                    <a:fillRect r="-48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900;p32">
                  <a:extLst>
                    <a:ext uri="{FF2B5EF4-FFF2-40B4-BE49-F238E27FC236}">
                      <a16:creationId xmlns:a16="http://schemas.microsoft.com/office/drawing/2014/main" id="{6447AEC3-2094-07F0-FB8E-BFEC558FC686}"/>
                    </a:ext>
                  </a:extLst>
                </p:cNvPr>
                <p:cNvSpPr txBox="1"/>
                <p:nvPr/>
              </p:nvSpPr>
              <p:spPr>
                <a:xfrm>
                  <a:off x="1942840" y="4225007"/>
                  <a:ext cx="30052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𝑥</m:t>
                            </m:r>
                          </m:e>
                          <m:sub>
                            <m:r>
                              <a:rPr lang="en-US" sz="1600" b="0" i="1" smtClean="0">
                                <a:solidFill>
                                  <a:schemeClr val="dk1"/>
                                </a:solidFill>
                                <a:latin typeface="Cambria Math" panose="02040503050406030204" pitchFamily="18" charset="0"/>
                                <a:ea typeface="Cabin"/>
                                <a:cs typeface="Cabin"/>
                                <a:sym typeface="Cabin"/>
                              </a:rPr>
                              <m:t>1</m:t>
                            </m:r>
                          </m:sub>
                        </m:sSub>
                      </m:oMath>
                    </m:oMathPara>
                  </a14:m>
                  <a:endParaRPr sz="1600" i="1" dirty="0">
                    <a:solidFill>
                      <a:schemeClr val="dk1"/>
                    </a:solidFill>
                    <a:latin typeface="Cabin"/>
                    <a:ea typeface="Cabin"/>
                    <a:cs typeface="Cabin"/>
                    <a:sym typeface="Cabin"/>
                  </a:endParaRPr>
                </a:p>
              </p:txBody>
            </p:sp>
          </mc:Choice>
          <mc:Fallback xmlns="">
            <p:sp>
              <p:nvSpPr>
                <p:cNvPr id="7" name="Google Shape;900;p32">
                  <a:extLst>
                    <a:ext uri="{FF2B5EF4-FFF2-40B4-BE49-F238E27FC236}">
                      <a16:creationId xmlns:a16="http://schemas.microsoft.com/office/drawing/2014/main" id="{5878D908-7CBE-CE34-6894-AF4666515BD6}"/>
                    </a:ext>
                  </a:extLst>
                </p:cNvPr>
                <p:cNvSpPr txBox="1">
                  <a:spLocks noRot="1" noChangeAspect="1" noMove="1" noResize="1" noEditPoints="1" noAdjustHandles="1" noChangeArrowheads="1" noChangeShapeType="1" noTextEdit="1"/>
                </p:cNvSpPr>
                <p:nvPr/>
              </p:nvSpPr>
              <p:spPr>
                <a:xfrm>
                  <a:off x="1942840" y="4225007"/>
                  <a:ext cx="300524" cy="430857"/>
                </a:xfrm>
                <a:prstGeom prst="rect">
                  <a:avLst/>
                </a:prstGeom>
                <a:blipFill>
                  <a:blip r:embed="rId32"/>
                  <a:stretch>
                    <a:fillRect r="-50000"/>
                  </a:stretch>
                </a:blipFill>
                <a:ln>
                  <a:noFill/>
                </a:ln>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DA34CCC9-45BA-E1B9-22D2-2BA2DC9F17C0}"/>
              </a:ext>
            </a:extLst>
          </p:cNvPr>
          <p:cNvGrpSpPr/>
          <p:nvPr/>
        </p:nvGrpSpPr>
        <p:grpSpPr>
          <a:xfrm>
            <a:off x="6879035" y="4553270"/>
            <a:ext cx="2856092" cy="1139440"/>
            <a:chOff x="2024715" y="4664105"/>
            <a:chExt cx="2856092" cy="1139440"/>
          </a:xfrm>
        </p:grpSpPr>
        <p:cxnSp>
          <p:nvCxnSpPr>
            <p:cNvPr id="21" name="Straight Connector 20">
              <a:extLst>
                <a:ext uri="{FF2B5EF4-FFF2-40B4-BE49-F238E27FC236}">
                  <a16:creationId xmlns:a16="http://schemas.microsoft.com/office/drawing/2014/main" id="{B2B4DB4A-FA90-CE99-9B8A-EB2176BB5E79}"/>
                </a:ext>
              </a:extLst>
            </p:cNvPr>
            <p:cNvCxnSpPr>
              <a:cxnSpLocks/>
            </p:cNvCxnSpPr>
            <p:nvPr/>
          </p:nvCxnSpPr>
          <p:spPr>
            <a:xfrm>
              <a:off x="2024715" y="4664105"/>
              <a:ext cx="300523"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A825327-DCDB-32DF-CB88-CEAE4ECF9F28}"/>
                </a:ext>
              </a:extLst>
            </p:cNvPr>
            <p:cNvCxnSpPr>
              <a:cxnSpLocks/>
            </p:cNvCxnSpPr>
            <p:nvPr/>
          </p:nvCxnSpPr>
          <p:spPr>
            <a:xfrm>
              <a:off x="4580284" y="5803545"/>
              <a:ext cx="300523" cy="0"/>
            </a:xfrm>
            <a:prstGeom prst="line">
              <a:avLst/>
            </a:prstGeom>
            <a:ln w="25400"/>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50209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1000" fill="hold"/>
                                        <p:tgtEl>
                                          <p:spTgt spid="878"/>
                                        </p:tgtEl>
                                        <p:attrNameLst>
                                          <p:attrName>fillcolor</p:attrName>
                                        </p:attrNameLst>
                                      </p:cBhvr>
                                      <p:to>
                                        <a:srgbClr val="009193"/>
                                      </p:to>
                                    </p:animClr>
                                    <p:set>
                                      <p:cBhvr>
                                        <p:cTn id="29" dur="1000" fill="hold"/>
                                        <p:tgtEl>
                                          <p:spTgt spid="878"/>
                                        </p:tgtEl>
                                        <p:attrNameLst>
                                          <p:attrName>fill.type</p:attrName>
                                        </p:attrNameLst>
                                      </p:cBhvr>
                                      <p:to>
                                        <p:strVal val="solid"/>
                                      </p:to>
                                    </p:set>
                                    <p:set>
                                      <p:cBhvr>
                                        <p:cTn id="30" dur="1000" fill="hold"/>
                                        <p:tgtEl>
                                          <p:spTgt spid="878"/>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1000" fill="hold"/>
                                        <p:tgtEl>
                                          <p:spTgt spid="877"/>
                                        </p:tgtEl>
                                        <p:attrNameLst>
                                          <p:attrName>fillcolor</p:attrName>
                                        </p:attrNameLst>
                                      </p:cBhvr>
                                      <p:to>
                                        <a:srgbClr val="009193"/>
                                      </p:to>
                                    </p:animClr>
                                    <p:set>
                                      <p:cBhvr>
                                        <p:cTn id="33" dur="1000" fill="hold"/>
                                        <p:tgtEl>
                                          <p:spTgt spid="877"/>
                                        </p:tgtEl>
                                        <p:attrNameLst>
                                          <p:attrName>fill.type</p:attrName>
                                        </p:attrNameLst>
                                      </p:cBhvr>
                                      <p:to>
                                        <p:strVal val="solid"/>
                                      </p:to>
                                    </p:set>
                                    <p:set>
                                      <p:cBhvr>
                                        <p:cTn id="34" dur="1000" fill="hold"/>
                                        <p:tgtEl>
                                          <p:spTgt spid="877"/>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1000" fill="hold"/>
                                        <p:tgtEl>
                                          <p:spTgt spid="875"/>
                                        </p:tgtEl>
                                        <p:attrNameLst>
                                          <p:attrName>fillcolor</p:attrName>
                                        </p:attrNameLst>
                                      </p:cBhvr>
                                      <p:to>
                                        <a:srgbClr val="009193"/>
                                      </p:to>
                                    </p:animClr>
                                    <p:set>
                                      <p:cBhvr>
                                        <p:cTn id="37" dur="1000" fill="hold"/>
                                        <p:tgtEl>
                                          <p:spTgt spid="875"/>
                                        </p:tgtEl>
                                        <p:attrNameLst>
                                          <p:attrName>fill.type</p:attrName>
                                        </p:attrNameLst>
                                      </p:cBhvr>
                                      <p:to>
                                        <p:strVal val="solid"/>
                                      </p:to>
                                    </p:set>
                                    <p:set>
                                      <p:cBhvr>
                                        <p:cTn id="38" dur="1000" fill="hold"/>
                                        <p:tgtEl>
                                          <p:spTgt spid="875"/>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0"/>
                                          </p:stCondLst>
                                        </p:cTn>
                                        <p:tgtEl>
                                          <p:spTgt spid="8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0 0 L -0.1082 0.02917 " pathEditMode="relative" ptsTypes="AA">
                                      <p:cBhvr>
                                        <p:cTn id="44" dur="2000" fill="hold"/>
                                        <p:tgtEl>
                                          <p:spTgt spid="889"/>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6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1" nodeType="clickEffect">
                                  <p:stCondLst>
                                    <p:cond delay="0"/>
                                  </p:stCondLst>
                                  <p:childTnLst>
                                    <p:animMotion origin="layout" path="M -0.10821 0.02917 L -0.00196 -0.00046 " pathEditMode="relative" rAng="0" ptsTypes="AA">
                                      <p:cBhvr>
                                        <p:cTn id="72" dur="2000" fill="hold"/>
                                        <p:tgtEl>
                                          <p:spTgt spid="889"/>
                                        </p:tgtEl>
                                        <p:attrNameLst>
                                          <p:attrName>ppt_x</p:attrName>
                                          <p:attrName>ppt_y</p:attrName>
                                        </p:attrNameLst>
                                      </p:cBhvr>
                                      <p:rCtr x="5313" y="-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0" animBg="1"/>
      <p:bldP spid="869" grpId="0"/>
      <p:bldP spid="889" grpId="0" animBg="1"/>
      <p:bldP spid="889" grpId="1" animBg="1"/>
      <p:bldP spid="17" grpId="0"/>
      <p:bldP spid="2"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CE9ED-5878-D6CE-61F9-DCDE34E948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9F588A-C14B-3835-0C5D-7C3EAECB989A}"/>
              </a:ext>
            </a:extLst>
          </p:cNvPr>
          <p:cNvSpPr>
            <a:spLocks noGrp="1"/>
          </p:cNvSpPr>
          <p:nvPr>
            <p:ph type="title"/>
          </p:nvPr>
        </p:nvSpPr>
        <p:spPr/>
        <p:txBody>
          <a:bodyPr/>
          <a:lstStyle/>
          <a:p>
            <a:r>
              <a:rPr lang="en-US" sz="5000" dirty="0"/>
              <a:t>Goal 3: Response Time Analysis</a:t>
            </a:r>
          </a:p>
        </p:txBody>
      </p:sp>
      <p:sp>
        <p:nvSpPr>
          <p:cNvPr id="4" name="Slide Number Placeholder 3">
            <a:extLst>
              <a:ext uri="{FF2B5EF4-FFF2-40B4-BE49-F238E27FC236}">
                <a16:creationId xmlns:a16="http://schemas.microsoft.com/office/drawing/2014/main" id="{78143181-0D04-D63A-D705-4CBBFD1BCD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25082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122858" y="-173107"/>
                <a:ext cx="7097971"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Bounding </a:t>
                </a:r>
                <a14:m>
                  <m:oMath xmlns:m="http://schemas.openxmlformats.org/officeDocument/2006/math">
                    <m:r>
                      <a:rPr lang="en-US" sz="2400" i="1" smtClean="0">
                        <a:latin typeface="Cambria Math" panose="02040503050406030204" pitchFamily="18" charset="0"/>
                        <a:ea typeface="Cambria Math" panose="02040503050406030204" pitchFamily="18" charset="0"/>
                      </a:rPr>
                      <m:t>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oMath>
                </a14:m>
                <a:r>
                  <a:rPr lang="en-US" sz="2400" dirty="0"/>
                  <a:t> for MSR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122858" y="-173107"/>
                <a:ext cx="7097971" cy="1325700"/>
              </a:xfrm>
              <a:prstGeom prst="rect">
                <a:avLst/>
              </a:prstGeom>
              <a:blipFill>
                <a:blip r:embed="rId4"/>
                <a:stretch>
                  <a:fillRect l="-1429"/>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F364C37-F678-7897-1514-19C52FB519AF}"/>
              </a:ext>
            </a:extLst>
          </p:cNvPr>
          <p:cNvGrpSpPr/>
          <p:nvPr/>
        </p:nvGrpSpPr>
        <p:grpSpPr>
          <a:xfrm>
            <a:off x="2683938" y="1621605"/>
            <a:ext cx="5603995" cy="1046700"/>
            <a:chOff x="1405637" y="716365"/>
            <a:chExt cx="5603995" cy="1046700"/>
          </a:xfrm>
        </p:grpSpPr>
        <p:grpSp>
          <p:nvGrpSpPr>
            <p:cNvPr id="892" name="Google Shape;892;p32"/>
            <p:cNvGrpSpPr/>
            <p:nvPr/>
          </p:nvGrpSpPr>
          <p:grpSpPr>
            <a:xfrm>
              <a:off x="1405637" y="883418"/>
              <a:ext cx="5603995" cy="749630"/>
              <a:chOff x="5302445" y="938490"/>
              <a:chExt cx="7456582" cy="997446"/>
            </a:xfrm>
          </p:grpSpPr>
          <p:grpSp>
            <p:nvGrpSpPr>
              <p:cNvPr id="893" name="Google Shape;893;p32"/>
              <p:cNvGrpSpPr/>
              <p:nvPr/>
            </p:nvGrpSpPr>
            <p:grpSpPr>
              <a:xfrm>
                <a:off x="6892940" y="938490"/>
                <a:ext cx="3556346" cy="997446"/>
                <a:chOff x="8117698" y="1196224"/>
                <a:chExt cx="2580427" cy="212042"/>
              </a:xfrm>
            </p:grpSpPr>
            <p:cxnSp>
              <p:nvCxnSpPr>
                <p:cNvPr id="894" name="Google Shape;894;p32"/>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p:cxnSp>
            <p:nvCxnSpPr>
              <p:cNvPr id="901" name="Google Shape;901;p32"/>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5"/>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12" name="Google Shape;879;p31">
            <a:extLst>
              <a:ext uri="{FF2B5EF4-FFF2-40B4-BE49-F238E27FC236}">
                <a16:creationId xmlns:a16="http://schemas.microsoft.com/office/drawing/2014/main" id="{0696C39E-E0B8-C4AA-36CE-1745B5A5E84D}"/>
              </a:ext>
            </a:extLst>
          </p:cNvPr>
          <p:cNvSpPr txBox="1"/>
          <p:nvPr/>
        </p:nvSpPr>
        <p:spPr>
          <a:xfrm>
            <a:off x="1934242" y="869570"/>
            <a:ext cx="8828705" cy="523190"/>
          </a:xfrm>
          <a:prstGeom prst="rect">
            <a:avLst/>
          </a:prstGeom>
          <a:noFill/>
          <a:ln>
            <a:noFill/>
          </a:ln>
        </p:spPr>
        <p:txBody>
          <a:bodyPr spcFirstLastPara="1" wrap="square" lIns="91425" tIns="91425" rIns="91425" bIns="91425" anchor="t" anchorCtr="0">
            <a:spAutoFit/>
          </a:bodyPr>
          <a:lstStyle/>
          <a:p>
            <a:pPr marL="88900" lvl="0" algn="l" rtl="0">
              <a:spcBef>
                <a:spcPts val="0"/>
              </a:spcBef>
              <a:spcAft>
                <a:spcPts val="0"/>
              </a:spcAft>
              <a:buClr>
                <a:schemeClr val="dk1"/>
              </a:buClr>
              <a:buSzPts val="2200"/>
            </a:pPr>
            <a:r>
              <a:rPr lang="en-US" sz="2200" b="1">
                <a:solidFill>
                  <a:schemeClr val="dk1"/>
                </a:solidFill>
                <a:latin typeface="Cabin"/>
                <a:ea typeface="Cabin"/>
                <a:cs typeface="Cabin"/>
                <a:sym typeface="Cabin"/>
              </a:rPr>
              <a:t>Key Idea: </a:t>
            </a:r>
            <a:r>
              <a:rPr lang="en-US" sz="2200">
                <a:solidFill>
                  <a:schemeClr val="dk1"/>
                </a:solidFill>
                <a:latin typeface="Cabin"/>
                <a:ea typeface="Cabin"/>
                <a:cs typeface="Cabin"/>
                <a:sym typeface="Cabin"/>
              </a:rPr>
              <a:t>decouple the system and analyze each job type separately</a:t>
            </a:r>
            <a:endParaRPr sz="2200" b="1">
              <a:solidFill>
                <a:schemeClr val="dk1"/>
              </a:solidFill>
              <a:latin typeface="Cabin"/>
              <a:ea typeface="Cabin"/>
              <a:cs typeface="Cabin"/>
              <a:sym typeface="Cabin"/>
            </a:endParaRPr>
          </a:p>
        </p:txBody>
      </p:sp>
      <p:grpSp>
        <p:nvGrpSpPr>
          <p:cNvPr id="952" name="Group 951">
            <a:extLst>
              <a:ext uri="{FF2B5EF4-FFF2-40B4-BE49-F238E27FC236}">
                <a16:creationId xmlns:a16="http://schemas.microsoft.com/office/drawing/2014/main" id="{13C4E47C-6FA5-01D8-D048-66A4DF9754B3}"/>
              </a:ext>
            </a:extLst>
          </p:cNvPr>
          <p:cNvGrpSpPr/>
          <p:nvPr/>
        </p:nvGrpSpPr>
        <p:grpSpPr>
          <a:xfrm>
            <a:off x="4385738" y="1980263"/>
            <a:ext cx="1933804" cy="365760"/>
            <a:chOff x="4385738" y="1980263"/>
            <a:chExt cx="1933804" cy="365760"/>
          </a:xfrm>
        </p:grpSpPr>
        <p:sp>
          <p:nvSpPr>
            <p:cNvPr id="13" name="Google Shape;916;p32">
              <a:extLst>
                <a:ext uri="{FF2B5EF4-FFF2-40B4-BE49-F238E27FC236}">
                  <a16:creationId xmlns:a16="http://schemas.microsoft.com/office/drawing/2014/main" id="{EAEFBC67-1827-1794-35C6-AAC4F747C975}"/>
                </a:ext>
              </a:extLst>
            </p:cNvPr>
            <p:cNvSpPr/>
            <p:nvPr/>
          </p:nvSpPr>
          <p:spPr>
            <a:xfrm>
              <a:off x="5953782"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916;p32">
              <a:extLst>
                <a:ext uri="{FF2B5EF4-FFF2-40B4-BE49-F238E27FC236}">
                  <a16:creationId xmlns:a16="http://schemas.microsoft.com/office/drawing/2014/main" id="{D66BDA4C-63D7-EA58-8BE8-6C18D8BC0AB1}"/>
                </a:ext>
              </a:extLst>
            </p:cNvPr>
            <p:cNvSpPr/>
            <p:nvPr/>
          </p:nvSpPr>
          <p:spPr>
            <a:xfrm>
              <a:off x="4385738"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916;p32">
              <a:extLst>
                <a:ext uri="{FF2B5EF4-FFF2-40B4-BE49-F238E27FC236}">
                  <a16:creationId xmlns:a16="http://schemas.microsoft.com/office/drawing/2014/main" id="{F22D0148-DCEA-D708-6AF4-E331CAF427C2}"/>
                </a:ext>
              </a:extLst>
            </p:cNvPr>
            <p:cNvSpPr/>
            <p:nvPr/>
          </p:nvSpPr>
          <p:spPr>
            <a:xfrm>
              <a:off x="4920453" y="198026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916;p32">
              <a:extLst>
                <a:ext uri="{FF2B5EF4-FFF2-40B4-BE49-F238E27FC236}">
                  <a16:creationId xmlns:a16="http://schemas.microsoft.com/office/drawing/2014/main" id="{19847E91-90C0-52A1-C594-76D800092924}"/>
                </a:ext>
              </a:extLst>
            </p:cNvPr>
            <p:cNvSpPr/>
            <p:nvPr/>
          </p:nvSpPr>
          <p:spPr>
            <a:xfrm>
              <a:off x="5437616"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0" name="Group 949">
            <a:extLst>
              <a:ext uri="{FF2B5EF4-FFF2-40B4-BE49-F238E27FC236}">
                <a16:creationId xmlns:a16="http://schemas.microsoft.com/office/drawing/2014/main" id="{45F5CA4F-FDEB-3C79-A469-8682BE016B5F}"/>
              </a:ext>
            </a:extLst>
          </p:cNvPr>
          <p:cNvGrpSpPr/>
          <p:nvPr/>
        </p:nvGrpSpPr>
        <p:grpSpPr>
          <a:xfrm>
            <a:off x="529099" y="3099867"/>
            <a:ext cx="5603995" cy="1046700"/>
            <a:chOff x="169183" y="3172685"/>
            <a:chExt cx="5603995" cy="1046700"/>
          </a:xfrm>
        </p:grpSpPr>
        <p:grpSp>
          <p:nvGrpSpPr>
            <p:cNvPr id="39" name="Group 38">
              <a:extLst>
                <a:ext uri="{FF2B5EF4-FFF2-40B4-BE49-F238E27FC236}">
                  <a16:creationId xmlns:a16="http://schemas.microsoft.com/office/drawing/2014/main" id="{63AF6CB8-1B56-3A42-B9A8-E159B1996277}"/>
                </a:ext>
              </a:extLst>
            </p:cNvPr>
            <p:cNvGrpSpPr/>
            <p:nvPr/>
          </p:nvGrpSpPr>
          <p:grpSpPr>
            <a:xfrm>
              <a:off x="169183" y="3172685"/>
              <a:ext cx="5603995" cy="1046700"/>
              <a:chOff x="1405637" y="716365"/>
              <a:chExt cx="5603995" cy="1046700"/>
            </a:xfrm>
          </p:grpSpPr>
          <p:grpSp>
            <p:nvGrpSpPr>
              <p:cNvPr id="40" name="Google Shape;892;p32">
                <a:extLst>
                  <a:ext uri="{FF2B5EF4-FFF2-40B4-BE49-F238E27FC236}">
                    <a16:creationId xmlns:a16="http://schemas.microsoft.com/office/drawing/2014/main" id="{93CEF7CD-3AA5-D409-DE54-F8236B707260}"/>
                  </a:ext>
                </a:extLst>
              </p:cNvPr>
              <p:cNvGrpSpPr/>
              <p:nvPr/>
            </p:nvGrpSpPr>
            <p:grpSpPr>
              <a:xfrm>
                <a:off x="1405637" y="883418"/>
                <a:ext cx="5603995" cy="749630"/>
                <a:chOff x="5302445" y="938490"/>
                <a:chExt cx="7456582" cy="997446"/>
              </a:xfrm>
            </p:grpSpPr>
            <p:grpSp>
              <p:nvGrpSpPr>
                <p:cNvPr id="42" name="Google Shape;893;p32">
                  <a:extLst>
                    <a:ext uri="{FF2B5EF4-FFF2-40B4-BE49-F238E27FC236}">
                      <a16:creationId xmlns:a16="http://schemas.microsoft.com/office/drawing/2014/main" id="{E986C74C-A89A-48FC-FB8E-A036EA404D66}"/>
                    </a:ext>
                  </a:extLst>
                </p:cNvPr>
                <p:cNvGrpSpPr/>
                <p:nvPr/>
              </p:nvGrpSpPr>
              <p:grpSpPr>
                <a:xfrm>
                  <a:off x="6892940" y="938490"/>
                  <a:ext cx="3556346" cy="997446"/>
                  <a:chOff x="8117698" y="1196224"/>
                  <a:chExt cx="2580427" cy="212042"/>
                </a:xfrm>
              </p:grpSpPr>
              <p:cxnSp>
                <p:nvCxnSpPr>
                  <p:cNvPr id="47" name="Google Shape;894;p32">
                    <a:extLst>
                      <a:ext uri="{FF2B5EF4-FFF2-40B4-BE49-F238E27FC236}">
                        <a16:creationId xmlns:a16="http://schemas.microsoft.com/office/drawing/2014/main" id="{6561E714-6DAC-9878-3976-D61EB65BE199}"/>
                      </a:ext>
                    </a:extLst>
                  </p:cNvPr>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895;p32">
                    <a:extLst>
                      <a:ext uri="{FF2B5EF4-FFF2-40B4-BE49-F238E27FC236}">
                        <a16:creationId xmlns:a16="http://schemas.microsoft.com/office/drawing/2014/main" id="{4E9BDFA8-7BF5-8E6B-0608-99AD217C47AD}"/>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896;p32">
                    <a:extLst>
                      <a:ext uri="{FF2B5EF4-FFF2-40B4-BE49-F238E27FC236}">
                        <a16:creationId xmlns:a16="http://schemas.microsoft.com/office/drawing/2014/main" id="{29B4F764-6022-9A9E-EE7C-7E9E4176CAAA}"/>
                      </a:ext>
                    </a:extLst>
                  </p:cNvPr>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43" name="Google Shape;899;p32">
                  <a:extLst>
                    <a:ext uri="{FF2B5EF4-FFF2-40B4-BE49-F238E27FC236}">
                      <a16:creationId xmlns:a16="http://schemas.microsoft.com/office/drawing/2014/main" id="{6A12A90F-45B3-F28C-9CE4-1891CD0D5541}"/>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p:cxnSp>
              <p:nvCxnSpPr>
                <p:cNvPr id="45" name="Google Shape;901;p32">
                  <a:extLst>
                    <a:ext uri="{FF2B5EF4-FFF2-40B4-BE49-F238E27FC236}">
                      <a16:creationId xmlns:a16="http://schemas.microsoft.com/office/drawing/2014/main" id="{2D2D6E93-17E3-D805-3AC6-2F3DC2DDAA0D}"/>
                    </a:ext>
                  </a:extLst>
                </p:cNvPr>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6" name="Google Shape;903;p32">
                      <a:extLst>
                        <a:ext uri="{FF2B5EF4-FFF2-40B4-BE49-F238E27FC236}">
                          <a16:creationId xmlns:a16="http://schemas.microsoft.com/office/drawing/2014/main" id="{368A782A-A2C5-3898-DA14-735F5D200F74}"/>
                        </a:ext>
                      </a:extLst>
                    </p:cNvPr>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46" name="Google Shape;903;p32">
                      <a:extLst>
                        <a:ext uri="{FF2B5EF4-FFF2-40B4-BE49-F238E27FC236}">
                          <a16:creationId xmlns:a16="http://schemas.microsoft.com/office/drawing/2014/main" id="{368A782A-A2C5-3898-DA14-735F5D200F74}"/>
                        </a:ext>
                      </a:extLst>
                    </p:cNvPr>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8"/>
                      <a:stretch>
                        <a:fillRect/>
                      </a:stretch>
                    </a:blipFill>
                    <a:ln>
                      <a:noFill/>
                    </a:ln>
                  </p:spPr>
                  <p:txBody>
                    <a:bodyPr/>
                    <a:lstStyle/>
                    <a:p>
                      <a:r>
                        <a:rPr lang="en-US">
                          <a:noFill/>
                        </a:rPr>
                        <a:t> </a:t>
                      </a:r>
                    </a:p>
                  </p:txBody>
                </p:sp>
              </mc:Fallback>
            </mc:AlternateContent>
          </p:grpSp>
          <p:pic>
            <p:nvPicPr>
              <p:cNvPr id="41" name="Google Shape;644;p26">
                <a:extLst>
                  <a:ext uri="{FF2B5EF4-FFF2-40B4-BE49-F238E27FC236}">
                    <a16:creationId xmlns:a16="http://schemas.microsoft.com/office/drawing/2014/main" id="{AE7790B2-E760-EC08-054A-36436B9BB8E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50" name="Google Shape;916;p32">
              <a:extLst>
                <a:ext uri="{FF2B5EF4-FFF2-40B4-BE49-F238E27FC236}">
                  <a16:creationId xmlns:a16="http://schemas.microsoft.com/office/drawing/2014/main" id="{BD4A6885-17F4-04A7-C007-0C83EA3AAABA}"/>
                </a:ext>
              </a:extLst>
            </p:cNvPr>
            <p:cNvSpPr/>
            <p:nvPr/>
          </p:nvSpPr>
          <p:spPr>
            <a:xfrm>
              <a:off x="343902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 name="Google Shape;916;p32">
              <a:extLst>
                <a:ext uri="{FF2B5EF4-FFF2-40B4-BE49-F238E27FC236}">
                  <a16:creationId xmlns:a16="http://schemas.microsoft.com/office/drawing/2014/main" id="{47D06825-37C5-F76E-C47C-0007E0C8F179}"/>
                </a:ext>
              </a:extLst>
            </p:cNvPr>
            <p:cNvSpPr/>
            <p:nvPr/>
          </p:nvSpPr>
          <p:spPr>
            <a:xfrm>
              <a:off x="238650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3" name="Google Shape;916;p32">
              <a:extLst>
                <a:ext uri="{FF2B5EF4-FFF2-40B4-BE49-F238E27FC236}">
                  <a16:creationId xmlns:a16="http://schemas.microsoft.com/office/drawing/2014/main" id="{E78938EE-8027-1FA4-C612-215A49712BAE}"/>
                </a:ext>
              </a:extLst>
            </p:cNvPr>
            <p:cNvSpPr/>
            <p:nvPr/>
          </p:nvSpPr>
          <p:spPr>
            <a:xfrm>
              <a:off x="2922861"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1" name="Group 950">
            <a:extLst>
              <a:ext uri="{FF2B5EF4-FFF2-40B4-BE49-F238E27FC236}">
                <a16:creationId xmlns:a16="http://schemas.microsoft.com/office/drawing/2014/main" id="{0440CBE3-4360-7017-DF4F-522087900013}"/>
              </a:ext>
            </a:extLst>
          </p:cNvPr>
          <p:cNvGrpSpPr/>
          <p:nvPr/>
        </p:nvGrpSpPr>
        <p:grpSpPr>
          <a:xfrm>
            <a:off x="7220830" y="3103761"/>
            <a:ext cx="4119252" cy="1046700"/>
            <a:chOff x="7220830" y="3103761"/>
            <a:chExt cx="4119252" cy="1046700"/>
          </a:xfrm>
        </p:grpSpPr>
        <p:grpSp>
          <p:nvGrpSpPr>
            <p:cNvPr id="54" name="Group 53">
              <a:extLst>
                <a:ext uri="{FF2B5EF4-FFF2-40B4-BE49-F238E27FC236}">
                  <a16:creationId xmlns:a16="http://schemas.microsoft.com/office/drawing/2014/main" id="{762FE7F8-7716-7344-8A9D-F0944E0362A2}"/>
                </a:ext>
              </a:extLst>
            </p:cNvPr>
            <p:cNvGrpSpPr/>
            <p:nvPr/>
          </p:nvGrpSpPr>
          <p:grpSpPr>
            <a:xfrm>
              <a:off x="7220830" y="3103761"/>
              <a:ext cx="4119252" cy="1046700"/>
              <a:chOff x="2890383" y="716365"/>
              <a:chExt cx="4119252" cy="1046700"/>
            </a:xfrm>
          </p:grpSpPr>
          <p:grpSp>
            <p:nvGrpSpPr>
              <p:cNvPr id="55" name="Google Shape;892;p32">
                <a:extLst>
                  <a:ext uri="{FF2B5EF4-FFF2-40B4-BE49-F238E27FC236}">
                    <a16:creationId xmlns:a16="http://schemas.microsoft.com/office/drawing/2014/main" id="{6D3B19DB-2327-A2C3-B651-FCA0547A2FB8}"/>
                  </a:ext>
                </a:extLst>
              </p:cNvPr>
              <p:cNvGrpSpPr/>
              <p:nvPr/>
            </p:nvGrpSpPr>
            <p:grpSpPr>
              <a:xfrm>
                <a:off x="2890383" y="883418"/>
                <a:ext cx="4119252" cy="749630"/>
                <a:chOff x="7278019" y="938490"/>
                <a:chExt cx="5481008" cy="997446"/>
              </a:xfrm>
            </p:grpSpPr>
            <p:grpSp>
              <p:nvGrpSpPr>
                <p:cNvPr id="57" name="Google Shape;893;p32">
                  <a:extLst>
                    <a:ext uri="{FF2B5EF4-FFF2-40B4-BE49-F238E27FC236}">
                      <a16:creationId xmlns:a16="http://schemas.microsoft.com/office/drawing/2014/main" id="{0E82CB0F-14EF-F3CE-0AAD-F34F8232D378}"/>
                    </a:ext>
                  </a:extLst>
                </p:cNvPr>
                <p:cNvGrpSpPr/>
                <p:nvPr/>
              </p:nvGrpSpPr>
              <p:grpSpPr>
                <a:xfrm>
                  <a:off x="8902407" y="938490"/>
                  <a:ext cx="1546880" cy="997446"/>
                  <a:chOff x="9575734" y="1196224"/>
                  <a:chExt cx="1122391" cy="212042"/>
                </a:xfrm>
              </p:grpSpPr>
              <p:cxnSp>
                <p:nvCxnSpPr>
                  <p:cNvPr id="62" name="Google Shape;894;p32">
                    <a:extLst>
                      <a:ext uri="{FF2B5EF4-FFF2-40B4-BE49-F238E27FC236}">
                        <a16:creationId xmlns:a16="http://schemas.microsoft.com/office/drawing/2014/main" id="{E577D923-2923-2FD4-7B24-016EDCD49A4F}"/>
                      </a:ext>
                    </a:extLst>
                  </p:cNvPr>
                  <p:cNvCxnSpPr>
                    <a:cxnSpLocks/>
                  </p:cNvCxnSpPr>
                  <p:nvPr/>
                </p:nvCxnSpPr>
                <p:spPr>
                  <a:xfrm>
                    <a:off x="9575734" y="1196224"/>
                    <a:ext cx="1122391"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895;p32">
                    <a:extLst>
                      <a:ext uri="{FF2B5EF4-FFF2-40B4-BE49-F238E27FC236}">
                        <a16:creationId xmlns:a16="http://schemas.microsoft.com/office/drawing/2014/main" id="{BA48FA51-961B-9063-95A0-90A0E3BC1421}"/>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6;p32">
                    <a:extLst>
                      <a:ext uri="{FF2B5EF4-FFF2-40B4-BE49-F238E27FC236}">
                        <a16:creationId xmlns:a16="http://schemas.microsoft.com/office/drawing/2014/main" id="{7C27E34C-1659-E3FD-25BA-46E62A7F0569}"/>
                      </a:ext>
                    </a:extLst>
                  </p:cNvPr>
                  <p:cNvCxnSpPr>
                    <a:cxnSpLocks/>
                  </p:cNvCxnSpPr>
                  <p:nvPr/>
                </p:nvCxnSpPr>
                <p:spPr>
                  <a:xfrm flipH="1">
                    <a:off x="9575734" y="1406366"/>
                    <a:ext cx="1122391" cy="0"/>
                  </a:xfrm>
                  <a:prstGeom prst="straightConnector1">
                    <a:avLst/>
                  </a:prstGeom>
                  <a:noFill/>
                  <a:ln w="9525" cap="flat" cmpd="sng">
                    <a:solidFill>
                      <a:schemeClr val="dk2"/>
                    </a:solidFill>
                    <a:prstDash val="solid"/>
                    <a:round/>
                    <a:headEnd type="none" w="med" len="med"/>
                    <a:tailEnd type="none" w="med" len="med"/>
                  </a:ln>
                </p:spPr>
              </p:cxnSp>
            </p:grpSp>
            <p:cxnSp>
              <p:nvCxnSpPr>
                <p:cNvPr id="58" name="Google Shape;899;p32">
                  <a:extLst>
                    <a:ext uri="{FF2B5EF4-FFF2-40B4-BE49-F238E27FC236}">
                      <a16:creationId xmlns:a16="http://schemas.microsoft.com/office/drawing/2014/main" id="{744456AF-797F-889C-3C35-B87F2FFCB97C}"/>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p:cxnSp>
              <p:nvCxnSpPr>
                <p:cNvPr id="60" name="Google Shape;901;p32">
                  <a:extLst>
                    <a:ext uri="{FF2B5EF4-FFF2-40B4-BE49-F238E27FC236}">
                      <a16:creationId xmlns:a16="http://schemas.microsoft.com/office/drawing/2014/main" id="{46038E5D-DA17-79E4-7BF4-427336F0B65B}"/>
                    </a:ext>
                  </a:extLst>
                </p:cNvPr>
                <p:cNvCxnSpPr/>
                <p:nvPr/>
              </p:nvCxnSpPr>
              <p:spPr>
                <a:xfrm>
                  <a:off x="7758762" y="1441259"/>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1" name="Google Shape;903;p32">
                      <a:extLst>
                        <a:ext uri="{FF2B5EF4-FFF2-40B4-BE49-F238E27FC236}">
                          <a16:creationId xmlns:a16="http://schemas.microsoft.com/office/drawing/2014/main" id="{89C9697D-6441-48C5-4670-CDC2AFDE994D}"/>
                        </a:ext>
                      </a:extLst>
                    </p:cNvPr>
                    <p:cNvSpPr txBox="1"/>
                    <p:nvPr/>
                  </p:nvSpPr>
                  <p:spPr>
                    <a:xfrm>
                      <a:off x="7278019" y="1047503"/>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61" name="Google Shape;903;p32">
                      <a:extLst>
                        <a:ext uri="{FF2B5EF4-FFF2-40B4-BE49-F238E27FC236}">
                          <a16:creationId xmlns:a16="http://schemas.microsoft.com/office/drawing/2014/main" id="{89C9697D-6441-48C5-4670-CDC2AFDE994D}"/>
                        </a:ext>
                      </a:extLst>
                    </p:cNvPr>
                    <p:cNvSpPr txBox="1">
                      <a:spLocks noRot="1" noChangeAspect="1" noMove="1" noResize="1" noEditPoints="1" noAdjustHandles="1" noChangeArrowheads="1" noChangeShapeType="1" noTextEdit="1"/>
                    </p:cNvSpPr>
                    <p:nvPr/>
                  </p:nvSpPr>
                  <p:spPr>
                    <a:xfrm>
                      <a:off x="7278019" y="1047503"/>
                      <a:ext cx="1918146" cy="491388"/>
                    </a:xfrm>
                    <a:prstGeom prst="rect">
                      <a:avLst/>
                    </a:prstGeom>
                    <a:blipFill>
                      <a:blip r:embed="rId10"/>
                      <a:stretch>
                        <a:fillRect/>
                      </a:stretch>
                    </a:blipFill>
                    <a:ln>
                      <a:noFill/>
                    </a:ln>
                  </p:spPr>
                  <p:txBody>
                    <a:bodyPr/>
                    <a:lstStyle/>
                    <a:p>
                      <a:r>
                        <a:rPr lang="en-US">
                          <a:noFill/>
                        </a:rPr>
                        <a:t> </a:t>
                      </a:r>
                    </a:p>
                  </p:txBody>
                </p:sp>
              </mc:Fallback>
            </mc:AlternateContent>
          </p:grpSp>
          <p:pic>
            <p:nvPicPr>
              <p:cNvPr id="56" name="Google Shape;644;p26">
                <a:extLst>
                  <a:ext uri="{FF2B5EF4-FFF2-40B4-BE49-F238E27FC236}">
                    <a16:creationId xmlns:a16="http://schemas.microsoft.com/office/drawing/2014/main" id="{D5D4EBC8-A60F-EF56-045B-974630FB15B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905" name="Google Shape;916;p32">
              <a:extLst>
                <a:ext uri="{FF2B5EF4-FFF2-40B4-BE49-F238E27FC236}">
                  <a16:creationId xmlns:a16="http://schemas.microsoft.com/office/drawing/2014/main" id="{18A4F35E-5336-3739-8D15-C8A3EE028163}"/>
                </a:ext>
              </a:extLst>
            </p:cNvPr>
            <p:cNvSpPr/>
            <p:nvPr/>
          </p:nvSpPr>
          <p:spPr>
            <a:xfrm>
              <a:off x="9094909" y="3444231"/>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946" name="Google Shape;903;p32">
                <a:extLst>
                  <a:ext uri="{FF2B5EF4-FFF2-40B4-BE49-F238E27FC236}">
                    <a16:creationId xmlns:a16="http://schemas.microsoft.com/office/drawing/2014/main" id="{31724807-B53E-7F84-7BBE-6FC44C355AE9}"/>
                  </a:ext>
                </a:extLst>
              </p:cNvPr>
              <p:cNvSpPr txBox="1"/>
              <p:nvPr/>
            </p:nvSpPr>
            <p:spPr>
              <a:xfrm>
                <a:off x="287203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a:solidFill>
                    <a:schemeClr val="dk1"/>
                  </a:solidFill>
                  <a:latin typeface="Cabin"/>
                  <a:ea typeface="Cabin"/>
                  <a:cs typeface="Cabin"/>
                  <a:sym typeface="Cabin"/>
                </a:endParaRPr>
              </a:p>
            </p:txBody>
          </p:sp>
        </mc:Choice>
        <mc:Fallback xmlns="">
          <p:sp>
            <p:nvSpPr>
              <p:cNvPr id="946" name="Google Shape;903;p32">
                <a:extLst>
                  <a:ext uri="{FF2B5EF4-FFF2-40B4-BE49-F238E27FC236}">
                    <a16:creationId xmlns:a16="http://schemas.microsoft.com/office/drawing/2014/main" id="{31724807-B53E-7F84-7BBE-6FC44C355AE9}"/>
                  </a:ext>
                </a:extLst>
              </p:cNvPr>
              <p:cNvSpPr txBox="1">
                <a:spLocks noRot="1" noChangeAspect="1" noMove="1" noResize="1" noEditPoints="1" noAdjustHandles="1" noChangeArrowheads="1" noChangeShapeType="1" noTextEdit="1"/>
              </p:cNvSpPr>
              <p:nvPr/>
            </p:nvSpPr>
            <p:spPr>
              <a:xfrm>
                <a:off x="2872039" y="4274693"/>
                <a:ext cx="671919" cy="492412"/>
              </a:xfrm>
              <a:prstGeom prst="rect">
                <a:avLst/>
              </a:prstGeom>
              <a:blipFill>
                <a:blip r:embed="rId11"/>
                <a:stretch>
                  <a:fillRect r="-18182" b="-37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7" name="Google Shape;903;p32">
                <a:extLst>
                  <a:ext uri="{FF2B5EF4-FFF2-40B4-BE49-F238E27FC236}">
                    <a16:creationId xmlns:a16="http://schemas.microsoft.com/office/drawing/2014/main" id="{25626007-95F3-D1E7-1C2E-5E5054ED2CE3}"/>
                  </a:ext>
                </a:extLst>
              </p:cNvPr>
              <p:cNvSpPr txBox="1"/>
              <p:nvPr/>
            </p:nvSpPr>
            <p:spPr>
              <a:xfrm>
                <a:off x="875894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a:solidFill>
                    <a:schemeClr val="dk1"/>
                  </a:solidFill>
                  <a:latin typeface="Cabin"/>
                  <a:ea typeface="Cabin"/>
                  <a:cs typeface="Cabin"/>
                  <a:sym typeface="Cabin"/>
                </a:endParaRPr>
              </a:p>
            </p:txBody>
          </p:sp>
        </mc:Choice>
        <mc:Fallback xmlns="">
          <p:sp>
            <p:nvSpPr>
              <p:cNvPr id="947" name="Google Shape;903;p32">
                <a:extLst>
                  <a:ext uri="{FF2B5EF4-FFF2-40B4-BE49-F238E27FC236}">
                    <a16:creationId xmlns:a16="http://schemas.microsoft.com/office/drawing/2014/main" id="{25626007-95F3-D1E7-1C2E-5E5054ED2CE3}"/>
                  </a:ext>
                </a:extLst>
              </p:cNvPr>
              <p:cNvSpPr txBox="1">
                <a:spLocks noRot="1" noChangeAspect="1" noMove="1" noResize="1" noEditPoints="1" noAdjustHandles="1" noChangeArrowheads="1" noChangeShapeType="1" noTextEdit="1"/>
              </p:cNvSpPr>
              <p:nvPr/>
            </p:nvSpPr>
            <p:spPr>
              <a:xfrm>
                <a:off x="8758949" y="4274693"/>
                <a:ext cx="671919" cy="492412"/>
              </a:xfrm>
              <a:prstGeom prst="rect">
                <a:avLst/>
              </a:prstGeom>
              <a:blipFill>
                <a:blip r:embed="rId12"/>
                <a:stretch>
                  <a:fillRect r="-19091" b="-3704"/>
                </a:stretch>
              </a:blipFill>
              <a:ln>
                <a:noFill/>
              </a:ln>
            </p:spPr>
            <p:txBody>
              <a:bodyPr/>
              <a:lstStyle/>
              <a:p>
                <a:r>
                  <a:rPr lang="en-US">
                    <a:noFill/>
                  </a:rPr>
                  <a:t> </a:t>
                </a:r>
              </a:p>
            </p:txBody>
          </p:sp>
        </mc:Fallback>
      </mc:AlternateContent>
      <p:grpSp>
        <p:nvGrpSpPr>
          <p:cNvPr id="957" name="Group 956">
            <a:extLst>
              <a:ext uri="{FF2B5EF4-FFF2-40B4-BE49-F238E27FC236}">
                <a16:creationId xmlns:a16="http://schemas.microsoft.com/office/drawing/2014/main" id="{0081C357-1A1F-8329-A61F-8EEF0936FB8F}"/>
              </a:ext>
            </a:extLst>
          </p:cNvPr>
          <p:cNvGrpSpPr/>
          <p:nvPr/>
        </p:nvGrpSpPr>
        <p:grpSpPr>
          <a:xfrm>
            <a:off x="3570152" y="4860759"/>
            <a:ext cx="5524756" cy="1266013"/>
            <a:chOff x="3570152" y="4860759"/>
            <a:chExt cx="5524756" cy="1266013"/>
          </a:xfrm>
        </p:grpSpPr>
        <mc:AlternateContent xmlns:mc="http://schemas.openxmlformats.org/markup-compatibility/2006" xmlns:a14="http://schemas.microsoft.com/office/drawing/2010/main">
          <mc:Choice Requires="a14">
            <p:sp>
              <p:nvSpPr>
                <p:cNvPr id="949" name="Google Shape;903;p32">
                  <a:extLst>
                    <a:ext uri="{FF2B5EF4-FFF2-40B4-BE49-F238E27FC236}">
                      <a16:creationId xmlns:a16="http://schemas.microsoft.com/office/drawing/2014/main" id="{4F93B26E-B419-941F-62A0-3A7B18572B0E}"/>
                    </a:ext>
                  </a:extLst>
                </p:cNvPr>
                <p:cNvSpPr txBox="1"/>
                <p:nvPr/>
              </p:nvSpPr>
              <p:spPr>
                <a:xfrm>
                  <a:off x="4168368" y="5242137"/>
                  <a:ext cx="4340630" cy="884635"/>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𝑇</m:t>
                            </m:r>
                          </m:e>
                        </m:d>
                        <m:r>
                          <a:rPr lang="en-US" sz="2000" b="0" i="1" smtClean="0">
                            <a:solidFill>
                              <a:schemeClr val="dk1"/>
                            </a:solidFill>
                            <a:latin typeface="Cambria Math" panose="02040503050406030204" pitchFamily="18" charset="0"/>
                            <a:ea typeface="Cabin"/>
                            <a:cs typeface="Cabin"/>
                            <a:sym typeface="Cabin"/>
                          </a:rPr>
                          <m:t>=</m:t>
                        </m:r>
                        <m:f>
                          <m:fPr>
                            <m:ctrlPr>
                              <a:rPr lang="en-US" sz="2000" b="0" i="1" smtClean="0">
                                <a:solidFill>
                                  <a:schemeClr val="dk1"/>
                                </a:solidFill>
                                <a:latin typeface="Cambria Math" panose="02040503050406030204" pitchFamily="18" charset="0"/>
                                <a:sym typeface="Cabin"/>
                              </a:rPr>
                            </m:ctrlPr>
                          </m:fPr>
                          <m:num>
                            <m:sSub>
                              <m:sSubPr>
                                <m:ctrlPr>
                                  <a:rPr lang="ar-AE" sz="2000" i="1">
                                    <a:solidFill>
                                      <a:schemeClr val="dk1"/>
                                    </a:solidFill>
                                    <a:latin typeface="Cambria Math" panose="02040503050406030204" pitchFamily="18" charset="0"/>
                                    <a:ea typeface="Cabin"/>
                                    <a:cs typeface="Cabin"/>
                                    <a:sym typeface="Cabin"/>
                                  </a:rPr>
                                </m:ctrlPr>
                              </m:sSubPr>
                              <m:e>
                                <m:r>
                                  <a:rPr lang="ar-AE" sz="2000" i="1">
                                    <a:solidFill>
                                      <a:schemeClr val="dk1"/>
                                    </a:solidFill>
                                    <a:latin typeface="Cambria Math" panose="02040503050406030204" pitchFamily="18" charset="0"/>
                                    <a:ea typeface="Cabin"/>
                                    <a:cs typeface="Cabin"/>
                                    <a:sym typeface="Cabin"/>
                                  </a:rPr>
                                  <m:t>𝜆</m:t>
                                </m:r>
                              </m:e>
                              <m:sub>
                                <m:r>
                                  <a:rPr lang="ar-AE" sz="2000" i="1">
                                    <a:solidFill>
                                      <a:schemeClr val="dk1"/>
                                    </a:solidFill>
                                    <a:latin typeface="Cambria Math" panose="02040503050406030204" pitchFamily="18" charset="0"/>
                                    <a:ea typeface="Cabin"/>
                                    <a:cs typeface="Cabin"/>
                                    <a:sym typeface="Cabin"/>
                                  </a:rPr>
                                  <m:t>1</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ar-AE" sz="2000" i="1">
                                    <a:solidFill>
                                      <a:schemeClr val="dk1"/>
                                    </a:solidFill>
                                    <a:latin typeface="Cambria Math" panose="02040503050406030204" pitchFamily="18" charset="0"/>
                                    <a:ea typeface="Cambria Math" panose="02040503050406030204" pitchFamily="18" charset="0"/>
                                    <a:cs typeface="Cabin"/>
                                    <a:sym typeface="Cabin"/>
                                  </a:rPr>
                                </m:ctrlPr>
                              </m:dPr>
                              <m:e>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𝑇</m:t>
                                    </m:r>
                                  </m:e>
                                  <m:sub>
                                    <m:r>
                                      <a:rPr lang="ar-AE" sz="2000" i="1">
                                        <a:solidFill>
                                          <a:schemeClr val="dk1"/>
                                        </a:solidFill>
                                        <a:latin typeface="Cambria Math" panose="02040503050406030204" pitchFamily="18" charset="0"/>
                                        <a:ea typeface="Cambria Math" panose="02040503050406030204" pitchFamily="18" charset="0"/>
                                        <a:cs typeface="Cabin"/>
                                        <a:sym typeface="Cabin"/>
                                      </a:rPr>
                                      <m:t>1</m:t>
                                    </m:r>
                                  </m:sub>
                                </m:sSub>
                              </m:e>
                            </m:d>
                            <m:r>
                              <a:rPr lang="ar-AE" sz="2000" i="1">
                                <a:solidFill>
                                  <a:schemeClr val="dk1"/>
                                </a:solidFill>
                                <a:latin typeface="Cambria Math" panose="02040503050406030204" pitchFamily="18" charset="0"/>
                                <a:ea typeface="Cambria Math" panose="02040503050406030204" pitchFamily="18" charset="0"/>
                                <a:cs typeface="Cabin"/>
                                <a:sym typeface="Cabin"/>
                              </a:rPr>
                              <m:t>+</m:t>
                            </m:r>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𝜆</m:t>
                                </m:r>
                              </m:e>
                              <m:sub>
                                <m:r>
                                  <a:rPr lang="ar-AE" sz="2000" i="1">
                                    <a:solidFill>
                                      <a:schemeClr val="dk1"/>
                                    </a:solidFill>
                                    <a:latin typeface="Cambria Math" panose="02040503050406030204" pitchFamily="18" charset="0"/>
                                    <a:ea typeface="Cambria Math" panose="02040503050406030204" pitchFamily="18" charset="0"/>
                                    <a:cs typeface="Cabin"/>
                                    <a:sym typeface="Cabin"/>
                                  </a:rPr>
                                  <m:t>2</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𝔼</m:t>
                            </m:r>
                            <m:r>
                              <a:rPr lang="ar-AE" sz="2000" i="1">
                                <a:solidFill>
                                  <a:schemeClr val="dk1"/>
                                </a:solidFill>
                                <a:latin typeface="Cambria Math" panose="02040503050406030204" pitchFamily="18" charset="0"/>
                                <a:ea typeface="Cambria Math" panose="02040503050406030204" pitchFamily="18" charset="0"/>
                                <a:cs typeface="Cabin"/>
                                <a:sym typeface="Cabin"/>
                              </a:rPr>
                              <m:t>[</m:t>
                            </m:r>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𝑇</m:t>
                                </m:r>
                              </m:e>
                              <m:sub>
                                <m:r>
                                  <a:rPr lang="ar-AE" sz="2000" i="1">
                                    <a:solidFill>
                                      <a:schemeClr val="dk1"/>
                                    </a:solidFill>
                                    <a:latin typeface="Cambria Math" panose="02040503050406030204" pitchFamily="18" charset="0"/>
                                    <a:ea typeface="Cambria Math" panose="02040503050406030204" pitchFamily="18" charset="0"/>
                                    <a:cs typeface="Cabin"/>
                                    <a:sym typeface="Cabin"/>
                                  </a:rPr>
                                  <m:t>2</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m:t>
                            </m:r>
                            <m:r>
                              <m:rPr>
                                <m:nor/>
                              </m:rPr>
                              <a:rPr lang="ar-AE" sz="2000" dirty="0">
                                <a:solidFill>
                                  <a:schemeClr val="dk1"/>
                                </a:solidFill>
                                <a:latin typeface="Cabin"/>
                                <a:ea typeface="Cabin"/>
                                <a:cs typeface="Cabin"/>
                                <a:sym typeface="Cabin"/>
                              </a:rPr>
                              <m:t> </m:t>
                            </m:r>
                          </m:num>
                          <m:den>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𝜆</m:t>
                                </m:r>
                              </m:e>
                              <m:sub>
                                <m:r>
                                  <a:rPr lang="en-US" sz="2000" b="0" i="1" smtClean="0">
                                    <a:solidFill>
                                      <a:schemeClr val="dk1"/>
                                    </a:solidFill>
                                    <a:latin typeface="Cambria Math" panose="02040503050406030204" pitchFamily="18" charset="0"/>
                                    <a:sym typeface="Cabin"/>
                                  </a:rPr>
                                  <m:t>1</m:t>
                                </m:r>
                              </m:sub>
                            </m:sSub>
                            <m:r>
                              <a:rPr lang="en-US" sz="2000" b="0" i="1" smtClean="0">
                                <a:solidFill>
                                  <a:schemeClr val="dk1"/>
                                </a:solidFill>
                                <a:latin typeface="Cambria Math" panose="02040503050406030204" pitchFamily="18" charset="0"/>
                                <a:sym typeface="Cabin"/>
                              </a:rPr>
                              <m:t>+</m:t>
                            </m:r>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𝜆</m:t>
                                </m:r>
                              </m:e>
                              <m:sub>
                                <m:r>
                                  <a:rPr lang="en-US" sz="2000" b="0" i="1" smtClean="0">
                                    <a:solidFill>
                                      <a:schemeClr val="dk1"/>
                                    </a:solidFill>
                                    <a:latin typeface="Cambria Math" panose="02040503050406030204" pitchFamily="18" charset="0"/>
                                    <a:sym typeface="Cabin"/>
                                  </a:rPr>
                                  <m:t>2</m:t>
                                </m:r>
                              </m:sub>
                            </m:sSub>
                          </m:den>
                        </m:f>
                      </m:oMath>
                    </m:oMathPara>
                  </a14:m>
                  <a:endParaRPr sz="2000" dirty="0">
                    <a:solidFill>
                      <a:schemeClr val="dk1"/>
                    </a:solidFill>
                    <a:latin typeface="Cabin"/>
                    <a:ea typeface="Cabin"/>
                    <a:cs typeface="Cabin"/>
                    <a:sym typeface="Cabin"/>
                  </a:endParaRPr>
                </a:p>
              </p:txBody>
            </p:sp>
          </mc:Choice>
          <mc:Fallback xmlns="">
            <p:sp>
              <p:nvSpPr>
                <p:cNvPr id="949" name="Google Shape;903;p32">
                  <a:extLst>
                    <a:ext uri="{FF2B5EF4-FFF2-40B4-BE49-F238E27FC236}">
                      <a16:creationId xmlns:a16="http://schemas.microsoft.com/office/drawing/2014/main" id="{4F93B26E-B419-941F-62A0-3A7B18572B0E}"/>
                    </a:ext>
                  </a:extLst>
                </p:cNvPr>
                <p:cNvSpPr txBox="1">
                  <a:spLocks noRot="1" noChangeAspect="1" noMove="1" noResize="1" noEditPoints="1" noAdjustHandles="1" noChangeArrowheads="1" noChangeShapeType="1" noTextEdit="1"/>
                </p:cNvSpPr>
                <p:nvPr/>
              </p:nvSpPr>
              <p:spPr>
                <a:xfrm>
                  <a:off x="4168368" y="5242137"/>
                  <a:ext cx="4340630" cy="884635"/>
                </a:xfrm>
                <a:prstGeom prst="rect">
                  <a:avLst/>
                </a:prstGeom>
                <a:blipFill>
                  <a:blip r:embed="rId13"/>
                  <a:stretch>
                    <a:fillRect/>
                  </a:stretch>
                </a:blipFill>
                <a:ln>
                  <a:noFill/>
                </a:ln>
              </p:spPr>
              <p:txBody>
                <a:bodyPr/>
                <a:lstStyle/>
                <a:p>
                  <a:r>
                    <a:rPr lang="en-US">
                      <a:noFill/>
                    </a:rPr>
                    <a:t> </a:t>
                  </a:r>
                </a:p>
              </p:txBody>
            </p:sp>
          </mc:Fallback>
        </mc:AlternateContent>
        <p:cxnSp>
          <p:nvCxnSpPr>
            <p:cNvPr id="953" name="Google Shape;899;p32">
              <a:extLst>
                <a:ext uri="{FF2B5EF4-FFF2-40B4-BE49-F238E27FC236}">
                  <a16:creationId xmlns:a16="http://schemas.microsoft.com/office/drawing/2014/main" id="{E2FA10AA-31A4-3378-5769-E21B9AFF4B4B}"/>
                </a:ext>
              </a:extLst>
            </p:cNvPr>
            <p:cNvCxnSpPr>
              <a:cxnSpLocks/>
            </p:cNvCxnSpPr>
            <p:nvPr/>
          </p:nvCxnSpPr>
          <p:spPr>
            <a:xfrm>
              <a:off x="3570152" y="4860759"/>
              <a:ext cx="1350301" cy="539144"/>
            </a:xfrm>
            <a:prstGeom prst="straightConnector1">
              <a:avLst/>
            </a:prstGeom>
            <a:noFill/>
            <a:ln w="9525" cap="flat" cmpd="sng">
              <a:solidFill>
                <a:schemeClr val="dk2"/>
              </a:solidFill>
              <a:prstDash val="solid"/>
              <a:round/>
              <a:headEnd type="none" w="med" len="med"/>
              <a:tailEnd type="triangle" w="med" len="med"/>
            </a:ln>
          </p:spPr>
        </p:cxnSp>
        <p:cxnSp>
          <p:nvCxnSpPr>
            <p:cNvPr id="955" name="Google Shape;899;p32">
              <a:extLst>
                <a:ext uri="{FF2B5EF4-FFF2-40B4-BE49-F238E27FC236}">
                  <a16:creationId xmlns:a16="http://schemas.microsoft.com/office/drawing/2014/main" id="{F41AE334-2376-0167-7D94-050D36811862}"/>
                </a:ext>
              </a:extLst>
            </p:cNvPr>
            <p:cNvCxnSpPr>
              <a:cxnSpLocks/>
            </p:cNvCxnSpPr>
            <p:nvPr/>
          </p:nvCxnSpPr>
          <p:spPr>
            <a:xfrm flipH="1">
              <a:off x="7990658" y="4862166"/>
              <a:ext cx="1104250" cy="537737"/>
            </a:xfrm>
            <a:prstGeom prst="straightConnector1">
              <a:avLst/>
            </a:prstGeom>
            <a:noFill/>
            <a:ln w="9525" cap="flat" cmpd="sng">
              <a:solidFill>
                <a:schemeClr val="dk2"/>
              </a:solidFill>
              <a:prstDash val="solid"/>
              <a:round/>
              <a:headEnd type="none" w="med" len="med"/>
              <a:tailEnd type="triangle" w="med" len="med"/>
            </a:ln>
          </p:spPr>
        </p:cxnSp>
      </p:grpSp>
      <mc:AlternateContent xmlns:mc="http://schemas.openxmlformats.org/markup-compatibility/2006" xmlns:a14="http://schemas.microsoft.com/office/drawing/2010/main">
        <mc:Choice Requires="a14">
          <p:sp>
            <p:nvSpPr>
              <p:cNvPr id="7" name="Google Shape;900;p32">
                <a:extLst>
                  <a:ext uri="{FF2B5EF4-FFF2-40B4-BE49-F238E27FC236}">
                    <a16:creationId xmlns:a16="http://schemas.microsoft.com/office/drawing/2014/main" id="{9F20D912-B502-2CEC-6757-596479FCB97B}"/>
                  </a:ext>
                </a:extLst>
              </p:cNvPr>
              <p:cNvSpPr txBox="1"/>
              <p:nvPr/>
            </p:nvSpPr>
            <p:spPr>
              <a:xfrm>
                <a:off x="7603925" y="1763600"/>
                <a:ext cx="2077426"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i="1">
                        <a:solidFill>
                          <a:schemeClr val="dk1"/>
                        </a:solidFill>
                        <a:latin typeface="Cambria Math" panose="02040503050406030204" pitchFamily="18" charset="0"/>
                        <a:ea typeface="Cabin"/>
                        <a:cs typeface="Cabin"/>
                        <a:sym typeface="Cabin"/>
                      </a:rPr>
                      <m:t>=</m:t>
                    </m:r>
                    <m:r>
                      <a:rPr lang="en-US" b="1" i="1" smtClean="0">
                        <a:solidFill>
                          <a:schemeClr val="dk1"/>
                        </a:solidFill>
                        <a:latin typeface="Cambria Math" panose="02040503050406030204" pitchFamily="18" charset="0"/>
                        <a:ea typeface="Cabin"/>
                        <a:cs typeface="Cabin"/>
                        <a:sym typeface="Cabin"/>
                      </a:rPr>
                      <m:t>𝑪</m:t>
                    </m:r>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7" name="Google Shape;900;p32">
                <a:extLst>
                  <a:ext uri="{FF2B5EF4-FFF2-40B4-BE49-F238E27FC236}">
                    <a16:creationId xmlns:a16="http://schemas.microsoft.com/office/drawing/2014/main" id="{9F20D912-B502-2CEC-6757-596479FCB97B}"/>
                  </a:ext>
                </a:extLst>
              </p:cNvPr>
              <p:cNvSpPr txBox="1">
                <a:spLocks noRot="1" noChangeAspect="1" noMove="1" noResize="1" noEditPoints="1" noAdjustHandles="1" noChangeArrowheads="1" noChangeShapeType="1" noTextEdit="1"/>
              </p:cNvSpPr>
              <p:nvPr/>
            </p:nvSpPr>
            <p:spPr>
              <a:xfrm>
                <a:off x="7603925" y="1763600"/>
                <a:ext cx="2077426" cy="400079"/>
              </a:xfrm>
              <a:prstGeom prst="rect">
                <a:avLst/>
              </a:prstGeom>
              <a:blipFill>
                <a:blip r:embed="rId14"/>
                <a:stretch>
                  <a:fillRect l="-6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900;p32">
                <a:extLst>
                  <a:ext uri="{FF2B5EF4-FFF2-40B4-BE49-F238E27FC236}">
                    <a16:creationId xmlns:a16="http://schemas.microsoft.com/office/drawing/2014/main" id="{F06CFF6D-39A9-0B2A-403F-607535EF4BA0}"/>
                  </a:ext>
                </a:extLst>
              </p:cNvPr>
              <p:cNvSpPr txBox="1"/>
              <p:nvPr/>
            </p:nvSpPr>
            <p:spPr>
              <a:xfrm>
                <a:off x="5470697" y="3263245"/>
                <a:ext cx="72409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m:oMathPara>
                </a14:m>
                <a:endParaRPr i="1" dirty="0">
                  <a:solidFill>
                    <a:schemeClr val="dk1"/>
                  </a:solidFill>
                  <a:latin typeface="Cabin"/>
                  <a:ea typeface="Cabin"/>
                  <a:cs typeface="Cabin"/>
                  <a:sym typeface="Cabin"/>
                </a:endParaRPr>
              </a:p>
            </p:txBody>
          </p:sp>
        </mc:Choice>
        <mc:Fallback xmlns="">
          <p:sp>
            <p:nvSpPr>
              <p:cNvPr id="8" name="Google Shape;900;p32">
                <a:extLst>
                  <a:ext uri="{FF2B5EF4-FFF2-40B4-BE49-F238E27FC236}">
                    <a16:creationId xmlns:a16="http://schemas.microsoft.com/office/drawing/2014/main" id="{F06CFF6D-39A9-0B2A-403F-607535EF4BA0}"/>
                  </a:ext>
                </a:extLst>
              </p:cNvPr>
              <p:cNvSpPr txBox="1">
                <a:spLocks noRot="1" noChangeAspect="1" noMove="1" noResize="1" noEditPoints="1" noAdjustHandles="1" noChangeArrowheads="1" noChangeShapeType="1" noTextEdit="1"/>
              </p:cNvSpPr>
              <p:nvPr/>
            </p:nvSpPr>
            <p:spPr>
              <a:xfrm>
                <a:off x="5470697" y="3263245"/>
                <a:ext cx="724098" cy="400079"/>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900;p32">
                <a:extLst>
                  <a:ext uri="{FF2B5EF4-FFF2-40B4-BE49-F238E27FC236}">
                    <a16:creationId xmlns:a16="http://schemas.microsoft.com/office/drawing/2014/main" id="{905510AA-9E75-7598-5EDE-F54EB6F3B1F6}"/>
                  </a:ext>
                </a:extLst>
              </p:cNvPr>
              <p:cNvSpPr txBox="1"/>
              <p:nvPr/>
            </p:nvSpPr>
            <p:spPr>
              <a:xfrm>
                <a:off x="10669259" y="3256566"/>
                <a:ext cx="72409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m:oMathPara>
                </a14:m>
                <a:endParaRPr i="1" dirty="0">
                  <a:solidFill>
                    <a:schemeClr val="dk1"/>
                  </a:solidFill>
                  <a:latin typeface="Cabin"/>
                  <a:ea typeface="Cabin"/>
                  <a:cs typeface="Cabin"/>
                  <a:sym typeface="Cabin"/>
                </a:endParaRPr>
              </a:p>
            </p:txBody>
          </p:sp>
        </mc:Choice>
        <mc:Fallback xmlns="">
          <p:sp>
            <p:nvSpPr>
              <p:cNvPr id="9" name="Google Shape;900;p32">
                <a:extLst>
                  <a:ext uri="{FF2B5EF4-FFF2-40B4-BE49-F238E27FC236}">
                    <a16:creationId xmlns:a16="http://schemas.microsoft.com/office/drawing/2014/main" id="{905510AA-9E75-7598-5EDE-F54EB6F3B1F6}"/>
                  </a:ext>
                </a:extLst>
              </p:cNvPr>
              <p:cNvSpPr txBox="1">
                <a:spLocks noRot="1" noChangeAspect="1" noMove="1" noResize="1" noEditPoints="1" noAdjustHandles="1" noChangeArrowheads="1" noChangeShapeType="1" noTextEdit="1"/>
              </p:cNvSpPr>
              <p:nvPr/>
            </p:nvSpPr>
            <p:spPr>
              <a:xfrm>
                <a:off x="10669259" y="3256566"/>
                <a:ext cx="724098" cy="400079"/>
              </a:xfrm>
              <a:prstGeom prst="rect">
                <a:avLst/>
              </a:prstGeom>
              <a:blipFill>
                <a:blip r:embed="rId16"/>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1907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0"/>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23919 -0.19884 L 1.04167E-6 -4.77049E-17 " pathEditMode="relative" rAng="0" ptsTypes="AA">
                                      <p:cBhvr>
                                        <p:cTn id="20" dur="2000" fill="hold"/>
                                        <p:tgtEl>
                                          <p:spTgt spid="950"/>
                                        </p:tgtEl>
                                        <p:attrNameLst>
                                          <p:attrName>ppt_x</p:attrName>
                                          <p:attrName>ppt_y</p:attrName>
                                        </p:attrNameLst>
                                      </p:cBhvr>
                                      <p:rCtr x="-11901" y="10093"/>
                                    </p:animMotion>
                                  </p:childTnLst>
                                </p:cTn>
                              </p:par>
                              <p:par>
                                <p:cTn id="21" presetID="1" presetClass="entr" presetSubtype="0" fill="hold" nodeType="withEffect">
                                  <p:stCondLst>
                                    <p:cond delay="0"/>
                                  </p:stCondLst>
                                  <p:childTnLst>
                                    <p:set>
                                      <p:cBhvr>
                                        <p:cTn id="22" dur="1" fill="hold">
                                          <p:stCondLst>
                                            <p:cond delay="0"/>
                                          </p:stCondLst>
                                        </p:cTn>
                                        <p:tgtEl>
                                          <p:spTgt spid="951"/>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0.25612 -0.20787 L 6.25E-7 1.48148E-6 " pathEditMode="relative" rAng="0" ptsTypes="AA">
                                      <p:cBhvr>
                                        <p:cTn id="24" dur="2000" fill="hold"/>
                                        <p:tgtEl>
                                          <p:spTgt spid="951"/>
                                        </p:tgtEl>
                                        <p:attrNameLst>
                                          <p:attrName>ppt_x</p:attrName>
                                          <p:attrName>ppt_y</p:attrName>
                                        </p:attrNameLst>
                                      </p:cBhvr>
                                      <p:rCtr x="12852" y="10509"/>
                                    </p:animMotion>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4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4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0"/>
      <p:bldP spid="947"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904" name="Google Shape;904;p32"/>
          <p:cNvSpPr txBox="1">
            <a:spLocks noGrp="1"/>
          </p:cNvSpPr>
          <p:nvPr>
            <p:ph type="title"/>
          </p:nvPr>
        </p:nvSpPr>
        <p:spPr>
          <a:xfrm>
            <a:off x="137208" y="2003123"/>
            <a:ext cx="3040909"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t>Multiresource</a:t>
            </a:r>
            <a:r>
              <a:rPr lang="en-US" sz="2000" dirty="0"/>
              <a:t> Scheduling</a:t>
            </a:r>
            <a:endParaRPr sz="2000" dirty="0"/>
          </a:p>
        </p:txBody>
      </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97100" y="68672"/>
                <a:ext cx="8087509"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Bounding </a:t>
                </a:r>
                <a14:m>
                  <m:oMath xmlns:m="http://schemas.openxmlformats.org/officeDocument/2006/math">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oMath>
                </a14:m>
                <a:r>
                  <a:rPr lang="en-US" sz="2400" dirty="0"/>
                  <a:t> for MSR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97100" y="68672"/>
                <a:ext cx="8087509" cy="1325700"/>
              </a:xfrm>
              <a:prstGeom prst="rect">
                <a:avLst/>
              </a:prstGeom>
              <a:blipFill>
                <a:blip r:embed="rId9"/>
                <a:stretch>
                  <a:fillRect l="-1097"/>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F364C37-F678-7897-1514-19C52FB519AF}"/>
              </a:ext>
            </a:extLst>
          </p:cNvPr>
          <p:cNvGrpSpPr/>
          <p:nvPr/>
        </p:nvGrpSpPr>
        <p:grpSpPr>
          <a:xfrm>
            <a:off x="3143022" y="2250109"/>
            <a:ext cx="3939568" cy="1331255"/>
            <a:chOff x="3070068" y="716365"/>
            <a:chExt cx="3939568" cy="1331255"/>
          </a:xfrm>
        </p:grpSpPr>
        <p:grpSp>
          <p:nvGrpSpPr>
            <p:cNvPr id="892" name="Google Shape;892;p32"/>
            <p:cNvGrpSpPr/>
            <p:nvPr/>
          </p:nvGrpSpPr>
          <p:grpSpPr>
            <a:xfrm>
              <a:off x="3070068" y="971941"/>
              <a:ext cx="3939568" cy="1075679"/>
              <a:chOff x="7517106" y="1056278"/>
              <a:chExt cx="5241921" cy="1431282"/>
            </a:xfrm>
          </p:grpSpPr>
          <p:grpSp>
            <p:nvGrpSpPr>
              <p:cNvPr id="893" name="Google Shape;893;p32"/>
              <p:cNvGrpSpPr/>
              <p:nvPr/>
            </p:nvGrpSpPr>
            <p:grpSpPr>
              <a:xfrm>
                <a:off x="8519253" y="1056278"/>
                <a:ext cx="1930032" cy="774495"/>
                <a:chOff x="9297725" y="1221264"/>
                <a:chExt cx="1400400" cy="164646"/>
              </a:xfrm>
            </p:grpSpPr>
            <p:cxnSp>
              <p:nvCxnSpPr>
                <p:cNvPr id="894" name="Google Shape;894;p32"/>
                <p:cNvCxnSpPr/>
                <p:nvPr/>
              </p:nvCxnSpPr>
              <p:spPr>
                <a:xfrm>
                  <a:off x="9298925" y="1221264"/>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221264"/>
                  <a:ext cx="0" cy="164646"/>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p:nvPr/>
              </p:nvCxnSpPr>
              <p:spPr>
                <a:xfrm rot="10800000">
                  <a:off x="9297725" y="1385910"/>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0" name="Google Shape;900;p32"/>
                  <p:cNvSpPr txBox="1"/>
                  <p:nvPr/>
                </p:nvSpPr>
                <p:spPr>
                  <a:xfrm>
                    <a:off x="10029616" y="1955221"/>
                    <a:ext cx="2688633"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i="1">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900" name="Google Shape;900;p32"/>
                  <p:cNvSpPr txBox="1">
                    <a:spLocks noRot="1" noChangeAspect="1" noMove="1" noResize="1" noEditPoints="1" noAdjustHandles="1" noChangeArrowheads="1" noChangeShapeType="1" noTextEdit="1"/>
                  </p:cNvSpPr>
                  <p:nvPr/>
                </p:nvSpPr>
                <p:spPr>
                  <a:xfrm>
                    <a:off x="10029616" y="1955221"/>
                    <a:ext cx="2688633" cy="532339"/>
                  </a:xfrm>
                  <a:prstGeom prst="rect">
                    <a:avLst/>
                  </a:prstGeom>
                  <a:blipFill>
                    <a:blip r:embed="rId10"/>
                    <a:stretch>
                      <a:fillRect l="-1250"/>
                    </a:stretch>
                  </a:blipFill>
                  <a:ln>
                    <a:noFill/>
                  </a:ln>
                </p:spPr>
                <p:txBody>
                  <a:bodyPr/>
                  <a:lstStyle/>
                  <a:p>
                    <a:r>
                      <a:rPr lang="en-US">
                        <a:noFill/>
                      </a:rPr>
                      <a:t> </a:t>
                    </a:r>
                  </a:p>
                </p:txBody>
              </p:sp>
            </mc:Fallback>
          </mc:AlternateContent>
          <p:cxnSp>
            <p:nvCxnSpPr>
              <p:cNvPr id="901" name="Google Shape;901;p32"/>
              <p:cNvCxnSpPr/>
              <p:nvPr/>
            </p:nvCxnSpPr>
            <p:spPr>
              <a:xfrm>
                <a:off x="7728150" y="1483350"/>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7517106" y="1060170"/>
                    <a:ext cx="1423817" cy="4913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7517106" y="1060170"/>
                    <a:ext cx="1423817" cy="491387"/>
                  </a:xfrm>
                  <a:prstGeom prst="rect">
                    <a:avLst/>
                  </a:prstGeom>
                  <a:blipFill>
                    <a:blip r:embed="rId11"/>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12">
              <a:alphaModFix/>
            </a:blip>
            <a:stretch>
              <a:fillRect/>
            </a:stretch>
          </p:blipFill>
          <p:spPr>
            <a:xfrm>
              <a:off x="5352457" y="716365"/>
              <a:ext cx="1046700" cy="1046700"/>
            </a:xfrm>
            <a:prstGeom prst="rect">
              <a:avLst/>
            </a:prstGeom>
            <a:noFill/>
            <a:ln>
              <a:noFill/>
            </a:ln>
          </p:spPr>
        </p:pic>
      </p:grpSp>
      <p:sp>
        <p:nvSpPr>
          <p:cNvPr id="14" name="Google Shape;945;p32">
            <a:extLst>
              <a:ext uri="{FF2B5EF4-FFF2-40B4-BE49-F238E27FC236}">
                <a16:creationId xmlns:a16="http://schemas.microsoft.com/office/drawing/2014/main" id="{A21B47E9-A0B0-4827-1059-AB8712E91AFF}"/>
              </a:ext>
            </a:extLst>
          </p:cNvPr>
          <p:cNvSpPr txBox="1"/>
          <p:nvPr/>
        </p:nvSpPr>
        <p:spPr>
          <a:xfrm>
            <a:off x="2750911" y="3630762"/>
            <a:ext cx="3721200" cy="492412"/>
          </a:xfrm>
          <a:prstGeom prst="rect">
            <a:avLst/>
          </a:prstGeom>
          <a:noFill/>
          <a:ln>
            <a:noFill/>
          </a:ln>
        </p:spPr>
        <p:txBody>
          <a:bodyPr spcFirstLastPara="1" wrap="square" lIns="91425" tIns="91425" rIns="91425" bIns="91425" anchor="t" anchorCtr="0">
            <a:spAutoFit/>
          </a:bodyPr>
          <a:lstStyle/>
          <a:p>
            <a:pPr lvl="0"/>
            <a:r>
              <a:rPr lang="en-US" sz="2000" b="1" dirty="0">
                <a:solidFill>
                  <a:srgbClr val="C00000"/>
                </a:solidFill>
                <a:latin typeface="Cabin"/>
                <a:ea typeface="Cabin"/>
                <a:cs typeface="Cabin"/>
                <a:sym typeface="Cabin"/>
              </a:rPr>
              <a:t>Running multiple jobs in parallel</a:t>
            </a:r>
            <a:endParaRPr lang="en-US" sz="2000" b="1" dirty="0">
              <a:solidFill>
                <a:srgbClr val="C00000"/>
              </a:solidFill>
              <a:latin typeface="Cabin"/>
              <a:sym typeface="Cabin"/>
            </a:endParaRPr>
          </a:p>
        </p:txBody>
      </p:sp>
      <p:grpSp>
        <p:nvGrpSpPr>
          <p:cNvPr id="31" name="Group 30">
            <a:extLst>
              <a:ext uri="{FF2B5EF4-FFF2-40B4-BE49-F238E27FC236}">
                <a16:creationId xmlns:a16="http://schemas.microsoft.com/office/drawing/2014/main" id="{AF8370A0-2789-2A92-0BFC-282319B5425B}"/>
              </a:ext>
            </a:extLst>
          </p:cNvPr>
          <p:cNvGrpSpPr/>
          <p:nvPr/>
        </p:nvGrpSpPr>
        <p:grpSpPr>
          <a:xfrm>
            <a:off x="4386271" y="2608767"/>
            <a:ext cx="842226" cy="368654"/>
            <a:chOff x="4386271" y="1213366"/>
            <a:chExt cx="842226" cy="368654"/>
          </a:xfrm>
        </p:grpSpPr>
        <p:sp>
          <p:nvSpPr>
            <p:cNvPr id="13" name="Google Shape;916;p32">
              <a:extLst>
                <a:ext uri="{FF2B5EF4-FFF2-40B4-BE49-F238E27FC236}">
                  <a16:creationId xmlns:a16="http://schemas.microsoft.com/office/drawing/2014/main" id="{EAEFBC67-1827-1794-35C6-AAC4F747C975}"/>
                </a:ext>
              </a:extLst>
            </p:cNvPr>
            <p:cNvSpPr/>
            <p:nvPr/>
          </p:nvSpPr>
          <p:spPr>
            <a:xfrm>
              <a:off x="4862737" y="1213366"/>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916;p32">
              <a:extLst>
                <a:ext uri="{FF2B5EF4-FFF2-40B4-BE49-F238E27FC236}">
                  <a16:creationId xmlns:a16="http://schemas.microsoft.com/office/drawing/2014/main" id="{C101A7DA-41C7-56F9-AACB-D22CBE4891DF}"/>
                </a:ext>
              </a:extLst>
            </p:cNvPr>
            <p:cNvSpPr/>
            <p:nvPr/>
          </p:nvSpPr>
          <p:spPr>
            <a:xfrm>
              <a:off x="4386271" y="121626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 name="Group 11">
            <a:extLst>
              <a:ext uri="{FF2B5EF4-FFF2-40B4-BE49-F238E27FC236}">
                <a16:creationId xmlns:a16="http://schemas.microsoft.com/office/drawing/2014/main" id="{059BE366-C9E9-18FD-AB71-620F0E2DA4FB}"/>
              </a:ext>
            </a:extLst>
          </p:cNvPr>
          <p:cNvGrpSpPr/>
          <p:nvPr/>
        </p:nvGrpSpPr>
        <p:grpSpPr>
          <a:xfrm>
            <a:off x="6488039" y="2030840"/>
            <a:ext cx="6119118" cy="1621082"/>
            <a:chOff x="6488039" y="957414"/>
            <a:chExt cx="6119118" cy="1621082"/>
          </a:xfrm>
        </p:grpSpPr>
        <mc:AlternateContent xmlns:mc="http://schemas.openxmlformats.org/markup-compatibility/2006" xmlns:a14="http://schemas.microsoft.com/office/drawing/2010/main">
          <mc:Choice Requires="a14">
            <p:sp>
              <p:nvSpPr>
                <p:cNvPr id="907" name="Google Shape;907;p32"/>
                <p:cNvSpPr txBox="1"/>
                <p:nvPr/>
              </p:nvSpPr>
              <p:spPr>
                <a:xfrm>
                  <a:off x="6488039" y="957414"/>
                  <a:ext cx="2763342" cy="3240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Type-1 completion rate: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=3</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a14:m>
                  <a:endParaRPr dirty="0">
                    <a:solidFill>
                      <a:schemeClr val="dk1"/>
                    </a:solidFill>
                    <a:latin typeface="Cabin"/>
                    <a:ea typeface="Cabin"/>
                    <a:cs typeface="Cabin"/>
                    <a:sym typeface="Cabin"/>
                  </a:endParaRPr>
                </a:p>
              </p:txBody>
            </p:sp>
          </mc:Choice>
          <mc:Fallback xmlns="">
            <p:sp>
              <p:nvSpPr>
                <p:cNvPr id="907" name="Google Shape;907;p32"/>
                <p:cNvSpPr txBox="1">
                  <a:spLocks noRot="1" noChangeAspect="1" noMove="1" noResize="1" noEditPoints="1" noAdjustHandles="1" noChangeArrowheads="1" noChangeShapeType="1" noTextEdit="1"/>
                </p:cNvSpPr>
                <p:nvPr/>
              </p:nvSpPr>
              <p:spPr>
                <a:xfrm>
                  <a:off x="6488039" y="957414"/>
                  <a:ext cx="2763342" cy="324080"/>
                </a:xfrm>
                <a:prstGeom prst="rect">
                  <a:avLst/>
                </a:prstGeom>
                <a:blipFill>
                  <a:blip r:embed="rId18"/>
                  <a:stretch>
                    <a:fillRect l="-457" b="-2692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0" name="Google Shape;910;p32"/>
                <p:cNvSpPr txBox="1"/>
                <p:nvPr/>
              </p:nvSpPr>
              <p:spPr>
                <a:xfrm>
                  <a:off x="9895360" y="2194669"/>
                  <a:ext cx="2711797" cy="3838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solidFill>
                        <a:schemeClr val="dk1"/>
                      </a:solidFill>
                      <a:latin typeface="Cabin"/>
                      <a:ea typeface="Cabin"/>
                      <a:cs typeface="Cabin"/>
                      <a:sym typeface="Cabin"/>
                    </a:rPr>
                    <a:t>Type-1 completion rate: </a:t>
                  </a:r>
                  <a14:m>
                    <m:oMath xmlns:m="http://schemas.openxmlformats.org/officeDocument/2006/math">
                      <m:sSub>
                        <m:sSubPr>
                          <m:ctrlPr>
                            <a:rPr lang="en-US" sz="1300" b="0" i="1" smtClean="0">
                              <a:solidFill>
                                <a:schemeClr val="dk1"/>
                              </a:solidFill>
                              <a:latin typeface="Cambria Math" panose="02040503050406030204" pitchFamily="18" charset="0"/>
                              <a:ea typeface="Cabin"/>
                              <a:cs typeface="Cabin"/>
                              <a:sym typeface="Cabin"/>
                            </a:rPr>
                          </m:ctrlPr>
                        </m:sSubPr>
                        <m:e>
                          <m:r>
                            <a:rPr lang="en-US" sz="1300" b="0" i="1" smtClean="0">
                              <a:solidFill>
                                <a:schemeClr val="dk1"/>
                              </a:solidFill>
                              <a:latin typeface="Cambria Math" panose="02040503050406030204" pitchFamily="18" charset="0"/>
                              <a:ea typeface="Cabin"/>
                              <a:cs typeface="Cabin"/>
                              <a:sym typeface="Cabin"/>
                            </a:rPr>
                            <m:t>𝐶</m:t>
                          </m:r>
                        </m:e>
                        <m:sub>
                          <m:r>
                            <a:rPr lang="en-US" sz="1300" b="0" i="1" smtClean="0">
                              <a:solidFill>
                                <a:schemeClr val="dk1"/>
                              </a:solidFill>
                              <a:latin typeface="Cambria Math" panose="02040503050406030204" pitchFamily="18" charset="0"/>
                              <a:ea typeface="Cabin"/>
                              <a:cs typeface="Cabin"/>
                              <a:sym typeface="Cabin"/>
                            </a:rPr>
                            <m:t>2</m:t>
                          </m:r>
                        </m:sub>
                      </m:sSub>
                      <m:r>
                        <a:rPr lang="en-US" sz="1300" b="0" i="1" smtClean="0">
                          <a:solidFill>
                            <a:schemeClr val="dk1"/>
                          </a:solidFill>
                          <a:latin typeface="Cambria Math" panose="02040503050406030204" pitchFamily="18" charset="0"/>
                          <a:ea typeface="Cabin"/>
                          <a:cs typeface="Cabin"/>
                          <a:sym typeface="Cabin"/>
                        </a:rPr>
                        <m:t>=0</m:t>
                      </m:r>
                    </m:oMath>
                  </a14:m>
                  <a:endParaRPr sz="1300" dirty="0">
                    <a:solidFill>
                      <a:schemeClr val="dk1"/>
                    </a:solidFill>
                    <a:latin typeface="Cabin"/>
                    <a:ea typeface="Cabin"/>
                    <a:cs typeface="Cabin"/>
                    <a:sym typeface="Cabin"/>
                  </a:endParaRPr>
                </a:p>
              </p:txBody>
            </p:sp>
          </mc:Choice>
          <mc:Fallback xmlns="">
            <p:sp>
              <p:nvSpPr>
                <p:cNvPr id="910" name="Google Shape;910;p32"/>
                <p:cNvSpPr txBox="1">
                  <a:spLocks noRot="1" noChangeAspect="1" noMove="1" noResize="1" noEditPoints="1" noAdjustHandles="1" noChangeArrowheads="1" noChangeShapeType="1" noTextEdit="1"/>
                </p:cNvSpPr>
                <p:nvPr/>
              </p:nvSpPr>
              <p:spPr>
                <a:xfrm>
                  <a:off x="9895360" y="2194669"/>
                  <a:ext cx="2711797" cy="383827"/>
                </a:xfrm>
                <a:prstGeom prst="rect">
                  <a:avLst/>
                </a:prstGeom>
                <a:blipFill>
                  <a:blip r:embed="rId19"/>
                  <a:stretch>
                    <a:fillRect l="-467"/>
                  </a:stretch>
                </a:blipFill>
                <a:ln>
                  <a:noFill/>
                </a:ln>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7F5E9AB1-D15B-5C14-D3E6-5372AC8C559B}"/>
              </a:ext>
            </a:extLst>
          </p:cNvPr>
          <p:cNvGrpSpPr/>
          <p:nvPr/>
        </p:nvGrpSpPr>
        <p:grpSpPr>
          <a:xfrm>
            <a:off x="7275787" y="2111801"/>
            <a:ext cx="4731330" cy="1167955"/>
            <a:chOff x="2013626" y="3643048"/>
            <a:chExt cx="8060503" cy="1989779"/>
          </a:xfrm>
        </p:grpSpPr>
        <p:sp>
          <p:nvSpPr>
            <p:cNvPr id="48" name="Google Shape;793;p30">
              <a:extLst>
                <a:ext uri="{FF2B5EF4-FFF2-40B4-BE49-F238E27FC236}">
                  <a16:creationId xmlns:a16="http://schemas.microsoft.com/office/drawing/2014/main" id="{5F7B08FC-A4B3-973D-8237-ACBEC0E27CB6}"/>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9" name="Google Shape;794;p30">
              <a:extLst>
                <a:ext uri="{FF2B5EF4-FFF2-40B4-BE49-F238E27FC236}">
                  <a16:creationId xmlns:a16="http://schemas.microsoft.com/office/drawing/2014/main" id="{D536516D-718C-8D73-5302-3BCA4A6F6AB3}"/>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06" name="Google Shape;836;p30">
              <a:extLst>
                <a:ext uri="{FF2B5EF4-FFF2-40B4-BE49-F238E27FC236}">
                  <a16:creationId xmlns:a16="http://schemas.microsoft.com/office/drawing/2014/main" id="{EBAC5F6B-484C-6DAA-BB51-BC2121B36C57}"/>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1" name="Freeform 910">
              <a:extLst>
                <a:ext uri="{FF2B5EF4-FFF2-40B4-BE49-F238E27FC236}">
                  <a16:creationId xmlns:a16="http://schemas.microsoft.com/office/drawing/2014/main" id="{412DCF20-F174-713B-1B66-C11EE88353F6}"/>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2" name="Google Shape;837;p30">
              <a:extLst>
                <a:ext uri="{FF2B5EF4-FFF2-40B4-BE49-F238E27FC236}">
                  <a16:creationId xmlns:a16="http://schemas.microsoft.com/office/drawing/2014/main" id="{7A42DB27-4B16-EDED-AC85-F8AA0A1C190B}"/>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13" name="Google Shape;838;p30">
              <a:extLst>
                <a:ext uri="{FF2B5EF4-FFF2-40B4-BE49-F238E27FC236}">
                  <a16:creationId xmlns:a16="http://schemas.microsoft.com/office/drawing/2014/main" id="{7CA22DA9-EF02-CE99-5E1D-B3BB1162EA7C}"/>
                </a:ext>
              </a:extLst>
            </p:cNvPr>
            <p:cNvCxnSpPr>
              <a:stCxn id="906" idx="0"/>
              <a:endCxn id="912"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914" name="Google Shape;839;p30">
              <a:extLst>
                <a:ext uri="{FF2B5EF4-FFF2-40B4-BE49-F238E27FC236}">
                  <a16:creationId xmlns:a16="http://schemas.microsoft.com/office/drawing/2014/main" id="{2EA39CBD-99D3-3C5F-2D41-CEAD283FB135}"/>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5" name="Google Shape;840;p30">
              <a:extLst>
                <a:ext uri="{FF2B5EF4-FFF2-40B4-BE49-F238E27FC236}">
                  <a16:creationId xmlns:a16="http://schemas.microsoft.com/office/drawing/2014/main" id="{6EF37F01-82E9-8F79-D50E-FC32846F7C73}"/>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16" name="Google Shape;841;p30">
              <a:extLst>
                <a:ext uri="{FF2B5EF4-FFF2-40B4-BE49-F238E27FC236}">
                  <a16:creationId xmlns:a16="http://schemas.microsoft.com/office/drawing/2014/main" id="{4F915D7C-1214-6434-6C10-6E61A3A7A595}"/>
                </a:ext>
              </a:extLst>
            </p:cNvPr>
            <p:cNvCxnSpPr>
              <a:stCxn id="915" idx="2"/>
              <a:endCxn id="914"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917" name="Picture 2" descr="Cpu - Free electronics icons">
              <a:extLst>
                <a:ext uri="{FF2B5EF4-FFF2-40B4-BE49-F238E27FC236}">
                  <a16:creationId xmlns:a16="http://schemas.microsoft.com/office/drawing/2014/main" id="{0008DFEF-7C3B-86EB-3224-C40C986ED9D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918" name="Picture 917" descr="Cpu - Free electronics icons">
              <a:extLst>
                <a:ext uri="{FF2B5EF4-FFF2-40B4-BE49-F238E27FC236}">
                  <a16:creationId xmlns:a16="http://schemas.microsoft.com/office/drawing/2014/main" id="{8990B604-1E87-48C8-F93A-42CCA9EA08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919" name="Picture 2" descr="Cpu - Free electronics icons">
              <a:extLst>
                <a:ext uri="{FF2B5EF4-FFF2-40B4-BE49-F238E27FC236}">
                  <a16:creationId xmlns:a16="http://schemas.microsoft.com/office/drawing/2014/main" id="{303427F0-24DE-53D2-8640-052939F6A9F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920" name="Picture 2" descr="Cpu - Free electronics icons">
              <a:extLst>
                <a:ext uri="{FF2B5EF4-FFF2-40B4-BE49-F238E27FC236}">
                  <a16:creationId xmlns:a16="http://schemas.microsoft.com/office/drawing/2014/main" id="{EC6ABD37-F6D8-DD35-EF60-855F3B82A55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921" name="Picture 4" descr="Ram Memory icon in SVG, PNG formats">
              <a:extLst>
                <a:ext uri="{FF2B5EF4-FFF2-40B4-BE49-F238E27FC236}">
                  <a16:creationId xmlns:a16="http://schemas.microsoft.com/office/drawing/2014/main" id="{AFFD0383-E26D-AC72-EE1F-FEF5E9BAD27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922" name="Picture 4" descr="Ram Memory icon in SVG, PNG formats">
              <a:extLst>
                <a:ext uri="{FF2B5EF4-FFF2-40B4-BE49-F238E27FC236}">
                  <a16:creationId xmlns:a16="http://schemas.microsoft.com/office/drawing/2014/main" id="{BB5A34EA-9084-59C6-A620-87A48C5057C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923" name="Picture 4" descr="Ram Memory icon in SVG, PNG formats">
              <a:extLst>
                <a:ext uri="{FF2B5EF4-FFF2-40B4-BE49-F238E27FC236}">
                  <a16:creationId xmlns:a16="http://schemas.microsoft.com/office/drawing/2014/main" id="{3CD96FE3-E1B5-352C-B41B-DB7653CADD4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924" name="Picture 4" descr="Ram Memory icon in SVG, PNG formats">
              <a:extLst>
                <a:ext uri="{FF2B5EF4-FFF2-40B4-BE49-F238E27FC236}">
                  <a16:creationId xmlns:a16="http://schemas.microsoft.com/office/drawing/2014/main" id="{E1F30A32-327C-2C6D-2252-C2B0DB0284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925" name="Picture 2" descr="Cpu - Free electronics icons">
              <a:extLst>
                <a:ext uri="{FF2B5EF4-FFF2-40B4-BE49-F238E27FC236}">
                  <a16:creationId xmlns:a16="http://schemas.microsoft.com/office/drawing/2014/main" id="{B0DDF6C2-B56D-3B0F-8DBB-B9D91C70D02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926" name="Picture 925" descr="Cpu - Free electronics icons">
              <a:extLst>
                <a:ext uri="{FF2B5EF4-FFF2-40B4-BE49-F238E27FC236}">
                  <a16:creationId xmlns:a16="http://schemas.microsoft.com/office/drawing/2014/main" id="{697EEE6C-C881-9AD0-E405-51095D2259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927" name="Picture 2" descr="Cpu - Free electronics icons">
              <a:extLst>
                <a:ext uri="{FF2B5EF4-FFF2-40B4-BE49-F238E27FC236}">
                  <a16:creationId xmlns:a16="http://schemas.microsoft.com/office/drawing/2014/main" id="{F27FB190-0D5E-BD24-D2DD-311EA84E3D3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928" name="Picture 2" descr="Cpu - Free electronics icons">
              <a:extLst>
                <a:ext uri="{FF2B5EF4-FFF2-40B4-BE49-F238E27FC236}">
                  <a16:creationId xmlns:a16="http://schemas.microsoft.com/office/drawing/2014/main" id="{E5C0F962-CFDF-8B68-7534-A89ED763CC2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929" name="Picture 4" descr="Ram Memory icon in SVG, PNG formats">
              <a:extLst>
                <a:ext uri="{FF2B5EF4-FFF2-40B4-BE49-F238E27FC236}">
                  <a16:creationId xmlns:a16="http://schemas.microsoft.com/office/drawing/2014/main" id="{A1738705-80FA-F873-5E00-FBBE92346A3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930" name="Picture 4" descr="Ram Memory icon in SVG, PNG formats">
              <a:extLst>
                <a:ext uri="{FF2B5EF4-FFF2-40B4-BE49-F238E27FC236}">
                  <a16:creationId xmlns:a16="http://schemas.microsoft.com/office/drawing/2014/main" id="{BBA0DCA3-EB0E-5711-566B-CADCC421CAD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931" name="Picture 4" descr="Ram Memory icon in SVG, PNG formats">
              <a:extLst>
                <a:ext uri="{FF2B5EF4-FFF2-40B4-BE49-F238E27FC236}">
                  <a16:creationId xmlns:a16="http://schemas.microsoft.com/office/drawing/2014/main" id="{DD100DC0-3365-43F5-04AE-F2C4FC2901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932" name="Picture 4" descr="Ram Memory icon in SVG, PNG formats">
              <a:extLst>
                <a:ext uri="{FF2B5EF4-FFF2-40B4-BE49-F238E27FC236}">
                  <a16:creationId xmlns:a16="http://schemas.microsoft.com/office/drawing/2014/main" id="{55C1C2EB-A55C-649D-D99E-8DCD8F385FD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933" name="Group 932">
              <a:extLst>
                <a:ext uri="{FF2B5EF4-FFF2-40B4-BE49-F238E27FC236}">
                  <a16:creationId xmlns:a16="http://schemas.microsoft.com/office/drawing/2014/main" id="{A14941F9-4F03-3F24-C96D-B458F85715F4}"/>
                </a:ext>
              </a:extLst>
            </p:cNvPr>
            <p:cNvGrpSpPr/>
            <p:nvPr/>
          </p:nvGrpSpPr>
          <p:grpSpPr>
            <a:xfrm>
              <a:off x="5670294" y="3643048"/>
              <a:ext cx="639660" cy="1989779"/>
              <a:chOff x="7701434" y="4025734"/>
              <a:chExt cx="639660" cy="1989779"/>
            </a:xfrm>
          </p:grpSpPr>
          <mc:AlternateContent xmlns:mc="http://schemas.openxmlformats.org/markup-compatibility/2006" xmlns:a14="http://schemas.microsoft.com/office/drawing/2010/main">
            <mc:Choice Requires="a14">
              <p:sp>
                <p:nvSpPr>
                  <p:cNvPr id="835" name="Google Shape;900;p32">
                    <a:extLst>
                      <a:ext uri="{FF2B5EF4-FFF2-40B4-BE49-F238E27FC236}">
                        <a16:creationId xmlns:a16="http://schemas.microsoft.com/office/drawing/2014/main" id="{DCCED4B8-AE22-95E9-64EF-23540BEA2267}"/>
                      </a:ext>
                    </a:extLst>
                  </p:cNvPr>
                  <p:cNvSpPr txBox="1"/>
                  <p:nvPr/>
                </p:nvSpPr>
                <p:spPr>
                  <a:xfrm>
                    <a:off x="7701434" y="4025734"/>
                    <a:ext cx="598231"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835" name="Google Shape;900;p32">
                    <a:extLst>
                      <a:ext uri="{FF2B5EF4-FFF2-40B4-BE49-F238E27FC236}">
                        <a16:creationId xmlns:a16="http://schemas.microsoft.com/office/drawing/2014/main" id="{DCCED4B8-AE22-95E9-64EF-23540BEA2267}"/>
                      </a:ext>
                    </a:extLst>
                  </p:cNvPr>
                  <p:cNvSpPr txBox="1">
                    <a:spLocks noRot="1" noChangeAspect="1" noMove="1" noResize="1" noEditPoints="1" noAdjustHandles="1" noChangeArrowheads="1" noChangeShapeType="1" noTextEdit="1"/>
                  </p:cNvSpPr>
                  <p:nvPr/>
                </p:nvSpPr>
                <p:spPr>
                  <a:xfrm>
                    <a:off x="7701434" y="4025734"/>
                    <a:ext cx="598231" cy="443694"/>
                  </a:xfrm>
                  <a:prstGeom prst="rect">
                    <a:avLst/>
                  </a:prstGeom>
                  <a:blipFill>
                    <a:blip r:embed="rId22"/>
                    <a:stretch>
                      <a:fillRect r="-14286" b="-272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6" name="Google Shape;900;p32">
                    <a:extLst>
                      <a:ext uri="{FF2B5EF4-FFF2-40B4-BE49-F238E27FC236}">
                        <a16:creationId xmlns:a16="http://schemas.microsoft.com/office/drawing/2014/main" id="{20FB8D17-4E60-15A9-18E3-423C8E972DC8}"/>
                      </a:ext>
                    </a:extLst>
                  </p:cNvPr>
                  <p:cNvSpPr txBox="1"/>
                  <p:nvPr/>
                </p:nvSpPr>
                <p:spPr>
                  <a:xfrm>
                    <a:off x="7742861" y="5571819"/>
                    <a:ext cx="598233"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836" name="Google Shape;900;p32">
                    <a:extLst>
                      <a:ext uri="{FF2B5EF4-FFF2-40B4-BE49-F238E27FC236}">
                        <a16:creationId xmlns:a16="http://schemas.microsoft.com/office/drawing/2014/main" id="{20FB8D17-4E60-15A9-18E3-423C8E972DC8}"/>
                      </a:ext>
                    </a:extLst>
                  </p:cNvPr>
                  <p:cNvSpPr txBox="1">
                    <a:spLocks noRot="1" noChangeAspect="1" noMove="1" noResize="1" noEditPoints="1" noAdjustHandles="1" noChangeArrowheads="1" noChangeShapeType="1" noTextEdit="1"/>
                  </p:cNvSpPr>
                  <p:nvPr/>
                </p:nvSpPr>
                <p:spPr>
                  <a:xfrm>
                    <a:off x="7742861" y="5571819"/>
                    <a:ext cx="598233" cy="443694"/>
                  </a:xfrm>
                  <a:prstGeom prst="rect">
                    <a:avLst/>
                  </a:prstGeom>
                  <a:blipFill>
                    <a:blip r:embed="rId23"/>
                    <a:stretch>
                      <a:fillRect r="-14286" b="-28571"/>
                    </a:stretch>
                  </a:blipFill>
                  <a:ln>
                    <a:noFill/>
                  </a:ln>
                </p:spPr>
                <p:txBody>
                  <a:bodyPr/>
                  <a:lstStyle/>
                  <a:p>
                    <a:r>
                      <a:rPr lang="en-US">
                        <a:noFill/>
                      </a:rPr>
                      <a:t> </a:t>
                    </a:r>
                  </a:p>
                </p:txBody>
              </p:sp>
            </mc:Fallback>
          </mc:AlternateContent>
        </p:grpSp>
        <p:pic>
          <p:nvPicPr>
            <p:cNvPr id="951" name="Picture 2" descr="Cpu - Free electronics icons">
              <a:extLst>
                <a:ext uri="{FF2B5EF4-FFF2-40B4-BE49-F238E27FC236}">
                  <a16:creationId xmlns:a16="http://schemas.microsoft.com/office/drawing/2014/main" id="{E5CAA6D4-CB83-C19F-EF72-6F901C2429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952" name="Picture 2" descr="Cpu - Free electronics icons">
              <a:extLst>
                <a:ext uri="{FF2B5EF4-FFF2-40B4-BE49-F238E27FC236}">
                  <a16:creationId xmlns:a16="http://schemas.microsoft.com/office/drawing/2014/main" id="{BA7F0E52-D4E9-27D2-2209-6B3F6222B65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953" name="Picture 4" descr="Ram Memory icon in SVG, PNG formats">
              <a:extLst>
                <a:ext uri="{FF2B5EF4-FFF2-40B4-BE49-F238E27FC236}">
                  <a16:creationId xmlns:a16="http://schemas.microsoft.com/office/drawing/2014/main" id="{B8032FAB-85AD-E636-3320-197754E1422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954" name="Picture 4" descr="Ram Memory icon in SVG, PNG formats">
              <a:extLst>
                <a:ext uri="{FF2B5EF4-FFF2-40B4-BE49-F238E27FC236}">
                  <a16:creationId xmlns:a16="http://schemas.microsoft.com/office/drawing/2014/main" id="{C30923C6-8844-B088-0412-71D886FB61A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955" name="Rectangle 954">
              <a:extLst>
                <a:ext uri="{FF2B5EF4-FFF2-40B4-BE49-F238E27FC236}">
                  <a16:creationId xmlns:a16="http://schemas.microsoft.com/office/drawing/2014/main" id="{F54E5687-2FC2-7AA8-FA73-7C89F55C71FC}"/>
                </a:ext>
              </a:extLst>
            </p:cNvPr>
            <p:cNvSpPr/>
            <p:nvPr/>
          </p:nvSpPr>
          <p:spPr>
            <a:xfrm>
              <a:off x="2036919" y="4276642"/>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6" name="Picture 2" descr="Cpu - Free electronics icons">
              <a:extLst>
                <a:ext uri="{FF2B5EF4-FFF2-40B4-BE49-F238E27FC236}">
                  <a16:creationId xmlns:a16="http://schemas.microsoft.com/office/drawing/2014/main" id="{017B0596-30EA-706E-4B63-51A2DD3951C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957" name="Picture 2" descr="Cpu - Free electronics icons">
              <a:extLst>
                <a:ext uri="{FF2B5EF4-FFF2-40B4-BE49-F238E27FC236}">
                  <a16:creationId xmlns:a16="http://schemas.microsoft.com/office/drawing/2014/main" id="{E5A1CC18-E07F-570D-C688-DBB79052914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958" name="Picture 4" descr="Ram Memory icon in SVG, PNG formats">
              <a:extLst>
                <a:ext uri="{FF2B5EF4-FFF2-40B4-BE49-F238E27FC236}">
                  <a16:creationId xmlns:a16="http://schemas.microsoft.com/office/drawing/2014/main" id="{478908BA-60D7-C186-5011-C82488DBEF1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959" name="Picture 4" descr="Ram Memory icon in SVG, PNG formats">
              <a:extLst>
                <a:ext uri="{FF2B5EF4-FFF2-40B4-BE49-F238E27FC236}">
                  <a16:creationId xmlns:a16="http://schemas.microsoft.com/office/drawing/2014/main" id="{0F418100-274C-E026-FCDD-0DBD55362FE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832" name="Rectangle 831">
              <a:extLst>
                <a:ext uri="{FF2B5EF4-FFF2-40B4-BE49-F238E27FC236}">
                  <a16:creationId xmlns:a16="http://schemas.microsoft.com/office/drawing/2014/main" id="{EF8FE131-C9AF-EC47-C573-B51771C0A930}"/>
                </a:ext>
              </a:extLst>
            </p:cNvPr>
            <p:cNvSpPr/>
            <p:nvPr/>
          </p:nvSpPr>
          <p:spPr>
            <a:xfrm>
              <a:off x="3112709" y="4281130"/>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a:extLst>
                <a:ext uri="{FF2B5EF4-FFF2-40B4-BE49-F238E27FC236}">
                  <a16:creationId xmlns:a16="http://schemas.microsoft.com/office/drawing/2014/main" id="{A12B23F8-8D60-BF1B-9508-6894CFE596F0}"/>
                </a:ext>
              </a:extLst>
            </p:cNvPr>
            <p:cNvSpPr/>
            <p:nvPr/>
          </p:nvSpPr>
          <p:spPr>
            <a:xfrm>
              <a:off x="4188504" y="4289899"/>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reeform 833">
              <a:extLst>
                <a:ext uri="{FF2B5EF4-FFF2-40B4-BE49-F238E27FC236}">
                  <a16:creationId xmlns:a16="http://schemas.microsoft.com/office/drawing/2014/main" id="{D2585CF0-F2B9-D175-1393-C310FDAE590C}"/>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Google Shape;945;p32">
            <a:extLst>
              <a:ext uri="{FF2B5EF4-FFF2-40B4-BE49-F238E27FC236}">
                <a16:creationId xmlns:a16="http://schemas.microsoft.com/office/drawing/2014/main" id="{723B72C2-797C-B49B-7368-40D93D2AE0A8}"/>
              </a:ext>
            </a:extLst>
          </p:cNvPr>
          <p:cNvSpPr txBox="1"/>
          <p:nvPr/>
        </p:nvSpPr>
        <p:spPr>
          <a:xfrm>
            <a:off x="7424435" y="1501966"/>
            <a:ext cx="3721200" cy="492412"/>
          </a:xfrm>
          <a:prstGeom prst="rect">
            <a:avLst/>
          </a:prstGeom>
          <a:noFill/>
          <a:ln>
            <a:noFill/>
          </a:ln>
        </p:spPr>
        <p:txBody>
          <a:bodyPr spcFirstLastPara="1" wrap="square" lIns="91425" tIns="91425" rIns="91425" bIns="91425" anchor="t" anchorCtr="0">
            <a:spAutoFit/>
          </a:bodyPr>
          <a:lstStyle/>
          <a:p>
            <a:pPr lvl="0"/>
            <a:r>
              <a:rPr lang="en-US" sz="2000" b="1" dirty="0">
                <a:solidFill>
                  <a:srgbClr val="C00000"/>
                </a:solidFill>
                <a:latin typeface="Cabin"/>
                <a:ea typeface="Cabin"/>
                <a:cs typeface="Cabin"/>
                <a:sym typeface="Cabin"/>
              </a:rPr>
              <a:t>Completes jobs at a varying rate</a:t>
            </a:r>
            <a:endParaRPr lang="en-US" sz="2000" b="1" dirty="0">
              <a:solidFill>
                <a:srgbClr val="C00000"/>
              </a:solidFill>
              <a:latin typeface="Cabin"/>
              <a:sym typeface="Cabin"/>
            </a:endParaRPr>
          </a:p>
        </p:txBody>
      </p:sp>
      <mc:AlternateContent xmlns:mc="http://schemas.openxmlformats.org/markup-compatibility/2006">
        <mc:Choice xmlns:a14="http://schemas.microsoft.com/office/drawing/2010/main" Requires="a14">
          <p:sp>
            <p:nvSpPr>
              <p:cNvPr id="35" name="Google Shape;904;p32">
                <a:extLst>
                  <a:ext uri="{FF2B5EF4-FFF2-40B4-BE49-F238E27FC236}">
                    <a16:creationId xmlns:a16="http://schemas.microsoft.com/office/drawing/2014/main" id="{95D871F3-F913-0EBF-DED3-C8D74AACE66B}"/>
                  </a:ext>
                </a:extLst>
              </p:cNvPr>
              <p:cNvSpPr txBox="1">
                <a:spLocks/>
              </p:cNvSpPr>
              <p:nvPr/>
            </p:nvSpPr>
            <p:spPr>
              <a:xfrm>
                <a:off x="1234109" y="4619973"/>
                <a:ext cx="9723782"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14:m>
                  <m:oMath xmlns:m="http://schemas.openxmlformats.org/officeDocument/2006/math">
                    <m:r>
                      <a:rPr lang="en-US" sz="2000" i="1" smtClean="0">
                        <a:latin typeface="Cambria Math" panose="02040503050406030204" pitchFamily="18" charset="0"/>
                        <a:ea typeface="Cambria Math" panose="02040503050406030204" pitchFamily="18" charset="0"/>
                        <a:cs typeface="Cabin"/>
                        <a:sym typeface="Cabin"/>
                      </a:rPr>
                      <m:t>𝔼</m:t>
                    </m:r>
                    <m:d>
                      <m:dPr>
                        <m:begChr m:val="["/>
                        <m:endChr m:val="]"/>
                        <m:ctrlPr>
                          <a:rPr lang="en-US" sz="2000" i="1">
                            <a:latin typeface="Cambria Math" panose="02040503050406030204" pitchFamily="18" charset="0"/>
                            <a:ea typeface="Cabin"/>
                            <a:cs typeface="Cabin"/>
                            <a:sym typeface="Cabin"/>
                          </a:rPr>
                        </m:ctrlPr>
                      </m:dPr>
                      <m:e>
                        <m:sSub>
                          <m:sSubPr>
                            <m:ctrlPr>
                              <a:rPr lang="en-US" sz="2000" b="0" i="1" smtClean="0">
                                <a:latin typeface="Cambria Math" panose="02040503050406030204" pitchFamily="18" charset="0"/>
                                <a:ea typeface="Cabin"/>
                                <a:cs typeface="Cabin"/>
                                <a:sym typeface="Cabin"/>
                              </a:rPr>
                            </m:ctrlPr>
                          </m:sSubPr>
                          <m:e>
                            <m:r>
                              <a:rPr lang="en-US" sz="2000" i="1">
                                <a:latin typeface="Cambria Math" panose="02040503050406030204" pitchFamily="18" charset="0"/>
                                <a:ea typeface="Cabin"/>
                                <a:cs typeface="Cabin"/>
                                <a:sym typeface="Cabin"/>
                              </a:rPr>
                              <m:t>𝑇</m:t>
                            </m:r>
                          </m:e>
                          <m:sub>
                            <m:r>
                              <a:rPr lang="en-US" sz="2000" b="0" i="1" smtClean="0">
                                <a:latin typeface="Cambria Math" panose="02040503050406030204" pitchFamily="18" charset="0"/>
                                <a:ea typeface="Cabin"/>
                                <a:cs typeface="Cabin"/>
                                <a:sym typeface="Cabin"/>
                              </a:rPr>
                              <m:t>1</m:t>
                            </m:r>
                          </m:sub>
                        </m:sSub>
                      </m:e>
                    </m:d>
                    <m:r>
                      <a:rPr lang="en-US" sz="2000" b="0" i="1" smtClean="0">
                        <a:latin typeface="Cambria Math" panose="02040503050406030204" pitchFamily="18" charset="0"/>
                        <a:ea typeface="Cabin"/>
                        <a:cs typeface="Cabin"/>
                        <a:sym typeface="Cabin"/>
                      </a:rPr>
                      <m:t>=</m:t>
                    </m:r>
                  </m:oMath>
                </a14:m>
                <a:r>
                  <a:rPr lang="en-US" sz="2000" dirty="0"/>
                  <a:t> M/M/1 + Penalty running multiple jobs + Penalty completing at a varying rate</a:t>
                </a:r>
              </a:p>
            </p:txBody>
          </p:sp>
        </mc:Choice>
        <mc:Fallback>
          <p:sp>
            <p:nvSpPr>
              <p:cNvPr id="35" name="Google Shape;904;p32">
                <a:extLst>
                  <a:ext uri="{FF2B5EF4-FFF2-40B4-BE49-F238E27FC236}">
                    <a16:creationId xmlns:a16="http://schemas.microsoft.com/office/drawing/2014/main" id="{95D871F3-F913-0EBF-DED3-C8D74AACE66B}"/>
                  </a:ext>
                </a:extLst>
              </p:cNvPr>
              <p:cNvSpPr txBox="1">
                <a:spLocks noRot="1" noChangeAspect="1" noMove="1" noResize="1" noEditPoints="1" noAdjustHandles="1" noChangeArrowheads="1" noChangeShapeType="1" noTextEdit="1"/>
              </p:cNvSpPr>
              <p:nvPr/>
            </p:nvSpPr>
            <p:spPr>
              <a:xfrm>
                <a:off x="1234109" y="4619973"/>
                <a:ext cx="9723782" cy="570413"/>
              </a:xfrm>
              <a:prstGeom prst="rect">
                <a:avLst/>
              </a:prstGeom>
              <a:blipFill>
                <a:blip r:embed="rId24"/>
                <a:stretch>
                  <a:fillRect b="-2174"/>
                </a:stretch>
              </a:blipFill>
              <a:ln>
                <a:noFill/>
              </a:ln>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p:bldP spid="14"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1">
          <a:extLst>
            <a:ext uri="{FF2B5EF4-FFF2-40B4-BE49-F238E27FC236}">
              <a16:creationId xmlns:a16="http://schemas.microsoft.com/office/drawing/2014/main" id="{19DADBC1-1408-C20A-D339-7285911F670C}"/>
            </a:ext>
          </a:extLst>
        </p:cNvPr>
        <p:cNvGrpSpPr/>
        <p:nvPr/>
      </p:nvGrpSpPr>
      <p:grpSpPr>
        <a:xfrm>
          <a:off x="0" y="0"/>
          <a:ext cx="0" cy="0"/>
          <a:chOff x="0" y="0"/>
          <a:chExt cx="0" cy="0"/>
        </a:xfrm>
      </p:grpSpPr>
      <p:sp>
        <p:nvSpPr>
          <p:cNvPr id="795" name="Google Shape;795;p30">
            <a:extLst>
              <a:ext uri="{FF2B5EF4-FFF2-40B4-BE49-F238E27FC236}">
                <a16:creationId xmlns:a16="http://schemas.microsoft.com/office/drawing/2014/main" id="{87C2937A-4695-10BC-F7FF-135834BA1CFE}"/>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Is there a better solution?</a:t>
            </a:r>
            <a:endParaRPr sz="3300" dirty="0"/>
          </a:p>
        </p:txBody>
      </p:sp>
      <p:sp>
        <p:nvSpPr>
          <p:cNvPr id="797" name="Google Shape;797;p30">
            <a:extLst>
              <a:ext uri="{FF2B5EF4-FFF2-40B4-BE49-F238E27FC236}">
                <a16:creationId xmlns:a16="http://schemas.microsoft.com/office/drawing/2014/main" id="{9B28E36D-4887-6382-AB23-7184174D077E}"/>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grpSp>
        <p:nvGrpSpPr>
          <p:cNvPr id="61" name="Group 60">
            <a:extLst>
              <a:ext uri="{FF2B5EF4-FFF2-40B4-BE49-F238E27FC236}">
                <a16:creationId xmlns:a16="http://schemas.microsoft.com/office/drawing/2014/main" id="{10664364-288A-E572-B06D-D0C97D0C7285}"/>
              </a:ext>
            </a:extLst>
          </p:cNvPr>
          <p:cNvGrpSpPr/>
          <p:nvPr/>
        </p:nvGrpSpPr>
        <p:grpSpPr>
          <a:xfrm>
            <a:off x="1868428" y="2038202"/>
            <a:ext cx="8060503" cy="1499621"/>
            <a:chOff x="1868428" y="2038202"/>
            <a:chExt cx="8060503" cy="1499621"/>
          </a:xfrm>
        </p:grpSpPr>
        <p:grpSp>
          <p:nvGrpSpPr>
            <p:cNvPr id="4" name="Group 3">
              <a:extLst>
                <a:ext uri="{FF2B5EF4-FFF2-40B4-BE49-F238E27FC236}">
                  <a16:creationId xmlns:a16="http://schemas.microsoft.com/office/drawing/2014/main" id="{B17A260E-C658-AE39-3DFE-6C0DDFA16912}"/>
                </a:ext>
              </a:extLst>
            </p:cNvPr>
            <p:cNvGrpSpPr/>
            <p:nvPr/>
          </p:nvGrpSpPr>
          <p:grpSpPr>
            <a:xfrm>
              <a:off x="1868428" y="2413269"/>
              <a:ext cx="8060503" cy="1122601"/>
              <a:chOff x="2013626" y="4269839"/>
              <a:chExt cx="8060503" cy="1122601"/>
            </a:xfrm>
          </p:grpSpPr>
          <p:sp>
            <p:nvSpPr>
              <p:cNvPr id="5" name="Google Shape;793;p30">
                <a:extLst>
                  <a:ext uri="{FF2B5EF4-FFF2-40B4-BE49-F238E27FC236}">
                    <a16:creationId xmlns:a16="http://schemas.microsoft.com/office/drawing/2014/main" id="{87A3C71D-F1C5-C9B5-E697-A1A2775D883E}"/>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 name="Google Shape;794;p30">
                <a:extLst>
                  <a:ext uri="{FF2B5EF4-FFF2-40B4-BE49-F238E27FC236}">
                    <a16:creationId xmlns:a16="http://schemas.microsoft.com/office/drawing/2014/main" id="{E6C2BD3F-9789-DA9B-35FB-73E3BFAF5252}"/>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 name="Google Shape;836;p30">
                <a:extLst>
                  <a:ext uri="{FF2B5EF4-FFF2-40B4-BE49-F238E27FC236}">
                    <a16:creationId xmlns:a16="http://schemas.microsoft.com/office/drawing/2014/main" id="{DD0399CE-2B5D-57F8-F152-762E25E2A65F}"/>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 name="Freeform 7">
                <a:extLst>
                  <a:ext uri="{FF2B5EF4-FFF2-40B4-BE49-F238E27FC236}">
                    <a16:creationId xmlns:a16="http://schemas.microsoft.com/office/drawing/2014/main" id="{52B2AF67-ABED-AA29-1DBA-40CEB940CFDC}"/>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837;p30">
                <a:extLst>
                  <a:ext uri="{FF2B5EF4-FFF2-40B4-BE49-F238E27FC236}">
                    <a16:creationId xmlns:a16="http://schemas.microsoft.com/office/drawing/2014/main" id="{0E0C9F4A-4508-EBAF-2533-8AFA413F5D06}"/>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 name="Google Shape;838;p30">
                <a:extLst>
                  <a:ext uri="{FF2B5EF4-FFF2-40B4-BE49-F238E27FC236}">
                    <a16:creationId xmlns:a16="http://schemas.microsoft.com/office/drawing/2014/main" id="{69487F62-A6DE-DDDF-043B-10EE7A3E46BA}"/>
                  </a:ext>
                </a:extLst>
              </p:cNvPr>
              <p:cNvCxnSpPr>
                <a:cxnSpLocks/>
                <a:stCxn id="7" idx="0"/>
                <a:endCxn id="9"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1" name="Google Shape;839;p30">
                <a:extLst>
                  <a:ext uri="{FF2B5EF4-FFF2-40B4-BE49-F238E27FC236}">
                    <a16:creationId xmlns:a16="http://schemas.microsoft.com/office/drawing/2014/main" id="{3710CF54-76B7-950C-ED22-69CD89659A5E}"/>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 name="Google Shape;840;p30">
                <a:extLst>
                  <a:ext uri="{FF2B5EF4-FFF2-40B4-BE49-F238E27FC236}">
                    <a16:creationId xmlns:a16="http://schemas.microsoft.com/office/drawing/2014/main" id="{FD224167-2460-F600-2FFA-EF2869B413AE}"/>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3" name="Google Shape;841;p30">
                <a:extLst>
                  <a:ext uri="{FF2B5EF4-FFF2-40B4-BE49-F238E27FC236}">
                    <a16:creationId xmlns:a16="http://schemas.microsoft.com/office/drawing/2014/main" id="{457343C1-4BAB-EE29-AF49-E00F3A7E2212}"/>
                  </a:ext>
                </a:extLst>
              </p:cNvPr>
              <p:cNvCxnSpPr>
                <a:cxnSpLocks/>
                <a:stCxn id="12" idx="2"/>
                <a:endCxn id="11"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14" name="Picture 2" descr="Cpu - Free electronics icons">
                <a:extLst>
                  <a:ext uri="{FF2B5EF4-FFF2-40B4-BE49-F238E27FC236}">
                    <a16:creationId xmlns:a16="http://schemas.microsoft.com/office/drawing/2014/main" id="{AB0A32CC-E461-3AC1-5626-EB55D6259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15" name="Picture 14" descr="Cpu - Free electronics icons">
                <a:extLst>
                  <a:ext uri="{FF2B5EF4-FFF2-40B4-BE49-F238E27FC236}">
                    <a16:creationId xmlns:a16="http://schemas.microsoft.com/office/drawing/2014/main" id="{A752AEA7-BBD8-FDC9-74C3-F00A0B841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16" name="Picture 2" descr="Cpu - Free electronics icons">
                <a:extLst>
                  <a:ext uri="{FF2B5EF4-FFF2-40B4-BE49-F238E27FC236}">
                    <a16:creationId xmlns:a16="http://schemas.microsoft.com/office/drawing/2014/main" id="{3D2ED431-02A5-1A91-E816-F343AA724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17" name="Picture 2" descr="Cpu - Free electronics icons">
                <a:extLst>
                  <a:ext uri="{FF2B5EF4-FFF2-40B4-BE49-F238E27FC236}">
                    <a16:creationId xmlns:a16="http://schemas.microsoft.com/office/drawing/2014/main" id="{4022383F-7B5A-88CC-3BEB-DFA9B8BEA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20" name="Picture 4" descr="Ram Memory icon in SVG, PNG formats">
                <a:extLst>
                  <a:ext uri="{FF2B5EF4-FFF2-40B4-BE49-F238E27FC236}">
                    <a16:creationId xmlns:a16="http://schemas.microsoft.com/office/drawing/2014/main" id="{B0B46896-EEA8-D0B7-EAC7-AF6B0E0DB4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21" name="Picture 4" descr="Ram Memory icon in SVG, PNG formats">
                <a:extLst>
                  <a:ext uri="{FF2B5EF4-FFF2-40B4-BE49-F238E27FC236}">
                    <a16:creationId xmlns:a16="http://schemas.microsoft.com/office/drawing/2014/main" id="{EEF30220-67B1-6D56-2A71-A409CA218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22" name="Picture 4" descr="Ram Memory icon in SVG, PNG formats">
                <a:extLst>
                  <a:ext uri="{FF2B5EF4-FFF2-40B4-BE49-F238E27FC236}">
                    <a16:creationId xmlns:a16="http://schemas.microsoft.com/office/drawing/2014/main" id="{13560898-5F6E-E195-8856-7DE78D03C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23" name="Picture 4" descr="Ram Memory icon in SVG, PNG formats">
                <a:extLst>
                  <a:ext uri="{FF2B5EF4-FFF2-40B4-BE49-F238E27FC236}">
                    <a16:creationId xmlns:a16="http://schemas.microsoft.com/office/drawing/2014/main" id="{2305F20F-3E0F-2E71-A85F-A1C7E455A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24" name="Picture 2" descr="Cpu - Free electronics icons">
                <a:extLst>
                  <a:ext uri="{FF2B5EF4-FFF2-40B4-BE49-F238E27FC236}">
                    <a16:creationId xmlns:a16="http://schemas.microsoft.com/office/drawing/2014/main" id="{0261C789-4D1F-92CF-5106-7DFC5A0D0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25" name="Picture 24" descr="Cpu - Free electronics icons">
                <a:extLst>
                  <a:ext uri="{FF2B5EF4-FFF2-40B4-BE49-F238E27FC236}">
                    <a16:creationId xmlns:a16="http://schemas.microsoft.com/office/drawing/2014/main" id="{561690FA-4E95-80B5-A94E-7A20DA531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26" name="Picture 2" descr="Cpu - Free electronics icons">
                <a:extLst>
                  <a:ext uri="{FF2B5EF4-FFF2-40B4-BE49-F238E27FC236}">
                    <a16:creationId xmlns:a16="http://schemas.microsoft.com/office/drawing/2014/main" id="{6F457199-2E5A-9883-0B8C-F9AB1E013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27" name="Picture 2" descr="Cpu - Free electronics icons">
                <a:extLst>
                  <a:ext uri="{FF2B5EF4-FFF2-40B4-BE49-F238E27FC236}">
                    <a16:creationId xmlns:a16="http://schemas.microsoft.com/office/drawing/2014/main" id="{98FE0B86-ACFE-3762-7BBB-D88C4E8E8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28" name="Picture 4" descr="Ram Memory icon in SVG, PNG formats">
                <a:extLst>
                  <a:ext uri="{FF2B5EF4-FFF2-40B4-BE49-F238E27FC236}">
                    <a16:creationId xmlns:a16="http://schemas.microsoft.com/office/drawing/2014/main" id="{E5BB380D-8DDE-3265-EC47-6BB2E0752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29" name="Picture 4" descr="Ram Memory icon in SVG, PNG formats">
                <a:extLst>
                  <a:ext uri="{FF2B5EF4-FFF2-40B4-BE49-F238E27FC236}">
                    <a16:creationId xmlns:a16="http://schemas.microsoft.com/office/drawing/2014/main" id="{04E3D37F-BE83-370E-8046-A5702EFFB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30" name="Picture 4" descr="Ram Memory icon in SVG, PNG formats">
                <a:extLst>
                  <a:ext uri="{FF2B5EF4-FFF2-40B4-BE49-F238E27FC236}">
                    <a16:creationId xmlns:a16="http://schemas.microsoft.com/office/drawing/2014/main" id="{DC506EA1-18D7-8CAB-017E-5ED54186A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31" name="Picture 4" descr="Ram Memory icon in SVG, PNG formats">
                <a:extLst>
                  <a:ext uri="{FF2B5EF4-FFF2-40B4-BE49-F238E27FC236}">
                    <a16:creationId xmlns:a16="http://schemas.microsoft.com/office/drawing/2014/main" id="{A9A2542C-298F-5C13-234E-4BD69D92F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pic>
            <p:nvPicPr>
              <p:cNvPr id="33" name="Picture 2" descr="Cpu - Free electronics icons">
                <a:extLst>
                  <a:ext uri="{FF2B5EF4-FFF2-40B4-BE49-F238E27FC236}">
                    <a16:creationId xmlns:a16="http://schemas.microsoft.com/office/drawing/2014/main" id="{B4C39B41-81E6-AF4D-2E94-BF5AA926D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34" name="Picture 2" descr="Cpu - Free electronics icons">
                <a:extLst>
                  <a:ext uri="{FF2B5EF4-FFF2-40B4-BE49-F238E27FC236}">
                    <a16:creationId xmlns:a16="http://schemas.microsoft.com/office/drawing/2014/main" id="{D029E4E9-CE5B-0857-4D10-2E31B163E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35" name="Picture 4" descr="Ram Memory icon in SVG, PNG formats">
                <a:extLst>
                  <a:ext uri="{FF2B5EF4-FFF2-40B4-BE49-F238E27FC236}">
                    <a16:creationId xmlns:a16="http://schemas.microsoft.com/office/drawing/2014/main" id="{1F40A8C4-06E4-AC03-F261-6346044EB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36" name="Picture 4" descr="Ram Memory icon in SVG, PNG formats">
                <a:extLst>
                  <a:ext uri="{FF2B5EF4-FFF2-40B4-BE49-F238E27FC236}">
                    <a16:creationId xmlns:a16="http://schemas.microsoft.com/office/drawing/2014/main" id="{100740A6-F41C-1280-3A5A-A53C0315F7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37" name="Rectangle 36">
                <a:extLst>
                  <a:ext uri="{FF2B5EF4-FFF2-40B4-BE49-F238E27FC236}">
                    <a16:creationId xmlns:a16="http://schemas.microsoft.com/office/drawing/2014/main" id="{F992BFD8-5582-D63E-52EE-C9265FE43DA9}"/>
                  </a:ext>
                </a:extLst>
              </p:cNvPr>
              <p:cNvSpPr/>
              <p:nvPr/>
            </p:nvSpPr>
            <p:spPr>
              <a:xfrm>
                <a:off x="2036919" y="4276642"/>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Cpu - Free electronics icons">
                <a:extLst>
                  <a:ext uri="{FF2B5EF4-FFF2-40B4-BE49-F238E27FC236}">
                    <a16:creationId xmlns:a16="http://schemas.microsoft.com/office/drawing/2014/main" id="{5B8C97E8-7359-3549-D277-DE895F2E4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40" name="Picture 2" descr="Cpu - Free electronics icons">
                <a:extLst>
                  <a:ext uri="{FF2B5EF4-FFF2-40B4-BE49-F238E27FC236}">
                    <a16:creationId xmlns:a16="http://schemas.microsoft.com/office/drawing/2014/main" id="{6BC2DA23-91D1-C30B-5546-5110EF21F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50" name="Picture 4" descr="Ram Memory icon in SVG, PNG formats">
                <a:extLst>
                  <a:ext uri="{FF2B5EF4-FFF2-40B4-BE49-F238E27FC236}">
                    <a16:creationId xmlns:a16="http://schemas.microsoft.com/office/drawing/2014/main" id="{9B0D3F42-763A-1019-6AC3-55E3BDF0D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51" name="Picture 4" descr="Ram Memory icon in SVG, PNG formats">
                <a:extLst>
                  <a:ext uri="{FF2B5EF4-FFF2-40B4-BE49-F238E27FC236}">
                    <a16:creationId xmlns:a16="http://schemas.microsoft.com/office/drawing/2014/main" id="{E4DE2EE4-FB8A-0CAC-DEAB-B5D5257F5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52" name="Rectangle 51">
                <a:extLst>
                  <a:ext uri="{FF2B5EF4-FFF2-40B4-BE49-F238E27FC236}">
                    <a16:creationId xmlns:a16="http://schemas.microsoft.com/office/drawing/2014/main" id="{8A21879D-C4B2-3DDE-46B3-885CA5FC90EA}"/>
                  </a:ext>
                </a:extLst>
              </p:cNvPr>
              <p:cNvSpPr/>
              <p:nvPr/>
            </p:nvSpPr>
            <p:spPr>
              <a:xfrm>
                <a:off x="3112709" y="4281130"/>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9B02E9-F988-1F9E-F3FC-4E7B4596FDFF}"/>
                  </a:ext>
                </a:extLst>
              </p:cNvPr>
              <p:cNvSpPr/>
              <p:nvPr/>
            </p:nvSpPr>
            <p:spPr>
              <a:xfrm>
                <a:off x="4188504" y="4289899"/>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FB51639E-D64E-7B35-1A1B-72FA3AEB05AD}"/>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0FF4BAE2-589B-A609-150F-1B38E7F7F840}"/>
                </a:ext>
              </a:extLst>
            </p:cNvPr>
            <p:cNvGrpSpPr/>
            <p:nvPr/>
          </p:nvGrpSpPr>
          <p:grpSpPr>
            <a:xfrm>
              <a:off x="5675078" y="2038202"/>
              <a:ext cx="612084" cy="1499621"/>
              <a:chOff x="5675078" y="1443406"/>
              <a:chExt cx="612084" cy="1499621"/>
            </a:xfrm>
          </p:grpSpPr>
          <mc:AlternateContent xmlns:mc="http://schemas.openxmlformats.org/markup-compatibility/2006" xmlns:a14="http://schemas.microsoft.com/office/drawing/2010/main">
            <mc:Choice Requires="a14">
              <p:sp>
                <p:nvSpPr>
                  <p:cNvPr id="41" name="Google Shape;900;p32">
                    <a:extLst>
                      <a:ext uri="{FF2B5EF4-FFF2-40B4-BE49-F238E27FC236}">
                        <a16:creationId xmlns:a16="http://schemas.microsoft.com/office/drawing/2014/main" id="{82F97E5C-E81B-BA39-C121-259293FB3B19}"/>
                      </a:ext>
                    </a:extLst>
                  </p:cNvPr>
                  <p:cNvSpPr txBox="1"/>
                  <p:nvPr/>
                </p:nvSpPr>
                <p:spPr>
                  <a:xfrm>
                    <a:off x="5675078" y="1443406"/>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41" name="Google Shape;900;p32">
                    <a:extLst>
                      <a:ext uri="{FF2B5EF4-FFF2-40B4-BE49-F238E27FC236}">
                        <a16:creationId xmlns:a16="http://schemas.microsoft.com/office/drawing/2014/main" id="{83E8311E-5AAE-2174-7B57-E73AA24CA7BD}"/>
                      </a:ext>
                    </a:extLst>
                  </p:cNvPr>
                  <p:cNvSpPr txBox="1">
                    <a:spLocks noRot="1" noChangeAspect="1" noMove="1" noResize="1" noEditPoints="1" noAdjustHandles="1" noChangeArrowheads="1" noChangeShapeType="1" noTextEdit="1"/>
                  </p:cNvSpPr>
                  <p:nvPr/>
                </p:nvSpPr>
                <p:spPr>
                  <a:xfrm>
                    <a:off x="5675078" y="1443406"/>
                    <a:ext cx="598232" cy="400079"/>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Google Shape;900;p32">
                    <a:extLst>
                      <a:ext uri="{FF2B5EF4-FFF2-40B4-BE49-F238E27FC236}">
                        <a16:creationId xmlns:a16="http://schemas.microsoft.com/office/drawing/2014/main" id="{AFC2B73F-B67F-1422-8435-4FB1A1DC56F7}"/>
                      </a:ext>
                    </a:extLst>
                  </p:cNvPr>
                  <p:cNvSpPr txBox="1"/>
                  <p:nvPr/>
                </p:nvSpPr>
                <p:spPr>
                  <a:xfrm>
                    <a:off x="5688930" y="2542948"/>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42" name="Google Shape;900;p32">
                    <a:extLst>
                      <a:ext uri="{FF2B5EF4-FFF2-40B4-BE49-F238E27FC236}">
                        <a16:creationId xmlns:a16="http://schemas.microsoft.com/office/drawing/2014/main" id="{89D4D069-07A8-71C3-7E3D-6CA2E9D3E61B}"/>
                      </a:ext>
                    </a:extLst>
                  </p:cNvPr>
                  <p:cNvSpPr txBox="1">
                    <a:spLocks noRot="1" noChangeAspect="1" noMove="1" noResize="1" noEditPoints="1" noAdjustHandles="1" noChangeArrowheads="1" noChangeShapeType="1" noTextEdit="1"/>
                  </p:cNvSpPr>
                  <p:nvPr/>
                </p:nvSpPr>
                <p:spPr>
                  <a:xfrm>
                    <a:off x="5688930" y="2542948"/>
                    <a:ext cx="598232" cy="400079"/>
                  </a:xfrm>
                  <a:prstGeom prst="rect">
                    <a:avLst/>
                  </a:prstGeom>
                  <a:blipFill>
                    <a:blip r:embed="rId7"/>
                    <a:stretch>
                      <a:fillRect/>
                    </a:stretch>
                  </a:blipFill>
                  <a:ln>
                    <a:noFill/>
                  </a:ln>
                </p:spPr>
                <p:txBody>
                  <a:bodyPr/>
                  <a:lstStyle/>
                  <a:p>
                    <a:r>
                      <a:rPr lang="en-US">
                        <a:noFill/>
                      </a:rPr>
                      <a:t> </a:t>
                    </a:r>
                  </a:p>
                </p:txBody>
              </p:sp>
            </mc:Fallback>
          </mc:AlternateContent>
        </p:grpSp>
      </p:grpSp>
      <p:grpSp>
        <p:nvGrpSpPr>
          <p:cNvPr id="3" name="Group 2">
            <a:extLst>
              <a:ext uri="{FF2B5EF4-FFF2-40B4-BE49-F238E27FC236}">
                <a16:creationId xmlns:a16="http://schemas.microsoft.com/office/drawing/2014/main" id="{B65C60FD-71E5-ED4A-4EA3-891B113F0A6E}"/>
              </a:ext>
            </a:extLst>
          </p:cNvPr>
          <p:cNvGrpSpPr/>
          <p:nvPr/>
        </p:nvGrpSpPr>
        <p:grpSpPr>
          <a:xfrm>
            <a:off x="301425" y="4137667"/>
            <a:ext cx="4770148" cy="1371600"/>
            <a:chOff x="4213068" y="2311036"/>
            <a:chExt cx="4770148" cy="1371600"/>
          </a:xfrm>
        </p:grpSpPr>
        <p:grpSp>
          <p:nvGrpSpPr>
            <p:cNvPr id="32" name="Google Shape;147;p18">
              <a:extLst>
                <a:ext uri="{FF2B5EF4-FFF2-40B4-BE49-F238E27FC236}">
                  <a16:creationId xmlns:a16="http://schemas.microsoft.com/office/drawing/2014/main" id="{7736F8E9-A43B-56C1-5115-E892B32BA779}"/>
                </a:ext>
              </a:extLst>
            </p:cNvPr>
            <p:cNvGrpSpPr/>
            <p:nvPr/>
          </p:nvGrpSpPr>
          <p:grpSpPr>
            <a:xfrm>
              <a:off x="4213068" y="2311036"/>
              <a:ext cx="4770148" cy="1371600"/>
              <a:chOff x="6053975" y="2545658"/>
              <a:chExt cx="4770148" cy="1371600"/>
            </a:xfrm>
          </p:grpSpPr>
          <p:grpSp>
            <p:nvGrpSpPr>
              <p:cNvPr id="47" name="Google Shape;149;p18">
                <a:extLst>
                  <a:ext uri="{FF2B5EF4-FFF2-40B4-BE49-F238E27FC236}">
                    <a16:creationId xmlns:a16="http://schemas.microsoft.com/office/drawing/2014/main" id="{1084B6DE-B352-5566-74C3-867CD3F2F86F}"/>
                  </a:ext>
                </a:extLst>
              </p:cNvPr>
              <p:cNvGrpSpPr/>
              <p:nvPr/>
            </p:nvGrpSpPr>
            <p:grpSpPr>
              <a:xfrm>
                <a:off x="6053975" y="2702925"/>
                <a:ext cx="3175748" cy="943596"/>
                <a:chOff x="9349849" y="1188185"/>
                <a:chExt cx="1141288" cy="176383"/>
              </a:xfrm>
            </p:grpSpPr>
            <p:cxnSp>
              <p:nvCxnSpPr>
                <p:cNvPr id="49" name="Google Shape;150;p18">
                  <a:extLst>
                    <a:ext uri="{FF2B5EF4-FFF2-40B4-BE49-F238E27FC236}">
                      <a16:creationId xmlns:a16="http://schemas.microsoft.com/office/drawing/2014/main" id="{1CC8F99B-9EC2-E5B7-53CF-01E679BE5656}"/>
                    </a:ext>
                  </a:extLst>
                </p:cNvPr>
                <p:cNvCxnSpPr>
                  <a:cxnSpLocks/>
                </p:cNvCxnSpPr>
                <p:nvPr/>
              </p:nvCxnSpPr>
              <p:spPr>
                <a:xfrm>
                  <a:off x="9349849" y="1188212"/>
                  <a:ext cx="1141288" cy="0"/>
                </a:xfrm>
                <a:prstGeom prst="straightConnector1">
                  <a:avLst/>
                </a:prstGeom>
                <a:noFill/>
                <a:ln w="9525" cap="flat" cmpd="sng">
                  <a:solidFill>
                    <a:schemeClr val="dk2"/>
                  </a:solidFill>
                  <a:prstDash val="solid"/>
                  <a:round/>
                  <a:headEnd type="none" w="med" len="med"/>
                  <a:tailEnd type="none" w="med" len="med"/>
                </a:ln>
              </p:spPr>
            </p:cxnSp>
            <p:cxnSp>
              <p:nvCxnSpPr>
                <p:cNvPr id="55" name="Google Shape;151;p18">
                  <a:extLst>
                    <a:ext uri="{FF2B5EF4-FFF2-40B4-BE49-F238E27FC236}">
                      <a16:creationId xmlns:a16="http://schemas.microsoft.com/office/drawing/2014/main" id="{ECFEDC6D-AA9A-7305-B3EA-EF6397390C3D}"/>
                    </a:ext>
                  </a:extLst>
                </p:cNvPr>
                <p:cNvCxnSpPr>
                  <a:cxnSpLocks/>
                </p:cNvCxnSpPr>
                <p:nvPr/>
              </p:nvCxnSpPr>
              <p:spPr>
                <a:xfrm>
                  <a:off x="10490846"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56" name="Google Shape;152;p18">
                  <a:extLst>
                    <a:ext uri="{FF2B5EF4-FFF2-40B4-BE49-F238E27FC236}">
                      <a16:creationId xmlns:a16="http://schemas.microsoft.com/office/drawing/2014/main" id="{A4C965FE-A4C0-5F1C-CA10-93C9AA8C5C65}"/>
                    </a:ext>
                  </a:extLst>
                </p:cNvPr>
                <p:cNvCxnSpPr>
                  <a:cxnSpLocks/>
                </p:cNvCxnSpPr>
                <p:nvPr/>
              </p:nvCxnSpPr>
              <p:spPr>
                <a:xfrm flipH="1" flipV="1">
                  <a:off x="9349852" y="1361674"/>
                  <a:ext cx="1140996" cy="2001"/>
                </a:xfrm>
                <a:prstGeom prst="straightConnector1">
                  <a:avLst/>
                </a:prstGeom>
                <a:noFill/>
                <a:ln w="9525" cap="flat" cmpd="sng">
                  <a:solidFill>
                    <a:schemeClr val="dk2"/>
                  </a:solidFill>
                  <a:prstDash val="solid"/>
                  <a:round/>
                  <a:headEnd type="none" w="med" len="med"/>
                  <a:tailEnd type="none" w="med" len="med"/>
                </a:ln>
              </p:spPr>
            </p:cxnSp>
          </p:grpSp>
          <p:pic>
            <p:nvPicPr>
              <p:cNvPr id="48" name="Google Shape;153;p18">
                <a:extLst>
                  <a:ext uri="{FF2B5EF4-FFF2-40B4-BE49-F238E27FC236}">
                    <a16:creationId xmlns:a16="http://schemas.microsoft.com/office/drawing/2014/main" id="{6E894E14-4F29-469E-0160-27142B62C93F}"/>
                  </a:ext>
                </a:extLst>
              </p:cNvPr>
              <p:cNvPicPr preferRelativeResize="0"/>
              <p:nvPr/>
            </p:nvPicPr>
            <p:blipFill>
              <a:blip r:embed="rId8">
                <a:alphaModFix/>
              </a:blip>
              <a:stretch>
                <a:fillRect/>
              </a:stretch>
            </p:blipFill>
            <p:spPr>
              <a:xfrm>
                <a:off x="9452523" y="2545658"/>
                <a:ext cx="1371600" cy="1371600"/>
              </a:xfrm>
              <a:prstGeom prst="rect">
                <a:avLst/>
              </a:prstGeom>
              <a:noFill/>
              <a:ln>
                <a:noFill/>
              </a:ln>
            </p:spPr>
          </p:pic>
        </p:grpSp>
        <p:sp>
          <p:nvSpPr>
            <p:cNvPr id="44" name="Google Shape;161;p18">
              <a:extLst>
                <a:ext uri="{FF2B5EF4-FFF2-40B4-BE49-F238E27FC236}">
                  <a16:creationId xmlns:a16="http://schemas.microsoft.com/office/drawing/2014/main" id="{62205274-EF57-D651-1907-7C49E7016FEE}"/>
                </a:ext>
              </a:extLst>
            </p:cNvPr>
            <p:cNvSpPr/>
            <p:nvPr/>
          </p:nvSpPr>
          <p:spPr>
            <a:xfrm>
              <a:off x="6721493" y="2754397"/>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5" name="Google Shape;173;p18">
              <a:extLst>
                <a:ext uri="{FF2B5EF4-FFF2-40B4-BE49-F238E27FC236}">
                  <a16:creationId xmlns:a16="http://schemas.microsoft.com/office/drawing/2014/main" id="{D8245AF6-F00C-E438-FD0C-506C8A429E39}"/>
                </a:ext>
              </a:extLst>
            </p:cNvPr>
            <p:cNvSpPr/>
            <p:nvPr/>
          </p:nvSpPr>
          <p:spPr>
            <a:xfrm>
              <a:off x="6047594"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6" name="Google Shape;183;p18">
              <a:extLst>
                <a:ext uri="{FF2B5EF4-FFF2-40B4-BE49-F238E27FC236}">
                  <a16:creationId xmlns:a16="http://schemas.microsoft.com/office/drawing/2014/main" id="{0E73F18E-43B8-83F2-E96C-35D8DD5FDB39}"/>
                </a:ext>
              </a:extLst>
            </p:cNvPr>
            <p:cNvSpPr/>
            <p:nvPr/>
          </p:nvSpPr>
          <p:spPr>
            <a:xfrm>
              <a:off x="5355439"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58" name="Google Shape;904;p32">
            <a:extLst>
              <a:ext uri="{FF2B5EF4-FFF2-40B4-BE49-F238E27FC236}">
                <a16:creationId xmlns:a16="http://schemas.microsoft.com/office/drawing/2014/main" id="{2CF269D6-87CE-F46F-CBF5-752192A6C2C6}"/>
              </a:ext>
            </a:extLst>
          </p:cNvPr>
          <p:cNvSpPr txBox="1">
            <a:spLocks/>
          </p:cNvSpPr>
          <p:nvPr/>
        </p:nvSpPr>
        <p:spPr>
          <a:xfrm>
            <a:off x="5121890" y="4543281"/>
            <a:ext cx="7029470"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Problem: MSR does not have access to queue information.</a:t>
            </a:r>
          </a:p>
        </p:txBody>
      </p:sp>
      <p:sp>
        <p:nvSpPr>
          <p:cNvPr id="59" name="Google Shape;904;p32">
            <a:extLst>
              <a:ext uri="{FF2B5EF4-FFF2-40B4-BE49-F238E27FC236}">
                <a16:creationId xmlns:a16="http://schemas.microsoft.com/office/drawing/2014/main" id="{0177E11B-C9A2-7ADC-9BB3-1320AC10A32D}"/>
              </a:ext>
            </a:extLst>
          </p:cNvPr>
          <p:cNvSpPr txBox="1">
            <a:spLocks/>
          </p:cNvSpPr>
          <p:nvPr/>
        </p:nvSpPr>
        <p:spPr>
          <a:xfrm>
            <a:off x="2457429" y="5561263"/>
            <a:ext cx="7277142"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a:t>Idea: switch when number of blues falls below a threshold.</a:t>
            </a:r>
          </a:p>
        </p:txBody>
      </p:sp>
      <p:sp>
        <p:nvSpPr>
          <p:cNvPr id="60" name="Google Shape;904;p32">
            <a:extLst>
              <a:ext uri="{FF2B5EF4-FFF2-40B4-BE49-F238E27FC236}">
                <a16:creationId xmlns:a16="http://schemas.microsoft.com/office/drawing/2014/main" id="{1C4CC607-DB2F-C68D-2210-AD36061C9832}"/>
              </a:ext>
            </a:extLst>
          </p:cNvPr>
          <p:cNvSpPr txBox="1">
            <a:spLocks/>
          </p:cNvSpPr>
          <p:nvPr/>
        </p:nvSpPr>
        <p:spPr>
          <a:xfrm>
            <a:off x="2391589" y="1141687"/>
            <a:ext cx="7677248"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a:t>Observation: MSR performs worse than FCFS at low loads.</a:t>
            </a:r>
          </a:p>
        </p:txBody>
      </p:sp>
    </p:spTree>
    <p:custDataLst>
      <p:tags r:id="rId1"/>
    </p:custDataLst>
    <p:extLst>
      <p:ext uri="{BB962C8B-B14F-4D97-AF65-F5344CB8AC3E}">
        <p14:creationId xmlns:p14="http://schemas.microsoft.com/office/powerpoint/2010/main" val="353901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2" name="Google Shape;114;p16">
            <a:extLst>
              <a:ext uri="{FF2B5EF4-FFF2-40B4-BE49-F238E27FC236}">
                <a16:creationId xmlns:a16="http://schemas.microsoft.com/office/drawing/2014/main" id="{14D03610-38B5-C94E-AD5D-81543578E9BD}"/>
              </a:ext>
            </a:extLst>
          </p:cNvPr>
          <p:cNvPicPr preferRelativeResize="0"/>
          <p:nvPr/>
        </p:nvPicPr>
        <p:blipFill>
          <a:blip r:embed="rId4">
            <a:alphaModFix/>
          </a:blip>
          <a:stretch>
            <a:fillRect/>
          </a:stretch>
        </p:blipFill>
        <p:spPr>
          <a:xfrm>
            <a:off x="7391948" y="1378253"/>
            <a:ext cx="4174075" cy="2350099"/>
          </a:xfrm>
          <a:prstGeom prst="rect">
            <a:avLst/>
          </a:prstGeom>
          <a:noFill/>
          <a:ln>
            <a:noFill/>
          </a:ln>
        </p:spPr>
      </p:pic>
      <p:sp>
        <p:nvSpPr>
          <p:cNvPr id="112" name="Google Shape;112;p16"/>
          <p:cNvSpPr txBox="1">
            <a:spLocks noGrp="1"/>
          </p:cNvSpPr>
          <p:nvPr>
            <p:ph type="title"/>
          </p:nvPr>
        </p:nvSpPr>
        <p:spPr>
          <a:xfrm>
            <a:off x="304800" y="-17970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900"/>
              <a:t>A Wide Variety of Workloads Run in Data Centers</a:t>
            </a:r>
            <a:endParaRPr sz="2900"/>
          </a:p>
        </p:txBody>
      </p:sp>
      <p:sp>
        <p:nvSpPr>
          <p:cNvPr id="113" name="Google Shape;113;p1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grpSp>
        <p:nvGrpSpPr>
          <p:cNvPr id="116" name="Google Shape;116;p16"/>
          <p:cNvGrpSpPr/>
          <p:nvPr/>
        </p:nvGrpSpPr>
        <p:grpSpPr>
          <a:xfrm>
            <a:off x="1052423" y="920437"/>
            <a:ext cx="1666032" cy="1408436"/>
            <a:chOff x="1409700" y="3936300"/>
            <a:chExt cx="2857500" cy="2415684"/>
          </a:xfrm>
        </p:grpSpPr>
        <p:pic>
          <p:nvPicPr>
            <p:cNvPr id="117" name="Google Shape;117;p16"/>
            <p:cNvPicPr preferRelativeResize="0"/>
            <p:nvPr/>
          </p:nvPicPr>
          <p:blipFill>
            <a:blip r:embed="rId5">
              <a:alphaModFix/>
            </a:blip>
            <a:stretch>
              <a:fillRect/>
            </a:stretch>
          </p:blipFill>
          <p:spPr>
            <a:xfrm>
              <a:off x="1409700" y="3936300"/>
              <a:ext cx="2857500" cy="1600200"/>
            </a:xfrm>
            <a:prstGeom prst="rect">
              <a:avLst/>
            </a:prstGeom>
            <a:noFill/>
            <a:ln>
              <a:noFill/>
            </a:ln>
          </p:spPr>
        </p:pic>
        <p:sp>
          <p:nvSpPr>
            <p:cNvPr id="118" name="Google Shape;118;p16"/>
            <p:cNvSpPr txBox="1"/>
            <p:nvPr/>
          </p:nvSpPr>
          <p:spPr>
            <a:xfrm>
              <a:off x="1857189" y="5612998"/>
              <a:ext cx="1962521" cy="7389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latin typeface="Cabin"/>
                  <a:ea typeface="Cabin"/>
                  <a:cs typeface="Cabin"/>
                  <a:sym typeface="Cabin"/>
                </a:rPr>
                <a:t>Serverless</a:t>
              </a:r>
              <a:endParaRPr sz="1600" dirty="0">
                <a:solidFill>
                  <a:schemeClr val="dk1"/>
                </a:solidFill>
                <a:latin typeface="Cabin"/>
                <a:ea typeface="Cabin"/>
                <a:cs typeface="Cabin"/>
                <a:sym typeface="Cabin"/>
              </a:endParaRPr>
            </a:p>
          </p:txBody>
        </p:sp>
      </p:grpSp>
      <p:grpSp>
        <p:nvGrpSpPr>
          <p:cNvPr id="119" name="Google Shape;119;p16"/>
          <p:cNvGrpSpPr/>
          <p:nvPr/>
        </p:nvGrpSpPr>
        <p:grpSpPr>
          <a:xfrm>
            <a:off x="976045" y="2605429"/>
            <a:ext cx="1926977" cy="1631745"/>
            <a:chOff x="4265432" y="3898350"/>
            <a:chExt cx="3687834" cy="2900644"/>
          </a:xfrm>
        </p:grpSpPr>
        <p:pic>
          <p:nvPicPr>
            <p:cNvPr id="120" name="Google Shape;120;p16"/>
            <p:cNvPicPr preferRelativeResize="0"/>
            <p:nvPr/>
          </p:nvPicPr>
          <p:blipFill rotWithShape="1">
            <a:blip r:embed="rId6">
              <a:alphaModFix/>
            </a:blip>
            <a:srcRect l="9197" r="7862"/>
            <a:stretch/>
          </p:blipFill>
          <p:spPr>
            <a:xfrm>
              <a:off x="5280700" y="3898350"/>
              <a:ext cx="1657300" cy="1600200"/>
            </a:xfrm>
            <a:prstGeom prst="rect">
              <a:avLst/>
            </a:prstGeom>
            <a:noFill/>
            <a:ln>
              <a:noFill/>
            </a:ln>
          </p:spPr>
        </p:pic>
        <p:sp>
          <p:nvSpPr>
            <p:cNvPr id="121" name="Google Shape;121;p16"/>
            <p:cNvSpPr txBox="1"/>
            <p:nvPr/>
          </p:nvSpPr>
          <p:spPr>
            <a:xfrm>
              <a:off x="4265432" y="5595398"/>
              <a:ext cx="3687834" cy="12035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Cloud Instances (AWS, Azure, etc.)</a:t>
              </a:r>
              <a:endParaRPr sz="1600" dirty="0">
                <a:solidFill>
                  <a:schemeClr val="dk1"/>
                </a:solidFill>
                <a:latin typeface="Cabin"/>
                <a:ea typeface="Cabin"/>
                <a:cs typeface="Cabin"/>
                <a:sym typeface="Cabin"/>
              </a:endParaRPr>
            </a:p>
          </p:txBody>
        </p:sp>
      </p:grpSp>
      <p:grpSp>
        <p:nvGrpSpPr>
          <p:cNvPr id="122" name="Google Shape;122;p16"/>
          <p:cNvGrpSpPr/>
          <p:nvPr/>
        </p:nvGrpSpPr>
        <p:grpSpPr>
          <a:xfrm>
            <a:off x="946753" y="4498059"/>
            <a:ext cx="1926977" cy="1413568"/>
            <a:chOff x="7963914" y="3898350"/>
            <a:chExt cx="3328819" cy="2441915"/>
          </a:xfrm>
        </p:grpSpPr>
        <p:pic>
          <p:nvPicPr>
            <p:cNvPr id="123" name="Google Shape;123;p16"/>
            <p:cNvPicPr preferRelativeResize="0"/>
            <p:nvPr/>
          </p:nvPicPr>
          <p:blipFill rotWithShape="1">
            <a:blip r:embed="rId7">
              <a:alphaModFix/>
            </a:blip>
            <a:srcRect l="4210" t="5128" r="54225" b="25939"/>
            <a:stretch/>
          </p:blipFill>
          <p:spPr>
            <a:xfrm>
              <a:off x="8721100" y="3898350"/>
              <a:ext cx="1814448" cy="1692700"/>
            </a:xfrm>
            <a:prstGeom prst="rect">
              <a:avLst/>
            </a:prstGeom>
            <a:noFill/>
            <a:ln>
              <a:noFill/>
            </a:ln>
          </p:spPr>
        </p:pic>
        <p:sp>
          <p:nvSpPr>
            <p:cNvPr id="124" name="Google Shape;124;p16"/>
            <p:cNvSpPr txBox="1"/>
            <p:nvPr/>
          </p:nvSpPr>
          <p:spPr>
            <a:xfrm>
              <a:off x="7963914" y="5595967"/>
              <a:ext cx="3328819" cy="7442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Data Analytics</a:t>
              </a:r>
              <a:endParaRPr sz="1600" dirty="0">
                <a:solidFill>
                  <a:schemeClr val="dk1"/>
                </a:solidFill>
                <a:latin typeface="Cabin"/>
                <a:ea typeface="Cabin"/>
                <a:cs typeface="Cabin"/>
                <a:sym typeface="Cabin"/>
              </a:endParaRPr>
            </a:p>
          </p:txBody>
        </p:sp>
      </p:grpSp>
      <p:sp>
        <p:nvSpPr>
          <p:cNvPr id="11" name="TextBox 10">
            <a:extLst>
              <a:ext uri="{FF2B5EF4-FFF2-40B4-BE49-F238E27FC236}">
                <a16:creationId xmlns:a16="http://schemas.microsoft.com/office/drawing/2014/main" id="{101A3E1E-3936-3B7A-3F78-69CDEB4365A4}"/>
              </a:ext>
            </a:extLst>
          </p:cNvPr>
          <p:cNvSpPr txBox="1"/>
          <p:nvPr/>
        </p:nvSpPr>
        <p:spPr>
          <a:xfrm>
            <a:off x="7421608" y="1532965"/>
            <a:ext cx="184731" cy="307777"/>
          </a:xfrm>
          <a:prstGeom prst="rect">
            <a:avLst/>
          </a:prstGeom>
          <a:noFill/>
        </p:spPr>
        <p:txBody>
          <a:bodyPr wrap="none" rtlCol="0">
            <a:spAutoFit/>
          </a:bodyPr>
          <a:lstStyle/>
          <a:p>
            <a:endParaRPr lang="en-US" dirty="0"/>
          </a:p>
        </p:txBody>
      </p:sp>
      <p:pic>
        <p:nvPicPr>
          <p:cNvPr id="13" name="Picture 2" descr="Cpu - Free electronics icons">
            <a:extLst>
              <a:ext uri="{FF2B5EF4-FFF2-40B4-BE49-F238E27FC236}">
                <a16:creationId xmlns:a16="http://schemas.microsoft.com/office/drawing/2014/main" id="{0885D336-ACEF-1FBD-4982-409A3DA92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6340" y="1958567"/>
            <a:ext cx="867445" cy="8674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am Memory icon in SVG, PNG formats">
            <a:extLst>
              <a:ext uri="{FF2B5EF4-FFF2-40B4-BE49-F238E27FC236}">
                <a16:creationId xmlns:a16="http://schemas.microsoft.com/office/drawing/2014/main" id="{ABAE2EB7-7FAD-6B9C-0167-61B3C45DAD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8709" y="2966647"/>
            <a:ext cx="802706" cy="8027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SD Storage icon in SVG, PNG formats">
            <a:extLst>
              <a:ext uri="{FF2B5EF4-FFF2-40B4-BE49-F238E27FC236}">
                <a16:creationId xmlns:a16="http://schemas.microsoft.com/office/drawing/2014/main" id="{76CF936A-2C6B-1CDA-8B1A-29901468F5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8709" y="3909988"/>
            <a:ext cx="802706" cy="8027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GPU icon in SVG, PNG formats">
            <a:extLst>
              <a:ext uri="{FF2B5EF4-FFF2-40B4-BE49-F238E27FC236}">
                <a16:creationId xmlns:a16="http://schemas.microsoft.com/office/drawing/2014/main" id="{EAB5300B-CE53-A88E-FE75-F172E712D8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6340" y="4853328"/>
            <a:ext cx="867445" cy="86744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18;p16">
            <a:extLst>
              <a:ext uri="{FF2B5EF4-FFF2-40B4-BE49-F238E27FC236}">
                <a16:creationId xmlns:a16="http://schemas.microsoft.com/office/drawing/2014/main" id="{48F5756A-E178-1E6E-7A9F-EF55CBCF9A82}"/>
              </a:ext>
            </a:extLst>
          </p:cNvPr>
          <p:cNvSpPr txBox="1"/>
          <p:nvPr/>
        </p:nvSpPr>
        <p:spPr>
          <a:xfrm>
            <a:off x="3169459" y="1309624"/>
            <a:ext cx="2249156"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err="1">
                <a:solidFill>
                  <a:schemeClr val="dk1"/>
                </a:solidFill>
                <a:latin typeface="Cabin"/>
                <a:ea typeface="Cabin"/>
                <a:cs typeface="Cabin"/>
                <a:sym typeface="Cabin"/>
              </a:rPr>
              <a:t>Multiresource</a:t>
            </a:r>
            <a:r>
              <a:rPr lang="en-US" sz="2000" b="1" dirty="0">
                <a:solidFill>
                  <a:schemeClr val="dk1"/>
                </a:solidFill>
                <a:latin typeface="Cabin"/>
                <a:ea typeface="Cabin"/>
                <a:cs typeface="Cabin"/>
                <a:sym typeface="Cabin"/>
              </a:rPr>
              <a:t> Jobs</a:t>
            </a:r>
            <a:endParaRPr sz="2000" b="1" dirty="0">
              <a:solidFill>
                <a:schemeClr val="dk1"/>
              </a:solidFill>
              <a:latin typeface="Cabin"/>
              <a:ea typeface="Cabin"/>
              <a:cs typeface="Cabin"/>
              <a:sym typeface="Cabin"/>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1">
          <a:extLst>
            <a:ext uri="{FF2B5EF4-FFF2-40B4-BE49-F238E27FC236}">
              <a16:creationId xmlns:a16="http://schemas.microsoft.com/office/drawing/2014/main" id="{34C515B1-DC2E-0108-C564-C1B10E96FA5C}"/>
            </a:ext>
          </a:extLst>
        </p:cNvPr>
        <p:cNvGrpSpPr/>
        <p:nvPr/>
      </p:nvGrpSpPr>
      <p:grpSpPr>
        <a:xfrm>
          <a:off x="0" y="0"/>
          <a:ext cx="0" cy="0"/>
          <a:chOff x="0" y="0"/>
          <a:chExt cx="0" cy="0"/>
        </a:xfrm>
      </p:grpSpPr>
      <p:sp>
        <p:nvSpPr>
          <p:cNvPr id="795" name="Google Shape;795;p30">
            <a:extLst>
              <a:ext uri="{FF2B5EF4-FFF2-40B4-BE49-F238E27FC236}">
                <a16:creationId xmlns:a16="http://schemas.microsoft.com/office/drawing/2014/main" id="{3D046A00-93A1-888B-193E-76C5EB142050}"/>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err="1"/>
              <a:t>Quickswap</a:t>
            </a:r>
            <a:r>
              <a:rPr lang="en-US" sz="3300" dirty="0"/>
              <a:t> Policy</a:t>
            </a:r>
            <a:endParaRPr sz="3300" dirty="0"/>
          </a:p>
        </p:txBody>
      </p:sp>
      <p:sp>
        <p:nvSpPr>
          <p:cNvPr id="797" name="Google Shape;797;p30">
            <a:extLst>
              <a:ext uri="{FF2B5EF4-FFF2-40B4-BE49-F238E27FC236}">
                <a16:creationId xmlns:a16="http://schemas.microsoft.com/office/drawing/2014/main" id="{278E52BC-8D53-32AC-C6D2-EAB95995AB28}"/>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18" name="Google Shape;904;p32">
            <a:extLst>
              <a:ext uri="{FF2B5EF4-FFF2-40B4-BE49-F238E27FC236}">
                <a16:creationId xmlns:a16="http://schemas.microsoft.com/office/drawing/2014/main" id="{E9AE9CDD-DC8E-05F4-07D1-43A28B08E277}"/>
              </a:ext>
            </a:extLst>
          </p:cNvPr>
          <p:cNvSpPr txBox="1">
            <a:spLocks/>
          </p:cNvSpPr>
          <p:nvPr/>
        </p:nvSpPr>
        <p:spPr>
          <a:xfrm>
            <a:off x="381000" y="948418"/>
            <a:ext cx="5967749"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Hard: schedules are dependent on queue lengths.</a:t>
            </a:r>
          </a:p>
        </p:txBody>
      </p:sp>
      <p:sp>
        <p:nvSpPr>
          <p:cNvPr id="19" name="Google Shape;904;p32">
            <a:extLst>
              <a:ext uri="{FF2B5EF4-FFF2-40B4-BE49-F238E27FC236}">
                <a16:creationId xmlns:a16="http://schemas.microsoft.com/office/drawing/2014/main" id="{C4202210-55A0-E77F-E7A1-81410A31B28C}"/>
              </a:ext>
            </a:extLst>
          </p:cNvPr>
          <p:cNvSpPr txBox="1">
            <a:spLocks/>
          </p:cNvSpPr>
          <p:nvPr/>
        </p:nvSpPr>
        <p:spPr>
          <a:xfrm>
            <a:off x="380999" y="1385325"/>
            <a:ext cx="9601201"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Simplified Model: 1 resource, jobs can either request 1 unit/all resources.</a:t>
            </a:r>
          </a:p>
        </p:txBody>
      </p:sp>
      <p:grpSp>
        <p:nvGrpSpPr>
          <p:cNvPr id="810" name="Group 809">
            <a:extLst>
              <a:ext uri="{FF2B5EF4-FFF2-40B4-BE49-F238E27FC236}">
                <a16:creationId xmlns:a16="http://schemas.microsoft.com/office/drawing/2014/main" id="{EDAD7473-08AF-C9B5-CD85-44CC490CE10E}"/>
              </a:ext>
            </a:extLst>
          </p:cNvPr>
          <p:cNvGrpSpPr/>
          <p:nvPr/>
        </p:nvGrpSpPr>
        <p:grpSpPr>
          <a:xfrm>
            <a:off x="2065748" y="3773223"/>
            <a:ext cx="8060503" cy="879962"/>
            <a:chOff x="2065748" y="2681811"/>
            <a:chExt cx="8060503" cy="879962"/>
          </a:xfrm>
        </p:grpSpPr>
        <p:sp>
          <p:nvSpPr>
            <p:cNvPr id="60" name="Google Shape;793;p30">
              <a:extLst>
                <a:ext uri="{FF2B5EF4-FFF2-40B4-BE49-F238E27FC236}">
                  <a16:creationId xmlns:a16="http://schemas.microsoft.com/office/drawing/2014/main" id="{B17EB50A-DA68-2324-BF77-AEAE04BD8EE1}"/>
                </a:ext>
              </a:extLst>
            </p:cNvPr>
            <p:cNvSpPr/>
            <p:nvPr/>
          </p:nvSpPr>
          <p:spPr>
            <a:xfrm>
              <a:off x="6903842" y="2701243"/>
              <a:ext cx="3222409" cy="664186"/>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 name="Google Shape;794;p30">
              <a:extLst>
                <a:ext uri="{FF2B5EF4-FFF2-40B4-BE49-F238E27FC236}">
                  <a16:creationId xmlns:a16="http://schemas.microsoft.com/office/drawing/2014/main" id="{11CA0FA4-71D2-C3FF-577F-363C3C7637FA}"/>
                </a:ext>
              </a:extLst>
            </p:cNvPr>
            <p:cNvSpPr/>
            <p:nvPr/>
          </p:nvSpPr>
          <p:spPr>
            <a:xfrm>
              <a:off x="2065748" y="2701243"/>
              <a:ext cx="3291583" cy="665986"/>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 name="Google Shape;836;p30">
              <a:extLst>
                <a:ext uri="{FF2B5EF4-FFF2-40B4-BE49-F238E27FC236}">
                  <a16:creationId xmlns:a16="http://schemas.microsoft.com/office/drawing/2014/main" id="{4798BCFE-526F-91B8-7365-A5977185DC92}"/>
                </a:ext>
              </a:extLst>
            </p:cNvPr>
            <p:cNvSpPr/>
            <p:nvPr/>
          </p:nvSpPr>
          <p:spPr>
            <a:xfrm>
              <a:off x="5268893" y="2931138"/>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68" name="Google Shape;837;p30">
              <a:extLst>
                <a:ext uri="{FF2B5EF4-FFF2-40B4-BE49-F238E27FC236}">
                  <a16:creationId xmlns:a16="http://schemas.microsoft.com/office/drawing/2014/main" id="{D3FCB3A8-357B-517A-8C61-214AC8459E5C}"/>
                </a:ext>
              </a:extLst>
            </p:cNvPr>
            <p:cNvSpPr/>
            <p:nvPr/>
          </p:nvSpPr>
          <p:spPr>
            <a:xfrm>
              <a:off x="6792893" y="2931138"/>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69" name="Google Shape;838;p30">
              <a:extLst>
                <a:ext uri="{FF2B5EF4-FFF2-40B4-BE49-F238E27FC236}">
                  <a16:creationId xmlns:a16="http://schemas.microsoft.com/office/drawing/2014/main" id="{E54CC00D-ED79-3B0A-2F1E-89F132CE6A26}"/>
                </a:ext>
              </a:extLst>
            </p:cNvPr>
            <p:cNvCxnSpPr>
              <a:cxnSpLocks/>
              <a:stCxn id="62" idx="0"/>
              <a:endCxn id="768" idx="0"/>
            </p:cNvCxnSpPr>
            <p:nvPr/>
          </p:nvCxnSpPr>
          <p:spPr>
            <a:xfrm rot="16200000" flipH="1">
              <a:off x="6140543" y="2169438"/>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770" name="Google Shape;839;p30">
              <a:extLst>
                <a:ext uri="{FF2B5EF4-FFF2-40B4-BE49-F238E27FC236}">
                  <a16:creationId xmlns:a16="http://schemas.microsoft.com/office/drawing/2014/main" id="{346541AC-27EA-9CB8-0064-2068A5F33D58}"/>
                </a:ext>
              </a:extLst>
            </p:cNvPr>
            <p:cNvSpPr/>
            <p:nvPr/>
          </p:nvSpPr>
          <p:spPr>
            <a:xfrm>
              <a:off x="5268893" y="3272573"/>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1" name="Google Shape;840;p30">
              <a:extLst>
                <a:ext uri="{FF2B5EF4-FFF2-40B4-BE49-F238E27FC236}">
                  <a16:creationId xmlns:a16="http://schemas.microsoft.com/office/drawing/2014/main" id="{C96933F6-BC74-367F-55FE-DB221158FBFB}"/>
                </a:ext>
              </a:extLst>
            </p:cNvPr>
            <p:cNvSpPr/>
            <p:nvPr/>
          </p:nvSpPr>
          <p:spPr>
            <a:xfrm>
              <a:off x="6792893" y="3272573"/>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72" name="Google Shape;841;p30">
              <a:extLst>
                <a:ext uri="{FF2B5EF4-FFF2-40B4-BE49-F238E27FC236}">
                  <a16:creationId xmlns:a16="http://schemas.microsoft.com/office/drawing/2014/main" id="{2714CFAF-D966-9301-C73B-B694DECDAD1F}"/>
                </a:ext>
              </a:extLst>
            </p:cNvPr>
            <p:cNvCxnSpPr>
              <a:cxnSpLocks/>
            </p:cNvCxnSpPr>
            <p:nvPr/>
          </p:nvCxnSpPr>
          <p:spPr>
            <a:xfrm rot="5400000">
              <a:off x="6147761" y="2458038"/>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773" name="Picture 2" descr="Cpu - Free electronics icons">
              <a:extLst>
                <a:ext uri="{FF2B5EF4-FFF2-40B4-BE49-F238E27FC236}">
                  <a16:creationId xmlns:a16="http://schemas.microsoft.com/office/drawing/2014/main" id="{02F32C96-EA76-A7BA-5D6F-D70745EF1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21" y="2775528"/>
              <a:ext cx="485454" cy="485454"/>
            </a:xfrm>
            <a:prstGeom prst="rect">
              <a:avLst/>
            </a:prstGeom>
            <a:solidFill>
              <a:schemeClr val="accent1">
                <a:alpha val="54240"/>
              </a:schemeClr>
            </a:solidFill>
          </p:spPr>
        </p:pic>
        <p:pic>
          <p:nvPicPr>
            <p:cNvPr id="774" name="Picture 773" descr="Cpu - Free electronics icons">
              <a:extLst>
                <a:ext uri="{FF2B5EF4-FFF2-40B4-BE49-F238E27FC236}">
                  <a16:creationId xmlns:a16="http://schemas.microsoft.com/office/drawing/2014/main" id="{FC88AA24-E2CC-BF1B-909F-8F873F2E7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712" y="2775528"/>
              <a:ext cx="485454" cy="485454"/>
            </a:xfrm>
            <a:prstGeom prst="rect">
              <a:avLst/>
            </a:prstGeom>
            <a:solidFill>
              <a:schemeClr val="accent1">
                <a:alpha val="54240"/>
              </a:schemeClr>
            </a:solidFill>
          </p:spPr>
        </p:pic>
        <p:pic>
          <p:nvPicPr>
            <p:cNvPr id="775" name="Picture 2" descr="Cpu - Free electronics icons">
              <a:extLst>
                <a:ext uri="{FF2B5EF4-FFF2-40B4-BE49-F238E27FC236}">
                  <a16:creationId xmlns:a16="http://schemas.microsoft.com/office/drawing/2014/main" id="{BF8E841F-F775-C5F4-31FC-C34B58304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803" y="2775528"/>
              <a:ext cx="485454" cy="485454"/>
            </a:xfrm>
            <a:prstGeom prst="rect">
              <a:avLst/>
            </a:prstGeom>
            <a:solidFill>
              <a:srgbClr val="5B9BD5">
                <a:alpha val="54000"/>
              </a:srgbClr>
            </a:solidFill>
          </p:spPr>
        </p:pic>
        <p:pic>
          <p:nvPicPr>
            <p:cNvPr id="776" name="Picture 2" descr="Cpu - Free electronics icons">
              <a:extLst>
                <a:ext uri="{FF2B5EF4-FFF2-40B4-BE49-F238E27FC236}">
                  <a16:creationId xmlns:a16="http://schemas.microsoft.com/office/drawing/2014/main" id="{F1AB4EC8-FDF9-D0D5-1F68-41DE6F358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828" y="2775528"/>
              <a:ext cx="485454" cy="485454"/>
            </a:xfrm>
            <a:prstGeom prst="rect">
              <a:avLst/>
            </a:prstGeom>
            <a:solidFill>
              <a:srgbClr val="5B9BD5">
                <a:alpha val="54000"/>
              </a:srgbClr>
            </a:solidFill>
          </p:spPr>
        </p:pic>
        <p:pic>
          <p:nvPicPr>
            <p:cNvPr id="781" name="Picture 2" descr="Cpu - Free electronics icons">
              <a:extLst>
                <a:ext uri="{FF2B5EF4-FFF2-40B4-BE49-F238E27FC236}">
                  <a16:creationId xmlns:a16="http://schemas.microsoft.com/office/drawing/2014/main" id="{52A8239C-9F86-168B-AC39-C4A493FDD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067" y="2763727"/>
              <a:ext cx="485454" cy="485454"/>
            </a:xfrm>
            <a:prstGeom prst="rect">
              <a:avLst/>
            </a:prstGeom>
            <a:solidFill>
              <a:schemeClr val="accent2">
                <a:alpha val="54000"/>
              </a:schemeClr>
            </a:solidFill>
          </p:spPr>
        </p:pic>
        <p:pic>
          <p:nvPicPr>
            <p:cNvPr id="782" name="Picture 781" descr="Cpu - Free electronics icons">
              <a:extLst>
                <a:ext uri="{FF2B5EF4-FFF2-40B4-BE49-F238E27FC236}">
                  <a16:creationId xmlns:a16="http://schemas.microsoft.com/office/drawing/2014/main" id="{1E3678F9-4EDE-96BF-6967-E5FEDEF5E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158" y="2763727"/>
              <a:ext cx="485454" cy="485454"/>
            </a:xfrm>
            <a:prstGeom prst="rect">
              <a:avLst/>
            </a:prstGeom>
            <a:solidFill>
              <a:schemeClr val="accent2">
                <a:alpha val="54000"/>
              </a:schemeClr>
            </a:solidFill>
          </p:spPr>
        </p:pic>
        <p:pic>
          <p:nvPicPr>
            <p:cNvPr id="783" name="Picture 2" descr="Cpu - Free electronics icons">
              <a:extLst>
                <a:ext uri="{FF2B5EF4-FFF2-40B4-BE49-F238E27FC236}">
                  <a16:creationId xmlns:a16="http://schemas.microsoft.com/office/drawing/2014/main" id="{8A5D1F9A-C297-F65F-A99D-F39B09CCB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249" y="2763727"/>
              <a:ext cx="485454" cy="485454"/>
            </a:xfrm>
            <a:prstGeom prst="rect">
              <a:avLst/>
            </a:prstGeom>
            <a:solidFill>
              <a:schemeClr val="accent2">
                <a:alpha val="54000"/>
              </a:schemeClr>
            </a:solidFill>
          </p:spPr>
        </p:pic>
        <p:pic>
          <p:nvPicPr>
            <p:cNvPr id="784" name="Picture 2" descr="Cpu - Free electronics icons">
              <a:extLst>
                <a:ext uri="{FF2B5EF4-FFF2-40B4-BE49-F238E27FC236}">
                  <a16:creationId xmlns:a16="http://schemas.microsoft.com/office/drawing/2014/main" id="{3B18967B-239C-1693-7C36-07B4C43EC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274" y="2763727"/>
              <a:ext cx="485454" cy="485454"/>
            </a:xfrm>
            <a:prstGeom prst="rect">
              <a:avLst/>
            </a:prstGeom>
            <a:solidFill>
              <a:schemeClr val="accent2">
                <a:alpha val="54000"/>
              </a:schemeClr>
            </a:solidFill>
          </p:spPr>
        </p:pic>
        <p:pic>
          <p:nvPicPr>
            <p:cNvPr id="789" name="Picture 2" descr="Cpu - Free electronics icons">
              <a:extLst>
                <a:ext uri="{FF2B5EF4-FFF2-40B4-BE49-F238E27FC236}">
                  <a16:creationId xmlns:a16="http://schemas.microsoft.com/office/drawing/2014/main" id="{9418E289-8476-36FB-8FD2-D9D2FA270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8299" y="2763727"/>
              <a:ext cx="485454" cy="485454"/>
            </a:xfrm>
            <a:prstGeom prst="rect">
              <a:avLst/>
            </a:prstGeom>
            <a:solidFill>
              <a:schemeClr val="accent2">
                <a:alpha val="54000"/>
              </a:schemeClr>
            </a:solidFill>
          </p:spPr>
        </p:pic>
        <p:pic>
          <p:nvPicPr>
            <p:cNvPr id="790" name="Picture 2" descr="Cpu - Free electronics icons">
              <a:extLst>
                <a:ext uri="{FF2B5EF4-FFF2-40B4-BE49-F238E27FC236}">
                  <a16:creationId xmlns:a16="http://schemas.microsoft.com/office/drawing/2014/main" id="{30F7663C-54F3-BC9F-729D-96D3449DC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324" y="2763727"/>
              <a:ext cx="485454" cy="485454"/>
            </a:xfrm>
            <a:prstGeom prst="rect">
              <a:avLst/>
            </a:prstGeom>
            <a:solidFill>
              <a:schemeClr val="accent2">
                <a:alpha val="54000"/>
              </a:schemeClr>
            </a:solidFill>
          </p:spPr>
        </p:pic>
        <p:pic>
          <p:nvPicPr>
            <p:cNvPr id="794" name="Picture 2" descr="Cpu - Free electronics icons">
              <a:extLst>
                <a:ext uri="{FF2B5EF4-FFF2-40B4-BE49-F238E27FC236}">
                  <a16:creationId xmlns:a16="http://schemas.microsoft.com/office/drawing/2014/main" id="{21ED3E94-6E75-90E9-78E4-ED2352377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693" y="2775528"/>
              <a:ext cx="485454" cy="485454"/>
            </a:xfrm>
            <a:prstGeom prst="rect">
              <a:avLst/>
            </a:prstGeom>
            <a:solidFill>
              <a:schemeClr val="accent1">
                <a:alpha val="54240"/>
              </a:schemeClr>
            </a:solidFill>
          </p:spPr>
        </p:pic>
        <p:pic>
          <p:nvPicPr>
            <p:cNvPr id="796" name="Picture 2" descr="Cpu - Free electronics icons">
              <a:extLst>
                <a:ext uri="{FF2B5EF4-FFF2-40B4-BE49-F238E27FC236}">
                  <a16:creationId xmlns:a16="http://schemas.microsoft.com/office/drawing/2014/main" id="{155782B1-2278-F353-AABD-9EFC20386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818" y="2773862"/>
              <a:ext cx="485454" cy="485454"/>
            </a:xfrm>
            <a:prstGeom prst="rect">
              <a:avLst/>
            </a:prstGeom>
            <a:solidFill>
              <a:schemeClr val="accent1">
                <a:alpha val="54240"/>
              </a:schemeClr>
            </a:solidFill>
          </p:spPr>
        </p:pic>
        <p:sp>
          <p:nvSpPr>
            <p:cNvPr id="803" name="Rectangle 802">
              <a:extLst>
                <a:ext uri="{FF2B5EF4-FFF2-40B4-BE49-F238E27FC236}">
                  <a16:creationId xmlns:a16="http://schemas.microsoft.com/office/drawing/2014/main" id="{B05D41D0-CD2B-1C4C-4611-81CE5BD109E7}"/>
                </a:ext>
              </a:extLst>
            </p:cNvPr>
            <p:cNvSpPr/>
            <p:nvPr/>
          </p:nvSpPr>
          <p:spPr>
            <a:xfrm>
              <a:off x="2112883" y="2708046"/>
              <a:ext cx="551199" cy="665986"/>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Rectangle 803">
              <a:extLst>
                <a:ext uri="{FF2B5EF4-FFF2-40B4-BE49-F238E27FC236}">
                  <a16:creationId xmlns:a16="http://schemas.microsoft.com/office/drawing/2014/main" id="{6E8445BE-ED97-2141-6D17-2031946AE445}"/>
                </a:ext>
              </a:extLst>
            </p:cNvPr>
            <p:cNvSpPr/>
            <p:nvPr/>
          </p:nvSpPr>
          <p:spPr>
            <a:xfrm>
              <a:off x="2659704" y="2711279"/>
              <a:ext cx="526187" cy="669556"/>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804">
              <a:extLst>
                <a:ext uri="{FF2B5EF4-FFF2-40B4-BE49-F238E27FC236}">
                  <a16:creationId xmlns:a16="http://schemas.microsoft.com/office/drawing/2014/main" id="{5A3F3FF1-55B7-48DD-F944-93AF1F053E9B}"/>
                </a:ext>
              </a:extLst>
            </p:cNvPr>
            <p:cNvSpPr/>
            <p:nvPr/>
          </p:nvSpPr>
          <p:spPr>
            <a:xfrm>
              <a:off x="3185804" y="2704476"/>
              <a:ext cx="526187" cy="669556"/>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ectangle 805">
              <a:extLst>
                <a:ext uri="{FF2B5EF4-FFF2-40B4-BE49-F238E27FC236}">
                  <a16:creationId xmlns:a16="http://schemas.microsoft.com/office/drawing/2014/main" id="{5AACAFC3-6026-957C-7708-9FC93335202B}"/>
                </a:ext>
              </a:extLst>
            </p:cNvPr>
            <p:cNvSpPr/>
            <p:nvPr/>
          </p:nvSpPr>
          <p:spPr>
            <a:xfrm>
              <a:off x="3714127" y="2704476"/>
              <a:ext cx="526187" cy="669556"/>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806">
              <a:extLst>
                <a:ext uri="{FF2B5EF4-FFF2-40B4-BE49-F238E27FC236}">
                  <a16:creationId xmlns:a16="http://schemas.microsoft.com/office/drawing/2014/main" id="{4D6D771E-0B04-855D-00B2-AE17B448925C}"/>
                </a:ext>
              </a:extLst>
            </p:cNvPr>
            <p:cNvSpPr/>
            <p:nvPr/>
          </p:nvSpPr>
          <p:spPr>
            <a:xfrm>
              <a:off x="4238030" y="2704476"/>
              <a:ext cx="526187" cy="669556"/>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807">
              <a:extLst>
                <a:ext uri="{FF2B5EF4-FFF2-40B4-BE49-F238E27FC236}">
                  <a16:creationId xmlns:a16="http://schemas.microsoft.com/office/drawing/2014/main" id="{6D09D25E-7C2B-D9A5-8965-3A2A35CF5D5E}"/>
                </a:ext>
              </a:extLst>
            </p:cNvPr>
            <p:cNvSpPr/>
            <p:nvPr/>
          </p:nvSpPr>
          <p:spPr>
            <a:xfrm>
              <a:off x="4766208" y="2704476"/>
              <a:ext cx="526187" cy="669556"/>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ectangle 808">
              <a:extLst>
                <a:ext uri="{FF2B5EF4-FFF2-40B4-BE49-F238E27FC236}">
                  <a16:creationId xmlns:a16="http://schemas.microsoft.com/office/drawing/2014/main" id="{5A02FC24-7380-D70C-6462-0F80A546E576}"/>
                </a:ext>
              </a:extLst>
            </p:cNvPr>
            <p:cNvSpPr/>
            <p:nvPr/>
          </p:nvSpPr>
          <p:spPr>
            <a:xfrm>
              <a:off x="6959185" y="2681811"/>
              <a:ext cx="3117593" cy="669556"/>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810">
            <a:extLst>
              <a:ext uri="{FF2B5EF4-FFF2-40B4-BE49-F238E27FC236}">
                <a16:creationId xmlns:a16="http://schemas.microsoft.com/office/drawing/2014/main" id="{34D243D8-6645-CDD0-1460-E5974B839887}"/>
              </a:ext>
            </a:extLst>
          </p:cNvPr>
          <p:cNvGrpSpPr/>
          <p:nvPr/>
        </p:nvGrpSpPr>
        <p:grpSpPr>
          <a:xfrm>
            <a:off x="2824698" y="2126454"/>
            <a:ext cx="2219645" cy="864368"/>
            <a:chOff x="5322578" y="1575577"/>
            <a:chExt cx="2219645" cy="864368"/>
          </a:xfrm>
        </p:grpSpPr>
        <p:sp>
          <p:nvSpPr>
            <p:cNvPr id="812" name="Rounded Rectangle 811">
              <a:extLst>
                <a:ext uri="{FF2B5EF4-FFF2-40B4-BE49-F238E27FC236}">
                  <a16:creationId xmlns:a16="http://schemas.microsoft.com/office/drawing/2014/main" id="{0F0448E0-2217-9F03-036D-5541DF49CFAD}"/>
                </a:ext>
              </a:extLst>
            </p:cNvPr>
            <p:cNvSpPr/>
            <p:nvPr/>
          </p:nvSpPr>
          <p:spPr>
            <a:xfrm>
              <a:off x="5322578" y="1575577"/>
              <a:ext cx="2087148"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Google Shape;161;p18">
              <a:extLst>
                <a:ext uri="{FF2B5EF4-FFF2-40B4-BE49-F238E27FC236}">
                  <a16:creationId xmlns:a16="http://schemas.microsoft.com/office/drawing/2014/main" id="{66DAC07B-236E-511A-4367-0538E9B0098D}"/>
                </a:ext>
              </a:extLst>
            </p:cNvPr>
            <p:cNvSpPr/>
            <p:nvPr/>
          </p:nvSpPr>
          <p:spPr>
            <a:xfrm>
              <a:off x="5647892" y="1846499"/>
              <a:ext cx="269282" cy="269282"/>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814" name="Picture 2" descr="Cpu - Free electronics icons">
              <a:extLst>
                <a:ext uri="{FF2B5EF4-FFF2-40B4-BE49-F238E27FC236}">
                  <a16:creationId xmlns:a16="http://schemas.microsoft.com/office/drawing/2014/main" id="{C4E12F28-942F-C7C0-06F5-CADC4BE83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059" y="1796116"/>
              <a:ext cx="357404" cy="357404"/>
            </a:xfrm>
            <a:prstGeom prst="rect">
              <a:avLst/>
            </a:prstGeom>
            <a:noFill/>
            <a:extLst>
              <a:ext uri="{909E8E84-426E-40DD-AFC4-6F175D3DCCD1}">
                <a14:hiddenFill xmlns:a14="http://schemas.microsoft.com/office/drawing/2010/main">
                  <a:solidFill>
                    <a:srgbClr val="FFFFFF"/>
                  </a:solidFill>
                </a14:hiddenFill>
              </a:ext>
            </a:extLst>
          </p:spPr>
        </p:pic>
        <p:sp>
          <p:nvSpPr>
            <p:cNvPr id="818" name="Google Shape;162;p18">
              <a:extLst>
                <a:ext uri="{FF2B5EF4-FFF2-40B4-BE49-F238E27FC236}">
                  <a16:creationId xmlns:a16="http://schemas.microsoft.com/office/drawing/2014/main" id="{AB031E21-93E9-2C75-888A-A2F6E8FDF847}"/>
                </a:ext>
              </a:extLst>
            </p:cNvPr>
            <p:cNvSpPr txBox="1"/>
            <p:nvPr/>
          </p:nvSpPr>
          <p:spPr>
            <a:xfrm>
              <a:off x="6417511" y="1759389"/>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grpSp>
      <p:grpSp>
        <p:nvGrpSpPr>
          <p:cNvPr id="830" name="Group 829">
            <a:extLst>
              <a:ext uri="{FF2B5EF4-FFF2-40B4-BE49-F238E27FC236}">
                <a16:creationId xmlns:a16="http://schemas.microsoft.com/office/drawing/2014/main" id="{4111C7C8-5907-FBC5-80B0-77F04957DD02}"/>
              </a:ext>
            </a:extLst>
          </p:cNvPr>
          <p:cNvGrpSpPr/>
          <p:nvPr/>
        </p:nvGrpSpPr>
        <p:grpSpPr>
          <a:xfrm>
            <a:off x="6281477" y="2130135"/>
            <a:ext cx="4267253" cy="864368"/>
            <a:chOff x="6281477" y="2130135"/>
            <a:chExt cx="4267253" cy="864368"/>
          </a:xfrm>
        </p:grpSpPr>
        <p:sp>
          <p:nvSpPr>
            <p:cNvPr id="820" name="Rounded Rectangle 819">
              <a:extLst>
                <a:ext uri="{FF2B5EF4-FFF2-40B4-BE49-F238E27FC236}">
                  <a16:creationId xmlns:a16="http://schemas.microsoft.com/office/drawing/2014/main" id="{B9996320-B75D-D9EC-00B3-848B5694FF69}"/>
                </a:ext>
              </a:extLst>
            </p:cNvPr>
            <p:cNvSpPr/>
            <p:nvPr/>
          </p:nvSpPr>
          <p:spPr>
            <a:xfrm>
              <a:off x="6281477" y="2130135"/>
              <a:ext cx="4267253"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Google Shape;161;p18">
              <a:extLst>
                <a:ext uri="{FF2B5EF4-FFF2-40B4-BE49-F238E27FC236}">
                  <a16:creationId xmlns:a16="http://schemas.microsoft.com/office/drawing/2014/main" id="{EB56DB4D-4A4B-522B-BE1A-1F47D3EE2EEE}"/>
                </a:ext>
              </a:extLst>
            </p:cNvPr>
            <p:cNvSpPr/>
            <p:nvPr/>
          </p:nvSpPr>
          <p:spPr>
            <a:xfrm>
              <a:off x="6606792" y="2401057"/>
              <a:ext cx="269282" cy="269282"/>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822" name="Picture 2" descr="Cpu - Free electronics icons">
              <a:extLst>
                <a:ext uri="{FF2B5EF4-FFF2-40B4-BE49-F238E27FC236}">
                  <a16:creationId xmlns:a16="http://schemas.microsoft.com/office/drawing/2014/main" id="{38622934-EE81-99AD-93B8-F1FB368E4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348" y="235059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824" name="Picture 2" descr="Cpu - Free electronics icons">
              <a:extLst>
                <a:ext uri="{FF2B5EF4-FFF2-40B4-BE49-F238E27FC236}">
                  <a16:creationId xmlns:a16="http://schemas.microsoft.com/office/drawing/2014/main" id="{1BD441E7-A4B5-6A61-6D3D-5A5884927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884" y="235059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825" name="Picture 2" descr="Cpu - Free electronics icons">
              <a:extLst>
                <a:ext uri="{FF2B5EF4-FFF2-40B4-BE49-F238E27FC236}">
                  <a16:creationId xmlns:a16="http://schemas.microsoft.com/office/drawing/2014/main" id="{1FB052B7-B8D5-F306-63FC-C31A4BF24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420" y="2350592"/>
              <a:ext cx="357404" cy="357404"/>
            </a:xfrm>
            <a:prstGeom prst="rect">
              <a:avLst/>
            </a:prstGeom>
            <a:noFill/>
            <a:extLst>
              <a:ext uri="{909E8E84-426E-40DD-AFC4-6F175D3DCCD1}">
                <a14:hiddenFill xmlns:a14="http://schemas.microsoft.com/office/drawing/2010/main">
                  <a:solidFill>
                    <a:srgbClr val="FFFFFF"/>
                  </a:solidFill>
                </a14:hiddenFill>
              </a:ext>
            </a:extLst>
          </p:spPr>
        </p:pic>
        <p:sp>
          <p:nvSpPr>
            <p:cNvPr id="826" name="Google Shape;162;p18">
              <a:extLst>
                <a:ext uri="{FF2B5EF4-FFF2-40B4-BE49-F238E27FC236}">
                  <a16:creationId xmlns:a16="http://schemas.microsoft.com/office/drawing/2014/main" id="{9A44BC88-9922-D409-5D2B-00AFF41DCB64}"/>
                </a:ext>
              </a:extLst>
            </p:cNvPr>
            <p:cNvSpPr txBox="1"/>
            <p:nvPr/>
          </p:nvSpPr>
          <p:spPr>
            <a:xfrm>
              <a:off x="9271695" y="228713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Type-2</a:t>
              </a:r>
              <a:endParaRPr sz="1600" dirty="0">
                <a:solidFill>
                  <a:schemeClr val="dk1"/>
                </a:solidFill>
                <a:latin typeface="Cabin"/>
                <a:ea typeface="Cabin"/>
                <a:cs typeface="Cabin"/>
                <a:sym typeface="Cabin"/>
              </a:endParaRPr>
            </a:p>
          </p:txBody>
        </p:sp>
        <p:pic>
          <p:nvPicPr>
            <p:cNvPr id="827" name="Picture 2" descr="Cpu - Free electronics icons">
              <a:extLst>
                <a:ext uri="{FF2B5EF4-FFF2-40B4-BE49-F238E27FC236}">
                  <a16:creationId xmlns:a16="http://schemas.microsoft.com/office/drawing/2014/main" id="{DB51A44A-FF67-F7A3-BB4B-EBB1BC676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1956" y="235059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828" name="Picture 2" descr="Cpu - Free electronics icons">
              <a:extLst>
                <a:ext uri="{FF2B5EF4-FFF2-40B4-BE49-F238E27FC236}">
                  <a16:creationId xmlns:a16="http://schemas.microsoft.com/office/drawing/2014/main" id="{B72026C1-C03C-CA5A-6B40-A8B9C6115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492" y="235059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829" name="Picture 2" descr="Cpu - Free electronics icons">
              <a:extLst>
                <a:ext uri="{FF2B5EF4-FFF2-40B4-BE49-F238E27FC236}">
                  <a16:creationId xmlns:a16="http://schemas.microsoft.com/office/drawing/2014/main" id="{BDA56545-BBE0-0A1F-F035-BCD7C93B3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9029" y="2350592"/>
              <a:ext cx="357404" cy="357404"/>
            </a:xfrm>
            <a:prstGeom prst="rect">
              <a:avLst/>
            </a:prstGeom>
            <a:noFill/>
            <a:extLst>
              <a:ext uri="{909E8E84-426E-40DD-AFC4-6F175D3DCCD1}">
                <a14:hiddenFill xmlns:a14="http://schemas.microsoft.com/office/drawing/2010/main">
                  <a:solidFill>
                    <a:srgbClr val="FFFFFF"/>
                  </a:solidFill>
                </a14:hiddenFill>
              </a:ext>
            </a:extLst>
          </p:spPr>
        </p:pic>
      </p:grpSp>
      <p:sp>
        <p:nvSpPr>
          <p:cNvPr id="831" name="Google Shape;904;p32">
            <a:extLst>
              <a:ext uri="{FF2B5EF4-FFF2-40B4-BE49-F238E27FC236}">
                <a16:creationId xmlns:a16="http://schemas.microsoft.com/office/drawing/2014/main" id="{4C903F07-C598-9967-C98E-30DA882F2A8E}"/>
              </a:ext>
            </a:extLst>
          </p:cNvPr>
          <p:cNvSpPr txBox="1">
            <a:spLocks/>
          </p:cNvSpPr>
          <p:nvPr/>
        </p:nvSpPr>
        <p:spPr>
          <a:xfrm>
            <a:off x="5383988" y="3284726"/>
            <a:ext cx="1524000"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 blues &lt; 4</a:t>
            </a:r>
          </a:p>
        </p:txBody>
      </p:sp>
      <p:sp>
        <p:nvSpPr>
          <p:cNvPr id="832" name="Google Shape;904;p32">
            <a:extLst>
              <a:ext uri="{FF2B5EF4-FFF2-40B4-BE49-F238E27FC236}">
                <a16:creationId xmlns:a16="http://schemas.microsoft.com/office/drawing/2014/main" id="{CA5A877F-84A1-5B37-F89B-6586F7307A29}"/>
              </a:ext>
            </a:extLst>
          </p:cNvPr>
          <p:cNvSpPr txBox="1">
            <a:spLocks/>
          </p:cNvSpPr>
          <p:nvPr/>
        </p:nvSpPr>
        <p:spPr>
          <a:xfrm>
            <a:off x="5247218" y="4521125"/>
            <a:ext cx="1813754"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 oranges = 0</a:t>
            </a:r>
          </a:p>
        </p:txBody>
      </p:sp>
      <p:sp>
        <p:nvSpPr>
          <p:cNvPr id="833" name="Google Shape;904;p32">
            <a:extLst>
              <a:ext uri="{FF2B5EF4-FFF2-40B4-BE49-F238E27FC236}">
                <a16:creationId xmlns:a16="http://schemas.microsoft.com/office/drawing/2014/main" id="{2C60DDC2-B47D-B5D5-9F1B-8DCFED60F619}"/>
              </a:ext>
            </a:extLst>
          </p:cNvPr>
          <p:cNvSpPr txBox="1">
            <a:spLocks/>
          </p:cNvSpPr>
          <p:nvPr/>
        </p:nvSpPr>
        <p:spPr>
          <a:xfrm>
            <a:off x="1111642" y="5035154"/>
            <a:ext cx="10058401"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So far: throughput-optimality and mean response time analysis on the simplified model</a:t>
            </a:r>
          </a:p>
        </p:txBody>
      </p:sp>
      <p:sp>
        <p:nvSpPr>
          <p:cNvPr id="834" name="Google Shape;904;p32">
            <a:extLst>
              <a:ext uri="{FF2B5EF4-FFF2-40B4-BE49-F238E27FC236}">
                <a16:creationId xmlns:a16="http://schemas.microsoft.com/office/drawing/2014/main" id="{67F57C2F-597A-A730-9CE9-05BCEE7F59DA}"/>
              </a:ext>
            </a:extLst>
          </p:cNvPr>
          <p:cNvSpPr txBox="1">
            <a:spLocks/>
          </p:cNvSpPr>
          <p:nvPr/>
        </p:nvSpPr>
        <p:spPr>
          <a:xfrm>
            <a:off x="3926887" y="5571027"/>
            <a:ext cx="4843724" cy="570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a:t>Thanks for your attention. Questions?</a:t>
            </a:r>
          </a:p>
        </p:txBody>
      </p:sp>
    </p:spTree>
    <p:custDataLst>
      <p:tags r:id="rId1"/>
    </p:custDataLst>
    <p:extLst>
      <p:ext uri="{BB962C8B-B14F-4D97-AF65-F5344CB8AC3E}">
        <p14:creationId xmlns:p14="http://schemas.microsoft.com/office/powerpoint/2010/main" val="42499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831" grpId="0"/>
      <p:bldP spid="832" grpId="0"/>
      <p:bldP spid="833" grpId="0"/>
      <p:bldP spid="83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000"/>
        <p:cNvGrpSpPr/>
        <p:nvPr/>
      </p:nvGrpSpPr>
      <p:grpSpPr>
        <a:xfrm>
          <a:off x="0" y="0"/>
          <a:ext cx="0" cy="0"/>
          <a:chOff x="0" y="0"/>
          <a:chExt cx="0" cy="0"/>
        </a:xfrm>
      </p:grpSpPr>
      <p:sp>
        <p:nvSpPr>
          <p:cNvPr id="1001" name="Google Shape;1001;p35"/>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t>Conclusion</a:t>
            </a:r>
            <a:endParaRPr sz="3600"/>
          </a:p>
        </p:txBody>
      </p:sp>
      <p:sp>
        <p:nvSpPr>
          <p:cNvPr id="1002" name="Google Shape;1002;p3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1065" name="Google Shape;1065;p35"/>
          <p:cNvSpPr txBox="1"/>
          <p:nvPr/>
        </p:nvSpPr>
        <p:spPr>
          <a:xfrm>
            <a:off x="8976600" y="5480462"/>
            <a:ext cx="2011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Cabin"/>
                <a:ea typeface="Cabin"/>
                <a:cs typeface="Cabin"/>
                <a:sym typeface="Cabin"/>
              </a:rPr>
              <a:t>Thank you!</a:t>
            </a:r>
            <a:endParaRPr sz="2800" b="1" dirty="0">
              <a:solidFill>
                <a:schemeClr val="dk1"/>
              </a:solidFill>
              <a:latin typeface="Cabin"/>
              <a:ea typeface="Cabin"/>
              <a:cs typeface="Cabin"/>
              <a:sym typeface="Cabin"/>
            </a:endParaRPr>
          </a:p>
        </p:txBody>
      </p:sp>
      <p:grpSp>
        <p:nvGrpSpPr>
          <p:cNvPr id="972" name="Group 971">
            <a:extLst>
              <a:ext uri="{FF2B5EF4-FFF2-40B4-BE49-F238E27FC236}">
                <a16:creationId xmlns:a16="http://schemas.microsoft.com/office/drawing/2014/main" id="{AE3AC0F7-6D14-0FF9-2384-7695A53FB9FD}"/>
              </a:ext>
            </a:extLst>
          </p:cNvPr>
          <p:cNvGrpSpPr/>
          <p:nvPr/>
        </p:nvGrpSpPr>
        <p:grpSpPr>
          <a:xfrm>
            <a:off x="935135" y="1273771"/>
            <a:ext cx="4084146" cy="876996"/>
            <a:chOff x="199989" y="1560303"/>
            <a:chExt cx="4084146" cy="876996"/>
          </a:xfrm>
        </p:grpSpPr>
        <p:grpSp>
          <p:nvGrpSpPr>
            <p:cNvPr id="25" name="Group 24">
              <a:extLst>
                <a:ext uri="{FF2B5EF4-FFF2-40B4-BE49-F238E27FC236}">
                  <a16:creationId xmlns:a16="http://schemas.microsoft.com/office/drawing/2014/main" id="{03DA0424-5BC9-2FDF-B7B9-082020724179}"/>
                </a:ext>
              </a:extLst>
            </p:cNvPr>
            <p:cNvGrpSpPr/>
            <p:nvPr/>
          </p:nvGrpSpPr>
          <p:grpSpPr>
            <a:xfrm>
              <a:off x="881205" y="1575140"/>
              <a:ext cx="3402930" cy="862159"/>
              <a:chOff x="4068032" y="2294428"/>
              <a:chExt cx="5413685" cy="1371600"/>
            </a:xfrm>
          </p:grpSpPr>
          <p:grpSp>
            <p:nvGrpSpPr>
              <p:cNvPr id="44" name="Google Shape;147;p18">
                <a:extLst>
                  <a:ext uri="{FF2B5EF4-FFF2-40B4-BE49-F238E27FC236}">
                    <a16:creationId xmlns:a16="http://schemas.microsoft.com/office/drawing/2014/main" id="{AD83A435-CF8B-9E91-F55E-FB4C2358CD38}"/>
                  </a:ext>
                </a:extLst>
              </p:cNvPr>
              <p:cNvGrpSpPr/>
              <p:nvPr/>
            </p:nvGrpSpPr>
            <p:grpSpPr>
              <a:xfrm>
                <a:off x="4068032" y="2294428"/>
                <a:ext cx="5413685" cy="1371600"/>
                <a:chOff x="5908939" y="2529050"/>
                <a:chExt cx="5413685" cy="1371600"/>
              </a:xfrm>
            </p:grpSpPr>
            <p:grpSp>
              <p:nvGrpSpPr>
                <p:cNvPr id="47" name="Google Shape;149;p18">
                  <a:extLst>
                    <a:ext uri="{FF2B5EF4-FFF2-40B4-BE49-F238E27FC236}">
                      <a16:creationId xmlns:a16="http://schemas.microsoft.com/office/drawing/2014/main" id="{21BADFFB-0F76-B7A7-56E1-3B3F8D7CC8B5}"/>
                    </a:ext>
                  </a:extLst>
                </p:cNvPr>
                <p:cNvGrpSpPr/>
                <p:nvPr/>
              </p:nvGrpSpPr>
              <p:grpSpPr>
                <a:xfrm>
                  <a:off x="5908939" y="2702925"/>
                  <a:ext cx="3897566" cy="943596"/>
                  <a:chOff x="9297725" y="1188185"/>
                  <a:chExt cx="1400692" cy="176383"/>
                </a:xfrm>
              </p:grpSpPr>
              <p:cxnSp>
                <p:nvCxnSpPr>
                  <p:cNvPr id="51" name="Google Shape;150;p18">
                    <a:extLst>
                      <a:ext uri="{FF2B5EF4-FFF2-40B4-BE49-F238E27FC236}">
                        <a16:creationId xmlns:a16="http://schemas.microsoft.com/office/drawing/2014/main" id="{F2AE3903-42FF-6CE7-2A68-CBC25861229F}"/>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151;p18">
                    <a:extLst>
                      <a:ext uri="{FF2B5EF4-FFF2-40B4-BE49-F238E27FC236}">
                        <a16:creationId xmlns:a16="http://schemas.microsoft.com/office/drawing/2014/main" id="{1C26D49F-BA3C-EC43-0580-69E7130329D4}"/>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152;p18">
                    <a:extLst>
                      <a:ext uri="{FF2B5EF4-FFF2-40B4-BE49-F238E27FC236}">
                        <a16:creationId xmlns:a16="http://schemas.microsoft.com/office/drawing/2014/main" id="{B3346AD2-37CB-AC7A-80D4-185F4DD4114B}"/>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48" name="Google Shape;153;p18">
                  <a:extLst>
                    <a:ext uri="{FF2B5EF4-FFF2-40B4-BE49-F238E27FC236}">
                      <a16:creationId xmlns:a16="http://schemas.microsoft.com/office/drawing/2014/main" id="{5F94CC6B-3757-5D8A-1FD0-C724BF01AF82}"/>
                    </a:ext>
                  </a:extLst>
                </p:cNvPr>
                <p:cNvPicPr preferRelativeResize="0"/>
                <p:nvPr/>
              </p:nvPicPr>
              <p:blipFill>
                <a:blip r:embed="rId4">
                  <a:alphaModFix/>
                </a:blip>
                <a:stretch>
                  <a:fillRect/>
                </a:stretch>
              </p:blipFill>
              <p:spPr>
                <a:xfrm>
                  <a:off x="9951024" y="2529050"/>
                  <a:ext cx="1371600" cy="1371600"/>
                </a:xfrm>
                <a:prstGeom prst="rect">
                  <a:avLst/>
                </a:prstGeom>
                <a:noFill/>
                <a:ln>
                  <a:noFill/>
                </a:ln>
              </p:spPr>
            </p:pic>
          </p:grpSp>
          <p:sp>
            <p:nvSpPr>
              <p:cNvPr id="42" name="Google Shape;161;p18">
                <a:extLst>
                  <a:ext uri="{FF2B5EF4-FFF2-40B4-BE49-F238E27FC236}">
                    <a16:creationId xmlns:a16="http://schemas.microsoft.com/office/drawing/2014/main" id="{372093E0-87AD-FC92-DA1C-090B4440CF15}"/>
                  </a:ext>
                </a:extLst>
              </p:cNvPr>
              <p:cNvSpPr/>
              <p:nvPr/>
            </p:nvSpPr>
            <p:spPr>
              <a:xfrm>
                <a:off x="7298268" y="2754397"/>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173;p18">
                <a:extLst>
                  <a:ext uri="{FF2B5EF4-FFF2-40B4-BE49-F238E27FC236}">
                    <a16:creationId xmlns:a16="http://schemas.microsoft.com/office/drawing/2014/main" id="{00054D19-8DB7-5B44-69AD-131412551557}"/>
                  </a:ext>
                </a:extLst>
              </p:cNvPr>
              <p:cNvSpPr/>
              <p:nvPr/>
            </p:nvSpPr>
            <p:spPr>
              <a:xfrm>
                <a:off x="6624369"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4" name="Google Shape;183;p18">
                <a:extLst>
                  <a:ext uri="{FF2B5EF4-FFF2-40B4-BE49-F238E27FC236}">
                    <a16:creationId xmlns:a16="http://schemas.microsoft.com/office/drawing/2014/main" id="{ECC6505C-B275-4932-6268-98D67EDC7962}"/>
                  </a:ext>
                </a:extLst>
              </p:cNvPr>
              <p:cNvSpPr/>
              <p:nvPr/>
            </p:nvSpPr>
            <p:spPr>
              <a:xfrm>
                <a:off x="5932214"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4" name="Group 53">
              <a:extLst>
                <a:ext uri="{FF2B5EF4-FFF2-40B4-BE49-F238E27FC236}">
                  <a16:creationId xmlns:a16="http://schemas.microsoft.com/office/drawing/2014/main" id="{B49E7F6E-DF38-FA1A-0E17-363AA8E01310}"/>
                </a:ext>
              </a:extLst>
            </p:cNvPr>
            <p:cNvGrpSpPr/>
            <p:nvPr/>
          </p:nvGrpSpPr>
          <p:grpSpPr>
            <a:xfrm>
              <a:off x="199989" y="1560303"/>
              <a:ext cx="758713" cy="381677"/>
              <a:chOff x="1361550" y="2342781"/>
              <a:chExt cx="758713" cy="381677"/>
            </a:xfrm>
          </p:grpSpPr>
          <p:cxnSp>
            <p:nvCxnSpPr>
              <p:cNvPr id="55" name="Straight Arrow Connector 54">
                <a:extLst>
                  <a:ext uri="{FF2B5EF4-FFF2-40B4-BE49-F238E27FC236}">
                    <a16:creationId xmlns:a16="http://schemas.microsoft.com/office/drawing/2014/main" id="{A486F2CC-9780-6EFD-5B7A-8742FB82B5A1}"/>
                  </a:ext>
                </a:extLst>
              </p:cNvPr>
              <p:cNvCxnSpPr>
                <a:cxnSpLocks/>
              </p:cNvCxnSpPr>
              <p:nvPr/>
            </p:nvCxnSpPr>
            <p:spPr>
              <a:xfrm>
                <a:off x="1760291" y="2466176"/>
                <a:ext cx="359972" cy="258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6" name="Google Shape;183;p18">
                <a:extLst>
                  <a:ext uri="{FF2B5EF4-FFF2-40B4-BE49-F238E27FC236}">
                    <a16:creationId xmlns:a16="http://schemas.microsoft.com/office/drawing/2014/main" id="{FF7352B1-02C0-E193-505C-2A80351DCFC3}"/>
                  </a:ext>
                </a:extLst>
              </p:cNvPr>
              <p:cNvSpPr/>
              <p:nvPr/>
            </p:nvSpPr>
            <p:spPr>
              <a:xfrm>
                <a:off x="1361550" y="2342781"/>
                <a:ext cx="271228" cy="271228"/>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grpSp>
        <p:grpSp>
          <p:nvGrpSpPr>
            <p:cNvPr id="59" name="Group 58">
              <a:extLst>
                <a:ext uri="{FF2B5EF4-FFF2-40B4-BE49-F238E27FC236}">
                  <a16:creationId xmlns:a16="http://schemas.microsoft.com/office/drawing/2014/main" id="{C3E1C892-49DC-0E27-E149-8C680263B6F4}"/>
                </a:ext>
              </a:extLst>
            </p:cNvPr>
            <p:cNvGrpSpPr/>
            <p:nvPr/>
          </p:nvGrpSpPr>
          <p:grpSpPr>
            <a:xfrm>
              <a:off x="201734" y="2000326"/>
              <a:ext cx="792848" cy="271228"/>
              <a:chOff x="1443600" y="2945246"/>
              <a:chExt cx="792848" cy="271228"/>
            </a:xfrm>
          </p:grpSpPr>
          <p:sp>
            <p:nvSpPr>
              <p:cNvPr id="60" name="Google Shape;161;p18">
                <a:extLst>
                  <a:ext uri="{FF2B5EF4-FFF2-40B4-BE49-F238E27FC236}">
                    <a16:creationId xmlns:a16="http://schemas.microsoft.com/office/drawing/2014/main" id="{2C6E7F69-6B07-BDEC-2B06-8543DDC58A2B}"/>
                  </a:ext>
                </a:extLst>
              </p:cNvPr>
              <p:cNvSpPr/>
              <p:nvPr/>
            </p:nvSpPr>
            <p:spPr>
              <a:xfrm>
                <a:off x="1443600" y="2945246"/>
                <a:ext cx="271228" cy="271228"/>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cxnSp>
            <p:nvCxnSpPr>
              <p:cNvPr id="62" name="Straight Arrow Connector 61">
                <a:extLst>
                  <a:ext uri="{FF2B5EF4-FFF2-40B4-BE49-F238E27FC236}">
                    <a16:creationId xmlns:a16="http://schemas.microsoft.com/office/drawing/2014/main" id="{F34085EF-B794-C365-FD0E-EF8AF80F31FB}"/>
                  </a:ext>
                </a:extLst>
              </p:cNvPr>
              <p:cNvCxnSpPr>
                <a:cxnSpLocks/>
              </p:cNvCxnSpPr>
              <p:nvPr/>
            </p:nvCxnSpPr>
            <p:spPr>
              <a:xfrm flipV="1">
                <a:off x="1811683" y="2975098"/>
                <a:ext cx="424765" cy="1892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grpSp>
        <p:nvGrpSpPr>
          <p:cNvPr id="968" name="Group 967">
            <a:extLst>
              <a:ext uri="{FF2B5EF4-FFF2-40B4-BE49-F238E27FC236}">
                <a16:creationId xmlns:a16="http://schemas.microsoft.com/office/drawing/2014/main" id="{D69CC5A3-C87B-8B6D-7FD0-7583AAD3723E}"/>
              </a:ext>
            </a:extLst>
          </p:cNvPr>
          <p:cNvGrpSpPr/>
          <p:nvPr/>
        </p:nvGrpSpPr>
        <p:grpSpPr>
          <a:xfrm>
            <a:off x="8531549" y="2677897"/>
            <a:ext cx="3176690" cy="2730292"/>
            <a:chOff x="4896910" y="2948060"/>
            <a:chExt cx="3176690" cy="2730292"/>
          </a:xfrm>
        </p:grpSpPr>
        <p:grpSp>
          <p:nvGrpSpPr>
            <p:cNvPr id="964" name="Group 963">
              <a:extLst>
                <a:ext uri="{FF2B5EF4-FFF2-40B4-BE49-F238E27FC236}">
                  <a16:creationId xmlns:a16="http://schemas.microsoft.com/office/drawing/2014/main" id="{27843A86-28AA-54E8-9EA7-9E53207BD841}"/>
                </a:ext>
              </a:extLst>
            </p:cNvPr>
            <p:cNvGrpSpPr/>
            <p:nvPr/>
          </p:nvGrpSpPr>
          <p:grpSpPr>
            <a:xfrm>
              <a:off x="5229980" y="3034831"/>
              <a:ext cx="2843620" cy="2205522"/>
              <a:chOff x="5468351" y="2886550"/>
              <a:chExt cx="4325881" cy="3355168"/>
            </a:xfrm>
          </p:grpSpPr>
          <p:grpSp>
            <p:nvGrpSpPr>
              <p:cNvPr id="9" name="Group 8">
                <a:extLst>
                  <a:ext uri="{FF2B5EF4-FFF2-40B4-BE49-F238E27FC236}">
                    <a16:creationId xmlns:a16="http://schemas.microsoft.com/office/drawing/2014/main" id="{9B493989-3DB9-5393-7EEC-D81B92A8B2A5}"/>
                  </a:ext>
                </a:extLst>
              </p:cNvPr>
              <p:cNvGrpSpPr/>
              <p:nvPr/>
            </p:nvGrpSpPr>
            <p:grpSpPr>
              <a:xfrm>
                <a:off x="5468351" y="2886550"/>
                <a:ext cx="4325881" cy="3355168"/>
                <a:chOff x="3897687" y="1233625"/>
                <a:chExt cx="3551328" cy="2454243"/>
              </a:xfrm>
            </p:grpSpPr>
            <p:grpSp>
              <p:nvGrpSpPr>
                <p:cNvPr id="12" name="Group 11">
                  <a:extLst>
                    <a:ext uri="{FF2B5EF4-FFF2-40B4-BE49-F238E27FC236}">
                      <a16:creationId xmlns:a16="http://schemas.microsoft.com/office/drawing/2014/main" id="{27E1D40E-1739-ECDA-BF55-2BDCA2C46158}"/>
                    </a:ext>
                  </a:extLst>
                </p:cNvPr>
                <p:cNvGrpSpPr/>
                <p:nvPr/>
              </p:nvGrpSpPr>
              <p:grpSpPr>
                <a:xfrm>
                  <a:off x="3897687" y="1233625"/>
                  <a:ext cx="3551328" cy="2454243"/>
                  <a:chOff x="2334888" y="-279404"/>
                  <a:chExt cx="3551328" cy="2454243"/>
                </a:xfrm>
              </p:grpSpPr>
              <p:cxnSp>
                <p:nvCxnSpPr>
                  <p:cNvPr id="16" name="Straight Connector 15">
                    <a:extLst>
                      <a:ext uri="{FF2B5EF4-FFF2-40B4-BE49-F238E27FC236}">
                        <a16:creationId xmlns:a16="http://schemas.microsoft.com/office/drawing/2014/main" id="{D03D7442-44D6-B4E3-54A0-4AB197824687}"/>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FAF7DFC-106E-7E1D-3F6C-C8B101CE9A06}"/>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FB2B14-182F-9EF0-E947-C67AB0162671}"/>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FFFD6F5-FC28-9E5A-BDBB-BABADB2152D6}"/>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27E7C7E-0B1A-C2BE-BBE2-04E9338D2283}"/>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6B2F911-8713-A989-FA44-FC470B2D5DB8}"/>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70A68CD-1D91-8AC6-3E5E-2669A212183A}"/>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A2A9C4D-08FB-63FE-FEDA-3934F5A52BB5}"/>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69F6349-8CAE-D606-5815-CC0BAD8F25A5}"/>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A62E9F8-C641-3CE4-7822-7CBFC72BF63B}"/>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FD2E0FC-D24B-9112-B138-CB2C82CCBFB0}"/>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4A3FFB8-62BA-08AD-8B25-C177A970AC84}"/>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0E5D436E-39E6-5364-850A-2CD5E632CE37}"/>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DA5954A-F467-4961-0D9E-979E50EBF84B}"/>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1FE70F-2A77-19E8-DC20-EC04E9C23ECC}"/>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7" name="Freeform 56">
                <a:extLst>
                  <a:ext uri="{FF2B5EF4-FFF2-40B4-BE49-F238E27FC236}">
                    <a16:creationId xmlns:a16="http://schemas.microsoft.com/office/drawing/2014/main" id="{695033A1-7696-03AD-30F5-10662A1970FF}"/>
                  </a:ext>
                </a:extLst>
              </p:cNvPr>
              <p:cNvSpPr/>
              <p:nvPr/>
            </p:nvSpPr>
            <p:spPr>
              <a:xfrm>
                <a:off x="5590964" y="3655630"/>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B3C2AAC2-B3DF-1A52-6682-DEBE2D17BCFD}"/>
                  </a:ext>
                </a:extLst>
              </p:cNvPr>
              <p:cNvSpPr/>
              <p:nvPr/>
            </p:nvSpPr>
            <p:spPr>
              <a:xfrm>
                <a:off x="5583296" y="3973178"/>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grpSp>
        <mc:AlternateContent xmlns:mc="http://schemas.openxmlformats.org/markup-compatibility/2006" xmlns:a14="http://schemas.microsoft.com/office/drawing/2010/main">
          <mc:Choice Requires="a14">
            <p:sp>
              <p:nvSpPr>
                <p:cNvPr id="966" name="TextBox 965">
                  <a:extLst>
                    <a:ext uri="{FF2B5EF4-FFF2-40B4-BE49-F238E27FC236}">
                      <a16:creationId xmlns:a16="http://schemas.microsoft.com/office/drawing/2014/main" id="{0DA02F0B-83DE-0DBE-2762-26490013BCAB}"/>
                    </a:ext>
                  </a:extLst>
                </p:cNvPr>
                <p:cNvSpPr txBox="1"/>
                <p:nvPr/>
              </p:nvSpPr>
              <p:spPr>
                <a:xfrm>
                  <a:off x="5988098" y="5257594"/>
                  <a:ext cx="1672537" cy="420758"/>
                </a:xfrm>
                <a:prstGeom prst="rect">
                  <a:avLst/>
                </a:prstGeom>
                <a:noFill/>
              </p:spPr>
              <p:txBody>
                <a:bodyPr wrap="none" rtlCol="0">
                  <a:spAutoFit/>
                </a:bodyPr>
                <a:lstStyle/>
                <a:p>
                  <a:r>
                    <a:rPr lang="en-US" sz="1400"/>
                    <a:t>System load, </a:t>
                  </a:r>
                  <a14:m>
                    <m:oMath xmlns:m="http://schemas.openxmlformats.org/officeDocument/2006/math">
                      <m:r>
                        <a:rPr lang="en-US" sz="1400" b="0" i="1" smtClean="0">
                          <a:latin typeface="Cambria Math" panose="02040503050406030204" pitchFamily="18" charset="0"/>
                        </a:rPr>
                        <m:t>𝜌</m:t>
                      </m:r>
                    </m:oMath>
                  </a14:m>
                  <a:endParaRPr lang="en-US" sz="1400" b="0"/>
                </a:p>
              </p:txBody>
            </p:sp>
          </mc:Choice>
          <mc:Fallback xmlns="">
            <p:sp>
              <p:nvSpPr>
                <p:cNvPr id="966" name="TextBox 965">
                  <a:extLst>
                    <a:ext uri="{FF2B5EF4-FFF2-40B4-BE49-F238E27FC236}">
                      <a16:creationId xmlns:a16="http://schemas.microsoft.com/office/drawing/2014/main" id="{0DA02F0B-83DE-0DBE-2762-26490013BCAB}"/>
                    </a:ext>
                  </a:extLst>
                </p:cNvPr>
                <p:cNvSpPr txBox="1">
                  <a:spLocks noRot="1" noChangeAspect="1" noMove="1" noResize="1" noEditPoints="1" noAdjustHandles="1" noChangeArrowheads="1" noChangeShapeType="1" noTextEdit="1"/>
                </p:cNvSpPr>
                <p:nvPr/>
              </p:nvSpPr>
              <p:spPr>
                <a:xfrm>
                  <a:off x="5988098" y="5257594"/>
                  <a:ext cx="1672537" cy="420758"/>
                </a:xfrm>
                <a:prstGeom prst="rect">
                  <a:avLst/>
                </a:prstGeom>
                <a:blipFill>
                  <a:blip r:embed="rId5"/>
                  <a:stretch>
                    <a:fillRect l="-1091" t="-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7" name="TextBox 966">
                  <a:extLst>
                    <a:ext uri="{FF2B5EF4-FFF2-40B4-BE49-F238E27FC236}">
                      <a16:creationId xmlns:a16="http://schemas.microsoft.com/office/drawing/2014/main" id="{56AEBB0E-5454-AA11-B2F2-E0694E9D968A}"/>
                    </a:ext>
                  </a:extLst>
                </p:cNvPr>
                <p:cNvSpPr txBox="1"/>
                <p:nvPr/>
              </p:nvSpPr>
              <p:spPr>
                <a:xfrm rot="16200000">
                  <a:off x="3969910" y="3875060"/>
                  <a:ext cx="2491336" cy="637336"/>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xmlns="">
            <p:sp>
              <p:nvSpPr>
                <p:cNvPr id="967" name="TextBox 966">
                  <a:extLst>
                    <a:ext uri="{FF2B5EF4-FFF2-40B4-BE49-F238E27FC236}">
                      <a16:creationId xmlns:a16="http://schemas.microsoft.com/office/drawing/2014/main" id="{56AEBB0E-5454-AA11-B2F2-E0694E9D968A}"/>
                    </a:ext>
                  </a:extLst>
                </p:cNvPr>
                <p:cNvSpPr txBox="1">
                  <a:spLocks noRot="1" noChangeAspect="1" noMove="1" noResize="1" noEditPoints="1" noAdjustHandles="1" noChangeArrowheads="1" noChangeShapeType="1" noTextEdit="1"/>
                </p:cNvSpPr>
                <p:nvPr/>
              </p:nvSpPr>
              <p:spPr>
                <a:xfrm rot="16200000">
                  <a:off x="3969910" y="3875060"/>
                  <a:ext cx="2491336" cy="637336"/>
                </a:xfrm>
                <a:prstGeom prst="rect">
                  <a:avLst/>
                </a:prstGeom>
                <a:blipFill>
                  <a:blip r:embed="rId6"/>
                  <a:stretch>
                    <a:fillRect l="-952"/>
                  </a:stretch>
                </a:blipFill>
              </p:spPr>
              <p:txBody>
                <a:bodyPr/>
                <a:lstStyle/>
                <a:p>
                  <a:r>
                    <a:rPr lang="en-US">
                      <a:noFill/>
                    </a:rPr>
                    <a:t> </a:t>
                  </a:r>
                </a:p>
              </p:txBody>
            </p:sp>
          </mc:Fallback>
        </mc:AlternateContent>
      </p:grpSp>
      <p:grpSp>
        <p:nvGrpSpPr>
          <p:cNvPr id="997" name="Group 996">
            <a:extLst>
              <a:ext uri="{FF2B5EF4-FFF2-40B4-BE49-F238E27FC236}">
                <a16:creationId xmlns:a16="http://schemas.microsoft.com/office/drawing/2014/main" id="{ABEB63BF-0F51-4FF2-6AEF-1E052C947C72}"/>
              </a:ext>
            </a:extLst>
          </p:cNvPr>
          <p:cNvGrpSpPr/>
          <p:nvPr/>
        </p:nvGrpSpPr>
        <p:grpSpPr>
          <a:xfrm>
            <a:off x="6224474" y="817442"/>
            <a:ext cx="5211911" cy="1229439"/>
            <a:chOff x="2013626" y="3760896"/>
            <a:chExt cx="8060503" cy="1901393"/>
          </a:xfrm>
        </p:grpSpPr>
        <p:sp>
          <p:nvSpPr>
            <p:cNvPr id="998" name="Google Shape;793;p30">
              <a:extLst>
                <a:ext uri="{FF2B5EF4-FFF2-40B4-BE49-F238E27FC236}">
                  <a16:creationId xmlns:a16="http://schemas.microsoft.com/office/drawing/2014/main" id="{9C21A5D6-8DA6-98F6-60B3-D41717935710}"/>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99" name="Google Shape;794;p30">
              <a:extLst>
                <a:ext uri="{FF2B5EF4-FFF2-40B4-BE49-F238E27FC236}">
                  <a16:creationId xmlns:a16="http://schemas.microsoft.com/office/drawing/2014/main" id="{41ED5EC3-5A65-518B-80CF-DAA9A53B5B04}"/>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0" name="Google Shape;836;p30">
              <a:extLst>
                <a:ext uri="{FF2B5EF4-FFF2-40B4-BE49-F238E27FC236}">
                  <a16:creationId xmlns:a16="http://schemas.microsoft.com/office/drawing/2014/main" id="{3D2996A6-CD5F-8A43-DB95-FB7076A04D4F}"/>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3" name="Freeform 1002">
              <a:extLst>
                <a:ext uri="{FF2B5EF4-FFF2-40B4-BE49-F238E27FC236}">
                  <a16:creationId xmlns:a16="http://schemas.microsoft.com/office/drawing/2014/main" id="{4DDF3249-191C-56F2-319F-A6E5AB7B91AC}"/>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Google Shape;837;p30">
              <a:extLst>
                <a:ext uri="{FF2B5EF4-FFF2-40B4-BE49-F238E27FC236}">
                  <a16:creationId xmlns:a16="http://schemas.microsoft.com/office/drawing/2014/main" id="{0738F9B8-CD14-B11F-3AAE-E9D2F99B2F30}"/>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05" name="Google Shape;838;p30">
              <a:extLst>
                <a:ext uri="{FF2B5EF4-FFF2-40B4-BE49-F238E27FC236}">
                  <a16:creationId xmlns:a16="http://schemas.microsoft.com/office/drawing/2014/main" id="{F1130E13-CA8F-9BE2-A731-B9E5C3A6901D}"/>
                </a:ext>
              </a:extLst>
            </p:cNvPr>
            <p:cNvCxnSpPr>
              <a:stCxn id="1000" idx="0"/>
              <a:endCxn id="1004"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006" name="Google Shape;839;p30">
              <a:extLst>
                <a:ext uri="{FF2B5EF4-FFF2-40B4-BE49-F238E27FC236}">
                  <a16:creationId xmlns:a16="http://schemas.microsoft.com/office/drawing/2014/main" id="{2E5D88E9-B8D9-DDBE-229C-7DE75B657DD4}"/>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7" name="Google Shape;840;p30">
              <a:extLst>
                <a:ext uri="{FF2B5EF4-FFF2-40B4-BE49-F238E27FC236}">
                  <a16:creationId xmlns:a16="http://schemas.microsoft.com/office/drawing/2014/main" id="{2772DBDA-6107-87F8-794D-0B031FBCF557}"/>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08" name="Google Shape;841;p30">
              <a:extLst>
                <a:ext uri="{FF2B5EF4-FFF2-40B4-BE49-F238E27FC236}">
                  <a16:creationId xmlns:a16="http://schemas.microsoft.com/office/drawing/2014/main" id="{696C0A8F-B1DE-DCF4-352B-FB79F1DBE65D}"/>
                </a:ext>
              </a:extLst>
            </p:cNvPr>
            <p:cNvCxnSpPr>
              <a:stCxn id="1007" idx="2"/>
              <a:endCxn id="1006"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1009" name="Picture 2" descr="Cpu - Free electronics icons">
              <a:extLst>
                <a:ext uri="{FF2B5EF4-FFF2-40B4-BE49-F238E27FC236}">
                  <a16:creationId xmlns:a16="http://schemas.microsoft.com/office/drawing/2014/main" id="{56AED111-8A6C-6BFD-C522-75B3C36EA1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1010" name="Picture 1009" descr="Cpu - Free electronics icons">
              <a:extLst>
                <a:ext uri="{FF2B5EF4-FFF2-40B4-BE49-F238E27FC236}">
                  <a16:creationId xmlns:a16="http://schemas.microsoft.com/office/drawing/2014/main" id="{9CF581E6-83C9-D27D-6359-1F5956887B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1011" name="Picture 2" descr="Cpu - Free electronics icons">
              <a:extLst>
                <a:ext uri="{FF2B5EF4-FFF2-40B4-BE49-F238E27FC236}">
                  <a16:creationId xmlns:a16="http://schemas.microsoft.com/office/drawing/2014/main" id="{52819D5C-013E-E278-C6CF-540A5D0EA4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1012" name="Picture 2" descr="Cpu - Free electronics icons">
              <a:extLst>
                <a:ext uri="{FF2B5EF4-FFF2-40B4-BE49-F238E27FC236}">
                  <a16:creationId xmlns:a16="http://schemas.microsoft.com/office/drawing/2014/main" id="{4E150EB7-EA27-5BAF-80D6-B0B64E95C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1013" name="Picture 4" descr="Ram Memory icon in SVG, PNG formats">
              <a:extLst>
                <a:ext uri="{FF2B5EF4-FFF2-40B4-BE49-F238E27FC236}">
                  <a16:creationId xmlns:a16="http://schemas.microsoft.com/office/drawing/2014/main" id="{98EEE226-247F-4B33-6673-BE28DFB8F9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1014" name="Picture 4" descr="Ram Memory icon in SVG, PNG formats">
              <a:extLst>
                <a:ext uri="{FF2B5EF4-FFF2-40B4-BE49-F238E27FC236}">
                  <a16:creationId xmlns:a16="http://schemas.microsoft.com/office/drawing/2014/main" id="{85EF89AD-E558-55E0-F902-BF849FD0D3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1015" name="Picture 4" descr="Ram Memory icon in SVG, PNG formats">
              <a:extLst>
                <a:ext uri="{FF2B5EF4-FFF2-40B4-BE49-F238E27FC236}">
                  <a16:creationId xmlns:a16="http://schemas.microsoft.com/office/drawing/2014/main" id="{75D88A02-D43A-97A7-D8A7-55B1E61148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1016" name="Picture 4" descr="Ram Memory icon in SVG, PNG formats">
              <a:extLst>
                <a:ext uri="{FF2B5EF4-FFF2-40B4-BE49-F238E27FC236}">
                  <a16:creationId xmlns:a16="http://schemas.microsoft.com/office/drawing/2014/main" id="{C4E5789B-86AF-069A-AD35-67D6B70041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1017" name="Picture 2" descr="Cpu - Free electronics icons">
              <a:extLst>
                <a:ext uri="{FF2B5EF4-FFF2-40B4-BE49-F238E27FC236}">
                  <a16:creationId xmlns:a16="http://schemas.microsoft.com/office/drawing/2014/main" id="{A4B08948-BCA8-3DFF-E412-1DB9BA2973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1018" name="Picture 1017" descr="Cpu - Free electronics icons">
              <a:extLst>
                <a:ext uri="{FF2B5EF4-FFF2-40B4-BE49-F238E27FC236}">
                  <a16:creationId xmlns:a16="http://schemas.microsoft.com/office/drawing/2014/main" id="{B99826DF-0D09-5910-9244-D6496B1AA9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1019" name="Picture 2" descr="Cpu - Free electronics icons">
              <a:extLst>
                <a:ext uri="{FF2B5EF4-FFF2-40B4-BE49-F238E27FC236}">
                  <a16:creationId xmlns:a16="http://schemas.microsoft.com/office/drawing/2014/main" id="{2B9D91A7-C67E-7088-F5E6-D9C8728E15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1020" name="Picture 2" descr="Cpu - Free electronics icons">
              <a:extLst>
                <a:ext uri="{FF2B5EF4-FFF2-40B4-BE49-F238E27FC236}">
                  <a16:creationId xmlns:a16="http://schemas.microsoft.com/office/drawing/2014/main" id="{A4282C3F-F305-B667-5CF0-8A9BDCEEDF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1021" name="Picture 4" descr="Ram Memory icon in SVG, PNG formats">
              <a:extLst>
                <a:ext uri="{FF2B5EF4-FFF2-40B4-BE49-F238E27FC236}">
                  <a16:creationId xmlns:a16="http://schemas.microsoft.com/office/drawing/2014/main" id="{56E15C39-A413-201B-2F74-A09389E609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1022" name="Picture 4" descr="Ram Memory icon in SVG, PNG formats">
              <a:extLst>
                <a:ext uri="{FF2B5EF4-FFF2-40B4-BE49-F238E27FC236}">
                  <a16:creationId xmlns:a16="http://schemas.microsoft.com/office/drawing/2014/main" id="{7B3E4D66-BDFF-C21C-0A0B-5BC83709FC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1023" name="Picture 4" descr="Ram Memory icon in SVG, PNG formats">
              <a:extLst>
                <a:ext uri="{FF2B5EF4-FFF2-40B4-BE49-F238E27FC236}">
                  <a16:creationId xmlns:a16="http://schemas.microsoft.com/office/drawing/2014/main" id="{3BD71ABC-65D8-F31B-A041-F135117C94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1024" name="Picture 4" descr="Ram Memory icon in SVG, PNG formats">
              <a:extLst>
                <a:ext uri="{FF2B5EF4-FFF2-40B4-BE49-F238E27FC236}">
                  <a16:creationId xmlns:a16="http://schemas.microsoft.com/office/drawing/2014/main" id="{E883A0D2-6EDA-4DB3-1313-DE6F29571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1025" name="Group 1024">
              <a:extLst>
                <a:ext uri="{FF2B5EF4-FFF2-40B4-BE49-F238E27FC236}">
                  <a16:creationId xmlns:a16="http://schemas.microsoft.com/office/drawing/2014/main" id="{08FE0253-19D9-0E60-40CE-39C3975D1F89}"/>
                </a:ext>
              </a:extLst>
            </p:cNvPr>
            <p:cNvGrpSpPr/>
            <p:nvPr/>
          </p:nvGrpSpPr>
          <p:grpSpPr>
            <a:xfrm>
              <a:off x="5711721" y="3760896"/>
              <a:ext cx="615728" cy="1901393"/>
              <a:chOff x="7742861" y="4143582"/>
              <a:chExt cx="615728" cy="1901393"/>
            </a:xfrm>
          </p:grpSpPr>
          <mc:AlternateContent xmlns:mc="http://schemas.openxmlformats.org/markup-compatibility/2006" xmlns:a14="http://schemas.microsoft.com/office/drawing/2010/main">
            <mc:Choice Requires="a14">
              <p:sp>
                <p:nvSpPr>
                  <p:cNvPr id="1038" name="Google Shape;900;p32">
                    <a:extLst>
                      <a:ext uri="{FF2B5EF4-FFF2-40B4-BE49-F238E27FC236}">
                        <a16:creationId xmlns:a16="http://schemas.microsoft.com/office/drawing/2014/main" id="{670114AD-B14A-B301-652D-0D41ED01D665}"/>
                      </a:ext>
                    </a:extLst>
                  </p:cNvPr>
                  <p:cNvSpPr txBox="1"/>
                  <p:nvPr/>
                </p:nvSpPr>
                <p:spPr>
                  <a:xfrm>
                    <a:off x="7760359" y="4143582"/>
                    <a:ext cx="598230"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1038" name="Google Shape;900;p32">
                    <a:extLst>
                      <a:ext uri="{FF2B5EF4-FFF2-40B4-BE49-F238E27FC236}">
                        <a16:creationId xmlns:a16="http://schemas.microsoft.com/office/drawing/2014/main" id="{670114AD-B14A-B301-652D-0D41ED01D665}"/>
                      </a:ext>
                    </a:extLst>
                  </p:cNvPr>
                  <p:cNvSpPr txBox="1">
                    <a:spLocks noRot="1" noChangeAspect="1" noMove="1" noResize="1" noEditPoints="1" noAdjustHandles="1" noChangeArrowheads="1" noChangeShapeType="1" noTextEdit="1"/>
                  </p:cNvSpPr>
                  <p:nvPr/>
                </p:nvSpPr>
                <p:spPr>
                  <a:xfrm>
                    <a:off x="7760359" y="4143582"/>
                    <a:ext cx="598230" cy="443694"/>
                  </a:xfrm>
                  <a:prstGeom prst="rect">
                    <a:avLst/>
                  </a:prstGeom>
                  <a:blipFill>
                    <a:blip r:embed="rId15"/>
                    <a:stretch>
                      <a:fillRect r="-3125" b="-1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9" name="Google Shape;900;p32">
                    <a:extLst>
                      <a:ext uri="{FF2B5EF4-FFF2-40B4-BE49-F238E27FC236}">
                        <a16:creationId xmlns:a16="http://schemas.microsoft.com/office/drawing/2014/main" id="{05C62E0E-0B86-BBFF-5287-F6BB373EFB56}"/>
                      </a:ext>
                    </a:extLst>
                  </p:cNvPr>
                  <p:cNvSpPr txBox="1"/>
                  <p:nvPr/>
                </p:nvSpPr>
                <p:spPr>
                  <a:xfrm>
                    <a:off x="7742861" y="5601281"/>
                    <a:ext cx="598233"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1039" name="Google Shape;900;p32">
                    <a:extLst>
                      <a:ext uri="{FF2B5EF4-FFF2-40B4-BE49-F238E27FC236}">
                        <a16:creationId xmlns:a16="http://schemas.microsoft.com/office/drawing/2014/main" id="{05C62E0E-0B86-BBFF-5287-F6BB373EFB56}"/>
                      </a:ext>
                    </a:extLst>
                  </p:cNvPr>
                  <p:cNvSpPr txBox="1">
                    <a:spLocks noRot="1" noChangeAspect="1" noMove="1" noResize="1" noEditPoints="1" noAdjustHandles="1" noChangeArrowheads="1" noChangeShapeType="1" noTextEdit="1"/>
                  </p:cNvSpPr>
                  <p:nvPr/>
                </p:nvSpPr>
                <p:spPr>
                  <a:xfrm>
                    <a:off x="7742861" y="5601281"/>
                    <a:ext cx="598233" cy="443694"/>
                  </a:xfrm>
                  <a:prstGeom prst="rect">
                    <a:avLst/>
                  </a:prstGeom>
                  <a:blipFill>
                    <a:blip r:embed="rId16"/>
                    <a:stretch>
                      <a:fillRect r="-6452" b="-17391"/>
                    </a:stretch>
                  </a:blipFill>
                  <a:ln>
                    <a:noFill/>
                  </a:ln>
                </p:spPr>
                <p:txBody>
                  <a:bodyPr/>
                  <a:lstStyle/>
                  <a:p>
                    <a:r>
                      <a:rPr lang="en-US">
                        <a:noFill/>
                      </a:rPr>
                      <a:t> </a:t>
                    </a:r>
                  </a:p>
                </p:txBody>
              </p:sp>
            </mc:Fallback>
          </mc:AlternateContent>
        </p:grpSp>
        <p:pic>
          <p:nvPicPr>
            <p:cNvPr id="1026" name="Picture 2" descr="Cpu - Free electronics icons">
              <a:extLst>
                <a:ext uri="{FF2B5EF4-FFF2-40B4-BE49-F238E27FC236}">
                  <a16:creationId xmlns:a16="http://schemas.microsoft.com/office/drawing/2014/main" id="{E7BFD55D-AA57-423A-A522-78DA801BF0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1027" name="Picture 2" descr="Cpu - Free electronics icons">
              <a:extLst>
                <a:ext uri="{FF2B5EF4-FFF2-40B4-BE49-F238E27FC236}">
                  <a16:creationId xmlns:a16="http://schemas.microsoft.com/office/drawing/2014/main" id="{78589A81-26DC-888C-F001-DAC9C5AEDA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1028" name="Picture 4" descr="Ram Memory icon in SVG, PNG formats">
              <a:extLst>
                <a:ext uri="{FF2B5EF4-FFF2-40B4-BE49-F238E27FC236}">
                  <a16:creationId xmlns:a16="http://schemas.microsoft.com/office/drawing/2014/main" id="{A8E75ADF-B972-6ADB-2C40-70A496833D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1029" name="Picture 4" descr="Ram Memory icon in SVG, PNG formats">
              <a:extLst>
                <a:ext uri="{FF2B5EF4-FFF2-40B4-BE49-F238E27FC236}">
                  <a16:creationId xmlns:a16="http://schemas.microsoft.com/office/drawing/2014/main" id="{A9924D8E-E692-4CA5-FB56-BBB926D37F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1030" name="Rectangle 1029">
              <a:extLst>
                <a:ext uri="{FF2B5EF4-FFF2-40B4-BE49-F238E27FC236}">
                  <a16:creationId xmlns:a16="http://schemas.microsoft.com/office/drawing/2014/main" id="{D0B40C60-66DC-4252-C525-1080E6614C5B}"/>
                </a:ext>
              </a:extLst>
            </p:cNvPr>
            <p:cNvSpPr/>
            <p:nvPr/>
          </p:nvSpPr>
          <p:spPr>
            <a:xfrm>
              <a:off x="2036919" y="4276642"/>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2" descr="Cpu - Free electronics icons">
              <a:extLst>
                <a:ext uri="{FF2B5EF4-FFF2-40B4-BE49-F238E27FC236}">
                  <a16:creationId xmlns:a16="http://schemas.microsoft.com/office/drawing/2014/main" id="{8C168FD2-7AF7-378A-2299-9BFDBB3B9E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1032" name="Picture 2" descr="Cpu - Free electronics icons">
              <a:extLst>
                <a:ext uri="{FF2B5EF4-FFF2-40B4-BE49-F238E27FC236}">
                  <a16:creationId xmlns:a16="http://schemas.microsoft.com/office/drawing/2014/main" id="{CEA33D3F-8373-5BD8-246B-85DF9CFD5A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1033" name="Picture 4" descr="Ram Memory icon in SVG, PNG formats">
              <a:extLst>
                <a:ext uri="{FF2B5EF4-FFF2-40B4-BE49-F238E27FC236}">
                  <a16:creationId xmlns:a16="http://schemas.microsoft.com/office/drawing/2014/main" id="{8FD5F3F5-3E0E-0262-AE26-0E6383A52D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1034" name="Picture 4" descr="Ram Memory icon in SVG, PNG formats">
              <a:extLst>
                <a:ext uri="{FF2B5EF4-FFF2-40B4-BE49-F238E27FC236}">
                  <a16:creationId xmlns:a16="http://schemas.microsoft.com/office/drawing/2014/main" id="{7491E9B0-8AA8-838E-6D1D-1E4BD84BFA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1035" name="Rectangle 1034">
              <a:extLst>
                <a:ext uri="{FF2B5EF4-FFF2-40B4-BE49-F238E27FC236}">
                  <a16:creationId xmlns:a16="http://schemas.microsoft.com/office/drawing/2014/main" id="{7DA60EF1-6034-0B56-EFAF-FB26569B5DEC}"/>
                </a:ext>
              </a:extLst>
            </p:cNvPr>
            <p:cNvSpPr/>
            <p:nvPr/>
          </p:nvSpPr>
          <p:spPr>
            <a:xfrm>
              <a:off x="3112709" y="4281130"/>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A360DAAB-93EC-76E3-BAAD-B9B37C45FB49}"/>
                </a:ext>
              </a:extLst>
            </p:cNvPr>
            <p:cNvSpPr/>
            <p:nvPr/>
          </p:nvSpPr>
          <p:spPr>
            <a:xfrm>
              <a:off x="4188504" y="4289899"/>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1036">
              <a:extLst>
                <a:ext uri="{FF2B5EF4-FFF2-40B4-BE49-F238E27FC236}">
                  <a16:creationId xmlns:a16="http://schemas.microsoft.com/office/drawing/2014/main" id="{2FFFDC4E-9CDD-32AC-4586-C18870FA50CC}"/>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2DD15001-BDAC-6C83-E510-48A10F4D3F36}"/>
              </a:ext>
            </a:extLst>
          </p:cNvPr>
          <p:cNvGrpSpPr/>
          <p:nvPr/>
        </p:nvGrpSpPr>
        <p:grpSpPr>
          <a:xfrm>
            <a:off x="193207" y="2953197"/>
            <a:ext cx="3284363" cy="2454992"/>
            <a:chOff x="144123" y="1303860"/>
            <a:chExt cx="4178404" cy="3123269"/>
          </a:xfrm>
        </p:grpSpPr>
        <p:sp>
          <p:nvSpPr>
            <p:cNvPr id="2" name="Freeform 1">
              <a:extLst>
                <a:ext uri="{FF2B5EF4-FFF2-40B4-BE49-F238E27FC236}">
                  <a16:creationId xmlns:a16="http://schemas.microsoft.com/office/drawing/2014/main" id="{A9497F80-1390-D47F-C042-41E9CA908167}"/>
                </a:ext>
              </a:extLst>
            </p:cNvPr>
            <p:cNvSpPr/>
            <p:nvPr/>
          </p:nvSpPr>
          <p:spPr>
            <a:xfrm>
              <a:off x="516565" y="2202676"/>
              <a:ext cx="2775207" cy="1611665"/>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11;p27">
              <a:extLst>
                <a:ext uri="{FF2B5EF4-FFF2-40B4-BE49-F238E27FC236}">
                  <a16:creationId xmlns:a16="http://schemas.microsoft.com/office/drawing/2014/main" id="{4DD14C2A-C5FB-E917-4F56-686C019C18C3}"/>
                </a:ext>
              </a:extLst>
            </p:cNvPr>
            <p:cNvSpPr/>
            <p:nvPr/>
          </p:nvSpPr>
          <p:spPr>
            <a:xfrm>
              <a:off x="1360311" y="2940169"/>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 name="Google Shape;712;p27">
              <a:extLst>
                <a:ext uri="{FF2B5EF4-FFF2-40B4-BE49-F238E27FC236}">
                  <a16:creationId xmlns:a16="http://schemas.microsoft.com/office/drawing/2014/main" id="{09FC86A6-68BD-2AA1-346D-1704C7962A1A}"/>
                </a:ext>
              </a:extLst>
            </p:cNvPr>
            <p:cNvCxnSpPr/>
            <p:nvPr/>
          </p:nvCxnSpPr>
          <p:spPr>
            <a:xfrm rot="10800000">
              <a:off x="505951" y="1850360"/>
              <a:ext cx="0" cy="1962613"/>
            </a:xfrm>
            <a:prstGeom prst="straightConnector1">
              <a:avLst/>
            </a:prstGeom>
            <a:noFill/>
            <a:ln w="9525" cap="flat" cmpd="sng">
              <a:solidFill>
                <a:schemeClr val="dk2"/>
              </a:solidFill>
              <a:prstDash val="solid"/>
              <a:round/>
              <a:headEnd type="none" w="med" len="med"/>
              <a:tailEnd type="triangle" w="med" len="med"/>
            </a:ln>
          </p:spPr>
        </p:cxnSp>
        <p:cxnSp>
          <p:nvCxnSpPr>
            <p:cNvPr id="5" name="Google Shape;713;p27">
              <a:extLst>
                <a:ext uri="{FF2B5EF4-FFF2-40B4-BE49-F238E27FC236}">
                  <a16:creationId xmlns:a16="http://schemas.microsoft.com/office/drawing/2014/main" id="{D50795AB-5E9B-189B-A59E-C1F55BD56F4B}"/>
                </a:ext>
              </a:extLst>
            </p:cNvPr>
            <p:cNvCxnSpPr/>
            <p:nvPr/>
          </p:nvCxnSpPr>
          <p:spPr>
            <a:xfrm>
              <a:off x="523849" y="3812973"/>
              <a:ext cx="3577324"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 name="Google Shape;714;p27">
                  <a:extLst>
                    <a:ext uri="{FF2B5EF4-FFF2-40B4-BE49-F238E27FC236}">
                      <a16:creationId xmlns:a16="http://schemas.microsoft.com/office/drawing/2014/main" id="{AFD03A47-D86D-A014-B03C-FEB9D80D4F22}"/>
                    </a:ext>
                  </a:extLst>
                </p:cNvPr>
                <p:cNvSpPr txBox="1"/>
                <p:nvPr/>
              </p:nvSpPr>
              <p:spPr>
                <a:xfrm>
                  <a:off x="144123" y="1303860"/>
                  <a:ext cx="44900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m:oMathPara>
                  </a14:m>
                  <a:endParaRPr lang="en-US" b="0" i="1" dirty="0">
                    <a:solidFill>
                      <a:srgbClr val="C00000"/>
                    </a:solidFill>
                    <a:latin typeface="Cambria Math" panose="02040503050406030204" pitchFamily="18" charset="0"/>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m:oMathPara>
                  </a14:m>
                  <a:endParaRPr lang="en-US" dirty="0">
                    <a:solidFill>
                      <a:schemeClr val="dk1"/>
                    </a:solidFill>
                    <a:latin typeface="Cabin"/>
                    <a:ea typeface="Cabin"/>
                    <a:cs typeface="Cabin"/>
                    <a:sym typeface="Cabin"/>
                  </a:endParaRPr>
                </a:p>
              </p:txBody>
            </p:sp>
          </mc:Choice>
          <mc:Fallback xmlns="">
            <p:sp>
              <p:nvSpPr>
                <p:cNvPr id="6" name="Google Shape;714;p27">
                  <a:extLst>
                    <a:ext uri="{FF2B5EF4-FFF2-40B4-BE49-F238E27FC236}">
                      <a16:creationId xmlns:a16="http://schemas.microsoft.com/office/drawing/2014/main" id="{AFD03A47-D86D-A014-B03C-FEB9D80D4F22}"/>
                    </a:ext>
                  </a:extLst>
                </p:cNvPr>
                <p:cNvSpPr txBox="1">
                  <a:spLocks noRot="1" noChangeAspect="1" noMove="1" noResize="1" noEditPoints="1" noAdjustHandles="1" noChangeArrowheads="1" noChangeShapeType="1" noTextEdit="1"/>
                </p:cNvSpPr>
                <p:nvPr/>
              </p:nvSpPr>
              <p:spPr>
                <a:xfrm>
                  <a:off x="144123" y="1303860"/>
                  <a:ext cx="449001" cy="615523"/>
                </a:xfrm>
                <a:prstGeom prst="rect">
                  <a:avLst/>
                </a:prstGeom>
                <a:blipFill>
                  <a:blip r:embed="rId18"/>
                  <a:stretch>
                    <a:fillRect b="-128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715;p27">
                  <a:extLst>
                    <a:ext uri="{FF2B5EF4-FFF2-40B4-BE49-F238E27FC236}">
                      <a16:creationId xmlns:a16="http://schemas.microsoft.com/office/drawing/2014/main" id="{BCFCD037-D88B-96DB-396D-FEA3CCC1016A}"/>
                    </a:ext>
                  </a:extLst>
                </p:cNvPr>
                <p:cNvSpPr txBox="1"/>
                <p:nvPr/>
              </p:nvSpPr>
              <p:spPr>
                <a:xfrm>
                  <a:off x="3785065" y="3811606"/>
                  <a:ext cx="5374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m:oMathPara>
                  </a14:m>
                  <a:endParaRPr lang="en-US" b="0" i="1" dirty="0">
                    <a:solidFill>
                      <a:srgbClr val="C00000"/>
                    </a:solidFill>
                    <a:latin typeface="Cambria Math" panose="02040503050406030204" pitchFamily="18" charset="0"/>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m:oMathPara>
                  </a14:m>
                  <a:endParaRPr lang="en-US" dirty="0">
                    <a:solidFill>
                      <a:schemeClr val="dk1"/>
                    </a:solidFill>
                    <a:latin typeface="Cabin"/>
                    <a:ea typeface="Cabin"/>
                    <a:cs typeface="Cabin"/>
                    <a:sym typeface="Cabin"/>
                  </a:endParaRPr>
                </a:p>
              </p:txBody>
            </p:sp>
          </mc:Choice>
          <mc:Fallback xmlns="">
            <p:sp>
              <p:nvSpPr>
                <p:cNvPr id="7" name="Google Shape;715;p27">
                  <a:extLst>
                    <a:ext uri="{FF2B5EF4-FFF2-40B4-BE49-F238E27FC236}">
                      <a16:creationId xmlns:a16="http://schemas.microsoft.com/office/drawing/2014/main" id="{BCFCD037-D88B-96DB-396D-FEA3CCC1016A}"/>
                    </a:ext>
                  </a:extLst>
                </p:cNvPr>
                <p:cNvSpPr txBox="1">
                  <a:spLocks noRot="1" noChangeAspect="1" noMove="1" noResize="1" noEditPoints="1" noAdjustHandles="1" noChangeArrowheads="1" noChangeShapeType="1" noTextEdit="1"/>
                </p:cNvSpPr>
                <p:nvPr/>
              </p:nvSpPr>
              <p:spPr>
                <a:xfrm>
                  <a:off x="3785065" y="3811606"/>
                  <a:ext cx="537462" cy="615523"/>
                </a:xfrm>
                <a:prstGeom prst="rect">
                  <a:avLst/>
                </a:prstGeom>
                <a:blipFill>
                  <a:blip r:embed="rId19"/>
                  <a:stretch>
                    <a:fillRect b="-15385"/>
                  </a:stretch>
                </a:blipFill>
                <a:ln>
                  <a:noFill/>
                </a:ln>
              </p:spPr>
              <p:txBody>
                <a:bodyPr/>
                <a:lstStyle/>
                <a:p>
                  <a:r>
                    <a:rPr lang="en-US">
                      <a:noFill/>
                    </a:rPr>
                    <a:t> </a:t>
                  </a:r>
                </a:p>
              </p:txBody>
            </p:sp>
          </mc:Fallback>
        </mc:AlternateContent>
        <p:sp>
          <p:nvSpPr>
            <p:cNvPr id="8" name="Google Shape;711;p27">
              <a:extLst>
                <a:ext uri="{FF2B5EF4-FFF2-40B4-BE49-F238E27FC236}">
                  <a16:creationId xmlns:a16="http://schemas.microsoft.com/office/drawing/2014/main" id="{FFAD4AEC-66B1-2A1B-3927-0358296D9399}"/>
                </a:ext>
              </a:extLst>
            </p:cNvPr>
            <p:cNvSpPr/>
            <p:nvPr/>
          </p:nvSpPr>
          <p:spPr>
            <a:xfrm>
              <a:off x="439432" y="2943051"/>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 name="Google Shape;711;p27">
              <a:extLst>
                <a:ext uri="{FF2B5EF4-FFF2-40B4-BE49-F238E27FC236}">
                  <a16:creationId xmlns:a16="http://schemas.microsoft.com/office/drawing/2014/main" id="{7DEDAFFC-18A0-15EB-6EF7-E92667F98DCE}"/>
                </a:ext>
              </a:extLst>
            </p:cNvPr>
            <p:cNvSpPr/>
            <p:nvPr/>
          </p:nvSpPr>
          <p:spPr>
            <a:xfrm>
              <a:off x="439432"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 name="Google Shape;711;p27">
              <a:extLst>
                <a:ext uri="{FF2B5EF4-FFF2-40B4-BE49-F238E27FC236}">
                  <a16:creationId xmlns:a16="http://schemas.microsoft.com/office/drawing/2014/main" id="{EBC91DBA-ECF2-E458-7748-4F93D8801140}"/>
                </a:ext>
              </a:extLst>
            </p:cNvPr>
            <p:cNvSpPr/>
            <p:nvPr/>
          </p:nvSpPr>
          <p:spPr>
            <a:xfrm>
              <a:off x="1368258"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 name="Google Shape;711;p27">
              <a:extLst>
                <a:ext uri="{FF2B5EF4-FFF2-40B4-BE49-F238E27FC236}">
                  <a16:creationId xmlns:a16="http://schemas.microsoft.com/office/drawing/2014/main" id="{6FA5A1B1-740D-6800-BB78-CFD5F8643AAD}"/>
                </a:ext>
              </a:extLst>
            </p:cNvPr>
            <p:cNvSpPr/>
            <p:nvPr/>
          </p:nvSpPr>
          <p:spPr>
            <a:xfrm>
              <a:off x="2297084"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9" name="Google Shape;711;p27">
              <a:extLst>
                <a:ext uri="{FF2B5EF4-FFF2-40B4-BE49-F238E27FC236}">
                  <a16:creationId xmlns:a16="http://schemas.microsoft.com/office/drawing/2014/main" id="{652386A8-FCA3-DCDF-964F-5D8E7DADDD06}"/>
                </a:ext>
              </a:extLst>
            </p:cNvPr>
            <p:cNvSpPr/>
            <p:nvPr/>
          </p:nvSpPr>
          <p:spPr>
            <a:xfrm>
              <a:off x="3225911"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 name="Google Shape;711;p27">
              <a:extLst>
                <a:ext uri="{FF2B5EF4-FFF2-40B4-BE49-F238E27FC236}">
                  <a16:creationId xmlns:a16="http://schemas.microsoft.com/office/drawing/2014/main" id="{0D30C193-0EE7-2D35-34EA-18D285BC9794}"/>
                </a:ext>
              </a:extLst>
            </p:cNvPr>
            <p:cNvSpPr/>
            <p:nvPr/>
          </p:nvSpPr>
          <p:spPr>
            <a:xfrm>
              <a:off x="439432" y="2145263"/>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706;p27">
              <a:extLst>
                <a:ext uri="{FF2B5EF4-FFF2-40B4-BE49-F238E27FC236}">
                  <a16:creationId xmlns:a16="http://schemas.microsoft.com/office/drawing/2014/main" id="{1A84A830-807E-0DAA-5BDC-D393A2C13381}"/>
                </a:ext>
              </a:extLst>
            </p:cNvPr>
            <p:cNvSpPr/>
            <p:nvPr/>
          </p:nvSpPr>
          <p:spPr>
            <a:xfrm>
              <a:off x="2293153" y="3363216"/>
              <a:ext cx="127139" cy="12714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0" name="Google Shape;773;p29">
                  <a:extLst>
                    <a:ext uri="{FF2B5EF4-FFF2-40B4-BE49-F238E27FC236}">
                      <a16:creationId xmlns:a16="http://schemas.microsoft.com/office/drawing/2014/main" id="{4CE0BA35-0352-0D63-E4F9-14D60F65A15B}"/>
                    </a:ext>
                  </a:extLst>
                </p:cNvPr>
                <p:cNvSpPr txBox="1"/>
                <p:nvPr/>
              </p:nvSpPr>
              <p:spPr>
                <a:xfrm>
                  <a:off x="2245003" y="2871521"/>
                  <a:ext cx="722588" cy="400144"/>
                </a:xfrm>
                <a:prstGeom prst="rect">
                  <a:avLst/>
                </a:prstGeom>
                <a:noFill/>
                <a:ln>
                  <a:noFill/>
                </a:ln>
              </p:spPr>
              <p:txBody>
                <a:bodyPr spcFirstLastPara="1" wrap="square" lIns="91425" tIns="91425" rIns="91425" bIns="91425" anchor="t" anchorCtr="0">
                  <a:spAutoFit/>
                </a:bodyPr>
                <a:lstStyle/>
                <a:p>
                  <a:pPr/>
                  <a14:m>
                    <m:oMathPara xmlns:m="http://schemas.openxmlformats.org/officeDocument/2006/math">
                      <m:oMathParaPr>
                        <m:jc m:val="centerGroup"/>
                      </m:oMathParaPr>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m:oMathPara>
                  </a14:m>
                  <a:endParaRPr lang="ar-AE" dirty="0">
                    <a:solidFill>
                      <a:srgbClr val="7030A0"/>
                    </a:solidFill>
                    <a:latin typeface="Cabin"/>
                    <a:ea typeface="Cabin"/>
                    <a:cs typeface="Cabin"/>
                    <a:sym typeface="Cabin"/>
                  </a:endParaRPr>
                </a:p>
              </p:txBody>
            </p:sp>
          </mc:Choice>
          <mc:Fallback xmlns="">
            <p:sp>
              <p:nvSpPr>
                <p:cNvPr id="40" name="Google Shape;773;p29">
                  <a:extLst>
                    <a:ext uri="{FF2B5EF4-FFF2-40B4-BE49-F238E27FC236}">
                      <a16:creationId xmlns:a16="http://schemas.microsoft.com/office/drawing/2014/main" id="{4CE0BA35-0352-0D63-E4F9-14D60F65A15B}"/>
                    </a:ext>
                  </a:extLst>
                </p:cNvPr>
                <p:cNvSpPr txBox="1">
                  <a:spLocks noRot="1" noChangeAspect="1" noMove="1" noResize="1" noEditPoints="1" noAdjustHandles="1" noChangeArrowheads="1" noChangeShapeType="1" noTextEdit="1"/>
                </p:cNvSpPr>
                <p:nvPr/>
              </p:nvSpPr>
              <p:spPr>
                <a:xfrm>
                  <a:off x="2245003" y="2871521"/>
                  <a:ext cx="722588" cy="400144"/>
                </a:xfrm>
                <a:prstGeom prst="rect">
                  <a:avLst/>
                </a:prstGeom>
                <a:blipFill>
                  <a:blip r:embed="rId20"/>
                  <a:stretch>
                    <a:fillRect b="-26923"/>
                  </a:stretch>
                </a:blipFill>
                <a:ln>
                  <a:noFill/>
                </a:ln>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E11C10AB-5947-3614-4746-C5C6B78E4AD2}"/>
                </a:ext>
              </a:extLst>
            </p:cNvPr>
            <p:cNvGrpSpPr/>
            <p:nvPr/>
          </p:nvGrpSpPr>
          <p:grpSpPr>
            <a:xfrm>
              <a:off x="560982" y="3204634"/>
              <a:ext cx="2849462" cy="563140"/>
              <a:chOff x="802560" y="3165280"/>
              <a:chExt cx="2849462" cy="563140"/>
            </a:xfrm>
          </p:grpSpPr>
          <p:cxnSp>
            <p:nvCxnSpPr>
              <p:cNvPr id="43" name="Straight Arrow Connector 42">
                <a:extLst>
                  <a:ext uri="{FF2B5EF4-FFF2-40B4-BE49-F238E27FC236}">
                    <a16:creationId xmlns:a16="http://schemas.microsoft.com/office/drawing/2014/main" id="{91366847-0957-BFFD-12AD-E83623312E50}"/>
                  </a:ext>
                </a:extLst>
              </p:cNvPr>
              <p:cNvCxnSpPr>
                <a:cxnSpLocks/>
              </p:cNvCxnSpPr>
              <p:nvPr/>
            </p:nvCxnSpPr>
            <p:spPr>
              <a:xfrm flipV="1">
                <a:off x="802560" y="3165280"/>
                <a:ext cx="2849462" cy="563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Google Shape;719;p27">
                <a:extLst>
                  <a:ext uri="{FF2B5EF4-FFF2-40B4-BE49-F238E27FC236}">
                    <a16:creationId xmlns:a16="http://schemas.microsoft.com/office/drawing/2014/main" id="{B7311D57-5392-8846-0036-540C064F7D11}"/>
                  </a:ext>
                </a:extLst>
              </p:cNvPr>
              <p:cNvSpPr/>
              <p:nvPr/>
            </p:nvSpPr>
            <p:spPr>
              <a:xfrm>
                <a:off x="2710345" y="3274532"/>
                <a:ext cx="127138" cy="12713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grpSp>
        <p:nvGrpSpPr>
          <p:cNvPr id="1047" name="Group 1046">
            <a:extLst>
              <a:ext uri="{FF2B5EF4-FFF2-40B4-BE49-F238E27FC236}">
                <a16:creationId xmlns:a16="http://schemas.microsoft.com/office/drawing/2014/main" id="{1075BE32-D5C3-E0DD-3A63-94D32FDC4D06}"/>
              </a:ext>
            </a:extLst>
          </p:cNvPr>
          <p:cNvGrpSpPr/>
          <p:nvPr/>
        </p:nvGrpSpPr>
        <p:grpSpPr>
          <a:xfrm>
            <a:off x="3707523" y="3550012"/>
            <a:ext cx="4086752" cy="897713"/>
            <a:chOff x="5175469" y="4299642"/>
            <a:chExt cx="6346119" cy="1394015"/>
          </a:xfrm>
        </p:grpSpPr>
        <p:cxnSp>
          <p:nvCxnSpPr>
            <p:cNvPr id="1048" name="Google Shape;838;p30">
              <a:extLst>
                <a:ext uri="{FF2B5EF4-FFF2-40B4-BE49-F238E27FC236}">
                  <a16:creationId xmlns:a16="http://schemas.microsoft.com/office/drawing/2014/main" id="{7E535EEB-ED43-DD80-7964-566A0D4A2AFA}"/>
                </a:ext>
              </a:extLst>
            </p:cNvPr>
            <p:cNvCxnSpPr>
              <a:cxnSpLocks/>
              <a:stCxn id="1088" idx="0"/>
              <a:endCxn id="1054" idx="2"/>
            </p:cNvCxnSpPr>
            <p:nvPr/>
          </p:nvCxnSpPr>
          <p:spPr>
            <a:xfrm rot="5400000" flipH="1" flipV="1">
              <a:off x="6928046" y="4423034"/>
              <a:ext cx="300258" cy="476728"/>
            </a:xfrm>
            <a:prstGeom prst="curvedConnector2">
              <a:avLst/>
            </a:prstGeom>
            <a:noFill/>
            <a:ln w="9525" cap="flat" cmpd="sng">
              <a:solidFill>
                <a:schemeClr val="dk2"/>
              </a:solidFill>
              <a:prstDash val="solid"/>
              <a:round/>
              <a:headEnd type="none" w="med" len="med"/>
              <a:tailEnd type="triangle" w="med" len="med"/>
            </a:ln>
          </p:spPr>
        </p:cxnSp>
        <p:cxnSp>
          <p:nvCxnSpPr>
            <p:cNvPr id="1049" name="Google Shape;841;p30">
              <a:extLst>
                <a:ext uri="{FF2B5EF4-FFF2-40B4-BE49-F238E27FC236}">
                  <a16:creationId xmlns:a16="http://schemas.microsoft.com/office/drawing/2014/main" id="{6E27D18B-4B41-A78A-A6FF-228D655AB9CE}"/>
                </a:ext>
              </a:extLst>
            </p:cNvPr>
            <p:cNvCxnSpPr>
              <a:cxnSpLocks/>
              <a:stCxn id="1073" idx="2"/>
              <a:endCxn id="1058" idx="6"/>
            </p:cNvCxnSpPr>
            <p:nvPr/>
          </p:nvCxnSpPr>
          <p:spPr>
            <a:xfrm rot="5400000">
              <a:off x="9287050" y="4876206"/>
              <a:ext cx="387004" cy="843498"/>
            </a:xfrm>
            <a:prstGeom prst="curvedConnector2">
              <a:avLst/>
            </a:prstGeom>
            <a:noFill/>
            <a:ln w="9525" cap="flat" cmpd="sng">
              <a:solidFill>
                <a:schemeClr val="dk2"/>
              </a:solidFill>
              <a:prstDash val="solid"/>
              <a:round/>
              <a:headEnd type="none" w="med" len="med"/>
              <a:tailEnd type="triangle" w="med" len="med"/>
            </a:ln>
          </p:spPr>
        </p:cxnSp>
        <p:grpSp>
          <p:nvGrpSpPr>
            <p:cNvPr id="1052" name="Group 1051">
              <a:extLst>
                <a:ext uri="{FF2B5EF4-FFF2-40B4-BE49-F238E27FC236}">
                  <a16:creationId xmlns:a16="http://schemas.microsoft.com/office/drawing/2014/main" id="{31A9E3B7-3644-4B6E-F1FA-B4EB31B15151}"/>
                </a:ext>
              </a:extLst>
            </p:cNvPr>
            <p:cNvGrpSpPr/>
            <p:nvPr/>
          </p:nvGrpSpPr>
          <p:grpSpPr>
            <a:xfrm>
              <a:off x="5175469" y="4696039"/>
              <a:ext cx="1719575" cy="563941"/>
              <a:chOff x="5175469" y="4696039"/>
              <a:chExt cx="1719575" cy="563941"/>
            </a:xfrm>
          </p:grpSpPr>
          <p:sp>
            <p:nvSpPr>
              <p:cNvPr id="1087" name="Google Shape;794;p30">
                <a:extLst>
                  <a:ext uri="{FF2B5EF4-FFF2-40B4-BE49-F238E27FC236}">
                    <a16:creationId xmlns:a16="http://schemas.microsoft.com/office/drawing/2014/main" id="{D32938E5-B7AE-E609-A5ED-FF6723E348EB}"/>
                  </a:ext>
                </a:extLst>
              </p:cNvPr>
              <p:cNvSpPr/>
              <p:nvPr/>
            </p:nvSpPr>
            <p:spPr>
              <a:xfrm>
                <a:off x="5175469" y="4696039"/>
                <a:ext cx="165353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88" name="Google Shape;836;p30">
                <a:extLst>
                  <a:ext uri="{FF2B5EF4-FFF2-40B4-BE49-F238E27FC236}">
                    <a16:creationId xmlns:a16="http://schemas.microsoft.com/office/drawing/2014/main" id="{B518A8B0-CDDB-B0F4-A09F-0F55B4136CD6}"/>
                  </a:ext>
                </a:extLst>
              </p:cNvPr>
              <p:cNvSpPr/>
              <p:nvPr/>
            </p:nvSpPr>
            <p:spPr>
              <a:xfrm>
                <a:off x="6784577"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89" name="Google Shape;839;p30">
                <a:extLst>
                  <a:ext uri="{FF2B5EF4-FFF2-40B4-BE49-F238E27FC236}">
                    <a16:creationId xmlns:a16="http://schemas.microsoft.com/office/drawing/2014/main" id="{78990CAF-664F-BE40-B006-ED62FABBA3C3}"/>
                  </a:ext>
                </a:extLst>
              </p:cNvPr>
              <p:cNvSpPr/>
              <p:nvPr/>
            </p:nvSpPr>
            <p:spPr>
              <a:xfrm>
                <a:off x="6784577"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90" name="Picture 2" descr="Cpu - Free electronics icons">
                <a:extLst>
                  <a:ext uri="{FF2B5EF4-FFF2-40B4-BE49-F238E27FC236}">
                    <a16:creationId xmlns:a16="http://schemas.microsoft.com/office/drawing/2014/main" id="{BF59C6A2-E76C-C699-05DD-FB9AFC180A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608" y="4733356"/>
                <a:ext cx="243869" cy="243869"/>
              </a:xfrm>
              <a:prstGeom prst="rect">
                <a:avLst/>
              </a:prstGeom>
              <a:solidFill>
                <a:schemeClr val="accent1">
                  <a:alpha val="54240"/>
                </a:schemeClr>
              </a:solidFill>
            </p:spPr>
          </p:pic>
          <p:pic>
            <p:nvPicPr>
              <p:cNvPr id="1091" name="Picture 1090" descr="Cpu - Free electronics icons">
                <a:extLst>
                  <a:ext uri="{FF2B5EF4-FFF2-40B4-BE49-F238E27FC236}">
                    <a16:creationId xmlns:a16="http://schemas.microsoft.com/office/drawing/2014/main" id="{2E55A064-4D0D-68A0-9B9A-6D9EAEB858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873" y="4733356"/>
                <a:ext cx="243869" cy="243869"/>
              </a:xfrm>
              <a:prstGeom prst="rect">
                <a:avLst/>
              </a:prstGeom>
              <a:solidFill>
                <a:schemeClr val="accent1">
                  <a:alpha val="54240"/>
                </a:schemeClr>
              </a:solidFill>
            </p:spPr>
          </p:pic>
          <p:pic>
            <p:nvPicPr>
              <p:cNvPr id="1092" name="Picture 2" descr="Cpu - Free electronics icons">
                <a:extLst>
                  <a:ext uri="{FF2B5EF4-FFF2-40B4-BE49-F238E27FC236}">
                    <a16:creationId xmlns:a16="http://schemas.microsoft.com/office/drawing/2014/main" id="{DBF5B0F1-BCC3-B04A-98F1-1523DB27F0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137" y="4733356"/>
                <a:ext cx="243869" cy="243869"/>
              </a:xfrm>
              <a:prstGeom prst="rect">
                <a:avLst/>
              </a:prstGeom>
              <a:solidFill>
                <a:srgbClr val="5B9BD5">
                  <a:alpha val="54000"/>
                </a:srgbClr>
              </a:solidFill>
            </p:spPr>
          </p:pic>
          <p:pic>
            <p:nvPicPr>
              <p:cNvPr id="1093" name="Picture 2" descr="Cpu - Free electronics icons">
                <a:extLst>
                  <a:ext uri="{FF2B5EF4-FFF2-40B4-BE49-F238E27FC236}">
                    <a16:creationId xmlns:a16="http://schemas.microsoft.com/office/drawing/2014/main" id="{60E141D8-B037-2E4F-3598-09F1E820BC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5880" y="4733356"/>
                <a:ext cx="243869" cy="243869"/>
              </a:xfrm>
              <a:prstGeom prst="rect">
                <a:avLst/>
              </a:prstGeom>
              <a:solidFill>
                <a:srgbClr val="5B9BD5">
                  <a:alpha val="54000"/>
                </a:srgbClr>
              </a:solidFill>
            </p:spPr>
          </p:pic>
          <p:pic>
            <p:nvPicPr>
              <p:cNvPr id="1094" name="Picture 4" descr="Ram Memory icon in SVG, PNG formats">
                <a:extLst>
                  <a:ext uri="{FF2B5EF4-FFF2-40B4-BE49-F238E27FC236}">
                    <a16:creationId xmlns:a16="http://schemas.microsoft.com/office/drawing/2014/main" id="{09179EA1-5D8E-BCF2-0DFA-DC27E633A1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609" y="5008430"/>
                <a:ext cx="243868" cy="243868"/>
              </a:xfrm>
              <a:prstGeom prst="rect">
                <a:avLst/>
              </a:prstGeom>
              <a:solidFill>
                <a:schemeClr val="accent1">
                  <a:alpha val="54240"/>
                </a:schemeClr>
              </a:solidFill>
            </p:spPr>
          </p:pic>
          <p:pic>
            <p:nvPicPr>
              <p:cNvPr id="1095" name="Picture 4" descr="Ram Memory icon in SVG, PNG formats">
                <a:extLst>
                  <a:ext uri="{FF2B5EF4-FFF2-40B4-BE49-F238E27FC236}">
                    <a16:creationId xmlns:a16="http://schemas.microsoft.com/office/drawing/2014/main" id="{03F50F5B-602B-42F6-B8A0-78A633CF95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873" y="5008430"/>
                <a:ext cx="243868" cy="243868"/>
              </a:xfrm>
              <a:prstGeom prst="rect">
                <a:avLst/>
              </a:prstGeom>
              <a:solidFill>
                <a:srgbClr val="5B9BD5">
                  <a:alpha val="54118"/>
                </a:srgbClr>
              </a:solidFill>
            </p:spPr>
          </p:pic>
          <p:pic>
            <p:nvPicPr>
              <p:cNvPr id="1096" name="Picture 4" descr="Ram Memory icon in SVG, PNG formats">
                <a:extLst>
                  <a:ext uri="{FF2B5EF4-FFF2-40B4-BE49-F238E27FC236}">
                    <a16:creationId xmlns:a16="http://schemas.microsoft.com/office/drawing/2014/main" id="{7DA242F9-BCB6-E245-EA9B-A1266F8912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8326" y="5008430"/>
                <a:ext cx="243868" cy="243868"/>
              </a:xfrm>
              <a:prstGeom prst="rect">
                <a:avLst/>
              </a:prstGeom>
              <a:solidFill>
                <a:srgbClr val="5B9BD5">
                  <a:alpha val="54000"/>
                </a:srgbClr>
              </a:solidFill>
            </p:spPr>
          </p:pic>
          <p:pic>
            <p:nvPicPr>
              <p:cNvPr id="1097" name="Picture 4" descr="Ram Memory icon in SVG, PNG formats">
                <a:extLst>
                  <a:ext uri="{FF2B5EF4-FFF2-40B4-BE49-F238E27FC236}">
                    <a16:creationId xmlns:a16="http://schemas.microsoft.com/office/drawing/2014/main" id="{B4EE7660-F59D-3633-7327-73B75F61F4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4798" y="5008430"/>
                <a:ext cx="243868" cy="243868"/>
              </a:xfrm>
              <a:prstGeom prst="rect">
                <a:avLst/>
              </a:prstGeom>
              <a:solidFill>
                <a:srgbClr val="5B9BD5">
                  <a:alpha val="54000"/>
                </a:srgbClr>
              </a:solidFill>
            </p:spPr>
          </p:pic>
          <p:sp>
            <p:nvSpPr>
              <p:cNvPr id="1098" name="Rectangle 1097">
                <a:extLst>
                  <a:ext uri="{FF2B5EF4-FFF2-40B4-BE49-F238E27FC236}">
                    <a16:creationId xmlns:a16="http://schemas.microsoft.com/office/drawing/2014/main" id="{FFE34B17-75C5-4FC7-6C73-F8931A46F995}"/>
                  </a:ext>
                </a:extLst>
              </p:cNvPr>
              <p:cNvSpPr/>
              <p:nvPr/>
            </p:nvSpPr>
            <p:spPr>
              <a:xfrm>
                <a:off x="5187170" y="4699456"/>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9" name="Picture 2" descr="Cpu - Free electronics icons">
                <a:extLst>
                  <a:ext uri="{FF2B5EF4-FFF2-40B4-BE49-F238E27FC236}">
                    <a16:creationId xmlns:a16="http://schemas.microsoft.com/office/drawing/2014/main" id="{09727CE2-1EE4-FAA3-83EB-EDC8487F81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872" y="4733356"/>
                <a:ext cx="243869" cy="243869"/>
              </a:xfrm>
              <a:prstGeom prst="rect">
                <a:avLst/>
              </a:prstGeom>
              <a:solidFill>
                <a:schemeClr val="accent1">
                  <a:alpha val="54240"/>
                </a:schemeClr>
              </a:solidFill>
            </p:spPr>
          </p:pic>
          <p:pic>
            <p:nvPicPr>
              <p:cNvPr id="1100" name="Picture 2" descr="Cpu - Free electronics icons">
                <a:extLst>
                  <a:ext uri="{FF2B5EF4-FFF2-40B4-BE49-F238E27FC236}">
                    <a16:creationId xmlns:a16="http://schemas.microsoft.com/office/drawing/2014/main" id="{75C9EDEB-8E4E-B99D-6B90-D2DC5578DF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3181" y="4732519"/>
                <a:ext cx="243869" cy="243869"/>
              </a:xfrm>
              <a:prstGeom prst="rect">
                <a:avLst/>
              </a:prstGeom>
              <a:solidFill>
                <a:schemeClr val="accent1">
                  <a:alpha val="54240"/>
                </a:schemeClr>
              </a:solidFill>
            </p:spPr>
          </p:pic>
          <p:pic>
            <p:nvPicPr>
              <p:cNvPr id="1101" name="Picture 4" descr="Ram Memory icon in SVG, PNG formats">
                <a:extLst>
                  <a:ext uri="{FF2B5EF4-FFF2-40B4-BE49-F238E27FC236}">
                    <a16:creationId xmlns:a16="http://schemas.microsoft.com/office/drawing/2014/main" id="{6BB6F9FD-64C0-680B-424D-49314BE479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0873" y="5002502"/>
                <a:ext cx="243868" cy="243868"/>
              </a:xfrm>
              <a:prstGeom prst="rect">
                <a:avLst/>
              </a:prstGeom>
              <a:solidFill>
                <a:schemeClr val="accent1">
                  <a:alpha val="54240"/>
                </a:schemeClr>
              </a:solidFill>
            </p:spPr>
          </p:pic>
          <p:pic>
            <p:nvPicPr>
              <p:cNvPr id="1102" name="Picture 4" descr="Ram Memory icon in SVG, PNG formats">
                <a:extLst>
                  <a:ext uri="{FF2B5EF4-FFF2-40B4-BE49-F238E27FC236}">
                    <a16:creationId xmlns:a16="http://schemas.microsoft.com/office/drawing/2014/main" id="{0F2223F9-B037-F406-6C55-6391D9A3A6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3182" y="5005118"/>
                <a:ext cx="243868" cy="243868"/>
              </a:xfrm>
              <a:prstGeom prst="rect">
                <a:avLst/>
              </a:prstGeom>
              <a:solidFill>
                <a:schemeClr val="accent1">
                  <a:alpha val="54240"/>
                </a:schemeClr>
              </a:solidFill>
            </p:spPr>
          </p:pic>
          <p:sp>
            <p:nvSpPr>
              <p:cNvPr id="1103" name="Rectangle 1102">
                <a:extLst>
                  <a:ext uri="{FF2B5EF4-FFF2-40B4-BE49-F238E27FC236}">
                    <a16:creationId xmlns:a16="http://schemas.microsoft.com/office/drawing/2014/main" id="{BB5D3E32-DBFC-6F1E-FF8D-E37025E166E9}"/>
                  </a:ext>
                </a:extLst>
              </p:cNvPr>
              <p:cNvSpPr/>
              <p:nvPr/>
            </p:nvSpPr>
            <p:spPr>
              <a:xfrm>
                <a:off x="5727596" y="4701710"/>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Rectangle 1103">
                <a:extLst>
                  <a:ext uri="{FF2B5EF4-FFF2-40B4-BE49-F238E27FC236}">
                    <a16:creationId xmlns:a16="http://schemas.microsoft.com/office/drawing/2014/main" id="{9C7BDC5D-F1E5-E488-C3DD-C1A32375EC4C}"/>
                  </a:ext>
                </a:extLst>
              </p:cNvPr>
              <p:cNvSpPr/>
              <p:nvPr/>
            </p:nvSpPr>
            <p:spPr>
              <a:xfrm>
                <a:off x="6268024" y="4706115"/>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052">
              <a:extLst>
                <a:ext uri="{FF2B5EF4-FFF2-40B4-BE49-F238E27FC236}">
                  <a16:creationId xmlns:a16="http://schemas.microsoft.com/office/drawing/2014/main" id="{C45BCA4D-D4DF-761F-2326-015BC5A4E05B}"/>
                </a:ext>
              </a:extLst>
            </p:cNvPr>
            <p:cNvGrpSpPr/>
            <p:nvPr/>
          </p:nvGrpSpPr>
          <p:grpSpPr>
            <a:xfrm>
              <a:off x="9847067" y="4672163"/>
              <a:ext cx="1674521" cy="553865"/>
              <a:chOff x="7550162" y="4696038"/>
              <a:chExt cx="1674521" cy="553865"/>
            </a:xfrm>
          </p:grpSpPr>
          <p:sp>
            <p:nvSpPr>
              <p:cNvPr id="1070" name="Google Shape;793;p30">
                <a:extLst>
                  <a:ext uri="{FF2B5EF4-FFF2-40B4-BE49-F238E27FC236}">
                    <a16:creationId xmlns:a16="http://schemas.microsoft.com/office/drawing/2014/main" id="{BDB9E255-73F7-67D1-6712-82B34794CC96}"/>
                  </a:ext>
                </a:extLst>
              </p:cNvPr>
              <p:cNvSpPr/>
              <p:nvPr/>
            </p:nvSpPr>
            <p:spPr>
              <a:xfrm>
                <a:off x="7605898" y="4696038"/>
                <a:ext cx="161878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71" name="Freeform 1070">
                <a:extLst>
                  <a:ext uri="{FF2B5EF4-FFF2-40B4-BE49-F238E27FC236}">
                    <a16:creationId xmlns:a16="http://schemas.microsoft.com/office/drawing/2014/main" id="{C21C7D81-E223-8959-1A1C-FF61B222A80C}"/>
                  </a:ext>
                </a:extLst>
              </p:cNvPr>
              <p:cNvSpPr/>
              <p:nvPr/>
            </p:nvSpPr>
            <p:spPr>
              <a:xfrm>
                <a:off x="7624364" y="4701518"/>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Google Shape;837;p30">
                <a:extLst>
                  <a:ext uri="{FF2B5EF4-FFF2-40B4-BE49-F238E27FC236}">
                    <a16:creationId xmlns:a16="http://schemas.microsoft.com/office/drawing/2014/main" id="{BA8806DB-5512-CC43-16E0-5A359FBDE72F}"/>
                  </a:ext>
                </a:extLst>
              </p:cNvPr>
              <p:cNvSpPr/>
              <p:nvPr/>
            </p:nvSpPr>
            <p:spPr>
              <a:xfrm>
                <a:off x="7550162"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73" name="Google Shape;840;p30">
                <a:extLst>
                  <a:ext uri="{FF2B5EF4-FFF2-40B4-BE49-F238E27FC236}">
                    <a16:creationId xmlns:a16="http://schemas.microsoft.com/office/drawing/2014/main" id="{0E795161-9317-15A7-A46F-0D1837E0D36E}"/>
                  </a:ext>
                </a:extLst>
              </p:cNvPr>
              <p:cNvSpPr/>
              <p:nvPr/>
            </p:nvSpPr>
            <p:spPr>
              <a:xfrm>
                <a:off x="7550162"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74" name="Picture 2" descr="Cpu - Free electronics icons">
                <a:extLst>
                  <a:ext uri="{FF2B5EF4-FFF2-40B4-BE49-F238E27FC236}">
                    <a16:creationId xmlns:a16="http://schemas.microsoft.com/office/drawing/2014/main" id="{4A9EB824-384C-ADDB-7569-56660E5B9E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7204" y="4727428"/>
                <a:ext cx="243869" cy="243869"/>
              </a:xfrm>
              <a:prstGeom prst="rect">
                <a:avLst/>
              </a:prstGeom>
              <a:solidFill>
                <a:schemeClr val="accent2">
                  <a:alpha val="54000"/>
                </a:schemeClr>
              </a:solidFill>
            </p:spPr>
          </p:pic>
          <p:pic>
            <p:nvPicPr>
              <p:cNvPr id="1075" name="Picture 1074" descr="Cpu - Free electronics icons">
                <a:extLst>
                  <a:ext uri="{FF2B5EF4-FFF2-40B4-BE49-F238E27FC236}">
                    <a16:creationId xmlns:a16="http://schemas.microsoft.com/office/drawing/2014/main" id="{66B16D9C-7268-528D-3FAF-7C830D4B17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468" y="4727428"/>
                <a:ext cx="243869" cy="243869"/>
              </a:xfrm>
              <a:prstGeom prst="rect">
                <a:avLst/>
              </a:prstGeom>
              <a:solidFill>
                <a:schemeClr val="accent2">
                  <a:alpha val="54000"/>
                </a:schemeClr>
              </a:solidFill>
            </p:spPr>
          </p:pic>
          <p:pic>
            <p:nvPicPr>
              <p:cNvPr id="1076" name="Picture 2" descr="Cpu - Free electronics icons">
                <a:extLst>
                  <a:ext uri="{FF2B5EF4-FFF2-40B4-BE49-F238E27FC236}">
                    <a16:creationId xmlns:a16="http://schemas.microsoft.com/office/drawing/2014/main" id="{9F4E537A-483B-0B12-14C7-56C713CD19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7732" y="4727428"/>
                <a:ext cx="243869" cy="243869"/>
              </a:xfrm>
              <a:prstGeom prst="rect">
                <a:avLst/>
              </a:prstGeom>
              <a:solidFill>
                <a:schemeClr val="accent2">
                  <a:alpha val="54000"/>
                </a:schemeClr>
              </a:solidFill>
            </p:spPr>
          </p:pic>
          <p:pic>
            <p:nvPicPr>
              <p:cNvPr id="1077" name="Picture 2" descr="Cpu - Free electronics icons">
                <a:extLst>
                  <a:ext uri="{FF2B5EF4-FFF2-40B4-BE49-F238E27FC236}">
                    <a16:creationId xmlns:a16="http://schemas.microsoft.com/office/drawing/2014/main" id="{F3AAE103-1D87-AD1B-95E2-6F47576F96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0475" y="4727428"/>
                <a:ext cx="243869" cy="243869"/>
              </a:xfrm>
              <a:prstGeom prst="rect">
                <a:avLst/>
              </a:prstGeom>
              <a:solidFill>
                <a:schemeClr val="accent2">
                  <a:alpha val="54000"/>
                </a:schemeClr>
              </a:solidFill>
            </p:spPr>
          </p:pic>
          <p:pic>
            <p:nvPicPr>
              <p:cNvPr id="1078" name="Picture 4" descr="Ram Memory icon in SVG, PNG formats">
                <a:extLst>
                  <a:ext uri="{FF2B5EF4-FFF2-40B4-BE49-F238E27FC236}">
                    <a16:creationId xmlns:a16="http://schemas.microsoft.com/office/drawing/2014/main" id="{B68D2593-4DF7-456A-E77D-F23B4C4603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7205" y="5002502"/>
                <a:ext cx="243868" cy="243868"/>
              </a:xfrm>
              <a:prstGeom prst="rect">
                <a:avLst/>
              </a:prstGeom>
              <a:solidFill>
                <a:schemeClr val="accent2">
                  <a:alpha val="54000"/>
                </a:schemeClr>
              </a:solidFill>
            </p:spPr>
          </p:pic>
          <p:pic>
            <p:nvPicPr>
              <p:cNvPr id="1079" name="Picture 4" descr="Ram Memory icon in SVG, PNG formats">
                <a:extLst>
                  <a:ext uri="{FF2B5EF4-FFF2-40B4-BE49-F238E27FC236}">
                    <a16:creationId xmlns:a16="http://schemas.microsoft.com/office/drawing/2014/main" id="{43072CB4-8D41-848D-C2AA-DFF13BE4E5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7468" y="5002502"/>
                <a:ext cx="243868" cy="243868"/>
              </a:xfrm>
              <a:prstGeom prst="rect">
                <a:avLst/>
              </a:prstGeom>
              <a:noFill/>
            </p:spPr>
          </p:pic>
          <p:pic>
            <p:nvPicPr>
              <p:cNvPr id="1080" name="Picture 4" descr="Ram Memory icon in SVG, PNG formats">
                <a:extLst>
                  <a:ext uri="{FF2B5EF4-FFF2-40B4-BE49-F238E27FC236}">
                    <a16:creationId xmlns:a16="http://schemas.microsoft.com/office/drawing/2014/main" id="{F613ECA3-65D7-EF24-F5DA-F9F87FB237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921" y="5002502"/>
                <a:ext cx="243868" cy="243868"/>
              </a:xfrm>
              <a:prstGeom prst="rect">
                <a:avLst/>
              </a:prstGeom>
              <a:noFill/>
            </p:spPr>
          </p:pic>
          <p:pic>
            <p:nvPicPr>
              <p:cNvPr id="1081" name="Picture 4" descr="Ram Memory icon in SVG, PNG formats">
                <a:extLst>
                  <a:ext uri="{FF2B5EF4-FFF2-40B4-BE49-F238E27FC236}">
                    <a16:creationId xmlns:a16="http://schemas.microsoft.com/office/drawing/2014/main" id="{5F435A27-F4B4-F5E2-66C2-E2DBDC9599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9393" y="5002502"/>
                <a:ext cx="243868" cy="243868"/>
              </a:xfrm>
              <a:prstGeom prst="rect">
                <a:avLst/>
              </a:prstGeom>
              <a:solidFill>
                <a:schemeClr val="accent2">
                  <a:alpha val="54000"/>
                </a:schemeClr>
              </a:solidFill>
            </p:spPr>
          </p:pic>
          <p:pic>
            <p:nvPicPr>
              <p:cNvPr id="1082" name="Picture 2" descr="Cpu - Free electronics icons">
                <a:extLst>
                  <a:ext uri="{FF2B5EF4-FFF2-40B4-BE49-F238E27FC236}">
                    <a16:creationId xmlns:a16="http://schemas.microsoft.com/office/drawing/2014/main" id="{1898E9B2-D6A2-3E64-31EB-3BAEA19DDB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3218" y="4727428"/>
                <a:ext cx="243869" cy="243869"/>
              </a:xfrm>
              <a:prstGeom prst="rect">
                <a:avLst/>
              </a:prstGeom>
              <a:solidFill>
                <a:schemeClr val="accent2">
                  <a:alpha val="54000"/>
                </a:schemeClr>
              </a:solidFill>
            </p:spPr>
          </p:pic>
          <p:pic>
            <p:nvPicPr>
              <p:cNvPr id="1083" name="Picture 2" descr="Cpu - Free electronics icons">
                <a:extLst>
                  <a:ext uri="{FF2B5EF4-FFF2-40B4-BE49-F238E27FC236}">
                    <a16:creationId xmlns:a16="http://schemas.microsoft.com/office/drawing/2014/main" id="{823D9F2C-19A9-E5C7-B833-497612DC0B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5961" y="4727428"/>
                <a:ext cx="243869" cy="243869"/>
              </a:xfrm>
              <a:prstGeom prst="rect">
                <a:avLst/>
              </a:prstGeom>
              <a:solidFill>
                <a:schemeClr val="accent2">
                  <a:alpha val="54000"/>
                </a:schemeClr>
              </a:solidFill>
            </p:spPr>
          </p:pic>
          <p:pic>
            <p:nvPicPr>
              <p:cNvPr id="1084" name="Picture 4" descr="Ram Memory icon in SVG, PNG formats">
                <a:extLst>
                  <a:ext uri="{FF2B5EF4-FFF2-40B4-BE49-F238E27FC236}">
                    <a16:creationId xmlns:a16="http://schemas.microsoft.com/office/drawing/2014/main" id="{DEC12F78-6006-F820-59C7-7641DFF1AC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3626" y="5002502"/>
                <a:ext cx="243868" cy="243868"/>
              </a:xfrm>
              <a:prstGeom prst="rect">
                <a:avLst/>
              </a:prstGeom>
              <a:noFill/>
            </p:spPr>
          </p:pic>
          <p:pic>
            <p:nvPicPr>
              <p:cNvPr id="1085" name="Picture 4" descr="Ram Memory icon in SVG, PNG formats">
                <a:extLst>
                  <a:ext uri="{FF2B5EF4-FFF2-40B4-BE49-F238E27FC236}">
                    <a16:creationId xmlns:a16="http://schemas.microsoft.com/office/drawing/2014/main" id="{4ACE3FE2-DB03-8BE9-133B-B29E3A2D9B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1389" y="5002502"/>
                <a:ext cx="243868" cy="243868"/>
              </a:xfrm>
              <a:prstGeom prst="rect">
                <a:avLst/>
              </a:prstGeom>
              <a:noFill/>
            </p:spPr>
          </p:pic>
          <p:sp>
            <p:nvSpPr>
              <p:cNvPr id="1086" name="Freeform 1085">
                <a:extLst>
                  <a:ext uri="{FF2B5EF4-FFF2-40B4-BE49-F238E27FC236}">
                    <a16:creationId xmlns:a16="http://schemas.microsoft.com/office/drawing/2014/main" id="{B73572B4-ED9D-7A66-A799-AD6C387CF70A}"/>
                  </a:ext>
                </a:extLst>
              </p:cNvPr>
              <p:cNvSpPr/>
              <p:nvPr/>
            </p:nvSpPr>
            <p:spPr>
              <a:xfrm>
                <a:off x="8418815" y="4705204"/>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054" name="Google Shape;958;p33">
                  <a:extLst>
                    <a:ext uri="{FF2B5EF4-FFF2-40B4-BE49-F238E27FC236}">
                      <a16:creationId xmlns:a16="http://schemas.microsoft.com/office/drawing/2014/main" id="{6FB9251B-B0F5-602C-5113-355A9C1EDA82}"/>
                    </a:ext>
                  </a:extLst>
                </p:cNvPr>
                <p:cNvSpPr/>
                <p:nvPr/>
              </p:nvSpPr>
              <p:spPr>
                <a:xfrm>
                  <a:off x="7316539" y="4309069"/>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13" name="Google Shape;958;p33">
                  <a:extLst>
                    <a:ext uri="{FF2B5EF4-FFF2-40B4-BE49-F238E27FC236}">
                      <a16:creationId xmlns:a16="http://schemas.microsoft.com/office/drawing/2014/main" id="{DCB43EF8-4F23-C635-036C-7DA29D77A17C}"/>
                    </a:ext>
                  </a:extLst>
                </p:cNvPr>
                <p:cNvSpPr>
                  <a:spLocks noRot="1" noChangeAspect="1" noMove="1" noResize="1" noEditPoints="1" noAdjustHandles="1" noChangeArrowheads="1" noChangeShapeType="1" noTextEdit="1"/>
                </p:cNvSpPr>
                <p:nvPr/>
              </p:nvSpPr>
              <p:spPr>
                <a:xfrm>
                  <a:off x="7316539" y="4309069"/>
                  <a:ext cx="404400" cy="404400"/>
                </a:xfrm>
                <a:prstGeom prst="ellipse">
                  <a:avLst/>
                </a:prstGeom>
                <a:blipFill>
                  <a:blip r:embed="rId10"/>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5" name="Google Shape;958;p33">
                  <a:extLst>
                    <a:ext uri="{FF2B5EF4-FFF2-40B4-BE49-F238E27FC236}">
                      <a16:creationId xmlns:a16="http://schemas.microsoft.com/office/drawing/2014/main" id="{F8126A63-14FD-8157-0542-BE4062670779}"/>
                    </a:ext>
                  </a:extLst>
                </p:cNvPr>
                <p:cNvSpPr/>
                <p:nvPr/>
              </p:nvSpPr>
              <p:spPr>
                <a:xfrm>
                  <a:off x="8158516" y="4299642"/>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018" name="Google Shape;958;p33">
                  <a:extLst>
                    <a:ext uri="{FF2B5EF4-FFF2-40B4-BE49-F238E27FC236}">
                      <a16:creationId xmlns:a16="http://schemas.microsoft.com/office/drawing/2014/main" id="{1457F330-7CCF-9697-2AE2-65FF5384CCAB}"/>
                    </a:ext>
                  </a:extLst>
                </p:cNvPr>
                <p:cNvSpPr>
                  <a:spLocks noRot="1" noChangeAspect="1" noMove="1" noResize="1" noEditPoints="1" noAdjustHandles="1" noChangeArrowheads="1" noChangeShapeType="1" noTextEdit="1"/>
                </p:cNvSpPr>
                <p:nvPr/>
              </p:nvSpPr>
              <p:spPr>
                <a:xfrm>
                  <a:off x="8158516" y="4299642"/>
                  <a:ext cx="404400" cy="404400"/>
                </a:xfrm>
                <a:prstGeom prst="ellipse">
                  <a:avLst/>
                </a:prstGeom>
                <a:blipFill>
                  <a:blip r:embed="rId11"/>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6" name="Google Shape;958;p33">
                  <a:extLst>
                    <a:ext uri="{FF2B5EF4-FFF2-40B4-BE49-F238E27FC236}">
                      <a16:creationId xmlns:a16="http://schemas.microsoft.com/office/drawing/2014/main" id="{BD3F7CEF-F49D-9AC3-55F6-AD23427C576F}"/>
                    </a:ext>
                  </a:extLst>
                </p:cNvPr>
                <p:cNvSpPr/>
                <p:nvPr/>
              </p:nvSpPr>
              <p:spPr>
                <a:xfrm>
                  <a:off x="9000493" y="4318496"/>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1019" name="Google Shape;958;p33">
                  <a:extLst>
                    <a:ext uri="{FF2B5EF4-FFF2-40B4-BE49-F238E27FC236}">
                      <a16:creationId xmlns:a16="http://schemas.microsoft.com/office/drawing/2014/main" id="{59B31F1B-CAAC-9B80-AC11-16E4F4AB2813}"/>
                    </a:ext>
                  </a:extLst>
                </p:cNvPr>
                <p:cNvSpPr>
                  <a:spLocks noRot="1" noChangeAspect="1" noMove="1" noResize="1" noEditPoints="1" noAdjustHandles="1" noChangeArrowheads="1" noChangeShapeType="1" noTextEdit="1"/>
                </p:cNvSpPr>
                <p:nvPr/>
              </p:nvSpPr>
              <p:spPr>
                <a:xfrm>
                  <a:off x="9000493" y="4318496"/>
                  <a:ext cx="404400" cy="404400"/>
                </a:xfrm>
                <a:prstGeom prst="ellipse">
                  <a:avLst/>
                </a:prstGeom>
                <a:blipFill>
                  <a:blip r:embed="rId12"/>
                  <a:stretch>
                    <a:fillRect r="-2941"/>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7" name="Google Shape;958;p33">
                  <a:extLst>
                    <a:ext uri="{FF2B5EF4-FFF2-40B4-BE49-F238E27FC236}">
                      <a16:creationId xmlns:a16="http://schemas.microsoft.com/office/drawing/2014/main" id="{F278E09B-ABEF-3794-B2A8-FBE6C272E15A}"/>
                    </a:ext>
                  </a:extLst>
                </p:cNvPr>
                <p:cNvSpPr/>
                <p:nvPr/>
              </p:nvSpPr>
              <p:spPr>
                <a:xfrm>
                  <a:off x="7581955" y="5289257"/>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3</m:t>
                            </m:r>
                          </m:sub>
                        </m:sSub>
                      </m:oMath>
                    </m:oMathPara>
                  </a14:m>
                  <a:endParaRPr lang="ar-AE" dirty="0">
                    <a:solidFill>
                      <a:schemeClr val="bg1"/>
                    </a:solidFill>
                    <a:latin typeface="Cabin"/>
                    <a:ea typeface="Cabin"/>
                    <a:cs typeface="Cabin"/>
                    <a:sym typeface="Cabin"/>
                  </a:endParaRPr>
                </a:p>
              </p:txBody>
            </p:sp>
          </mc:Choice>
          <mc:Fallback xmlns="">
            <p:sp>
              <p:nvSpPr>
                <p:cNvPr id="1020" name="Google Shape;958;p33">
                  <a:extLst>
                    <a:ext uri="{FF2B5EF4-FFF2-40B4-BE49-F238E27FC236}">
                      <a16:creationId xmlns:a16="http://schemas.microsoft.com/office/drawing/2014/main" id="{C6309773-87FA-4A16-1464-27A512C9E1E7}"/>
                    </a:ext>
                  </a:extLst>
                </p:cNvPr>
                <p:cNvSpPr>
                  <a:spLocks noRot="1" noChangeAspect="1" noMove="1" noResize="1" noEditPoints="1" noAdjustHandles="1" noChangeArrowheads="1" noChangeShapeType="1" noTextEdit="1"/>
                </p:cNvSpPr>
                <p:nvPr/>
              </p:nvSpPr>
              <p:spPr>
                <a:xfrm>
                  <a:off x="7581955" y="5289257"/>
                  <a:ext cx="404400" cy="404400"/>
                </a:xfrm>
                <a:prstGeom prst="ellipse">
                  <a:avLst/>
                </a:prstGeom>
                <a:blipFill>
                  <a:blip r:embed="rId13"/>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8" name="Google Shape;958;p33">
                  <a:extLst>
                    <a:ext uri="{FF2B5EF4-FFF2-40B4-BE49-F238E27FC236}">
                      <a16:creationId xmlns:a16="http://schemas.microsoft.com/office/drawing/2014/main" id="{675F9C26-7F72-1A62-CBE1-93437F5F8ABE}"/>
                    </a:ext>
                  </a:extLst>
                </p:cNvPr>
                <p:cNvSpPr/>
                <p:nvPr/>
              </p:nvSpPr>
              <p:spPr>
                <a:xfrm>
                  <a:off x="8654403" y="5289257"/>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21" name="Google Shape;958;p33">
                  <a:extLst>
                    <a:ext uri="{FF2B5EF4-FFF2-40B4-BE49-F238E27FC236}">
                      <a16:creationId xmlns:a16="http://schemas.microsoft.com/office/drawing/2014/main" id="{FEA9A8F5-88C9-6C33-E722-21427EBAC9D3}"/>
                    </a:ext>
                  </a:extLst>
                </p:cNvPr>
                <p:cNvSpPr>
                  <a:spLocks noRot="1" noChangeAspect="1" noMove="1" noResize="1" noEditPoints="1" noAdjustHandles="1" noChangeArrowheads="1" noChangeShapeType="1" noTextEdit="1"/>
                </p:cNvSpPr>
                <p:nvPr/>
              </p:nvSpPr>
              <p:spPr>
                <a:xfrm>
                  <a:off x="8654403" y="5289257"/>
                  <a:ext cx="404400" cy="404400"/>
                </a:xfrm>
                <a:prstGeom prst="ellipse">
                  <a:avLst/>
                </a:prstGeom>
                <a:blipFill>
                  <a:blip r:embed="rId14"/>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1059" name="Straight Arrow Connector 1058">
              <a:extLst>
                <a:ext uri="{FF2B5EF4-FFF2-40B4-BE49-F238E27FC236}">
                  <a16:creationId xmlns:a16="http://schemas.microsoft.com/office/drawing/2014/main" id="{9D06DA3E-27FE-0FCF-28E3-5F80D35C630A}"/>
                </a:ext>
              </a:extLst>
            </p:cNvPr>
            <p:cNvCxnSpPr>
              <a:stCxn id="1056" idx="6"/>
            </p:cNvCxnSpPr>
            <p:nvPr/>
          </p:nvCxnSpPr>
          <p:spPr>
            <a:xfrm>
              <a:off x="9404893" y="4520696"/>
              <a:ext cx="497408" cy="29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0" name="Straight Arrow Connector 1059">
              <a:extLst>
                <a:ext uri="{FF2B5EF4-FFF2-40B4-BE49-F238E27FC236}">
                  <a16:creationId xmlns:a16="http://schemas.microsoft.com/office/drawing/2014/main" id="{CDF83D91-8DEA-3547-4F37-674B86F4FB60}"/>
                </a:ext>
              </a:extLst>
            </p:cNvPr>
            <p:cNvCxnSpPr>
              <a:stCxn id="1054" idx="6"/>
              <a:endCxn id="1055" idx="2"/>
            </p:cNvCxnSpPr>
            <p:nvPr/>
          </p:nvCxnSpPr>
          <p:spPr>
            <a:xfrm flipV="1">
              <a:off x="7720939" y="4501842"/>
              <a:ext cx="437577" cy="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1" name="Straight Arrow Connector 1060">
              <a:extLst>
                <a:ext uri="{FF2B5EF4-FFF2-40B4-BE49-F238E27FC236}">
                  <a16:creationId xmlns:a16="http://schemas.microsoft.com/office/drawing/2014/main" id="{F0E5BCA1-A57A-F239-830A-F09A055AE282}"/>
                </a:ext>
              </a:extLst>
            </p:cNvPr>
            <p:cNvCxnSpPr>
              <a:stCxn id="1055" idx="6"/>
              <a:endCxn id="1056" idx="2"/>
            </p:cNvCxnSpPr>
            <p:nvPr/>
          </p:nvCxnSpPr>
          <p:spPr>
            <a:xfrm>
              <a:off x="8562916" y="4501842"/>
              <a:ext cx="437577" cy="1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2" name="Straight Arrow Connector 1061">
              <a:extLst>
                <a:ext uri="{FF2B5EF4-FFF2-40B4-BE49-F238E27FC236}">
                  <a16:creationId xmlns:a16="http://schemas.microsoft.com/office/drawing/2014/main" id="{6BFC4232-1C80-D414-818B-8E3907704B06}"/>
                </a:ext>
              </a:extLst>
            </p:cNvPr>
            <p:cNvCxnSpPr>
              <a:stCxn id="1058" idx="2"/>
              <a:endCxn id="1057" idx="6"/>
            </p:cNvCxnSpPr>
            <p:nvPr/>
          </p:nvCxnSpPr>
          <p:spPr>
            <a:xfrm flipH="1">
              <a:off x="7986355" y="5491457"/>
              <a:ext cx="668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3" name="Straight Arrow Connector 1062">
              <a:extLst>
                <a:ext uri="{FF2B5EF4-FFF2-40B4-BE49-F238E27FC236}">
                  <a16:creationId xmlns:a16="http://schemas.microsoft.com/office/drawing/2014/main" id="{BB3BCE20-8322-3A69-7B93-C65424A7E110}"/>
                </a:ext>
              </a:extLst>
            </p:cNvPr>
            <p:cNvCxnSpPr>
              <a:stCxn id="1057" idx="2"/>
            </p:cNvCxnSpPr>
            <p:nvPr/>
          </p:nvCxnSpPr>
          <p:spPr>
            <a:xfrm flipH="1" flipV="1">
              <a:off x="6839811" y="5194169"/>
              <a:ext cx="742144" cy="2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000">
          <a:extLst>
            <a:ext uri="{FF2B5EF4-FFF2-40B4-BE49-F238E27FC236}">
              <a16:creationId xmlns:a16="http://schemas.microsoft.com/office/drawing/2014/main" id="{56C5CA89-4769-E4E8-3A33-4CCA8A65868B}"/>
            </a:ext>
          </a:extLst>
        </p:cNvPr>
        <p:cNvGrpSpPr/>
        <p:nvPr/>
      </p:nvGrpSpPr>
      <p:grpSpPr>
        <a:xfrm>
          <a:off x="0" y="0"/>
          <a:ext cx="0" cy="0"/>
          <a:chOff x="0" y="0"/>
          <a:chExt cx="0" cy="0"/>
        </a:xfrm>
      </p:grpSpPr>
      <p:sp>
        <p:nvSpPr>
          <p:cNvPr id="1001" name="Google Shape;1001;p35">
            <a:extLst>
              <a:ext uri="{FF2B5EF4-FFF2-40B4-BE49-F238E27FC236}">
                <a16:creationId xmlns:a16="http://schemas.microsoft.com/office/drawing/2014/main" id="{E6D7E35C-B8EB-49AA-2F06-661BF2EB29E3}"/>
              </a:ext>
            </a:extLst>
          </p:cNvPr>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Questions?</a:t>
            </a:r>
            <a:endParaRPr sz="3600" dirty="0"/>
          </a:p>
        </p:txBody>
      </p:sp>
      <p:sp>
        <p:nvSpPr>
          <p:cNvPr id="1002" name="Google Shape;1002;p35">
            <a:extLst>
              <a:ext uri="{FF2B5EF4-FFF2-40B4-BE49-F238E27FC236}">
                <a16:creationId xmlns:a16="http://schemas.microsoft.com/office/drawing/2014/main" id="{B4DB0A33-38AA-990C-AFA5-12B331A828C9}"/>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1065" name="Google Shape;1065;p35">
            <a:extLst>
              <a:ext uri="{FF2B5EF4-FFF2-40B4-BE49-F238E27FC236}">
                <a16:creationId xmlns:a16="http://schemas.microsoft.com/office/drawing/2014/main" id="{2690E099-2AA3-661C-2E9F-9D012D98C8C2}"/>
              </a:ext>
            </a:extLst>
          </p:cNvPr>
          <p:cNvSpPr txBox="1"/>
          <p:nvPr/>
        </p:nvSpPr>
        <p:spPr>
          <a:xfrm>
            <a:off x="8976600" y="5480462"/>
            <a:ext cx="2011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Cabin"/>
                <a:ea typeface="Cabin"/>
                <a:cs typeface="Cabin"/>
                <a:sym typeface="Cabin"/>
              </a:rPr>
              <a:t>Thank you!</a:t>
            </a:r>
            <a:endParaRPr sz="2800" b="1" dirty="0">
              <a:solidFill>
                <a:schemeClr val="dk1"/>
              </a:solidFill>
              <a:latin typeface="Cabin"/>
              <a:ea typeface="Cabin"/>
              <a:cs typeface="Cabin"/>
              <a:sym typeface="Cabin"/>
            </a:endParaRPr>
          </a:p>
        </p:txBody>
      </p:sp>
      <p:grpSp>
        <p:nvGrpSpPr>
          <p:cNvPr id="972" name="Group 971">
            <a:extLst>
              <a:ext uri="{FF2B5EF4-FFF2-40B4-BE49-F238E27FC236}">
                <a16:creationId xmlns:a16="http://schemas.microsoft.com/office/drawing/2014/main" id="{87F4A103-82DD-76A2-851E-0006F9E096A2}"/>
              </a:ext>
            </a:extLst>
          </p:cNvPr>
          <p:cNvGrpSpPr/>
          <p:nvPr/>
        </p:nvGrpSpPr>
        <p:grpSpPr>
          <a:xfrm>
            <a:off x="935135" y="1273771"/>
            <a:ext cx="4084146" cy="876996"/>
            <a:chOff x="199989" y="1560303"/>
            <a:chExt cx="4084146" cy="876996"/>
          </a:xfrm>
        </p:grpSpPr>
        <p:grpSp>
          <p:nvGrpSpPr>
            <p:cNvPr id="25" name="Group 24">
              <a:extLst>
                <a:ext uri="{FF2B5EF4-FFF2-40B4-BE49-F238E27FC236}">
                  <a16:creationId xmlns:a16="http://schemas.microsoft.com/office/drawing/2014/main" id="{3957F36A-F62E-9757-D8DC-DB4FA06FCAD4}"/>
                </a:ext>
              </a:extLst>
            </p:cNvPr>
            <p:cNvGrpSpPr/>
            <p:nvPr/>
          </p:nvGrpSpPr>
          <p:grpSpPr>
            <a:xfrm>
              <a:off x="881205" y="1575140"/>
              <a:ext cx="3402930" cy="862159"/>
              <a:chOff x="4068032" y="2294428"/>
              <a:chExt cx="5413685" cy="1371600"/>
            </a:xfrm>
          </p:grpSpPr>
          <p:grpSp>
            <p:nvGrpSpPr>
              <p:cNvPr id="44" name="Google Shape;147;p18">
                <a:extLst>
                  <a:ext uri="{FF2B5EF4-FFF2-40B4-BE49-F238E27FC236}">
                    <a16:creationId xmlns:a16="http://schemas.microsoft.com/office/drawing/2014/main" id="{0E332CC7-B76C-9430-3028-950089404566}"/>
                  </a:ext>
                </a:extLst>
              </p:cNvPr>
              <p:cNvGrpSpPr/>
              <p:nvPr/>
            </p:nvGrpSpPr>
            <p:grpSpPr>
              <a:xfrm>
                <a:off x="4068032" y="2294428"/>
                <a:ext cx="5413685" cy="1371600"/>
                <a:chOff x="5908939" y="2529050"/>
                <a:chExt cx="5413685" cy="1371600"/>
              </a:xfrm>
            </p:grpSpPr>
            <p:grpSp>
              <p:nvGrpSpPr>
                <p:cNvPr id="47" name="Google Shape;149;p18">
                  <a:extLst>
                    <a:ext uri="{FF2B5EF4-FFF2-40B4-BE49-F238E27FC236}">
                      <a16:creationId xmlns:a16="http://schemas.microsoft.com/office/drawing/2014/main" id="{67955758-B84E-36A6-D4FD-690C2976B38A}"/>
                    </a:ext>
                  </a:extLst>
                </p:cNvPr>
                <p:cNvGrpSpPr/>
                <p:nvPr/>
              </p:nvGrpSpPr>
              <p:grpSpPr>
                <a:xfrm>
                  <a:off x="5908939" y="2702925"/>
                  <a:ext cx="3897566" cy="943596"/>
                  <a:chOff x="9297725" y="1188185"/>
                  <a:chExt cx="1400692" cy="176383"/>
                </a:xfrm>
              </p:grpSpPr>
              <p:cxnSp>
                <p:nvCxnSpPr>
                  <p:cNvPr id="51" name="Google Shape;150;p18">
                    <a:extLst>
                      <a:ext uri="{FF2B5EF4-FFF2-40B4-BE49-F238E27FC236}">
                        <a16:creationId xmlns:a16="http://schemas.microsoft.com/office/drawing/2014/main" id="{F7B7A04C-4DA9-901F-1B43-D8BCE8FAE8C0}"/>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151;p18">
                    <a:extLst>
                      <a:ext uri="{FF2B5EF4-FFF2-40B4-BE49-F238E27FC236}">
                        <a16:creationId xmlns:a16="http://schemas.microsoft.com/office/drawing/2014/main" id="{2DE217F6-0A68-45A2-376C-525BFEF3E3FB}"/>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152;p18">
                    <a:extLst>
                      <a:ext uri="{FF2B5EF4-FFF2-40B4-BE49-F238E27FC236}">
                        <a16:creationId xmlns:a16="http://schemas.microsoft.com/office/drawing/2014/main" id="{CED2BFEE-7197-7AC0-8E7E-5BFEE56FD61B}"/>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48" name="Google Shape;153;p18">
                  <a:extLst>
                    <a:ext uri="{FF2B5EF4-FFF2-40B4-BE49-F238E27FC236}">
                      <a16:creationId xmlns:a16="http://schemas.microsoft.com/office/drawing/2014/main" id="{7933FD3B-88CA-800C-845B-4BEE7BC215B5}"/>
                    </a:ext>
                  </a:extLst>
                </p:cNvPr>
                <p:cNvPicPr preferRelativeResize="0"/>
                <p:nvPr/>
              </p:nvPicPr>
              <p:blipFill>
                <a:blip r:embed="rId4">
                  <a:alphaModFix/>
                </a:blip>
                <a:stretch>
                  <a:fillRect/>
                </a:stretch>
              </p:blipFill>
              <p:spPr>
                <a:xfrm>
                  <a:off x="9951024" y="2529050"/>
                  <a:ext cx="1371600" cy="1371600"/>
                </a:xfrm>
                <a:prstGeom prst="rect">
                  <a:avLst/>
                </a:prstGeom>
                <a:noFill/>
                <a:ln>
                  <a:noFill/>
                </a:ln>
              </p:spPr>
            </p:pic>
          </p:grpSp>
          <p:sp>
            <p:nvSpPr>
              <p:cNvPr id="42" name="Google Shape;161;p18">
                <a:extLst>
                  <a:ext uri="{FF2B5EF4-FFF2-40B4-BE49-F238E27FC236}">
                    <a16:creationId xmlns:a16="http://schemas.microsoft.com/office/drawing/2014/main" id="{4560410B-0C8D-E059-E83D-4BA3AA04A068}"/>
                  </a:ext>
                </a:extLst>
              </p:cNvPr>
              <p:cNvSpPr/>
              <p:nvPr/>
            </p:nvSpPr>
            <p:spPr>
              <a:xfrm>
                <a:off x="7298268" y="2754397"/>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173;p18">
                <a:extLst>
                  <a:ext uri="{FF2B5EF4-FFF2-40B4-BE49-F238E27FC236}">
                    <a16:creationId xmlns:a16="http://schemas.microsoft.com/office/drawing/2014/main" id="{E7AD48E0-DE2F-4AA5-CBAA-97E35B1D5CA9}"/>
                  </a:ext>
                </a:extLst>
              </p:cNvPr>
              <p:cNvSpPr/>
              <p:nvPr/>
            </p:nvSpPr>
            <p:spPr>
              <a:xfrm>
                <a:off x="6624369"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4" name="Google Shape;183;p18">
                <a:extLst>
                  <a:ext uri="{FF2B5EF4-FFF2-40B4-BE49-F238E27FC236}">
                    <a16:creationId xmlns:a16="http://schemas.microsoft.com/office/drawing/2014/main" id="{9D88BEB3-A0DC-1189-3F18-000FCABEFF9D}"/>
                  </a:ext>
                </a:extLst>
              </p:cNvPr>
              <p:cNvSpPr/>
              <p:nvPr/>
            </p:nvSpPr>
            <p:spPr>
              <a:xfrm>
                <a:off x="5932214"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4" name="Group 53">
              <a:extLst>
                <a:ext uri="{FF2B5EF4-FFF2-40B4-BE49-F238E27FC236}">
                  <a16:creationId xmlns:a16="http://schemas.microsoft.com/office/drawing/2014/main" id="{89EAE1A1-4F1A-748B-124C-5E896124B825}"/>
                </a:ext>
              </a:extLst>
            </p:cNvPr>
            <p:cNvGrpSpPr/>
            <p:nvPr/>
          </p:nvGrpSpPr>
          <p:grpSpPr>
            <a:xfrm>
              <a:off x="199989" y="1560303"/>
              <a:ext cx="758713" cy="381677"/>
              <a:chOff x="1361550" y="2342781"/>
              <a:chExt cx="758713" cy="381677"/>
            </a:xfrm>
          </p:grpSpPr>
          <p:cxnSp>
            <p:nvCxnSpPr>
              <p:cNvPr id="55" name="Straight Arrow Connector 54">
                <a:extLst>
                  <a:ext uri="{FF2B5EF4-FFF2-40B4-BE49-F238E27FC236}">
                    <a16:creationId xmlns:a16="http://schemas.microsoft.com/office/drawing/2014/main" id="{6BF50885-A6FF-F61F-4DCB-84EA94CB4015}"/>
                  </a:ext>
                </a:extLst>
              </p:cNvPr>
              <p:cNvCxnSpPr>
                <a:cxnSpLocks/>
              </p:cNvCxnSpPr>
              <p:nvPr/>
            </p:nvCxnSpPr>
            <p:spPr>
              <a:xfrm>
                <a:off x="1760291" y="2466176"/>
                <a:ext cx="359972" cy="258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6" name="Google Shape;183;p18">
                <a:extLst>
                  <a:ext uri="{FF2B5EF4-FFF2-40B4-BE49-F238E27FC236}">
                    <a16:creationId xmlns:a16="http://schemas.microsoft.com/office/drawing/2014/main" id="{0F300260-B5C4-0309-5359-D678E2F43D8A}"/>
                  </a:ext>
                </a:extLst>
              </p:cNvPr>
              <p:cNvSpPr/>
              <p:nvPr/>
            </p:nvSpPr>
            <p:spPr>
              <a:xfrm>
                <a:off x="1361550" y="2342781"/>
                <a:ext cx="271228" cy="271228"/>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grpSp>
        <p:grpSp>
          <p:nvGrpSpPr>
            <p:cNvPr id="59" name="Group 58">
              <a:extLst>
                <a:ext uri="{FF2B5EF4-FFF2-40B4-BE49-F238E27FC236}">
                  <a16:creationId xmlns:a16="http://schemas.microsoft.com/office/drawing/2014/main" id="{12A52DD7-60BC-EEBA-DB8A-A39F1C6DBF6C}"/>
                </a:ext>
              </a:extLst>
            </p:cNvPr>
            <p:cNvGrpSpPr/>
            <p:nvPr/>
          </p:nvGrpSpPr>
          <p:grpSpPr>
            <a:xfrm>
              <a:off x="201734" y="2000326"/>
              <a:ext cx="792848" cy="271228"/>
              <a:chOff x="1443600" y="2945246"/>
              <a:chExt cx="792848" cy="271228"/>
            </a:xfrm>
          </p:grpSpPr>
          <p:sp>
            <p:nvSpPr>
              <p:cNvPr id="60" name="Google Shape;161;p18">
                <a:extLst>
                  <a:ext uri="{FF2B5EF4-FFF2-40B4-BE49-F238E27FC236}">
                    <a16:creationId xmlns:a16="http://schemas.microsoft.com/office/drawing/2014/main" id="{58B325FD-E44D-DBBA-69EF-765DE1CCDAB9}"/>
                  </a:ext>
                </a:extLst>
              </p:cNvPr>
              <p:cNvSpPr/>
              <p:nvPr/>
            </p:nvSpPr>
            <p:spPr>
              <a:xfrm>
                <a:off x="1443600" y="2945246"/>
                <a:ext cx="271228" cy="271228"/>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a:solidFill>
                    <a:schemeClr val="bg1"/>
                  </a:solidFill>
                  <a:latin typeface="Cabin"/>
                  <a:ea typeface="Cabin"/>
                  <a:cs typeface="Cabin"/>
                  <a:sym typeface="Cabin"/>
                </a:endParaRPr>
              </a:p>
            </p:txBody>
          </p:sp>
          <p:cxnSp>
            <p:nvCxnSpPr>
              <p:cNvPr id="62" name="Straight Arrow Connector 61">
                <a:extLst>
                  <a:ext uri="{FF2B5EF4-FFF2-40B4-BE49-F238E27FC236}">
                    <a16:creationId xmlns:a16="http://schemas.microsoft.com/office/drawing/2014/main" id="{D36EFF1E-3D98-3FCA-B74E-57A035B106A0}"/>
                  </a:ext>
                </a:extLst>
              </p:cNvPr>
              <p:cNvCxnSpPr>
                <a:cxnSpLocks/>
              </p:cNvCxnSpPr>
              <p:nvPr/>
            </p:nvCxnSpPr>
            <p:spPr>
              <a:xfrm flipV="1">
                <a:off x="1811683" y="2975098"/>
                <a:ext cx="424765" cy="1892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grpSp>
        <p:nvGrpSpPr>
          <p:cNvPr id="968" name="Group 967">
            <a:extLst>
              <a:ext uri="{FF2B5EF4-FFF2-40B4-BE49-F238E27FC236}">
                <a16:creationId xmlns:a16="http://schemas.microsoft.com/office/drawing/2014/main" id="{E47FF1FB-63B6-AD04-2FA8-D72E9A6C47F7}"/>
              </a:ext>
            </a:extLst>
          </p:cNvPr>
          <p:cNvGrpSpPr/>
          <p:nvPr/>
        </p:nvGrpSpPr>
        <p:grpSpPr>
          <a:xfrm>
            <a:off x="8531549" y="2677897"/>
            <a:ext cx="3176690" cy="2730292"/>
            <a:chOff x="4896910" y="2948060"/>
            <a:chExt cx="3176690" cy="2730292"/>
          </a:xfrm>
        </p:grpSpPr>
        <p:grpSp>
          <p:nvGrpSpPr>
            <p:cNvPr id="964" name="Group 963">
              <a:extLst>
                <a:ext uri="{FF2B5EF4-FFF2-40B4-BE49-F238E27FC236}">
                  <a16:creationId xmlns:a16="http://schemas.microsoft.com/office/drawing/2014/main" id="{92552DDD-9378-E114-5180-B0F1629EE6F6}"/>
                </a:ext>
              </a:extLst>
            </p:cNvPr>
            <p:cNvGrpSpPr/>
            <p:nvPr/>
          </p:nvGrpSpPr>
          <p:grpSpPr>
            <a:xfrm>
              <a:off x="5229980" y="3034831"/>
              <a:ext cx="2843620" cy="2205522"/>
              <a:chOff x="5468351" y="2886550"/>
              <a:chExt cx="4325881" cy="3355168"/>
            </a:xfrm>
          </p:grpSpPr>
          <p:grpSp>
            <p:nvGrpSpPr>
              <p:cNvPr id="9" name="Group 8">
                <a:extLst>
                  <a:ext uri="{FF2B5EF4-FFF2-40B4-BE49-F238E27FC236}">
                    <a16:creationId xmlns:a16="http://schemas.microsoft.com/office/drawing/2014/main" id="{6A2146BC-59DD-9FB2-73B2-82303BF96CF1}"/>
                  </a:ext>
                </a:extLst>
              </p:cNvPr>
              <p:cNvGrpSpPr/>
              <p:nvPr/>
            </p:nvGrpSpPr>
            <p:grpSpPr>
              <a:xfrm>
                <a:off x="5468351" y="2886550"/>
                <a:ext cx="4325881" cy="3355168"/>
                <a:chOff x="3897687" y="1233625"/>
                <a:chExt cx="3551328" cy="2454243"/>
              </a:xfrm>
            </p:grpSpPr>
            <p:grpSp>
              <p:nvGrpSpPr>
                <p:cNvPr id="12" name="Group 11">
                  <a:extLst>
                    <a:ext uri="{FF2B5EF4-FFF2-40B4-BE49-F238E27FC236}">
                      <a16:creationId xmlns:a16="http://schemas.microsoft.com/office/drawing/2014/main" id="{CEF680A5-9B9D-7A4F-E5EC-511F831C80F7}"/>
                    </a:ext>
                  </a:extLst>
                </p:cNvPr>
                <p:cNvGrpSpPr/>
                <p:nvPr/>
              </p:nvGrpSpPr>
              <p:grpSpPr>
                <a:xfrm>
                  <a:off x="3897687" y="1233625"/>
                  <a:ext cx="3551328" cy="2454243"/>
                  <a:chOff x="2334888" y="-279404"/>
                  <a:chExt cx="3551328" cy="2454243"/>
                </a:xfrm>
              </p:grpSpPr>
              <p:cxnSp>
                <p:nvCxnSpPr>
                  <p:cNvPr id="16" name="Straight Connector 15">
                    <a:extLst>
                      <a:ext uri="{FF2B5EF4-FFF2-40B4-BE49-F238E27FC236}">
                        <a16:creationId xmlns:a16="http://schemas.microsoft.com/office/drawing/2014/main" id="{E4E8D846-78CC-264F-954F-0DCFCFBC4149}"/>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7A5EB0D-47A0-6D42-9B3B-33E4E1AFA32F}"/>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0C15A93-1DB7-E4BA-A4CB-3EAB168BD75D}"/>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E5DC2B7-AA2E-011F-281F-A1DC202D79A9}"/>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8B2208F-D101-6600-96FD-E35EC599F7CE}"/>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ABFC7DB-E35B-EF2B-6EC2-C6E7A088A1E8}"/>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5FDC9E5-11AA-1C9D-837C-59C744609864}"/>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5F65567-BB7B-F9D0-6A9F-3E3A0B40E265}"/>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8576B9B-6660-C130-B96D-BF4C3BD012C6}"/>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935C3BE-E5D0-40A3-EA93-9366EC768619}"/>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9E2B1D-95A7-C5CD-76CA-408A0E78BAAC}"/>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29D2ACA-81AB-ADB1-B464-4789884BACDD}"/>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74EA0916-DE6A-0187-D43E-316416CD84E8}"/>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20A5FA5-10BE-5AF1-E490-5CEA59C256E7}"/>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E2FB70-427F-FBC4-2301-9BE6ECC1A131}"/>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7" name="Freeform 56">
                <a:extLst>
                  <a:ext uri="{FF2B5EF4-FFF2-40B4-BE49-F238E27FC236}">
                    <a16:creationId xmlns:a16="http://schemas.microsoft.com/office/drawing/2014/main" id="{C120A255-B829-A716-B2CD-4641A5FDFF92}"/>
                  </a:ext>
                </a:extLst>
              </p:cNvPr>
              <p:cNvSpPr/>
              <p:nvPr/>
            </p:nvSpPr>
            <p:spPr>
              <a:xfrm>
                <a:off x="5590964" y="3655630"/>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22E996B7-D692-BE57-DDEC-A2EFB18ECABC}"/>
                  </a:ext>
                </a:extLst>
              </p:cNvPr>
              <p:cNvSpPr/>
              <p:nvPr/>
            </p:nvSpPr>
            <p:spPr>
              <a:xfrm>
                <a:off x="5583296" y="3973178"/>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grpSp>
        <mc:AlternateContent xmlns:mc="http://schemas.openxmlformats.org/markup-compatibility/2006" xmlns:a14="http://schemas.microsoft.com/office/drawing/2010/main">
          <mc:Choice Requires="a14">
            <p:sp>
              <p:nvSpPr>
                <p:cNvPr id="966" name="TextBox 965">
                  <a:extLst>
                    <a:ext uri="{FF2B5EF4-FFF2-40B4-BE49-F238E27FC236}">
                      <a16:creationId xmlns:a16="http://schemas.microsoft.com/office/drawing/2014/main" id="{F1F73174-8A39-BBBF-FCCE-D9590EF7AB8C}"/>
                    </a:ext>
                  </a:extLst>
                </p:cNvPr>
                <p:cNvSpPr txBox="1"/>
                <p:nvPr/>
              </p:nvSpPr>
              <p:spPr>
                <a:xfrm>
                  <a:off x="5988098" y="5257594"/>
                  <a:ext cx="1672537" cy="420758"/>
                </a:xfrm>
                <a:prstGeom prst="rect">
                  <a:avLst/>
                </a:prstGeom>
                <a:noFill/>
              </p:spPr>
              <p:txBody>
                <a:bodyPr wrap="none" rtlCol="0">
                  <a:spAutoFit/>
                </a:bodyPr>
                <a:lstStyle/>
                <a:p>
                  <a:r>
                    <a:rPr lang="en-US" sz="1400"/>
                    <a:t>System load, </a:t>
                  </a:r>
                  <a14:m>
                    <m:oMath xmlns:m="http://schemas.openxmlformats.org/officeDocument/2006/math">
                      <m:r>
                        <a:rPr lang="en-US" sz="1400" b="0" i="1" smtClean="0">
                          <a:latin typeface="Cambria Math" panose="02040503050406030204" pitchFamily="18" charset="0"/>
                        </a:rPr>
                        <m:t>𝜌</m:t>
                      </m:r>
                    </m:oMath>
                  </a14:m>
                  <a:endParaRPr lang="en-US" sz="1400" b="0"/>
                </a:p>
              </p:txBody>
            </p:sp>
          </mc:Choice>
          <mc:Fallback xmlns="">
            <p:sp>
              <p:nvSpPr>
                <p:cNvPr id="966" name="TextBox 965">
                  <a:extLst>
                    <a:ext uri="{FF2B5EF4-FFF2-40B4-BE49-F238E27FC236}">
                      <a16:creationId xmlns:a16="http://schemas.microsoft.com/office/drawing/2014/main" id="{0DA02F0B-83DE-0DBE-2762-26490013BCAB}"/>
                    </a:ext>
                  </a:extLst>
                </p:cNvPr>
                <p:cNvSpPr txBox="1">
                  <a:spLocks noRot="1" noChangeAspect="1" noMove="1" noResize="1" noEditPoints="1" noAdjustHandles="1" noChangeArrowheads="1" noChangeShapeType="1" noTextEdit="1"/>
                </p:cNvSpPr>
                <p:nvPr/>
              </p:nvSpPr>
              <p:spPr>
                <a:xfrm>
                  <a:off x="5988098" y="5257594"/>
                  <a:ext cx="1672537" cy="420758"/>
                </a:xfrm>
                <a:prstGeom prst="rect">
                  <a:avLst/>
                </a:prstGeom>
                <a:blipFill>
                  <a:blip r:embed="rId5"/>
                  <a:stretch>
                    <a:fillRect l="-1091" t="-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7" name="TextBox 966">
                  <a:extLst>
                    <a:ext uri="{FF2B5EF4-FFF2-40B4-BE49-F238E27FC236}">
                      <a16:creationId xmlns:a16="http://schemas.microsoft.com/office/drawing/2014/main" id="{70F1BA23-00B5-2F8F-0DBE-169468500C9F}"/>
                    </a:ext>
                  </a:extLst>
                </p:cNvPr>
                <p:cNvSpPr txBox="1"/>
                <p:nvPr/>
              </p:nvSpPr>
              <p:spPr>
                <a:xfrm rot="16200000">
                  <a:off x="3969910" y="3875060"/>
                  <a:ext cx="2491336" cy="637336"/>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xmlns="">
            <p:sp>
              <p:nvSpPr>
                <p:cNvPr id="967" name="TextBox 966">
                  <a:extLst>
                    <a:ext uri="{FF2B5EF4-FFF2-40B4-BE49-F238E27FC236}">
                      <a16:creationId xmlns:a16="http://schemas.microsoft.com/office/drawing/2014/main" id="{56AEBB0E-5454-AA11-B2F2-E0694E9D968A}"/>
                    </a:ext>
                  </a:extLst>
                </p:cNvPr>
                <p:cNvSpPr txBox="1">
                  <a:spLocks noRot="1" noChangeAspect="1" noMove="1" noResize="1" noEditPoints="1" noAdjustHandles="1" noChangeArrowheads="1" noChangeShapeType="1" noTextEdit="1"/>
                </p:cNvSpPr>
                <p:nvPr/>
              </p:nvSpPr>
              <p:spPr>
                <a:xfrm rot="16200000">
                  <a:off x="3969910" y="3875060"/>
                  <a:ext cx="2491336" cy="637336"/>
                </a:xfrm>
                <a:prstGeom prst="rect">
                  <a:avLst/>
                </a:prstGeom>
                <a:blipFill>
                  <a:blip r:embed="rId6"/>
                  <a:stretch>
                    <a:fillRect l="-952"/>
                  </a:stretch>
                </a:blipFill>
              </p:spPr>
              <p:txBody>
                <a:bodyPr/>
                <a:lstStyle/>
                <a:p>
                  <a:r>
                    <a:rPr lang="en-US">
                      <a:noFill/>
                    </a:rPr>
                    <a:t> </a:t>
                  </a:r>
                </a:p>
              </p:txBody>
            </p:sp>
          </mc:Fallback>
        </mc:AlternateContent>
      </p:grpSp>
      <p:grpSp>
        <p:nvGrpSpPr>
          <p:cNvPr id="997" name="Group 996">
            <a:extLst>
              <a:ext uri="{FF2B5EF4-FFF2-40B4-BE49-F238E27FC236}">
                <a16:creationId xmlns:a16="http://schemas.microsoft.com/office/drawing/2014/main" id="{9E348EA7-E8C5-6B90-4EE0-2FBC946B98AA}"/>
              </a:ext>
            </a:extLst>
          </p:cNvPr>
          <p:cNvGrpSpPr/>
          <p:nvPr/>
        </p:nvGrpSpPr>
        <p:grpSpPr>
          <a:xfrm>
            <a:off x="6224474" y="817442"/>
            <a:ext cx="5211911" cy="1229439"/>
            <a:chOff x="2013626" y="3760896"/>
            <a:chExt cx="8060503" cy="1901393"/>
          </a:xfrm>
        </p:grpSpPr>
        <p:sp>
          <p:nvSpPr>
            <p:cNvPr id="998" name="Google Shape;793;p30">
              <a:extLst>
                <a:ext uri="{FF2B5EF4-FFF2-40B4-BE49-F238E27FC236}">
                  <a16:creationId xmlns:a16="http://schemas.microsoft.com/office/drawing/2014/main" id="{DE6F4344-9128-8536-FC13-EEC7316D75F7}"/>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99" name="Google Shape;794;p30">
              <a:extLst>
                <a:ext uri="{FF2B5EF4-FFF2-40B4-BE49-F238E27FC236}">
                  <a16:creationId xmlns:a16="http://schemas.microsoft.com/office/drawing/2014/main" id="{3FD723EB-66C2-5F2D-227D-D1FBA117612D}"/>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0" name="Google Shape;836;p30">
              <a:extLst>
                <a:ext uri="{FF2B5EF4-FFF2-40B4-BE49-F238E27FC236}">
                  <a16:creationId xmlns:a16="http://schemas.microsoft.com/office/drawing/2014/main" id="{FE281F83-799D-C7C4-7CBE-61FE67C38769}"/>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3" name="Freeform 1002">
              <a:extLst>
                <a:ext uri="{FF2B5EF4-FFF2-40B4-BE49-F238E27FC236}">
                  <a16:creationId xmlns:a16="http://schemas.microsoft.com/office/drawing/2014/main" id="{27A30DDF-AE0F-5544-1E22-A526A322C129}"/>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Google Shape;837;p30">
              <a:extLst>
                <a:ext uri="{FF2B5EF4-FFF2-40B4-BE49-F238E27FC236}">
                  <a16:creationId xmlns:a16="http://schemas.microsoft.com/office/drawing/2014/main" id="{226AE30B-A209-886D-2A9E-38C5C75C1D56}"/>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05" name="Google Shape;838;p30">
              <a:extLst>
                <a:ext uri="{FF2B5EF4-FFF2-40B4-BE49-F238E27FC236}">
                  <a16:creationId xmlns:a16="http://schemas.microsoft.com/office/drawing/2014/main" id="{3494808E-0FC8-3056-FFBE-925D40253E56}"/>
                </a:ext>
              </a:extLst>
            </p:cNvPr>
            <p:cNvCxnSpPr>
              <a:stCxn id="1000" idx="0"/>
              <a:endCxn id="1004"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006" name="Google Shape;839;p30">
              <a:extLst>
                <a:ext uri="{FF2B5EF4-FFF2-40B4-BE49-F238E27FC236}">
                  <a16:creationId xmlns:a16="http://schemas.microsoft.com/office/drawing/2014/main" id="{F20C5B41-2D01-4EED-4E0A-BF0C0B339135}"/>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07" name="Google Shape;840;p30">
              <a:extLst>
                <a:ext uri="{FF2B5EF4-FFF2-40B4-BE49-F238E27FC236}">
                  <a16:creationId xmlns:a16="http://schemas.microsoft.com/office/drawing/2014/main" id="{9478092F-534C-A69F-439E-6DE10DA946F9}"/>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08" name="Google Shape;841;p30">
              <a:extLst>
                <a:ext uri="{FF2B5EF4-FFF2-40B4-BE49-F238E27FC236}">
                  <a16:creationId xmlns:a16="http://schemas.microsoft.com/office/drawing/2014/main" id="{03FA0FF2-6ADE-3600-53AD-66D26BD979D8}"/>
                </a:ext>
              </a:extLst>
            </p:cNvPr>
            <p:cNvCxnSpPr>
              <a:stCxn id="1007" idx="2"/>
              <a:endCxn id="1006"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1009" name="Picture 2" descr="Cpu - Free electronics icons">
              <a:extLst>
                <a:ext uri="{FF2B5EF4-FFF2-40B4-BE49-F238E27FC236}">
                  <a16:creationId xmlns:a16="http://schemas.microsoft.com/office/drawing/2014/main" id="{6C92D54A-3A01-DABA-B3EA-FBB10C3443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1010" name="Picture 1009" descr="Cpu - Free electronics icons">
              <a:extLst>
                <a:ext uri="{FF2B5EF4-FFF2-40B4-BE49-F238E27FC236}">
                  <a16:creationId xmlns:a16="http://schemas.microsoft.com/office/drawing/2014/main" id="{4863B604-9BE7-3A9C-73BD-04B9E708AA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1011" name="Picture 2" descr="Cpu - Free electronics icons">
              <a:extLst>
                <a:ext uri="{FF2B5EF4-FFF2-40B4-BE49-F238E27FC236}">
                  <a16:creationId xmlns:a16="http://schemas.microsoft.com/office/drawing/2014/main" id="{4D79DDE5-FB32-98D2-9D26-5068FCEBC7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1012" name="Picture 2" descr="Cpu - Free electronics icons">
              <a:extLst>
                <a:ext uri="{FF2B5EF4-FFF2-40B4-BE49-F238E27FC236}">
                  <a16:creationId xmlns:a16="http://schemas.microsoft.com/office/drawing/2014/main" id="{F6206016-8AEC-FA2B-1EF6-04CA1AE02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1013" name="Picture 4" descr="Ram Memory icon in SVG, PNG formats">
              <a:extLst>
                <a:ext uri="{FF2B5EF4-FFF2-40B4-BE49-F238E27FC236}">
                  <a16:creationId xmlns:a16="http://schemas.microsoft.com/office/drawing/2014/main" id="{41D13948-F7DE-7EBB-3A15-9C94019CF1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1014" name="Picture 4" descr="Ram Memory icon in SVG, PNG formats">
              <a:extLst>
                <a:ext uri="{FF2B5EF4-FFF2-40B4-BE49-F238E27FC236}">
                  <a16:creationId xmlns:a16="http://schemas.microsoft.com/office/drawing/2014/main" id="{B8076310-3DE1-3529-5BFD-D2E1254CFC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1015" name="Picture 4" descr="Ram Memory icon in SVG, PNG formats">
              <a:extLst>
                <a:ext uri="{FF2B5EF4-FFF2-40B4-BE49-F238E27FC236}">
                  <a16:creationId xmlns:a16="http://schemas.microsoft.com/office/drawing/2014/main" id="{FC0EF7FB-2B04-ED75-BAD9-71C4C780C7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1016" name="Picture 4" descr="Ram Memory icon in SVG, PNG formats">
              <a:extLst>
                <a:ext uri="{FF2B5EF4-FFF2-40B4-BE49-F238E27FC236}">
                  <a16:creationId xmlns:a16="http://schemas.microsoft.com/office/drawing/2014/main" id="{4F57E55B-ED90-DB82-C64C-928149111C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1017" name="Picture 2" descr="Cpu - Free electronics icons">
              <a:extLst>
                <a:ext uri="{FF2B5EF4-FFF2-40B4-BE49-F238E27FC236}">
                  <a16:creationId xmlns:a16="http://schemas.microsoft.com/office/drawing/2014/main" id="{F2D37CD8-C166-ECED-F0C7-448B91DA89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1018" name="Picture 1017" descr="Cpu - Free electronics icons">
              <a:extLst>
                <a:ext uri="{FF2B5EF4-FFF2-40B4-BE49-F238E27FC236}">
                  <a16:creationId xmlns:a16="http://schemas.microsoft.com/office/drawing/2014/main" id="{33C9CCE0-9F16-ABE0-A009-F29601EDF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1019" name="Picture 2" descr="Cpu - Free electronics icons">
              <a:extLst>
                <a:ext uri="{FF2B5EF4-FFF2-40B4-BE49-F238E27FC236}">
                  <a16:creationId xmlns:a16="http://schemas.microsoft.com/office/drawing/2014/main" id="{C8282B96-471D-88DB-A439-82C439D6CF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1020" name="Picture 2" descr="Cpu - Free electronics icons">
              <a:extLst>
                <a:ext uri="{FF2B5EF4-FFF2-40B4-BE49-F238E27FC236}">
                  <a16:creationId xmlns:a16="http://schemas.microsoft.com/office/drawing/2014/main" id="{7F92F7E9-92B9-4898-567A-5CA89E6B82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1021" name="Picture 4" descr="Ram Memory icon in SVG, PNG formats">
              <a:extLst>
                <a:ext uri="{FF2B5EF4-FFF2-40B4-BE49-F238E27FC236}">
                  <a16:creationId xmlns:a16="http://schemas.microsoft.com/office/drawing/2014/main" id="{F84999D7-2138-D460-AE2E-381EE75B20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1022" name="Picture 4" descr="Ram Memory icon in SVG, PNG formats">
              <a:extLst>
                <a:ext uri="{FF2B5EF4-FFF2-40B4-BE49-F238E27FC236}">
                  <a16:creationId xmlns:a16="http://schemas.microsoft.com/office/drawing/2014/main" id="{6BB99439-7722-268B-723A-F724B0D13B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1023" name="Picture 4" descr="Ram Memory icon in SVG, PNG formats">
              <a:extLst>
                <a:ext uri="{FF2B5EF4-FFF2-40B4-BE49-F238E27FC236}">
                  <a16:creationId xmlns:a16="http://schemas.microsoft.com/office/drawing/2014/main" id="{71598AAF-02FF-D8D0-6628-95061821EC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1024" name="Picture 4" descr="Ram Memory icon in SVG, PNG formats">
              <a:extLst>
                <a:ext uri="{FF2B5EF4-FFF2-40B4-BE49-F238E27FC236}">
                  <a16:creationId xmlns:a16="http://schemas.microsoft.com/office/drawing/2014/main" id="{BB7AFC7A-F5F1-49BE-D8B0-AD00A9BCAF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grpSp>
          <p:nvGrpSpPr>
            <p:cNvPr id="1025" name="Group 1024">
              <a:extLst>
                <a:ext uri="{FF2B5EF4-FFF2-40B4-BE49-F238E27FC236}">
                  <a16:creationId xmlns:a16="http://schemas.microsoft.com/office/drawing/2014/main" id="{18B8931B-2558-0702-1C9A-6BE378A181CD}"/>
                </a:ext>
              </a:extLst>
            </p:cNvPr>
            <p:cNvGrpSpPr/>
            <p:nvPr/>
          </p:nvGrpSpPr>
          <p:grpSpPr>
            <a:xfrm>
              <a:off x="5711721" y="3760896"/>
              <a:ext cx="615728" cy="1901393"/>
              <a:chOff x="7742861" y="4143582"/>
              <a:chExt cx="615728" cy="1901393"/>
            </a:xfrm>
          </p:grpSpPr>
          <mc:AlternateContent xmlns:mc="http://schemas.openxmlformats.org/markup-compatibility/2006" xmlns:a14="http://schemas.microsoft.com/office/drawing/2010/main">
            <mc:Choice Requires="a14">
              <p:sp>
                <p:nvSpPr>
                  <p:cNvPr id="1038" name="Google Shape;900;p32">
                    <a:extLst>
                      <a:ext uri="{FF2B5EF4-FFF2-40B4-BE49-F238E27FC236}">
                        <a16:creationId xmlns:a16="http://schemas.microsoft.com/office/drawing/2014/main" id="{CC06305C-493C-6256-FB60-2241DB983E5D}"/>
                      </a:ext>
                    </a:extLst>
                  </p:cNvPr>
                  <p:cNvSpPr txBox="1"/>
                  <p:nvPr/>
                </p:nvSpPr>
                <p:spPr>
                  <a:xfrm>
                    <a:off x="7760359" y="4143582"/>
                    <a:ext cx="598230"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1038" name="Google Shape;900;p32">
                    <a:extLst>
                      <a:ext uri="{FF2B5EF4-FFF2-40B4-BE49-F238E27FC236}">
                        <a16:creationId xmlns:a16="http://schemas.microsoft.com/office/drawing/2014/main" id="{670114AD-B14A-B301-652D-0D41ED01D665}"/>
                      </a:ext>
                    </a:extLst>
                  </p:cNvPr>
                  <p:cNvSpPr txBox="1">
                    <a:spLocks noRot="1" noChangeAspect="1" noMove="1" noResize="1" noEditPoints="1" noAdjustHandles="1" noChangeArrowheads="1" noChangeShapeType="1" noTextEdit="1"/>
                  </p:cNvSpPr>
                  <p:nvPr/>
                </p:nvSpPr>
                <p:spPr>
                  <a:xfrm>
                    <a:off x="7760359" y="4143582"/>
                    <a:ext cx="598230" cy="443694"/>
                  </a:xfrm>
                  <a:prstGeom prst="rect">
                    <a:avLst/>
                  </a:prstGeom>
                  <a:blipFill>
                    <a:blip r:embed="rId15"/>
                    <a:stretch>
                      <a:fillRect r="-3125" b="-1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9" name="Google Shape;900;p32">
                    <a:extLst>
                      <a:ext uri="{FF2B5EF4-FFF2-40B4-BE49-F238E27FC236}">
                        <a16:creationId xmlns:a16="http://schemas.microsoft.com/office/drawing/2014/main" id="{BC0F4C3F-88EA-C7F6-04A1-94038018DB10}"/>
                      </a:ext>
                    </a:extLst>
                  </p:cNvPr>
                  <p:cNvSpPr txBox="1"/>
                  <p:nvPr/>
                </p:nvSpPr>
                <p:spPr>
                  <a:xfrm>
                    <a:off x="7742861" y="5601281"/>
                    <a:ext cx="598233" cy="4436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𝛼</m:t>
                              </m:r>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1039" name="Google Shape;900;p32">
                    <a:extLst>
                      <a:ext uri="{FF2B5EF4-FFF2-40B4-BE49-F238E27FC236}">
                        <a16:creationId xmlns:a16="http://schemas.microsoft.com/office/drawing/2014/main" id="{05C62E0E-0B86-BBFF-5287-F6BB373EFB56}"/>
                      </a:ext>
                    </a:extLst>
                  </p:cNvPr>
                  <p:cNvSpPr txBox="1">
                    <a:spLocks noRot="1" noChangeAspect="1" noMove="1" noResize="1" noEditPoints="1" noAdjustHandles="1" noChangeArrowheads="1" noChangeShapeType="1" noTextEdit="1"/>
                  </p:cNvSpPr>
                  <p:nvPr/>
                </p:nvSpPr>
                <p:spPr>
                  <a:xfrm>
                    <a:off x="7742861" y="5601281"/>
                    <a:ext cx="598233" cy="443694"/>
                  </a:xfrm>
                  <a:prstGeom prst="rect">
                    <a:avLst/>
                  </a:prstGeom>
                  <a:blipFill>
                    <a:blip r:embed="rId16"/>
                    <a:stretch>
                      <a:fillRect r="-6452" b="-17391"/>
                    </a:stretch>
                  </a:blipFill>
                  <a:ln>
                    <a:noFill/>
                  </a:ln>
                </p:spPr>
                <p:txBody>
                  <a:bodyPr/>
                  <a:lstStyle/>
                  <a:p>
                    <a:r>
                      <a:rPr lang="en-US">
                        <a:noFill/>
                      </a:rPr>
                      <a:t> </a:t>
                    </a:r>
                  </a:p>
                </p:txBody>
              </p:sp>
            </mc:Fallback>
          </mc:AlternateContent>
        </p:grpSp>
        <p:pic>
          <p:nvPicPr>
            <p:cNvPr id="1026" name="Picture 2" descr="Cpu - Free electronics icons">
              <a:extLst>
                <a:ext uri="{FF2B5EF4-FFF2-40B4-BE49-F238E27FC236}">
                  <a16:creationId xmlns:a16="http://schemas.microsoft.com/office/drawing/2014/main" id="{32B8F553-1B26-9C15-765B-373E30C098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1027" name="Picture 2" descr="Cpu - Free electronics icons">
              <a:extLst>
                <a:ext uri="{FF2B5EF4-FFF2-40B4-BE49-F238E27FC236}">
                  <a16:creationId xmlns:a16="http://schemas.microsoft.com/office/drawing/2014/main" id="{FF51D8CE-C535-C10E-D83F-1A8AE37C78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1028" name="Picture 4" descr="Ram Memory icon in SVG, PNG formats">
              <a:extLst>
                <a:ext uri="{FF2B5EF4-FFF2-40B4-BE49-F238E27FC236}">
                  <a16:creationId xmlns:a16="http://schemas.microsoft.com/office/drawing/2014/main" id="{6FF55EED-4CAF-2885-31F2-93E96A5FD0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1029" name="Picture 4" descr="Ram Memory icon in SVG, PNG formats">
              <a:extLst>
                <a:ext uri="{FF2B5EF4-FFF2-40B4-BE49-F238E27FC236}">
                  <a16:creationId xmlns:a16="http://schemas.microsoft.com/office/drawing/2014/main" id="{432B14F4-1C6E-63E3-96DC-68E3D08C6D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1030" name="Rectangle 1029">
              <a:extLst>
                <a:ext uri="{FF2B5EF4-FFF2-40B4-BE49-F238E27FC236}">
                  <a16:creationId xmlns:a16="http://schemas.microsoft.com/office/drawing/2014/main" id="{CC160451-DE95-2AC6-9213-799B8C5E4CDA}"/>
                </a:ext>
              </a:extLst>
            </p:cNvPr>
            <p:cNvSpPr/>
            <p:nvPr/>
          </p:nvSpPr>
          <p:spPr>
            <a:xfrm>
              <a:off x="2036919" y="4276642"/>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2" descr="Cpu - Free electronics icons">
              <a:extLst>
                <a:ext uri="{FF2B5EF4-FFF2-40B4-BE49-F238E27FC236}">
                  <a16:creationId xmlns:a16="http://schemas.microsoft.com/office/drawing/2014/main" id="{7C84BD0C-24F2-8647-C5B2-5454F6208F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1032" name="Picture 2" descr="Cpu - Free electronics icons">
              <a:extLst>
                <a:ext uri="{FF2B5EF4-FFF2-40B4-BE49-F238E27FC236}">
                  <a16:creationId xmlns:a16="http://schemas.microsoft.com/office/drawing/2014/main" id="{B5A2388A-8FA8-9CB5-28AA-02DD7B8ED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1033" name="Picture 4" descr="Ram Memory icon in SVG, PNG formats">
              <a:extLst>
                <a:ext uri="{FF2B5EF4-FFF2-40B4-BE49-F238E27FC236}">
                  <a16:creationId xmlns:a16="http://schemas.microsoft.com/office/drawing/2014/main" id="{E53F6413-6BB9-B015-5D37-BE14A5EABE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1034" name="Picture 4" descr="Ram Memory icon in SVG, PNG formats">
              <a:extLst>
                <a:ext uri="{FF2B5EF4-FFF2-40B4-BE49-F238E27FC236}">
                  <a16:creationId xmlns:a16="http://schemas.microsoft.com/office/drawing/2014/main" id="{C2466345-2EC0-0C3E-15D2-2C87FE40C8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1035" name="Rectangle 1034">
              <a:extLst>
                <a:ext uri="{FF2B5EF4-FFF2-40B4-BE49-F238E27FC236}">
                  <a16:creationId xmlns:a16="http://schemas.microsoft.com/office/drawing/2014/main" id="{144FD44A-282A-BC5E-9682-621BCFAD8A2C}"/>
                </a:ext>
              </a:extLst>
            </p:cNvPr>
            <p:cNvSpPr/>
            <p:nvPr/>
          </p:nvSpPr>
          <p:spPr>
            <a:xfrm>
              <a:off x="3112709" y="4281130"/>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4E8440C-09E1-13C6-09A9-C184EFFD8A2F}"/>
                </a:ext>
              </a:extLst>
            </p:cNvPr>
            <p:cNvSpPr/>
            <p:nvPr/>
          </p:nvSpPr>
          <p:spPr>
            <a:xfrm>
              <a:off x="4188504" y="4289899"/>
              <a:ext cx="1073803" cy="1102541"/>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1036">
              <a:extLst>
                <a:ext uri="{FF2B5EF4-FFF2-40B4-BE49-F238E27FC236}">
                  <a16:creationId xmlns:a16="http://schemas.microsoft.com/office/drawing/2014/main" id="{D2C998E5-C605-983B-76FB-117229B84B5F}"/>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7B59C000-6968-E236-FF01-D48B20687796}"/>
              </a:ext>
            </a:extLst>
          </p:cNvPr>
          <p:cNvGrpSpPr/>
          <p:nvPr/>
        </p:nvGrpSpPr>
        <p:grpSpPr>
          <a:xfrm>
            <a:off x="193207" y="2953197"/>
            <a:ext cx="3284363" cy="2454992"/>
            <a:chOff x="144123" y="1303860"/>
            <a:chExt cx="4178404" cy="3123269"/>
          </a:xfrm>
        </p:grpSpPr>
        <p:sp>
          <p:nvSpPr>
            <p:cNvPr id="2" name="Freeform 1">
              <a:extLst>
                <a:ext uri="{FF2B5EF4-FFF2-40B4-BE49-F238E27FC236}">
                  <a16:creationId xmlns:a16="http://schemas.microsoft.com/office/drawing/2014/main" id="{E31C8D1B-9B16-143F-97C6-4E106961464C}"/>
                </a:ext>
              </a:extLst>
            </p:cNvPr>
            <p:cNvSpPr/>
            <p:nvPr/>
          </p:nvSpPr>
          <p:spPr>
            <a:xfrm>
              <a:off x="516565" y="2202676"/>
              <a:ext cx="2775207" cy="1611665"/>
            </a:xfrm>
            <a:custGeom>
              <a:avLst/>
              <a:gdLst>
                <a:gd name="connsiteX0" fmla="*/ 0 w 2042932"/>
                <a:gd name="connsiteY0" fmla="*/ 0 h 1186406"/>
                <a:gd name="connsiteX1" fmla="*/ 0 w 2042932"/>
                <a:gd name="connsiteY1" fmla="*/ 1186406 h 1186406"/>
                <a:gd name="connsiteX2" fmla="*/ 2042932 w 2042932"/>
                <a:gd name="connsiteY2" fmla="*/ 1186406 h 1186406"/>
                <a:gd name="connsiteX3" fmla="*/ 0 w 2042932"/>
                <a:gd name="connsiteY3" fmla="*/ 0 h 1186406"/>
              </a:gdLst>
              <a:ahLst/>
              <a:cxnLst>
                <a:cxn ang="0">
                  <a:pos x="connsiteX0" y="connsiteY0"/>
                </a:cxn>
                <a:cxn ang="0">
                  <a:pos x="connsiteX1" y="connsiteY1"/>
                </a:cxn>
                <a:cxn ang="0">
                  <a:pos x="connsiteX2" y="connsiteY2"/>
                </a:cxn>
                <a:cxn ang="0">
                  <a:pos x="connsiteX3" y="connsiteY3"/>
                </a:cxn>
              </a:cxnLst>
              <a:rect l="l" t="t" r="r" b="b"/>
              <a:pathLst>
                <a:path w="2042932" h="1186406">
                  <a:moveTo>
                    <a:pt x="0" y="0"/>
                  </a:moveTo>
                  <a:lnTo>
                    <a:pt x="0" y="1186406"/>
                  </a:lnTo>
                  <a:lnTo>
                    <a:pt x="2042932" y="1186406"/>
                  </a:lnTo>
                  <a:lnTo>
                    <a:pt x="0" y="0"/>
                  </a:lnTo>
                  <a:close/>
                </a:path>
              </a:pathLst>
            </a:cu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711;p27">
              <a:extLst>
                <a:ext uri="{FF2B5EF4-FFF2-40B4-BE49-F238E27FC236}">
                  <a16:creationId xmlns:a16="http://schemas.microsoft.com/office/drawing/2014/main" id="{CDED4400-A35F-4F77-1EEA-EA312DA68973}"/>
                </a:ext>
              </a:extLst>
            </p:cNvPr>
            <p:cNvSpPr/>
            <p:nvPr/>
          </p:nvSpPr>
          <p:spPr>
            <a:xfrm>
              <a:off x="1360311" y="2940169"/>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 name="Google Shape;712;p27">
              <a:extLst>
                <a:ext uri="{FF2B5EF4-FFF2-40B4-BE49-F238E27FC236}">
                  <a16:creationId xmlns:a16="http://schemas.microsoft.com/office/drawing/2014/main" id="{14425E98-86BB-681F-20E8-2CC20AAC4B6A}"/>
                </a:ext>
              </a:extLst>
            </p:cNvPr>
            <p:cNvCxnSpPr/>
            <p:nvPr/>
          </p:nvCxnSpPr>
          <p:spPr>
            <a:xfrm rot="10800000">
              <a:off x="505951" y="1850360"/>
              <a:ext cx="0" cy="1962613"/>
            </a:xfrm>
            <a:prstGeom prst="straightConnector1">
              <a:avLst/>
            </a:prstGeom>
            <a:noFill/>
            <a:ln w="9525" cap="flat" cmpd="sng">
              <a:solidFill>
                <a:schemeClr val="dk2"/>
              </a:solidFill>
              <a:prstDash val="solid"/>
              <a:round/>
              <a:headEnd type="none" w="med" len="med"/>
              <a:tailEnd type="triangle" w="med" len="med"/>
            </a:ln>
          </p:spPr>
        </p:cxnSp>
        <p:cxnSp>
          <p:nvCxnSpPr>
            <p:cNvPr id="5" name="Google Shape;713;p27">
              <a:extLst>
                <a:ext uri="{FF2B5EF4-FFF2-40B4-BE49-F238E27FC236}">
                  <a16:creationId xmlns:a16="http://schemas.microsoft.com/office/drawing/2014/main" id="{23EA7F37-B5F8-2065-4DFB-A7F66A67A07D}"/>
                </a:ext>
              </a:extLst>
            </p:cNvPr>
            <p:cNvCxnSpPr/>
            <p:nvPr/>
          </p:nvCxnSpPr>
          <p:spPr>
            <a:xfrm>
              <a:off x="523849" y="3812973"/>
              <a:ext cx="3577324"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 name="Google Shape;714;p27">
                  <a:extLst>
                    <a:ext uri="{FF2B5EF4-FFF2-40B4-BE49-F238E27FC236}">
                      <a16:creationId xmlns:a16="http://schemas.microsoft.com/office/drawing/2014/main" id="{C6976297-067A-50ED-A616-9CC355727783}"/>
                    </a:ext>
                  </a:extLst>
                </p:cNvPr>
                <p:cNvSpPr txBox="1"/>
                <p:nvPr/>
              </p:nvSpPr>
              <p:spPr>
                <a:xfrm>
                  <a:off x="144123" y="1303860"/>
                  <a:ext cx="44900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m:oMathPara>
                  </a14:m>
                  <a:endParaRPr lang="en-US" b="0" i="1" dirty="0">
                    <a:solidFill>
                      <a:srgbClr val="C00000"/>
                    </a:solidFill>
                    <a:latin typeface="Cambria Math" panose="02040503050406030204" pitchFamily="18" charset="0"/>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m:oMathPara>
                  </a14:m>
                  <a:endParaRPr lang="en-US" dirty="0">
                    <a:solidFill>
                      <a:schemeClr val="dk1"/>
                    </a:solidFill>
                    <a:latin typeface="Cabin"/>
                    <a:ea typeface="Cabin"/>
                    <a:cs typeface="Cabin"/>
                    <a:sym typeface="Cabin"/>
                  </a:endParaRPr>
                </a:p>
              </p:txBody>
            </p:sp>
          </mc:Choice>
          <mc:Fallback xmlns="">
            <p:sp>
              <p:nvSpPr>
                <p:cNvPr id="6" name="Google Shape;714;p27">
                  <a:extLst>
                    <a:ext uri="{FF2B5EF4-FFF2-40B4-BE49-F238E27FC236}">
                      <a16:creationId xmlns:a16="http://schemas.microsoft.com/office/drawing/2014/main" id="{AFD03A47-D86D-A014-B03C-FEB9D80D4F22}"/>
                    </a:ext>
                  </a:extLst>
                </p:cNvPr>
                <p:cNvSpPr txBox="1">
                  <a:spLocks noRot="1" noChangeAspect="1" noMove="1" noResize="1" noEditPoints="1" noAdjustHandles="1" noChangeArrowheads="1" noChangeShapeType="1" noTextEdit="1"/>
                </p:cNvSpPr>
                <p:nvPr/>
              </p:nvSpPr>
              <p:spPr>
                <a:xfrm>
                  <a:off x="144123" y="1303860"/>
                  <a:ext cx="449001" cy="615523"/>
                </a:xfrm>
                <a:prstGeom prst="rect">
                  <a:avLst/>
                </a:prstGeom>
                <a:blipFill>
                  <a:blip r:embed="rId18"/>
                  <a:stretch>
                    <a:fillRect b="-128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715;p27">
                  <a:extLst>
                    <a:ext uri="{FF2B5EF4-FFF2-40B4-BE49-F238E27FC236}">
                      <a16:creationId xmlns:a16="http://schemas.microsoft.com/office/drawing/2014/main" id="{4B3F3F94-F0BD-73CE-770E-F80659232558}"/>
                    </a:ext>
                  </a:extLst>
                </p:cNvPr>
                <p:cNvSpPr txBox="1"/>
                <p:nvPr/>
              </p:nvSpPr>
              <p:spPr>
                <a:xfrm>
                  <a:off x="3785065" y="3811606"/>
                  <a:ext cx="5374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m:oMathPara>
                  </a14:m>
                  <a:endParaRPr lang="en-US" b="0" i="1" dirty="0">
                    <a:solidFill>
                      <a:srgbClr val="C00000"/>
                    </a:solidFill>
                    <a:latin typeface="Cambria Math" panose="02040503050406030204" pitchFamily="18" charset="0"/>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m:oMathPara>
                  </a14:m>
                  <a:endParaRPr lang="en-US" dirty="0">
                    <a:solidFill>
                      <a:schemeClr val="dk1"/>
                    </a:solidFill>
                    <a:latin typeface="Cabin"/>
                    <a:ea typeface="Cabin"/>
                    <a:cs typeface="Cabin"/>
                    <a:sym typeface="Cabin"/>
                  </a:endParaRPr>
                </a:p>
              </p:txBody>
            </p:sp>
          </mc:Choice>
          <mc:Fallback xmlns="">
            <p:sp>
              <p:nvSpPr>
                <p:cNvPr id="7" name="Google Shape;715;p27">
                  <a:extLst>
                    <a:ext uri="{FF2B5EF4-FFF2-40B4-BE49-F238E27FC236}">
                      <a16:creationId xmlns:a16="http://schemas.microsoft.com/office/drawing/2014/main" id="{BCFCD037-D88B-96DB-396D-FEA3CCC1016A}"/>
                    </a:ext>
                  </a:extLst>
                </p:cNvPr>
                <p:cNvSpPr txBox="1">
                  <a:spLocks noRot="1" noChangeAspect="1" noMove="1" noResize="1" noEditPoints="1" noAdjustHandles="1" noChangeArrowheads="1" noChangeShapeType="1" noTextEdit="1"/>
                </p:cNvSpPr>
                <p:nvPr/>
              </p:nvSpPr>
              <p:spPr>
                <a:xfrm>
                  <a:off x="3785065" y="3811606"/>
                  <a:ext cx="537462" cy="615523"/>
                </a:xfrm>
                <a:prstGeom prst="rect">
                  <a:avLst/>
                </a:prstGeom>
                <a:blipFill>
                  <a:blip r:embed="rId19"/>
                  <a:stretch>
                    <a:fillRect b="-15385"/>
                  </a:stretch>
                </a:blipFill>
                <a:ln>
                  <a:noFill/>
                </a:ln>
              </p:spPr>
              <p:txBody>
                <a:bodyPr/>
                <a:lstStyle/>
                <a:p>
                  <a:r>
                    <a:rPr lang="en-US">
                      <a:noFill/>
                    </a:rPr>
                    <a:t> </a:t>
                  </a:r>
                </a:p>
              </p:txBody>
            </p:sp>
          </mc:Fallback>
        </mc:AlternateContent>
        <p:sp>
          <p:nvSpPr>
            <p:cNvPr id="8" name="Google Shape;711;p27">
              <a:extLst>
                <a:ext uri="{FF2B5EF4-FFF2-40B4-BE49-F238E27FC236}">
                  <a16:creationId xmlns:a16="http://schemas.microsoft.com/office/drawing/2014/main" id="{A63711B9-7E76-1F49-E56D-B09250883ECF}"/>
                </a:ext>
              </a:extLst>
            </p:cNvPr>
            <p:cNvSpPr/>
            <p:nvPr/>
          </p:nvSpPr>
          <p:spPr>
            <a:xfrm>
              <a:off x="439432" y="2943051"/>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 name="Google Shape;711;p27">
              <a:extLst>
                <a:ext uri="{FF2B5EF4-FFF2-40B4-BE49-F238E27FC236}">
                  <a16:creationId xmlns:a16="http://schemas.microsoft.com/office/drawing/2014/main" id="{76CA36C1-0475-23FB-F968-072A6491E702}"/>
                </a:ext>
              </a:extLst>
            </p:cNvPr>
            <p:cNvSpPr/>
            <p:nvPr/>
          </p:nvSpPr>
          <p:spPr>
            <a:xfrm>
              <a:off x="439432"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 name="Google Shape;711;p27">
              <a:extLst>
                <a:ext uri="{FF2B5EF4-FFF2-40B4-BE49-F238E27FC236}">
                  <a16:creationId xmlns:a16="http://schemas.microsoft.com/office/drawing/2014/main" id="{C765B45E-32B1-7994-ED48-2BDAD7753650}"/>
                </a:ext>
              </a:extLst>
            </p:cNvPr>
            <p:cNvSpPr/>
            <p:nvPr/>
          </p:nvSpPr>
          <p:spPr>
            <a:xfrm>
              <a:off x="1368258"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 name="Google Shape;711;p27">
              <a:extLst>
                <a:ext uri="{FF2B5EF4-FFF2-40B4-BE49-F238E27FC236}">
                  <a16:creationId xmlns:a16="http://schemas.microsoft.com/office/drawing/2014/main" id="{3B626FF3-C9E4-173C-2618-84A69DE277AF}"/>
                </a:ext>
              </a:extLst>
            </p:cNvPr>
            <p:cNvSpPr/>
            <p:nvPr/>
          </p:nvSpPr>
          <p:spPr>
            <a:xfrm>
              <a:off x="2297084"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9" name="Google Shape;711;p27">
              <a:extLst>
                <a:ext uri="{FF2B5EF4-FFF2-40B4-BE49-F238E27FC236}">
                  <a16:creationId xmlns:a16="http://schemas.microsoft.com/office/drawing/2014/main" id="{86C1E00F-DFB9-9ED8-7505-78612A34C090}"/>
                </a:ext>
              </a:extLst>
            </p:cNvPr>
            <p:cNvSpPr/>
            <p:nvPr/>
          </p:nvSpPr>
          <p:spPr>
            <a:xfrm>
              <a:off x="3225911" y="3740840"/>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 name="Google Shape;711;p27">
              <a:extLst>
                <a:ext uri="{FF2B5EF4-FFF2-40B4-BE49-F238E27FC236}">
                  <a16:creationId xmlns:a16="http://schemas.microsoft.com/office/drawing/2014/main" id="{CF441F8A-E213-378B-D12D-41DF1EA032A6}"/>
                </a:ext>
              </a:extLst>
            </p:cNvPr>
            <p:cNvSpPr/>
            <p:nvPr/>
          </p:nvSpPr>
          <p:spPr>
            <a:xfrm>
              <a:off x="439432" y="2145263"/>
              <a:ext cx="125113" cy="125113"/>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706;p27">
              <a:extLst>
                <a:ext uri="{FF2B5EF4-FFF2-40B4-BE49-F238E27FC236}">
                  <a16:creationId xmlns:a16="http://schemas.microsoft.com/office/drawing/2014/main" id="{7818D0C8-DD16-33AD-C512-0CE8DBFECA64}"/>
                </a:ext>
              </a:extLst>
            </p:cNvPr>
            <p:cNvSpPr/>
            <p:nvPr/>
          </p:nvSpPr>
          <p:spPr>
            <a:xfrm>
              <a:off x="2293153" y="3363216"/>
              <a:ext cx="127139" cy="12714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0" name="Google Shape;773;p29">
                  <a:extLst>
                    <a:ext uri="{FF2B5EF4-FFF2-40B4-BE49-F238E27FC236}">
                      <a16:creationId xmlns:a16="http://schemas.microsoft.com/office/drawing/2014/main" id="{AB01F94A-BDEE-BD72-D859-813FE9EEB5F0}"/>
                    </a:ext>
                  </a:extLst>
                </p:cNvPr>
                <p:cNvSpPr txBox="1"/>
                <p:nvPr/>
              </p:nvSpPr>
              <p:spPr>
                <a:xfrm>
                  <a:off x="2245003" y="2871521"/>
                  <a:ext cx="722588" cy="400144"/>
                </a:xfrm>
                <a:prstGeom prst="rect">
                  <a:avLst/>
                </a:prstGeom>
                <a:noFill/>
                <a:ln>
                  <a:noFill/>
                </a:ln>
              </p:spPr>
              <p:txBody>
                <a:bodyPr spcFirstLastPara="1" wrap="square" lIns="91425" tIns="91425" rIns="91425" bIns="91425" anchor="t" anchorCtr="0">
                  <a:spAutoFit/>
                </a:bodyPr>
                <a:lstStyle/>
                <a:p>
                  <a:pPr/>
                  <a14:m>
                    <m:oMathPara xmlns:m="http://schemas.openxmlformats.org/officeDocument/2006/math">
                      <m:oMathParaPr>
                        <m:jc m:val="centerGroup"/>
                      </m:oMathParaPr>
                      <m:oMath xmlns:m="http://schemas.openxmlformats.org/officeDocument/2006/math">
                        <m:sSup>
                          <m:sSupPr>
                            <m:ctrlPr>
                              <a:rPr lang="ar-AE" b="0" i="1" smtClean="0">
                                <a:solidFill>
                                  <a:srgbClr val="7030A0"/>
                                </a:solidFill>
                                <a:latin typeface="Cambria Math" panose="02040503050406030204" pitchFamily="18" charset="0"/>
                                <a:ea typeface="Cabin"/>
                                <a:cs typeface="Cabin"/>
                                <a:sym typeface="Cabin"/>
                              </a:rPr>
                            </m:ctrlPr>
                          </m:sSupPr>
                          <m:e>
                            <m:r>
                              <a:rPr lang="ar-AE" b="1" i="1" smtClean="0">
                                <a:solidFill>
                                  <a:srgbClr val="7030A0"/>
                                </a:solidFill>
                                <a:latin typeface="Cambria Math" panose="02040503050406030204" pitchFamily="18" charset="0"/>
                                <a:ea typeface="Cabin"/>
                                <a:cs typeface="Cabin"/>
                                <a:sym typeface="Cabin"/>
                              </a:rPr>
                              <m:t>𝝁</m:t>
                            </m:r>
                          </m:e>
                          <m:sup>
                            <m:r>
                              <a:rPr lang="ar-AE" b="0" i="1" smtClean="0">
                                <a:solidFill>
                                  <a:srgbClr val="7030A0"/>
                                </a:solidFill>
                                <a:latin typeface="Cambria Math" panose="02040503050406030204" pitchFamily="18" charset="0"/>
                                <a:ea typeface="Cabin"/>
                                <a:cs typeface="Cabin"/>
                                <a:sym typeface="Cabin"/>
                              </a:rPr>
                              <m:t>∗</m:t>
                            </m:r>
                          </m:sup>
                        </m:sSup>
                      </m:oMath>
                    </m:oMathPara>
                  </a14:m>
                  <a:endParaRPr lang="ar-AE" dirty="0">
                    <a:solidFill>
                      <a:srgbClr val="7030A0"/>
                    </a:solidFill>
                    <a:latin typeface="Cabin"/>
                    <a:ea typeface="Cabin"/>
                    <a:cs typeface="Cabin"/>
                    <a:sym typeface="Cabin"/>
                  </a:endParaRPr>
                </a:p>
              </p:txBody>
            </p:sp>
          </mc:Choice>
          <mc:Fallback xmlns="">
            <p:sp>
              <p:nvSpPr>
                <p:cNvPr id="40" name="Google Shape;773;p29">
                  <a:extLst>
                    <a:ext uri="{FF2B5EF4-FFF2-40B4-BE49-F238E27FC236}">
                      <a16:creationId xmlns:a16="http://schemas.microsoft.com/office/drawing/2014/main" id="{4CE0BA35-0352-0D63-E4F9-14D60F65A15B}"/>
                    </a:ext>
                  </a:extLst>
                </p:cNvPr>
                <p:cNvSpPr txBox="1">
                  <a:spLocks noRot="1" noChangeAspect="1" noMove="1" noResize="1" noEditPoints="1" noAdjustHandles="1" noChangeArrowheads="1" noChangeShapeType="1" noTextEdit="1"/>
                </p:cNvSpPr>
                <p:nvPr/>
              </p:nvSpPr>
              <p:spPr>
                <a:xfrm>
                  <a:off x="2245003" y="2871521"/>
                  <a:ext cx="722588" cy="400144"/>
                </a:xfrm>
                <a:prstGeom prst="rect">
                  <a:avLst/>
                </a:prstGeom>
                <a:blipFill>
                  <a:blip r:embed="rId20"/>
                  <a:stretch>
                    <a:fillRect b="-26923"/>
                  </a:stretch>
                </a:blipFill>
                <a:ln>
                  <a:noFill/>
                </a:ln>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690D954B-DC9A-AD85-70FE-36AAE1E82772}"/>
                </a:ext>
              </a:extLst>
            </p:cNvPr>
            <p:cNvGrpSpPr/>
            <p:nvPr/>
          </p:nvGrpSpPr>
          <p:grpSpPr>
            <a:xfrm>
              <a:off x="560982" y="3204634"/>
              <a:ext cx="2849462" cy="563140"/>
              <a:chOff x="802560" y="3165280"/>
              <a:chExt cx="2849462" cy="563140"/>
            </a:xfrm>
          </p:grpSpPr>
          <p:cxnSp>
            <p:nvCxnSpPr>
              <p:cNvPr id="43" name="Straight Arrow Connector 42">
                <a:extLst>
                  <a:ext uri="{FF2B5EF4-FFF2-40B4-BE49-F238E27FC236}">
                    <a16:creationId xmlns:a16="http://schemas.microsoft.com/office/drawing/2014/main" id="{9C379415-7034-DA4C-3CD9-79F84C14C3EE}"/>
                  </a:ext>
                </a:extLst>
              </p:cNvPr>
              <p:cNvCxnSpPr>
                <a:cxnSpLocks/>
              </p:cNvCxnSpPr>
              <p:nvPr/>
            </p:nvCxnSpPr>
            <p:spPr>
              <a:xfrm flipV="1">
                <a:off x="802560" y="3165280"/>
                <a:ext cx="2849462" cy="563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Google Shape;719;p27">
                <a:extLst>
                  <a:ext uri="{FF2B5EF4-FFF2-40B4-BE49-F238E27FC236}">
                    <a16:creationId xmlns:a16="http://schemas.microsoft.com/office/drawing/2014/main" id="{58C8BFBA-52C1-A396-1B1A-2CAB466B6101}"/>
                  </a:ext>
                </a:extLst>
              </p:cNvPr>
              <p:cNvSpPr/>
              <p:nvPr/>
            </p:nvSpPr>
            <p:spPr>
              <a:xfrm>
                <a:off x="2710345" y="3274532"/>
                <a:ext cx="127138" cy="127138"/>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grpSp>
        <p:nvGrpSpPr>
          <p:cNvPr id="1047" name="Group 1046">
            <a:extLst>
              <a:ext uri="{FF2B5EF4-FFF2-40B4-BE49-F238E27FC236}">
                <a16:creationId xmlns:a16="http://schemas.microsoft.com/office/drawing/2014/main" id="{4B4359BC-4B7D-013E-8F2C-3E0698068CBC}"/>
              </a:ext>
            </a:extLst>
          </p:cNvPr>
          <p:cNvGrpSpPr/>
          <p:nvPr/>
        </p:nvGrpSpPr>
        <p:grpSpPr>
          <a:xfrm>
            <a:off x="3707523" y="3550012"/>
            <a:ext cx="4086752" cy="897713"/>
            <a:chOff x="5175469" y="4299642"/>
            <a:chExt cx="6346119" cy="1394015"/>
          </a:xfrm>
        </p:grpSpPr>
        <p:cxnSp>
          <p:nvCxnSpPr>
            <p:cNvPr id="1048" name="Google Shape;838;p30">
              <a:extLst>
                <a:ext uri="{FF2B5EF4-FFF2-40B4-BE49-F238E27FC236}">
                  <a16:creationId xmlns:a16="http://schemas.microsoft.com/office/drawing/2014/main" id="{07B81FB0-225C-EC92-1243-83DDF31402B9}"/>
                </a:ext>
              </a:extLst>
            </p:cNvPr>
            <p:cNvCxnSpPr>
              <a:cxnSpLocks/>
              <a:stCxn id="1088" idx="0"/>
              <a:endCxn id="1054" idx="2"/>
            </p:cNvCxnSpPr>
            <p:nvPr/>
          </p:nvCxnSpPr>
          <p:spPr>
            <a:xfrm rot="5400000" flipH="1" flipV="1">
              <a:off x="6928046" y="4423034"/>
              <a:ext cx="300258" cy="476728"/>
            </a:xfrm>
            <a:prstGeom prst="curvedConnector2">
              <a:avLst/>
            </a:prstGeom>
            <a:noFill/>
            <a:ln w="9525" cap="flat" cmpd="sng">
              <a:solidFill>
                <a:schemeClr val="dk2"/>
              </a:solidFill>
              <a:prstDash val="solid"/>
              <a:round/>
              <a:headEnd type="none" w="med" len="med"/>
              <a:tailEnd type="triangle" w="med" len="med"/>
            </a:ln>
          </p:spPr>
        </p:cxnSp>
        <p:cxnSp>
          <p:nvCxnSpPr>
            <p:cNvPr id="1049" name="Google Shape;841;p30">
              <a:extLst>
                <a:ext uri="{FF2B5EF4-FFF2-40B4-BE49-F238E27FC236}">
                  <a16:creationId xmlns:a16="http://schemas.microsoft.com/office/drawing/2014/main" id="{211285AB-EF7E-7FCE-8BA1-41369A19A292}"/>
                </a:ext>
              </a:extLst>
            </p:cNvPr>
            <p:cNvCxnSpPr>
              <a:cxnSpLocks/>
              <a:stCxn id="1073" idx="2"/>
              <a:endCxn id="1058" idx="6"/>
            </p:cNvCxnSpPr>
            <p:nvPr/>
          </p:nvCxnSpPr>
          <p:spPr>
            <a:xfrm rot="5400000">
              <a:off x="9287050" y="4876206"/>
              <a:ext cx="387004" cy="843498"/>
            </a:xfrm>
            <a:prstGeom prst="curvedConnector2">
              <a:avLst/>
            </a:prstGeom>
            <a:noFill/>
            <a:ln w="9525" cap="flat" cmpd="sng">
              <a:solidFill>
                <a:schemeClr val="dk2"/>
              </a:solidFill>
              <a:prstDash val="solid"/>
              <a:round/>
              <a:headEnd type="none" w="med" len="med"/>
              <a:tailEnd type="triangle" w="med" len="med"/>
            </a:ln>
          </p:spPr>
        </p:cxnSp>
        <p:grpSp>
          <p:nvGrpSpPr>
            <p:cNvPr id="1052" name="Group 1051">
              <a:extLst>
                <a:ext uri="{FF2B5EF4-FFF2-40B4-BE49-F238E27FC236}">
                  <a16:creationId xmlns:a16="http://schemas.microsoft.com/office/drawing/2014/main" id="{D1BD6E79-0DC5-E0AC-6200-CB63F508DE57}"/>
                </a:ext>
              </a:extLst>
            </p:cNvPr>
            <p:cNvGrpSpPr/>
            <p:nvPr/>
          </p:nvGrpSpPr>
          <p:grpSpPr>
            <a:xfrm>
              <a:off x="5175469" y="4696039"/>
              <a:ext cx="1719575" cy="563941"/>
              <a:chOff x="5175469" y="4696039"/>
              <a:chExt cx="1719575" cy="563941"/>
            </a:xfrm>
          </p:grpSpPr>
          <p:sp>
            <p:nvSpPr>
              <p:cNvPr id="1087" name="Google Shape;794;p30">
                <a:extLst>
                  <a:ext uri="{FF2B5EF4-FFF2-40B4-BE49-F238E27FC236}">
                    <a16:creationId xmlns:a16="http://schemas.microsoft.com/office/drawing/2014/main" id="{C27DB21E-0752-DF2E-7BF9-7444D09948DE}"/>
                  </a:ext>
                </a:extLst>
              </p:cNvPr>
              <p:cNvSpPr/>
              <p:nvPr/>
            </p:nvSpPr>
            <p:spPr>
              <a:xfrm>
                <a:off x="5175469" y="4696039"/>
                <a:ext cx="165353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88" name="Google Shape;836;p30">
                <a:extLst>
                  <a:ext uri="{FF2B5EF4-FFF2-40B4-BE49-F238E27FC236}">
                    <a16:creationId xmlns:a16="http://schemas.microsoft.com/office/drawing/2014/main" id="{38724901-56E9-1584-8B5C-FBF28EDB4A55}"/>
                  </a:ext>
                </a:extLst>
              </p:cNvPr>
              <p:cNvSpPr/>
              <p:nvPr/>
            </p:nvSpPr>
            <p:spPr>
              <a:xfrm>
                <a:off x="6784577"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89" name="Google Shape;839;p30">
                <a:extLst>
                  <a:ext uri="{FF2B5EF4-FFF2-40B4-BE49-F238E27FC236}">
                    <a16:creationId xmlns:a16="http://schemas.microsoft.com/office/drawing/2014/main" id="{820854A2-79EE-10C7-7238-4C8C6637646A}"/>
                  </a:ext>
                </a:extLst>
              </p:cNvPr>
              <p:cNvSpPr/>
              <p:nvPr/>
            </p:nvSpPr>
            <p:spPr>
              <a:xfrm>
                <a:off x="6784577"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90" name="Picture 2" descr="Cpu - Free electronics icons">
                <a:extLst>
                  <a:ext uri="{FF2B5EF4-FFF2-40B4-BE49-F238E27FC236}">
                    <a16:creationId xmlns:a16="http://schemas.microsoft.com/office/drawing/2014/main" id="{6D408C93-1512-7EF9-3B10-94872502FF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608" y="4733356"/>
                <a:ext cx="243869" cy="243869"/>
              </a:xfrm>
              <a:prstGeom prst="rect">
                <a:avLst/>
              </a:prstGeom>
              <a:solidFill>
                <a:schemeClr val="accent1">
                  <a:alpha val="54240"/>
                </a:schemeClr>
              </a:solidFill>
            </p:spPr>
          </p:pic>
          <p:pic>
            <p:nvPicPr>
              <p:cNvPr id="1091" name="Picture 1090" descr="Cpu - Free electronics icons">
                <a:extLst>
                  <a:ext uri="{FF2B5EF4-FFF2-40B4-BE49-F238E27FC236}">
                    <a16:creationId xmlns:a16="http://schemas.microsoft.com/office/drawing/2014/main" id="{5F28D064-3C65-BEBF-B5E1-D0BB40DB7F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873" y="4733356"/>
                <a:ext cx="243869" cy="243869"/>
              </a:xfrm>
              <a:prstGeom prst="rect">
                <a:avLst/>
              </a:prstGeom>
              <a:solidFill>
                <a:schemeClr val="accent1">
                  <a:alpha val="54240"/>
                </a:schemeClr>
              </a:solidFill>
            </p:spPr>
          </p:pic>
          <p:pic>
            <p:nvPicPr>
              <p:cNvPr id="1092" name="Picture 2" descr="Cpu - Free electronics icons">
                <a:extLst>
                  <a:ext uri="{FF2B5EF4-FFF2-40B4-BE49-F238E27FC236}">
                    <a16:creationId xmlns:a16="http://schemas.microsoft.com/office/drawing/2014/main" id="{39C0C33A-09F3-23E3-75A9-3BA86A2686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137" y="4733356"/>
                <a:ext cx="243869" cy="243869"/>
              </a:xfrm>
              <a:prstGeom prst="rect">
                <a:avLst/>
              </a:prstGeom>
              <a:solidFill>
                <a:srgbClr val="5B9BD5">
                  <a:alpha val="54000"/>
                </a:srgbClr>
              </a:solidFill>
            </p:spPr>
          </p:pic>
          <p:pic>
            <p:nvPicPr>
              <p:cNvPr id="1093" name="Picture 2" descr="Cpu - Free electronics icons">
                <a:extLst>
                  <a:ext uri="{FF2B5EF4-FFF2-40B4-BE49-F238E27FC236}">
                    <a16:creationId xmlns:a16="http://schemas.microsoft.com/office/drawing/2014/main" id="{F1765C6B-DEA0-5EED-370A-8C8E040D25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5880" y="4733356"/>
                <a:ext cx="243869" cy="243869"/>
              </a:xfrm>
              <a:prstGeom prst="rect">
                <a:avLst/>
              </a:prstGeom>
              <a:solidFill>
                <a:srgbClr val="5B9BD5">
                  <a:alpha val="54000"/>
                </a:srgbClr>
              </a:solidFill>
            </p:spPr>
          </p:pic>
          <p:pic>
            <p:nvPicPr>
              <p:cNvPr id="1094" name="Picture 4" descr="Ram Memory icon in SVG, PNG formats">
                <a:extLst>
                  <a:ext uri="{FF2B5EF4-FFF2-40B4-BE49-F238E27FC236}">
                    <a16:creationId xmlns:a16="http://schemas.microsoft.com/office/drawing/2014/main" id="{7CBDC0BE-C04C-5DA3-3332-80015AA4D4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609" y="5008430"/>
                <a:ext cx="243868" cy="243868"/>
              </a:xfrm>
              <a:prstGeom prst="rect">
                <a:avLst/>
              </a:prstGeom>
              <a:solidFill>
                <a:schemeClr val="accent1">
                  <a:alpha val="54240"/>
                </a:schemeClr>
              </a:solidFill>
            </p:spPr>
          </p:pic>
          <p:pic>
            <p:nvPicPr>
              <p:cNvPr id="1095" name="Picture 4" descr="Ram Memory icon in SVG, PNG formats">
                <a:extLst>
                  <a:ext uri="{FF2B5EF4-FFF2-40B4-BE49-F238E27FC236}">
                    <a16:creationId xmlns:a16="http://schemas.microsoft.com/office/drawing/2014/main" id="{F9541BC2-FEE0-9AA8-DB47-F47928F2E2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873" y="5008430"/>
                <a:ext cx="243868" cy="243868"/>
              </a:xfrm>
              <a:prstGeom prst="rect">
                <a:avLst/>
              </a:prstGeom>
              <a:solidFill>
                <a:srgbClr val="5B9BD5">
                  <a:alpha val="54118"/>
                </a:srgbClr>
              </a:solidFill>
            </p:spPr>
          </p:pic>
          <p:pic>
            <p:nvPicPr>
              <p:cNvPr id="1096" name="Picture 4" descr="Ram Memory icon in SVG, PNG formats">
                <a:extLst>
                  <a:ext uri="{FF2B5EF4-FFF2-40B4-BE49-F238E27FC236}">
                    <a16:creationId xmlns:a16="http://schemas.microsoft.com/office/drawing/2014/main" id="{87743381-F627-F265-71B8-953EA3AC23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8326" y="5008430"/>
                <a:ext cx="243868" cy="243868"/>
              </a:xfrm>
              <a:prstGeom prst="rect">
                <a:avLst/>
              </a:prstGeom>
              <a:solidFill>
                <a:srgbClr val="5B9BD5">
                  <a:alpha val="54000"/>
                </a:srgbClr>
              </a:solidFill>
            </p:spPr>
          </p:pic>
          <p:pic>
            <p:nvPicPr>
              <p:cNvPr id="1097" name="Picture 4" descr="Ram Memory icon in SVG, PNG formats">
                <a:extLst>
                  <a:ext uri="{FF2B5EF4-FFF2-40B4-BE49-F238E27FC236}">
                    <a16:creationId xmlns:a16="http://schemas.microsoft.com/office/drawing/2014/main" id="{9B71E064-4C6A-7A08-BC1D-43DE4A8365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4798" y="5008430"/>
                <a:ext cx="243868" cy="243868"/>
              </a:xfrm>
              <a:prstGeom prst="rect">
                <a:avLst/>
              </a:prstGeom>
              <a:solidFill>
                <a:srgbClr val="5B9BD5">
                  <a:alpha val="54000"/>
                </a:srgbClr>
              </a:solidFill>
            </p:spPr>
          </p:pic>
          <p:sp>
            <p:nvSpPr>
              <p:cNvPr id="1098" name="Rectangle 1097">
                <a:extLst>
                  <a:ext uri="{FF2B5EF4-FFF2-40B4-BE49-F238E27FC236}">
                    <a16:creationId xmlns:a16="http://schemas.microsoft.com/office/drawing/2014/main" id="{20CF839D-C34E-011F-1FD3-F6D2062B24D7}"/>
                  </a:ext>
                </a:extLst>
              </p:cNvPr>
              <p:cNvSpPr/>
              <p:nvPr/>
            </p:nvSpPr>
            <p:spPr>
              <a:xfrm>
                <a:off x="5187170" y="4699456"/>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9" name="Picture 2" descr="Cpu - Free electronics icons">
                <a:extLst>
                  <a:ext uri="{FF2B5EF4-FFF2-40B4-BE49-F238E27FC236}">
                    <a16:creationId xmlns:a16="http://schemas.microsoft.com/office/drawing/2014/main" id="{CE99CA00-2376-B777-33EA-05493D4FE2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872" y="4733356"/>
                <a:ext cx="243869" cy="243869"/>
              </a:xfrm>
              <a:prstGeom prst="rect">
                <a:avLst/>
              </a:prstGeom>
              <a:solidFill>
                <a:schemeClr val="accent1">
                  <a:alpha val="54240"/>
                </a:schemeClr>
              </a:solidFill>
            </p:spPr>
          </p:pic>
          <p:pic>
            <p:nvPicPr>
              <p:cNvPr id="1100" name="Picture 2" descr="Cpu - Free electronics icons">
                <a:extLst>
                  <a:ext uri="{FF2B5EF4-FFF2-40B4-BE49-F238E27FC236}">
                    <a16:creationId xmlns:a16="http://schemas.microsoft.com/office/drawing/2014/main" id="{90E9F987-B10C-870F-21DE-85851EADF1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3181" y="4732519"/>
                <a:ext cx="243869" cy="243869"/>
              </a:xfrm>
              <a:prstGeom prst="rect">
                <a:avLst/>
              </a:prstGeom>
              <a:solidFill>
                <a:schemeClr val="accent1">
                  <a:alpha val="54240"/>
                </a:schemeClr>
              </a:solidFill>
            </p:spPr>
          </p:pic>
          <p:pic>
            <p:nvPicPr>
              <p:cNvPr id="1101" name="Picture 4" descr="Ram Memory icon in SVG, PNG formats">
                <a:extLst>
                  <a:ext uri="{FF2B5EF4-FFF2-40B4-BE49-F238E27FC236}">
                    <a16:creationId xmlns:a16="http://schemas.microsoft.com/office/drawing/2014/main" id="{F4E6A534-3B1F-EF76-7464-D381F891CC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0873" y="5002502"/>
                <a:ext cx="243868" cy="243868"/>
              </a:xfrm>
              <a:prstGeom prst="rect">
                <a:avLst/>
              </a:prstGeom>
              <a:solidFill>
                <a:schemeClr val="accent1">
                  <a:alpha val="54240"/>
                </a:schemeClr>
              </a:solidFill>
            </p:spPr>
          </p:pic>
          <p:pic>
            <p:nvPicPr>
              <p:cNvPr id="1102" name="Picture 4" descr="Ram Memory icon in SVG, PNG formats">
                <a:extLst>
                  <a:ext uri="{FF2B5EF4-FFF2-40B4-BE49-F238E27FC236}">
                    <a16:creationId xmlns:a16="http://schemas.microsoft.com/office/drawing/2014/main" id="{573EEF18-E56B-C1BF-A4D2-2C48527A06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3182" y="5005118"/>
                <a:ext cx="243868" cy="243868"/>
              </a:xfrm>
              <a:prstGeom prst="rect">
                <a:avLst/>
              </a:prstGeom>
              <a:solidFill>
                <a:schemeClr val="accent1">
                  <a:alpha val="54240"/>
                </a:schemeClr>
              </a:solidFill>
            </p:spPr>
          </p:pic>
          <p:sp>
            <p:nvSpPr>
              <p:cNvPr id="1103" name="Rectangle 1102">
                <a:extLst>
                  <a:ext uri="{FF2B5EF4-FFF2-40B4-BE49-F238E27FC236}">
                    <a16:creationId xmlns:a16="http://schemas.microsoft.com/office/drawing/2014/main" id="{2530D8BA-EAEA-8A86-63A3-446675F07F6E}"/>
                  </a:ext>
                </a:extLst>
              </p:cNvPr>
              <p:cNvSpPr/>
              <p:nvPr/>
            </p:nvSpPr>
            <p:spPr>
              <a:xfrm>
                <a:off x="5727596" y="4701710"/>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Rectangle 1103">
                <a:extLst>
                  <a:ext uri="{FF2B5EF4-FFF2-40B4-BE49-F238E27FC236}">
                    <a16:creationId xmlns:a16="http://schemas.microsoft.com/office/drawing/2014/main" id="{46AB8FC4-E320-3101-673C-97ED0947C9F8}"/>
                  </a:ext>
                </a:extLst>
              </p:cNvPr>
              <p:cNvSpPr/>
              <p:nvPr/>
            </p:nvSpPr>
            <p:spPr>
              <a:xfrm>
                <a:off x="6268024" y="4706115"/>
                <a:ext cx="539428" cy="553865"/>
              </a:xfrm>
              <a:prstGeom prst="rect">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1052">
              <a:extLst>
                <a:ext uri="{FF2B5EF4-FFF2-40B4-BE49-F238E27FC236}">
                  <a16:creationId xmlns:a16="http://schemas.microsoft.com/office/drawing/2014/main" id="{244ABCD3-81CD-D882-4B37-EF45EC731EC3}"/>
                </a:ext>
              </a:extLst>
            </p:cNvPr>
            <p:cNvGrpSpPr/>
            <p:nvPr/>
          </p:nvGrpSpPr>
          <p:grpSpPr>
            <a:xfrm>
              <a:off x="9847067" y="4672163"/>
              <a:ext cx="1674521" cy="553865"/>
              <a:chOff x="7550162" y="4696038"/>
              <a:chExt cx="1674521" cy="553865"/>
            </a:xfrm>
          </p:grpSpPr>
          <p:sp>
            <p:nvSpPr>
              <p:cNvPr id="1070" name="Google Shape;793;p30">
                <a:extLst>
                  <a:ext uri="{FF2B5EF4-FFF2-40B4-BE49-F238E27FC236}">
                    <a16:creationId xmlns:a16="http://schemas.microsoft.com/office/drawing/2014/main" id="{B5EDB50D-80EF-607F-9D9A-710A791EC575}"/>
                  </a:ext>
                </a:extLst>
              </p:cNvPr>
              <p:cNvSpPr/>
              <p:nvPr/>
            </p:nvSpPr>
            <p:spPr>
              <a:xfrm>
                <a:off x="7605898" y="4696038"/>
                <a:ext cx="1618785" cy="55386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71" name="Freeform 1070">
                <a:extLst>
                  <a:ext uri="{FF2B5EF4-FFF2-40B4-BE49-F238E27FC236}">
                    <a16:creationId xmlns:a16="http://schemas.microsoft.com/office/drawing/2014/main" id="{BE583D05-C597-DC7D-B48A-00797D83726D}"/>
                  </a:ext>
                </a:extLst>
              </p:cNvPr>
              <p:cNvSpPr/>
              <p:nvPr/>
            </p:nvSpPr>
            <p:spPr>
              <a:xfrm>
                <a:off x="7624364" y="4701518"/>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Google Shape;837;p30">
                <a:extLst>
                  <a:ext uri="{FF2B5EF4-FFF2-40B4-BE49-F238E27FC236}">
                    <a16:creationId xmlns:a16="http://schemas.microsoft.com/office/drawing/2014/main" id="{EF700CC6-0453-EEAD-E0EA-6DFDB37D537D}"/>
                  </a:ext>
                </a:extLst>
              </p:cNvPr>
              <p:cNvSpPr/>
              <p:nvPr/>
            </p:nvSpPr>
            <p:spPr>
              <a:xfrm>
                <a:off x="7550162" y="4811527"/>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73" name="Google Shape;840;p30">
                <a:extLst>
                  <a:ext uri="{FF2B5EF4-FFF2-40B4-BE49-F238E27FC236}">
                    <a16:creationId xmlns:a16="http://schemas.microsoft.com/office/drawing/2014/main" id="{3D204A78-23C2-4CEA-4D8C-4E364A67AE7E}"/>
                  </a:ext>
                </a:extLst>
              </p:cNvPr>
              <p:cNvSpPr/>
              <p:nvPr/>
            </p:nvSpPr>
            <p:spPr>
              <a:xfrm>
                <a:off x="7550162" y="4983048"/>
                <a:ext cx="110467" cy="1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74" name="Picture 2" descr="Cpu - Free electronics icons">
                <a:extLst>
                  <a:ext uri="{FF2B5EF4-FFF2-40B4-BE49-F238E27FC236}">
                    <a16:creationId xmlns:a16="http://schemas.microsoft.com/office/drawing/2014/main" id="{4D1BED11-AE27-CA7C-12A8-5A549DC2B1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7204" y="4727428"/>
                <a:ext cx="243869" cy="243869"/>
              </a:xfrm>
              <a:prstGeom prst="rect">
                <a:avLst/>
              </a:prstGeom>
              <a:solidFill>
                <a:schemeClr val="accent2">
                  <a:alpha val="54000"/>
                </a:schemeClr>
              </a:solidFill>
            </p:spPr>
          </p:pic>
          <p:pic>
            <p:nvPicPr>
              <p:cNvPr id="1075" name="Picture 1074" descr="Cpu - Free electronics icons">
                <a:extLst>
                  <a:ext uri="{FF2B5EF4-FFF2-40B4-BE49-F238E27FC236}">
                    <a16:creationId xmlns:a16="http://schemas.microsoft.com/office/drawing/2014/main" id="{8203BFD9-6473-3230-ECF1-9CDEA188F1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468" y="4727428"/>
                <a:ext cx="243869" cy="243869"/>
              </a:xfrm>
              <a:prstGeom prst="rect">
                <a:avLst/>
              </a:prstGeom>
              <a:solidFill>
                <a:schemeClr val="accent2">
                  <a:alpha val="54000"/>
                </a:schemeClr>
              </a:solidFill>
            </p:spPr>
          </p:pic>
          <p:pic>
            <p:nvPicPr>
              <p:cNvPr id="1076" name="Picture 2" descr="Cpu - Free electronics icons">
                <a:extLst>
                  <a:ext uri="{FF2B5EF4-FFF2-40B4-BE49-F238E27FC236}">
                    <a16:creationId xmlns:a16="http://schemas.microsoft.com/office/drawing/2014/main" id="{D970BEAF-D44F-EA3B-3977-B812C6FF85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7732" y="4727428"/>
                <a:ext cx="243869" cy="243869"/>
              </a:xfrm>
              <a:prstGeom prst="rect">
                <a:avLst/>
              </a:prstGeom>
              <a:solidFill>
                <a:schemeClr val="accent2">
                  <a:alpha val="54000"/>
                </a:schemeClr>
              </a:solidFill>
            </p:spPr>
          </p:pic>
          <p:pic>
            <p:nvPicPr>
              <p:cNvPr id="1077" name="Picture 2" descr="Cpu - Free electronics icons">
                <a:extLst>
                  <a:ext uri="{FF2B5EF4-FFF2-40B4-BE49-F238E27FC236}">
                    <a16:creationId xmlns:a16="http://schemas.microsoft.com/office/drawing/2014/main" id="{ECA5BD53-3B56-3FDD-00E8-00CB2AEE2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0475" y="4727428"/>
                <a:ext cx="243869" cy="243869"/>
              </a:xfrm>
              <a:prstGeom prst="rect">
                <a:avLst/>
              </a:prstGeom>
              <a:solidFill>
                <a:schemeClr val="accent2">
                  <a:alpha val="54000"/>
                </a:schemeClr>
              </a:solidFill>
            </p:spPr>
          </p:pic>
          <p:pic>
            <p:nvPicPr>
              <p:cNvPr id="1078" name="Picture 4" descr="Ram Memory icon in SVG, PNG formats">
                <a:extLst>
                  <a:ext uri="{FF2B5EF4-FFF2-40B4-BE49-F238E27FC236}">
                    <a16:creationId xmlns:a16="http://schemas.microsoft.com/office/drawing/2014/main" id="{2634937B-CE68-4160-9F33-5E73401F52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7205" y="5002502"/>
                <a:ext cx="243868" cy="243868"/>
              </a:xfrm>
              <a:prstGeom prst="rect">
                <a:avLst/>
              </a:prstGeom>
              <a:solidFill>
                <a:schemeClr val="accent2">
                  <a:alpha val="54000"/>
                </a:schemeClr>
              </a:solidFill>
            </p:spPr>
          </p:pic>
          <p:pic>
            <p:nvPicPr>
              <p:cNvPr id="1079" name="Picture 4" descr="Ram Memory icon in SVG, PNG formats">
                <a:extLst>
                  <a:ext uri="{FF2B5EF4-FFF2-40B4-BE49-F238E27FC236}">
                    <a16:creationId xmlns:a16="http://schemas.microsoft.com/office/drawing/2014/main" id="{96AD0A73-8992-9F51-4626-5D15C2B952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7468" y="5002502"/>
                <a:ext cx="243868" cy="243868"/>
              </a:xfrm>
              <a:prstGeom prst="rect">
                <a:avLst/>
              </a:prstGeom>
              <a:noFill/>
            </p:spPr>
          </p:pic>
          <p:pic>
            <p:nvPicPr>
              <p:cNvPr id="1080" name="Picture 4" descr="Ram Memory icon in SVG, PNG formats">
                <a:extLst>
                  <a:ext uri="{FF2B5EF4-FFF2-40B4-BE49-F238E27FC236}">
                    <a16:creationId xmlns:a16="http://schemas.microsoft.com/office/drawing/2014/main" id="{75B43E9C-DCE1-BBE3-BD02-FCE6DFD667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921" y="5002502"/>
                <a:ext cx="243868" cy="243868"/>
              </a:xfrm>
              <a:prstGeom prst="rect">
                <a:avLst/>
              </a:prstGeom>
              <a:noFill/>
            </p:spPr>
          </p:pic>
          <p:pic>
            <p:nvPicPr>
              <p:cNvPr id="1081" name="Picture 4" descr="Ram Memory icon in SVG, PNG formats">
                <a:extLst>
                  <a:ext uri="{FF2B5EF4-FFF2-40B4-BE49-F238E27FC236}">
                    <a16:creationId xmlns:a16="http://schemas.microsoft.com/office/drawing/2014/main" id="{EB2B38FE-48B5-4937-CFB4-0C6104E0E2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9393" y="5002502"/>
                <a:ext cx="243868" cy="243868"/>
              </a:xfrm>
              <a:prstGeom prst="rect">
                <a:avLst/>
              </a:prstGeom>
              <a:solidFill>
                <a:schemeClr val="accent2">
                  <a:alpha val="54000"/>
                </a:schemeClr>
              </a:solidFill>
            </p:spPr>
          </p:pic>
          <p:pic>
            <p:nvPicPr>
              <p:cNvPr id="1082" name="Picture 2" descr="Cpu - Free electronics icons">
                <a:extLst>
                  <a:ext uri="{FF2B5EF4-FFF2-40B4-BE49-F238E27FC236}">
                    <a16:creationId xmlns:a16="http://schemas.microsoft.com/office/drawing/2014/main" id="{4B348017-2467-D743-DF89-205FC580CC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3218" y="4727428"/>
                <a:ext cx="243869" cy="243869"/>
              </a:xfrm>
              <a:prstGeom prst="rect">
                <a:avLst/>
              </a:prstGeom>
              <a:solidFill>
                <a:schemeClr val="accent2">
                  <a:alpha val="54000"/>
                </a:schemeClr>
              </a:solidFill>
            </p:spPr>
          </p:pic>
          <p:pic>
            <p:nvPicPr>
              <p:cNvPr id="1083" name="Picture 2" descr="Cpu - Free electronics icons">
                <a:extLst>
                  <a:ext uri="{FF2B5EF4-FFF2-40B4-BE49-F238E27FC236}">
                    <a16:creationId xmlns:a16="http://schemas.microsoft.com/office/drawing/2014/main" id="{E48E1EE6-BFBC-1C1C-0248-7CF00BB734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5961" y="4727428"/>
                <a:ext cx="243869" cy="243869"/>
              </a:xfrm>
              <a:prstGeom prst="rect">
                <a:avLst/>
              </a:prstGeom>
              <a:solidFill>
                <a:schemeClr val="accent2">
                  <a:alpha val="54000"/>
                </a:schemeClr>
              </a:solidFill>
            </p:spPr>
          </p:pic>
          <p:pic>
            <p:nvPicPr>
              <p:cNvPr id="1084" name="Picture 4" descr="Ram Memory icon in SVG, PNG formats">
                <a:extLst>
                  <a:ext uri="{FF2B5EF4-FFF2-40B4-BE49-F238E27FC236}">
                    <a16:creationId xmlns:a16="http://schemas.microsoft.com/office/drawing/2014/main" id="{F41B9F34-F58E-62FA-9F5F-47895A367C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3626" y="5002502"/>
                <a:ext cx="243868" cy="243868"/>
              </a:xfrm>
              <a:prstGeom prst="rect">
                <a:avLst/>
              </a:prstGeom>
              <a:noFill/>
            </p:spPr>
          </p:pic>
          <p:pic>
            <p:nvPicPr>
              <p:cNvPr id="1085" name="Picture 4" descr="Ram Memory icon in SVG, PNG formats">
                <a:extLst>
                  <a:ext uri="{FF2B5EF4-FFF2-40B4-BE49-F238E27FC236}">
                    <a16:creationId xmlns:a16="http://schemas.microsoft.com/office/drawing/2014/main" id="{E7E35B1F-AD3B-4542-2B8A-577212662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1389" y="5002502"/>
                <a:ext cx="243868" cy="243868"/>
              </a:xfrm>
              <a:prstGeom prst="rect">
                <a:avLst/>
              </a:prstGeom>
              <a:noFill/>
            </p:spPr>
          </p:pic>
          <p:sp>
            <p:nvSpPr>
              <p:cNvPr id="1086" name="Freeform 1085">
                <a:extLst>
                  <a:ext uri="{FF2B5EF4-FFF2-40B4-BE49-F238E27FC236}">
                    <a16:creationId xmlns:a16="http://schemas.microsoft.com/office/drawing/2014/main" id="{5B15BC08-83DE-51C2-EBB5-1E7898EDA94E}"/>
                  </a:ext>
                </a:extLst>
              </p:cNvPr>
              <p:cNvSpPr/>
              <p:nvPr/>
            </p:nvSpPr>
            <p:spPr>
              <a:xfrm>
                <a:off x="8418815" y="4705204"/>
                <a:ext cx="803014" cy="541014"/>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054" name="Google Shape;958;p33">
                  <a:extLst>
                    <a:ext uri="{FF2B5EF4-FFF2-40B4-BE49-F238E27FC236}">
                      <a16:creationId xmlns:a16="http://schemas.microsoft.com/office/drawing/2014/main" id="{029608A1-20B5-4703-953A-584DF2F7031D}"/>
                    </a:ext>
                  </a:extLst>
                </p:cNvPr>
                <p:cNvSpPr/>
                <p:nvPr/>
              </p:nvSpPr>
              <p:spPr>
                <a:xfrm>
                  <a:off x="7316539" y="4309069"/>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13" name="Google Shape;958;p33">
                  <a:extLst>
                    <a:ext uri="{FF2B5EF4-FFF2-40B4-BE49-F238E27FC236}">
                      <a16:creationId xmlns:a16="http://schemas.microsoft.com/office/drawing/2014/main" id="{DCB43EF8-4F23-C635-036C-7DA29D77A17C}"/>
                    </a:ext>
                  </a:extLst>
                </p:cNvPr>
                <p:cNvSpPr>
                  <a:spLocks noRot="1" noChangeAspect="1" noMove="1" noResize="1" noEditPoints="1" noAdjustHandles="1" noChangeArrowheads="1" noChangeShapeType="1" noTextEdit="1"/>
                </p:cNvSpPr>
                <p:nvPr/>
              </p:nvSpPr>
              <p:spPr>
                <a:xfrm>
                  <a:off x="7316539" y="4309069"/>
                  <a:ext cx="404400" cy="404400"/>
                </a:xfrm>
                <a:prstGeom prst="ellipse">
                  <a:avLst/>
                </a:prstGeom>
                <a:blipFill>
                  <a:blip r:embed="rId10"/>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5" name="Google Shape;958;p33">
                  <a:extLst>
                    <a:ext uri="{FF2B5EF4-FFF2-40B4-BE49-F238E27FC236}">
                      <a16:creationId xmlns:a16="http://schemas.microsoft.com/office/drawing/2014/main" id="{22BE7C27-2E69-B1E3-93DA-C08DC36DA40A}"/>
                    </a:ext>
                  </a:extLst>
                </p:cNvPr>
                <p:cNvSpPr/>
                <p:nvPr/>
              </p:nvSpPr>
              <p:spPr>
                <a:xfrm>
                  <a:off x="8158516" y="4299642"/>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018" name="Google Shape;958;p33">
                  <a:extLst>
                    <a:ext uri="{FF2B5EF4-FFF2-40B4-BE49-F238E27FC236}">
                      <a16:creationId xmlns:a16="http://schemas.microsoft.com/office/drawing/2014/main" id="{1457F330-7CCF-9697-2AE2-65FF5384CCAB}"/>
                    </a:ext>
                  </a:extLst>
                </p:cNvPr>
                <p:cNvSpPr>
                  <a:spLocks noRot="1" noChangeAspect="1" noMove="1" noResize="1" noEditPoints="1" noAdjustHandles="1" noChangeArrowheads="1" noChangeShapeType="1" noTextEdit="1"/>
                </p:cNvSpPr>
                <p:nvPr/>
              </p:nvSpPr>
              <p:spPr>
                <a:xfrm>
                  <a:off x="8158516" y="4299642"/>
                  <a:ext cx="404400" cy="404400"/>
                </a:xfrm>
                <a:prstGeom prst="ellipse">
                  <a:avLst/>
                </a:prstGeom>
                <a:blipFill>
                  <a:blip r:embed="rId11"/>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6" name="Google Shape;958;p33">
                  <a:extLst>
                    <a:ext uri="{FF2B5EF4-FFF2-40B4-BE49-F238E27FC236}">
                      <a16:creationId xmlns:a16="http://schemas.microsoft.com/office/drawing/2014/main" id="{9D3DD3C0-03A4-D611-1A36-7A9ECC0BD44F}"/>
                    </a:ext>
                  </a:extLst>
                </p:cNvPr>
                <p:cNvSpPr/>
                <p:nvPr/>
              </p:nvSpPr>
              <p:spPr>
                <a:xfrm>
                  <a:off x="9000493" y="4318496"/>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1019" name="Google Shape;958;p33">
                  <a:extLst>
                    <a:ext uri="{FF2B5EF4-FFF2-40B4-BE49-F238E27FC236}">
                      <a16:creationId xmlns:a16="http://schemas.microsoft.com/office/drawing/2014/main" id="{59B31F1B-CAAC-9B80-AC11-16E4F4AB2813}"/>
                    </a:ext>
                  </a:extLst>
                </p:cNvPr>
                <p:cNvSpPr>
                  <a:spLocks noRot="1" noChangeAspect="1" noMove="1" noResize="1" noEditPoints="1" noAdjustHandles="1" noChangeArrowheads="1" noChangeShapeType="1" noTextEdit="1"/>
                </p:cNvSpPr>
                <p:nvPr/>
              </p:nvSpPr>
              <p:spPr>
                <a:xfrm>
                  <a:off x="9000493" y="4318496"/>
                  <a:ext cx="404400" cy="404400"/>
                </a:xfrm>
                <a:prstGeom prst="ellipse">
                  <a:avLst/>
                </a:prstGeom>
                <a:blipFill>
                  <a:blip r:embed="rId12"/>
                  <a:stretch>
                    <a:fillRect r="-2941"/>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7" name="Google Shape;958;p33">
                  <a:extLst>
                    <a:ext uri="{FF2B5EF4-FFF2-40B4-BE49-F238E27FC236}">
                      <a16:creationId xmlns:a16="http://schemas.microsoft.com/office/drawing/2014/main" id="{4B16BBB7-D2DC-CCDF-D2A7-6F708E19F5DC}"/>
                    </a:ext>
                  </a:extLst>
                </p:cNvPr>
                <p:cNvSpPr/>
                <p:nvPr/>
              </p:nvSpPr>
              <p:spPr>
                <a:xfrm>
                  <a:off x="7581955" y="5289257"/>
                  <a:ext cx="404400" cy="404400"/>
                </a:xfrm>
                <a:prstGeom prst="ellipse">
                  <a:avLst/>
                </a:prstGeom>
                <a:solidFill>
                  <a:srgbClr val="009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𝑠</m:t>
                            </m:r>
                          </m:e>
                          <m:sub>
                            <m:r>
                              <a:rPr lang="ar-AE" b="0" i="1" smtClean="0">
                                <a:solidFill>
                                  <a:schemeClr val="bg1"/>
                                </a:solidFill>
                                <a:latin typeface="Cambria Math" panose="02040503050406030204" pitchFamily="18" charset="0"/>
                                <a:ea typeface="Cabin"/>
                                <a:cs typeface="Cabin"/>
                                <a:sym typeface="Cabin"/>
                              </a:rPr>
                              <m:t>3</m:t>
                            </m:r>
                          </m:sub>
                        </m:sSub>
                      </m:oMath>
                    </m:oMathPara>
                  </a14:m>
                  <a:endParaRPr lang="ar-AE" dirty="0">
                    <a:solidFill>
                      <a:schemeClr val="bg1"/>
                    </a:solidFill>
                    <a:latin typeface="Cabin"/>
                    <a:ea typeface="Cabin"/>
                    <a:cs typeface="Cabin"/>
                    <a:sym typeface="Cabin"/>
                  </a:endParaRPr>
                </a:p>
              </p:txBody>
            </p:sp>
          </mc:Choice>
          <mc:Fallback xmlns="">
            <p:sp>
              <p:nvSpPr>
                <p:cNvPr id="1020" name="Google Shape;958;p33">
                  <a:extLst>
                    <a:ext uri="{FF2B5EF4-FFF2-40B4-BE49-F238E27FC236}">
                      <a16:creationId xmlns:a16="http://schemas.microsoft.com/office/drawing/2014/main" id="{C6309773-87FA-4A16-1464-27A512C9E1E7}"/>
                    </a:ext>
                  </a:extLst>
                </p:cNvPr>
                <p:cNvSpPr>
                  <a:spLocks noRot="1" noChangeAspect="1" noMove="1" noResize="1" noEditPoints="1" noAdjustHandles="1" noChangeArrowheads="1" noChangeShapeType="1" noTextEdit="1"/>
                </p:cNvSpPr>
                <p:nvPr/>
              </p:nvSpPr>
              <p:spPr>
                <a:xfrm>
                  <a:off x="7581955" y="5289257"/>
                  <a:ext cx="404400" cy="404400"/>
                </a:xfrm>
                <a:prstGeom prst="ellipse">
                  <a:avLst/>
                </a:prstGeom>
                <a:blipFill>
                  <a:blip r:embed="rId13"/>
                  <a:stretch>
                    <a:fillRect r="-588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8" name="Google Shape;958;p33">
                  <a:extLst>
                    <a:ext uri="{FF2B5EF4-FFF2-40B4-BE49-F238E27FC236}">
                      <a16:creationId xmlns:a16="http://schemas.microsoft.com/office/drawing/2014/main" id="{3058A879-609E-090E-CDC3-89497BB90311}"/>
                    </a:ext>
                  </a:extLst>
                </p:cNvPr>
                <p:cNvSpPr/>
                <p:nvPr/>
              </p:nvSpPr>
              <p:spPr>
                <a:xfrm>
                  <a:off x="8654403" y="5289257"/>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021" name="Google Shape;958;p33">
                  <a:extLst>
                    <a:ext uri="{FF2B5EF4-FFF2-40B4-BE49-F238E27FC236}">
                      <a16:creationId xmlns:a16="http://schemas.microsoft.com/office/drawing/2014/main" id="{FEA9A8F5-88C9-6C33-E722-21427EBAC9D3}"/>
                    </a:ext>
                  </a:extLst>
                </p:cNvPr>
                <p:cNvSpPr>
                  <a:spLocks noRot="1" noChangeAspect="1" noMove="1" noResize="1" noEditPoints="1" noAdjustHandles="1" noChangeArrowheads="1" noChangeShapeType="1" noTextEdit="1"/>
                </p:cNvSpPr>
                <p:nvPr/>
              </p:nvSpPr>
              <p:spPr>
                <a:xfrm>
                  <a:off x="8654403" y="5289257"/>
                  <a:ext cx="404400" cy="404400"/>
                </a:xfrm>
                <a:prstGeom prst="ellipse">
                  <a:avLst/>
                </a:prstGeom>
                <a:blipFill>
                  <a:blip r:embed="rId14"/>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1059" name="Straight Arrow Connector 1058">
              <a:extLst>
                <a:ext uri="{FF2B5EF4-FFF2-40B4-BE49-F238E27FC236}">
                  <a16:creationId xmlns:a16="http://schemas.microsoft.com/office/drawing/2014/main" id="{B373FAB8-5856-B33D-E397-03BE0D3775DB}"/>
                </a:ext>
              </a:extLst>
            </p:cNvPr>
            <p:cNvCxnSpPr>
              <a:stCxn id="1056" idx="6"/>
            </p:cNvCxnSpPr>
            <p:nvPr/>
          </p:nvCxnSpPr>
          <p:spPr>
            <a:xfrm>
              <a:off x="9404893" y="4520696"/>
              <a:ext cx="497408" cy="290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0" name="Straight Arrow Connector 1059">
              <a:extLst>
                <a:ext uri="{FF2B5EF4-FFF2-40B4-BE49-F238E27FC236}">
                  <a16:creationId xmlns:a16="http://schemas.microsoft.com/office/drawing/2014/main" id="{DEC24E5E-A565-2A5F-E383-19B189CD9920}"/>
                </a:ext>
              </a:extLst>
            </p:cNvPr>
            <p:cNvCxnSpPr>
              <a:stCxn id="1054" idx="6"/>
              <a:endCxn id="1055" idx="2"/>
            </p:cNvCxnSpPr>
            <p:nvPr/>
          </p:nvCxnSpPr>
          <p:spPr>
            <a:xfrm flipV="1">
              <a:off x="7720939" y="4501842"/>
              <a:ext cx="437577" cy="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1" name="Straight Arrow Connector 1060">
              <a:extLst>
                <a:ext uri="{FF2B5EF4-FFF2-40B4-BE49-F238E27FC236}">
                  <a16:creationId xmlns:a16="http://schemas.microsoft.com/office/drawing/2014/main" id="{878F45AB-9891-9D00-B51C-9E6A29399485}"/>
                </a:ext>
              </a:extLst>
            </p:cNvPr>
            <p:cNvCxnSpPr>
              <a:stCxn id="1055" idx="6"/>
              <a:endCxn id="1056" idx="2"/>
            </p:cNvCxnSpPr>
            <p:nvPr/>
          </p:nvCxnSpPr>
          <p:spPr>
            <a:xfrm>
              <a:off x="8562916" y="4501842"/>
              <a:ext cx="437577" cy="1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2" name="Straight Arrow Connector 1061">
              <a:extLst>
                <a:ext uri="{FF2B5EF4-FFF2-40B4-BE49-F238E27FC236}">
                  <a16:creationId xmlns:a16="http://schemas.microsoft.com/office/drawing/2014/main" id="{941DB463-08E8-8E7C-3679-BC25CF07EB75}"/>
                </a:ext>
              </a:extLst>
            </p:cNvPr>
            <p:cNvCxnSpPr>
              <a:stCxn id="1058" idx="2"/>
              <a:endCxn id="1057" idx="6"/>
            </p:cNvCxnSpPr>
            <p:nvPr/>
          </p:nvCxnSpPr>
          <p:spPr>
            <a:xfrm flipH="1">
              <a:off x="7986355" y="5491457"/>
              <a:ext cx="668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3" name="Straight Arrow Connector 1062">
              <a:extLst>
                <a:ext uri="{FF2B5EF4-FFF2-40B4-BE49-F238E27FC236}">
                  <a16:creationId xmlns:a16="http://schemas.microsoft.com/office/drawing/2014/main" id="{975D19D4-D48B-39EA-AD12-818CF5B04071}"/>
                </a:ext>
              </a:extLst>
            </p:cNvPr>
            <p:cNvCxnSpPr>
              <a:stCxn id="1057" idx="2"/>
            </p:cNvCxnSpPr>
            <p:nvPr/>
          </p:nvCxnSpPr>
          <p:spPr>
            <a:xfrm flipH="1" flipV="1">
              <a:off x="6839811" y="5194169"/>
              <a:ext cx="742144" cy="2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804525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36"/>
          <p:cNvSpPr txBox="1">
            <a:spLocks noGrp="1"/>
          </p:cNvSpPr>
          <p:nvPr>
            <p:ph type="title"/>
          </p:nvPr>
        </p:nvSpPr>
        <p:spPr>
          <a:xfrm>
            <a:off x="831850" y="1709738"/>
            <a:ext cx="10515600" cy="285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Backup Slides</a:t>
            </a:r>
            <a:endParaRPr/>
          </a:p>
        </p:txBody>
      </p:sp>
      <p:sp>
        <p:nvSpPr>
          <p:cNvPr id="1082" name="Google Shape;1082;p36"/>
          <p:cNvSpPr txBox="1">
            <a:spLocks noGrp="1"/>
          </p:cNvSpPr>
          <p:nvPr>
            <p:ph type="body" idx="1"/>
          </p:nvPr>
        </p:nvSpPr>
        <p:spPr>
          <a:xfrm>
            <a:off x="831850" y="4589463"/>
            <a:ext cx="10515600" cy="1500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1083" name="Google Shape;1083;p3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DBF054CB-1255-4DCB-3F1D-C9835EB93074}"/>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44B973A2-FA04-D98B-965C-B1AA6C7196D7}"/>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853" name="Google Shape;853;p31">
            <a:extLst>
              <a:ext uri="{FF2B5EF4-FFF2-40B4-BE49-F238E27FC236}">
                <a16:creationId xmlns:a16="http://schemas.microsoft.com/office/drawing/2014/main" id="{28A72D87-72FF-DED1-98DA-63BCC6CE5024}"/>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a:t>Google Borg Evaluation</a:t>
            </a:r>
            <a:endParaRPr sz="3300"/>
          </a:p>
        </p:txBody>
      </p:sp>
      <p:grpSp>
        <p:nvGrpSpPr>
          <p:cNvPr id="838" name="Group 837">
            <a:extLst>
              <a:ext uri="{FF2B5EF4-FFF2-40B4-BE49-F238E27FC236}">
                <a16:creationId xmlns:a16="http://schemas.microsoft.com/office/drawing/2014/main" id="{F2C941C1-F308-A851-E26B-C565D1A3382F}"/>
              </a:ext>
            </a:extLst>
          </p:cNvPr>
          <p:cNvGrpSpPr/>
          <p:nvPr/>
        </p:nvGrpSpPr>
        <p:grpSpPr>
          <a:xfrm>
            <a:off x="307443" y="1288756"/>
            <a:ext cx="5004519" cy="3939951"/>
            <a:chOff x="3348167" y="1268795"/>
            <a:chExt cx="5004519" cy="3939951"/>
          </a:xfrm>
        </p:grpSpPr>
        <p:sp>
          <p:nvSpPr>
            <p:cNvPr id="58" name="TextBox 57">
              <a:extLst>
                <a:ext uri="{FF2B5EF4-FFF2-40B4-BE49-F238E27FC236}">
                  <a16:creationId xmlns:a16="http://schemas.microsoft.com/office/drawing/2014/main" id="{B4FD9C4D-ADE6-0ADA-E73B-A0A628412D20}"/>
                </a:ext>
              </a:extLst>
            </p:cNvPr>
            <p:cNvSpPr txBox="1"/>
            <p:nvPr/>
          </p:nvSpPr>
          <p:spPr>
            <a:xfrm>
              <a:off x="3650362" y="1791856"/>
              <a:ext cx="431528" cy="276999"/>
            </a:xfrm>
            <a:prstGeom prst="rect">
              <a:avLst/>
            </a:prstGeom>
            <a:noFill/>
          </p:spPr>
          <p:txBody>
            <a:bodyPr wrap="none" rtlCol="0">
              <a:spAutoFit/>
            </a:bodyPr>
            <a:lstStyle/>
            <a:p>
              <a:r>
                <a:rPr lang="en-US" sz="1200"/>
                <a:t>80k</a:t>
              </a:r>
            </a:p>
          </p:txBody>
        </p:sp>
        <p:grpSp>
          <p:nvGrpSpPr>
            <p:cNvPr id="833" name="Group 832">
              <a:extLst>
                <a:ext uri="{FF2B5EF4-FFF2-40B4-BE49-F238E27FC236}">
                  <a16:creationId xmlns:a16="http://schemas.microsoft.com/office/drawing/2014/main" id="{803E7635-A6B9-C6EA-D1DE-D8618557AFA3}"/>
                </a:ext>
              </a:extLst>
            </p:cNvPr>
            <p:cNvGrpSpPr/>
            <p:nvPr/>
          </p:nvGrpSpPr>
          <p:grpSpPr>
            <a:xfrm>
              <a:off x="3348167" y="1268795"/>
              <a:ext cx="5004519" cy="3939951"/>
              <a:chOff x="3340560" y="1233625"/>
              <a:chExt cx="4108455" cy="2882001"/>
            </a:xfrm>
          </p:grpSpPr>
          <p:grpSp>
            <p:nvGrpSpPr>
              <p:cNvPr id="62" name="Group 61">
                <a:extLst>
                  <a:ext uri="{FF2B5EF4-FFF2-40B4-BE49-F238E27FC236}">
                    <a16:creationId xmlns:a16="http://schemas.microsoft.com/office/drawing/2014/main" id="{EF1FA431-B83C-9A0D-3813-59635E273B4A}"/>
                  </a:ext>
                </a:extLst>
              </p:cNvPr>
              <p:cNvGrpSpPr/>
              <p:nvPr/>
            </p:nvGrpSpPr>
            <p:grpSpPr>
              <a:xfrm>
                <a:off x="3340560" y="1233625"/>
                <a:ext cx="4108455" cy="2882001"/>
                <a:chOff x="3340560" y="1233625"/>
                <a:chExt cx="4108455" cy="2882001"/>
              </a:xfrm>
            </p:grpSpPr>
            <p:grpSp>
              <p:nvGrpSpPr>
                <p:cNvPr id="3" name="Group 2">
                  <a:extLst>
                    <a:ext uri="{FF2B5EF4-FFF2-40B4-BE49-F238E27FC236}">
                      <a16:creationId xmlns:a16="http://schemas.microsoft.com/office/drawing/2014/main" id="{2E81C639-D830-4CDF-E136-CB35318FC73B}"/>
                    </a:ext>
                  </a:extLst>
                </p:cNvPr>
                <p:cNvGrpSpPr/>
                <p:nvPr/>
              </p:nvGrpSpPr>
              <p:grpSpPr>
                <a:xfrm>
                  <a:off x="3340560" y="1233625"/>
                  <a:ext cx="4108455" cy="2882001"/>
                  <a:chOff x="1777761" y="-279404"/>
                  <a:chExt cx="4108455" cy="2882001"/>
                </a:xfrm>
              </p:grpSpPr>
              <p:cxnSp>
                <p:nvCxnSpPr>
                  <p:cNvPr id="5" name="Straight Connector 4">
                    <a:extLst>
                      <a:ext uri="{FF2B5EF4-FFF2-40B4-BE49-F238E27FC236}">
                        <a16:creationId xmlns:a16="http://schemas.microsoft.com/office/drawing/2014/main" id="{ECEF192E-97B3-71C1-31C8-546F2AF17FB2}"/>
                      </a:ext>
                    </a:extLst>
                  </p:cNvPr>
                  <p:cNvCxnSpPr>
                    <a:cxnSpLocks/>
                  </p:cNvCxnSpPr>
                  <p:nvPr/>
                </p:nvCxnSpPr>
                <p:spPr>
                  <a:xfrm>
                    <a:off x="2424701" y="-279404"/>
                    <a:ext cx="0" cy="2406155"/>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9270721-0E49-A198-8FE2-81019E541BCB}"/>
                      </a:ext>
                    </a:extLst>
                  </p:cNvPr>
                  <p:cNvCxnSpPr>
                    <a:cxnSpLocks/>
                  </p:cNvCxnSpPr>
                  <p:nvPr/>
                </p:nvCxnSpPr>
                <p:spPr>
                  <a:xfrm flipH="1">
                    <a:off x="2418307" y="2126751"/>
                    <a:ext cx="3467909" cy="0"/>
                  </a:xfrm>
                  <a:prstGeom prst="line">
                    <a:avLst/>
                  </a:prstGeom>
                  <a:ln>
                    <a:solidFill>
                      <a:schemeClr val="tx1"/>
                    </a:solidFill>
                    <a:head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D8AD1B-333C-7E11-F864-D799EA0FCC61}"/>
                          </a:ext>
                        </a:extLst>
                      </p:cNvPr>
                      <p:cNvSpPr txBox="1"/>
                      <p:nvPr/>
                    </p:nvSpPr>
                    <p:spPr>
                      <a:xfrm>
                        <a:off x="3468996" y="2294820"/>
                        <a:ext cx="1373068" cy="307777"/>
                      </a:xfrm>
                      <a:prstGeom prst="rect">
                        <a:avLst/>
                      </a:prstGeom>
                      <a:noFill/>
                    </p:spPr>
                    <p:txBody>
                      <a:bodyPr wrap="none" rtlCol="0">
                        <a:spAutoFit/>
                      </a:bodyPr>
                      <a:lstStyle/>
                      <a:p>
                        <a:r>
                          <a:rPr lang="en-US" sz="1400"/>
                          <a:t>System load, </a:t>
                        </a:r>
                        <a14:m>
                          <m:oMath xmlns:m="http://schemas.openxmlformats.org/officeDocument/2006/math">
                            <m:r>
                              <a:rPr lang="en-US" sz="1400" b="0" i="1" smtClean="0">
                                <a:latin typeface="Cambria Math" panose="02040503050406030204" pitchFamily="18" charset="0"/>
                              </a:rPr>
                              <m:t>𝜌</m:t>
                            </m:r>
                          </m:oMath>
                        </a14:m>
                        <a:endParaRPr lang="en-US" sz="1400" b="0"/>
                      </a:p>
                    </p:txBody>
                  </p:sp>
                </mc:Choice>
                <mc:Fallback xmlns="">
                  <p:sp>
                    <p:nvSpPr>
                      <p:cNvPr id="7" name="TextBox 6">
                        <a:extLst>
                          <a:ext uri="{FF2B5EF4-FFF2-40B4-BE49-F238E27FC236}">
                            <a16:creationId xmlns:a16="http://schemas.microsoft.com/office/drawing/2014/main" id="{6BD8AD1B-333C-7E11-F864-D799EA0FCC61}"/>
                          </a:ext>
                        </a:extLst>
                      </p:cNvPr>
                      <p:cNvSpPr txBox="1">
                        <a:spLocks noRot="1" noChangeAspect="1" noMove="1" noResize="1" noEditPoints="1" noAdjustHandles="1" noChangeArrowheads="1" noChangeShapeType="1" noTextEdit="1"/>
                      </p:cNvSpPr>
                      <p:nvPr/>
                    </p:nvSpPr>
                    <p:spPr>
                      <a:xfrm>
                        <a:off x="3468996" y="2294820"/>
                        <a:ext cx="1373068" cy="307777"/>
                      </a:xfrm>
                      <a:prstGeom prst="rect">
                        <a:avLst/>
                      </a:prstGeom>
                      <a:blipFill>
                        <a:blip r:embed="rId3"/>
                        <a:stretch>
                          <a:fillRect l="-1091" t="-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E13F78-C992-BE79-DB5D-6900E061A546}"/>
                          </a:ext>
                        </a:extLst>
                      </p:cNvPr>
                      <p:cNvSpPr txBox="1"/>
                      <p:nvPr/>
                    </p:nvSpPr>
                    <p:spPr>
                      <a:xfrm rot="16200000">
                        <a:off x="1128188" y="800797"/>
                        <a:ext cx="1822366" cy="523220"/>
                      </a:xfrm>
                      <a:prstGeom prst="rect">
                        <a:avLst/>
                      </a:prstGeom>
                      <a:noFill/>
                    </p:spPr>
                    <p:txBody>
                      <a:bodyPr wrap="square" rtlCol="0">
                        <a:spAutoFit/>
                      </a:bodyPr>
                      <a:lstStyle/>
                      <a:p>
                        <a:pPr algn="ctr"/>
                        <a:r>
                          <a:rPr lang="en-US" sz="140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a:p>
                    </p:txBody>
                  </p:sp>
                </mc:Choice>
                <mc:Fallback xmlns="">
                  <p:sp>
                    <p:nvSpPr>
                      <p:cNvPr id="8" name="TextBox 7">
                        <a:extLst>
                          <a:ext uri="{FF2B5EF4-FFF2-40B4-BE49-F238E27FC236}">
                            <a16:creationId xmlns:a16="http://schemas.microsoft.com/office/drawing/2014/main" id="{88E13F78-C992-BE79-DB5D-6900E061A546}"/>
                          </a:ext>
                        </a:extLst>
                      </p:cNvPr>
                      <p:cNvSpPr txBox="1">
                        <a:spLocks noRot="1" noChangeAspect="1" noMove="1" noResize="1" noEditPoints="1" noAdjustHandles="1" noChangeArrowheads="1" noChangeShapeType="1" noTextEdit="1"/>
                      </p:cNvSpPr>
                      <p:nvPr/>
                    </p:nvSpPr>
                    <p:spPr>
                      <a:xfrm rot="16200000">
                        <a:off x="1128188" y="800797"/>
                        <a:ext cx="1822366" cy="523220"/>
                      </a:xfrm>
                      <a:prstGeom prst="rect">
                        <a:avLst/>
                      </a:prstGeom>
                      <a:blipFill>
                        <a:blip r:embed="rId4"/>
                        <a:stretch>
                          <a:fillRect l="-952"/>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A5D17A6D-BBC0-BC45-76E9-5490A72B87C2}"/>
                      </a:ext>
                    </a:extLst>
                  </p:cNvPr>
                  <p:cNvCxnSpPr>
                    <a:cxnSpLocks/>
                  </p:cNvCxnSpPr>
                  <p:nvPr/>
                </p:nvCxnSpPr>
                <p:spPr>
                  <a:xfrm>
                    <a:off x="274886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A1084A9-AC52-3378-D803-F21C5F19D6A7}"/>
                      </a:ext>
                    </a:extLst>
                  </p:cNvPr>
                  <p:cNvCxnSpPr>
                    <a:cxnSpLocks/>
                  </p:cNvCxnSpPr>
                  <p:nvPr/>
                </p:nvCxnSpPr>
                <p:spPr>
                  <a:xfrm>
                    <a:off x="3108365"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7BD99B6-7218-E897-0DF8-E8B0893195E7}"/>
                      </a:ext>
                    </a:extLst>
                  </p:cNvPr>
                  <p:cNvCxnSpPr>
                    <a:cxnSpLocks/>
                  </p:cNvCxnSpPr>
                  <p:nvPr/>
                </p:nvCxnSpPr>
                <p:spPr>
                  <a:xfrm>
                    <a:off x="3467861"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18743A7-65B6-9606-DC66-41F84F76C446}"/>
                      </a:ext>
                    </a:extLst>
                  </p:cNvPr>
                  <p:cNvCxnSpPr>
                    <a:cxnSpLocks/>
                  </p:cNvCxnSpPr>
                  <p:nvPr/>
                </p:nvCxnSpPr>
                <p:spPr>
                  <a:xfrm>
                    <a:off x="3827357"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A8E757C-B61F-951F-ED32-85FA6702F480}"/>
                      </a:ext>
                    </a:extLst>
                  </p:cNvPr>
                  <p:cNvCxnSpPr>
                    <a:cxnSpLocks/>
                  </p:cNvCxnSpPr>
                  <p:nvPr/>
                </p:nvCxnSpPr>
                <p:spPr>
                  <a:xfrm>
                    <a:off x="4186853"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4E86081-4B2E-AEAC-673B-E0C7D6D83320}"/>
                      </a:ext>
                    </a:extLst>
                  </p:cNvPr>
                  <p:cNvCxnSpPr>
                    <a:cxnSpLocks/>
                  </p:cNvCxnSpPr>
                  <p:nvPr/>
                </p:nvCxnSpPr>
                <p:spPr>
                  <a:xfrm>
                    <a:off x="4546349" y="212156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9F79B47F-14BA-BE32-7CA9-1AE7A2D71AAB}"/>
                      </a:ext>
                    </a:extLst>
                  </p:cNvPr>
                  <p:cNvSpPr txBox="1"/>
                  <p:nvPr/>
                </p:nvSpPr>
                <p:spPr>
                  <a:xfrm>
                    <a:off x="2572872" y="2135957"/>
                    <a:ext cx="391454" cy="276999"/>
                  </a:xfrm>
                  <a:prstGeom prst="rect">
                    <a:avLst/>
                  </a:prstGeom>
                  <a:noFill/>
                </p:spPr>
                <p:txBody>
                  <a:bodyPr wrap="none" rtlCol="0">
                    <a:spAutoFit/>
                  </a:bodyPr>
                  <a:lstStyle/>
                  <a:p>
                    <a:r>
                      <a:rPr lang="en-US" sz="1200"/>
                      <a:t>.01</a:t>
                    </a:r>
                  </a:p>
                </p:txBody>
              </p:sp>
              <p:sp>
                <p:nvSpPr>
                  <p:cNvPr id="43" name="TextBox 42">
                    <a:extLst>
                      <a:ext uri="{FF2B5EF4-FFF2-40B4-BE49-F238E27FC236}">
                        <a16:creationId xmlns:a16="http://schemas.microsoft.com/office/drawing/2014/main" id="{7171839E-3645-8128-85C7-55A157DD6A54}"/>
                      </a:ext>
                    </a:extLst>
                  </p:cNvPr>
                  <p:cNvSpPr txBox="1"/>
                  <p:nvPr/>
                </p:nvSpPr>
                <p:spPr>
                  <a:xfrm>
                    <a:off x="3292219" y="2135957"/>
                    <a:ext cx="391454" cy="276999"/>
                  </a:xfrm>
                  <a:prstGeom prst="rect">
                    <a:avLst/>
                  </a:prstGeom>
                  <a:noFill/>
                </p:spPr>
                <p:txBody>
                  <a:bodyPr wrap="none" rtlCol="0">
                    <a:spAutoFit/>
                  </a:bodyPr>
                  <a:lstStyle/>
                  <a:p>
                    <a:r>
                      <a:rPr lang="en-US" sz="1200"/>
                      <a:t>.03</a:t>
                    </a:r>
                  </a:p>
                </p:txBody>
              </p:sp>
              <p:sp>
                <p:nvSpPr>
                  <p:cNvPr id="44" name="TextBox 43">
                    <a:extLst>
                      <a:ext uri="{FF2B5EF4-FFF2-40B4-BE49-F238E27FC236}">
                        <a16:creationId xmlns:a16="http://schemas.microsoft.com/office/drawing/2014/main" id="{D9CEE569-8252-7780-74F7-3F6B0A7C764A}"/>
                      </a:ext>
                    </a:extLst>
                  </p:cNvPr>
                  <p:cNvSpPr txBox="1"/>
                  <p:nvPr/>
                </p:nvSpPr>
                <p:spPr>
                  <a:xfrm>
                    <a:off x="4011566" y="2135957"/>
                    <a:ext cx="391454" cy="276999"/>
                  </a:xfrm>
                  <a:prstGeom prst="rect">
                    <a:avLst/>
                  </a:prstGeom>
                  <a:noFill/>
                </p:spPr>
                <p:txBody>
                  <a:bodyPr wrap="none" rtlCol="0">
                    <a:spAutoFit/>
                  </a:bodyPr>
                  <a:lstStyle/>
                  <a:p>
                    <a:r>
                      <a:rPr lang="en-US" sz="1200"/>
                      <a:t>.05</a:t>
                    </a:r>
                  </a:p>
                </p:txBody>
              </p:sp>
              <p:cxnSp>
                <p:nvCxnSpPr>
                  <p:cNvPr id="45" name="Straight Connector 44">
                    <a:extLst>
                      <a:ext uri="{FF2B5EF4-FFF2-40B4-BE49-F238E27FC236}">
                        <a16:creationId xmlns:a16="http://schemas.microsoft.com/office/drawing/2014/main" id="{9263E443-94BD-B6ED-0C39-9B45A93C29AA}"/>
                      </a:ext>
                    </a:extLst>
                  </p:cNvPr>
                  <p:cNvCxnSpPr>
                    <a:cxnSpLocks/>
                  </p:cNvCxnSpPr>
                  <p:nvPr/>
                </p:nvCxnSpPr>
                <p:spPr>
                  <a:xfrm flipH="1">
                    <a:off x="2334888" y="163935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B91D417-5BEE-ACD0-C419-FCE006646959}"/>
                      </a:ext>
                    </a:extLst>
                  </p:cNvPr>
                  <p:cNvCxnSpPr>
                    <a:cxnSpLocks/>
                  </p:cNvCxnSpPr>
                  <p:nvPr/>
                </p:nvCxnSpPr>
                <p:spPr>
                  <a:xfrm flipH="1">
                    <a:off x="2334888" y="1162704"/>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21BF0B0-7D1C-037E-8B3D-8195259A5332}"/>
                      </a:ext>
                    </a:extLst>
                  </p:cNvPr>
                  <p:cNvCxnSpPr>
                    <a:cxnSpLocks/>
                  </p:cNvCxnSpPr>
                  <p:nvPr/>
                </p:nvCxnSpPr>
                <p:spPr>
                  <a:xfrm flipH="1">
                    <a:off x="2334888" y="68605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2F78ABE-84D2-7CF8-48FE-17A426CBCA37}"/>
                      </a:ext>
                    </a:extLst>
                  </p:cNvPr>
                  <p:cNvCxnSpPr>
                    <a:cxnSpLocks/>
                  </p:cNvCxnSpPr>
                  <p:nvPr/>
                </p:nvCxnSpPr>
                <p:spPr>
                  <a:xfrm flipH="1">
                    <a:off x="2334888" y="20939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3ECADDF-9276-D369-5741-230547D7C27C}"/>
                      </a:ext>
                    </a:extLst>
                  </p:cNvPr>
                  <p:cNvSpPr txBox="1"/>
                  <p:nvPr/>
                </p:nvSpPr>
                <p:spPr>
                  <a:xfrm>
                    <a:off x="2025845" y="1533983"/>
                    <a:ext cx="431528" cy="276999"/>
                  </a:xfrm>
                  <a:prstGeom prst="rect">
                    <a:avLst/>
                  </a:prstGeom>
                  <a:noFill/>
                </p:spPr>
                <p:txBody>
                  <a:bodyPr wrap="none" rtlCol="0">
                    <a:spAutoFit/>
                  </a:bodyPr>
                  <a:lstStyle/>
                  <a:p>
                    <a:r>
                      <a:rPr lang="en-US" sz="1200"/>
                      <a:t>20k</a:t>
                    </a:r>
                  </a:p>
                </p:txBody>
              </p:sp>
              <p:sp>
                <p:nvSpPr>
                  <p:cNvPr id="50" name="TextBox 49">
                    <a:extLst>
                      <a:ext uri="{FF2B5EF4-FFF2-40B4-BE49-F238E27FC236}">
                        <a16:creationId xmlns:a16="http://schemas.microsoft.com/office/drawing/2014/main" id="{79725A48-D257-2D0A-6857-9DD71CA0DDBE}"/>
                      </a:ext>
                    </a:extLst>
                  </p:cNvPr>
                  <p:cNvSpPr txBox="1"/>
                  <p:nvPr/>
                </p:nvSpPr>
                <p:spPr>
                  <a:xfrm>
                    <a:off x="2025845" y="1063815"/>
                    <a:ext cx="431528" cy="276999"/>
                  </a:xfrm>
                  <a:prstGeom prst="rect">
                    <a:avLst/>
                  </a:prstGeom>
                  <a:noFill/>
                </p:spPr>
                <p:txBody>
                  <a:bodyPr wrap="none" rtlCol="0">
                    <a:spAutoFit/>
                  </a:bodyPr>
                  <a:lstStyle/>
                  <a:p>
                    <a:r>
                      <a:rPr lang="en-US" sz="1200"/>
                      <a:t>40k</a:t>
                    </a:r>
                  </a:p>
                </p:txBody>
              </p:sp>
              <p:sp>
                <p:nvSpPr>
                  <p:cNvPr id="51" name="TextBox 50">
                    <a:extLst>
                      <a:ext uri="{FF2B5EF4-FFF2-40B4-BE49-F238E27FC236}">
                        <a16:creationId xmlns:a16="http://schemas.microsoft.com/office/drawing/2014/main" id="{26D960DD-03D7-629F-6AC1-5873DCDE8595}"/>
                      </a:ext>
                    </a:extLst>
                  </p:cNvPr>
                  <p:cNvSpPr txBox="1"/>
                  <p:nvPr/>
                </p:nvSpPr>
                <p:spPr>
                  <a:xfrm>
                    <a:off x="2025845" y="581025"/>
                    <a:ext cx="431528" cy="276999"/>
                  </a:xfrm>
                  <a:prstGeom prst="rect">
                    <a:avLst/>
                  </a:prstGeom>
                  <a:noFill/>
                </p:spPr>
                <p:txBody>
                  <a:bodyPr wrap="none" rtlCol="0">
                    <a:spAutoFit/>
                  </a:bodyPr>
                  <a:lstStyle/>
                  <a:p>
                    <a:r>
                      <a:rPr lang="en-US" sz="1200"/>
                      <a:t>60k</a:t>
                    </a:r>
                  </a:p>
                </p:txBody>
              </p:sp>
            </p:grpSp>
            <p:cxnSp>
              <p:nvCxnSpPr>
                <p:cNvPr id="59" name="Straight Connector 58">
                  <a:extLst>
                    <a:ext uri="{FF2B5EF4-FFF2-40B4-BE49-F238E27FC236}">
                      <a16:creationId xmlns:a16="http://schemas.microsoft.com/office/drawing/2014/main" id="{9AFC85C9-816B-42DD-99EC-6F5DC5F57BD8}"/>
                    </a:ext>
                  </a:extLst>
                </p:cNvPr>
                <p:cNvCxnSpPr>
                  <a:cxnSpLocks/>
                </p:cNvCxnSpPr>
                <p:nvPr/>
              </p:nvCxnSpPr>
              <p:spPr>
                <a:xfrm>
                  <a:off x="6468644"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B02F3B6-E7B3-9F6F-4420-4131B987A09D}"/>
                    </a:ext>
                  </a:extLst>
                </p:cNvPr>
                <p:cNvCxnSpPr>
                  <a:cxnSpLocks/>
                </p:cNvCxnSpPr>
                <p:nvPr/>
              </p:nvCxnSpPr>
              <p:spPr>
                <a:xfrm>
                  <a:off x="6828140"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F905EEB-625F-2E44-AD79-D1993A56DBB5}"/>
                    </a:ext>
                  </a:extLst>
                </p:cNvPr>
                <p:cNvCxnSpPr>
                  <a:cxnSpLocks/>
                </p:cNvCxnSpPr>
                <p:nvPr/>
              </p:nvCxnSpPr>
              <p:spPr>
                <a:xfrm>
                  <a:off x="7187638" y="3634593"/>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TextBox 62">
                <a:extLst>
                  <a:ext uri="{FF2B5EF4-FFF2-40B4-BE49-F238E27FC236}">
                    <a16:creationId xmlns:a16="http://schemas.microsoft.com/office/drawing/2014/main" id="{A9B4DF32-182C-0F36-B3C4-176F3C3D96DC}"/>
                  </a:ext>
                </a:extLst>
              </p:cNvPr>
              <p:cNvSpPr txBox="1"/>
              <p:nvPr/>
            </p:nvSpPr>
            <p:spPr>
              <a:xfrm>
                <a:off x="6293713" y="3648986"/>
                <a:ext cx="397866" cy="276999"/>
              </a:xfrm>
              <a:prstGeom prst="rect">
                <a:avLst/>
              </a:prstGeom>
              <a:noFill/>
            </p:spPr>
            <p:txBody>
              <a:bodyPr wrap="none" rtlCol="0">
                <a:spAutoFit/>
              </a:bodyPr>
              <a:lstStyle/>
              <a:p>
                <a:r>
                  <a:rPr lang="en-US" sz="1200"/>
                  <a:t>.07</a:t>
                </a:r>
              </a:p>
            </p:txBody>
          </p:sp>
          <p:sp>
            <p:nvSpPr>
              <p:cNvPr id="832" name="TextBox 831">
                <a:extLst>
                  <a:ext uri="{FF2B5EF4-FFF2-40B4-BE49-F238E27FC236}">
                    <a16:creationId xmlns:a16="http://schemas.microsoft.com/office/drawing/2014/main" id="{7D369F0B-CAE4-757D-1BB8-7B95052B9D17}"/>
                  </a:ext>
                </a:extLst>
              </p:cNvPr>
              <p:cNvSpPr txBox="1"/>
              <p:nvPr/>
            </p:nvSpPr>
            <p:spPr>
              <a:xfrm>
                <a:off x="7019473" y="3648986"/>
                <a:ext cx="397866" cy="276999"/>
              </a:xfrm>
              <a:prstGeom prst="rect">
                <a:avLst/>
              </a:prstGeom>
              <a:noFill/>
            </p:spPr>
            <p:txBody>
              <a:bodyPr wrap="none" rtlCol="0">
                <a:spAutoFit/>
              </a:bodyPr>
              <a:lstStyle/>
              <a:p>
                <a:r>
                  <a:rPr lang="en-US" sz="1200"/>
                  <a:t>.09</a:t>
                </a:r>
              </a:p>
            </p:txBody>
          </p:sp>
        </p:grpSp>
      </p:grpSp>
      <p:sp>
        <p:nvSpPr>
          <p:cNvPr id="836" name="Freeform 835">
            <a:extLst>
              <a:ext uri="{FF2B5EF4-FFF2-40B4-BE49-F238E27FC236}">
                <a16:creationId xmlns:a16="http://schemas.microsoft.com/office/drawing/2014/main" id="{6739D535-3078-9EA4-6D02-AC692C55D6DF}"/>
              </a:ext>
            </a:extLst>
          </p:cNvPr>
          <p:cNvSpPr/>
          <p:nvPr/>
        </p:nvSpPr>
        <p:spPr>
          <a:xfrm>
            <a:off x="1087694" y="1440871"/>
            <a:ext cx="4019689" cy="3117635"/>
          </a:xfrm>
          <a:custGeom>
            <a:avLst/>
            <a:gdLst>
              <a:gd name="connsiteX0" fmla="*/ 0 w 3264408"/>
              <a:gd name="connsiteY0" fmla="*/ 2459736 h 2459736"/>
              <a:gd name="connsiteX1" fmla="*/ 457200 w 3264408"/>
              <a:gd name="connsiteY1" fmla="*/ 2441448 h 2459736"/>
              <a:gd name="connsiteX2" fmla="*/ 100584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457200 w 3264408"/>
              <a:gd name="connsiteY1" fmla="*/ 2441448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121408 w 3264408"/>
              <a:gd name="connsiteY4" fmla="*/ 1810512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08176 w 3264408"/>
              <a:gd name="connsiteY3" fmla="*/ 2249424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512064 w 3264408"/>
              <a:gd name="connsiteY1" fmla="*/ 245973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051560 w 3264408"/>
              <a:gd name="connsiteY2" fmla="*/ 241401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463040 w 3264408"/>
              <a:gd name="connsiteY3" fmla="*/ 228600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093976 w 3264408"/>
              <a:gd name="connsiteY4" fmla="*/ 18745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219200 w 3264408"/>
              <a:gd name="connsiteY2" fmla="*/ 2246376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801624 w 3264408"/>
              <a:gd name="connsiteY1" fmla="*/ 2398776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1813560 w 3264408"/>
              <a:gd name="connsiteY3" fmla="*/ 2240280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396818 w 3264408"/>
              <a:gd name="connsiteY2" fmla="*/ 2338474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264408"/>
              <a:gd name="connsiteY0" fmla="*/ 2459736 h 2459736"/>
              <a:gd name="connsiteX1" fmla="*/ 795046 w 3264408"/>
              <a:gd name="connsiteY1" fmla="*/ 2444825 h 2459736"/>
              <a:gd name="connsiteX2" fmla="*/ 1416553 w 3264408"/>
              <a:gd name="connsiteY2" fmla="*/ 2384523 h 2459736"/>
              <a:gd name="connsiteX3" fmla="*/ 2201687 w 3264408"/>
              <a:gd name="connsiteY3" fmla="*/ 2207388 h 2459736"/>
              <a:gd name="connsiteX4" fmla="*/ 2703576 w 3264408"/>
              <a:gd name="connsiteY4" fmla="*/ 1798320 h 2459736"/>
              <a:gd name="connsiteX5" fmla="*/ 2770632 w 3264408"/>
              <a:gd name="connsiteY5" fmla="*/ 1152144 h 2459736"/>
              <a:gd name="connsiteX6" fmla="*/ 3264408 w 3264408"/>
              <a:gd name="connsiteY6" fmla="*/ 0 h 2459736"/>
              <a:gd name="connsiteX0" fmla="*/ 0 w 3506043"/>
              <a:gd name="connsiteY0" fmla="*/ 2459736 h 2459736"/>
              <a:gd name="connsiteX1" fmla="*/ 795046 w 3506043"/>
              <a:gd name="connsiteY1" fmla="*/ 2444825 h 2459736"/>
              <a:gd name="connsiteX2" fmla="*/ 1416553 w 3506043"/>
              <a:gd name="connsiteY2" fmla="*/ 2384523 h 2459736"/>
              <a:gd name="connsiteX3" fmla="*/ 2201687 w 3506043"/>
              <a:gd name="connsiteY3" fmla="*/ 2207388 h 2459736"/>
              <a:gd name="connsiteX4" fmla="*/ 2703576 w 3506043"/>
              <a:gd name="connsiteY4" fmla="*/ 1798320 h 2459736"/>
              <a:gd name="connsiteX5" fmla="*/ 3461366 w 3506043"/>
              <a:gd name="connsiteY5" fmla="*/ 862693 h 2459736"/>
              <a:gd name="connsiteX6" fmla="*/ 3264408 w 3506043"/>
              <a:gd name="connsiteY6" fmla="*/ 0 h 2459736"/>
              <a:gd name="connsiteX0" fmla="*/ 0 w 4040661"/>
              <a:gd name="connsiteY0" fmla="*/ 2847863 h 2847863"/>
              <a:gd name="connsiteX1" fmla="*/ 795046 w 4040661"/>
              <a:gd name="connsiteY1" fmla="*/ 2832952 h 2847863"/>
              <a:gd name="connsiteX2" fmla="*/ 1416553 w 4040661"/>
              <a:gd name="connsiteY2" fmla="*/ 2772650 h 2847863"/>
              <a:gd name="connsiteX3" fmla="*/ 2201687 w 4040661"/>
              <a:gd name="connsiteY3" fmla="*/ 2595515 h 2847863"/>
              <a:gd name="connsiteX4" fmla="*/ 2703576 w 4040661"/>
              <a:gd name="connsiteY4" fmla="*/ 2186447 h 2847863"/>
              <a:gd name="connsiteX5" fmla="*/ 3461366 w 4040661"/>
              <a:gd name="connsiteY5" fmla="*/ 1250820 h 2847863"/>
              <a:gd name="connsiteX6" fmla="*/ 4040661 w 4040661"/>
              <a:gd name="connsiteY6" fmla="*/ 0 h 2847863"/>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03576 w 4027505"/>
              <a:gd name="connsiteY4" fmla="*/ 2331173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766099 w 4027505"/>
              <a:gd name="connsiteY4" fmla="*/ 2370250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201687 w 4027505"/>
              <a:gd name="connsiteY3" fmla="*/ 2740241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17376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61366 w 4027505"/>
              <a:gd name="connsiteY5" fmla="*/ 1395546 h 2992589"/>
              <a:gd name="connsiteX6" fmla="*/ 4027505 w 4027505"/>
              <a:gd name="connsiteY6" fmla="*/ 0 h 2992589"/>
              <a:gd name="connsiteX0" fmla="*/ 0 w 4027505"/>
              <a:gd name="connsiteY0" fmla="*/ 2992589 h 2992589"/>
              <a:gd name="connsiteX1" fmla="*/ 795046 w 4027505"/>
              <a:gd name="connsiteY1" fmla="*/ 2977678 h 2992589"/>
              <a:gd name="connsiteX2" fmla="*/ 1416553 w 4027505"/>
              <a:gd name="connsiteY2" fmla="*/ 2956453 h 2992589"/>
              <a:gd name="connsiteX3" fmla="*/ 2131349 w 4027505"/>
              <a:gd name="connsiteY3" fmla="*/ 2834026 h 2992589"/>
              <a:gd name="connsiteX4" fmla="*/ 2633237 w 4027505"/>
              <a:gd name="connsiteY4" fmla="*/ 2323358 h 2992589"/>
              <a:gd name="connsiteX5" fmla="*/ 3476997 w 4027505"/>
              <a:gd name="connsiteY5" fmla="*/ 1161084 h 2992589"/>
              <a:gd name="connsiteX6" fmla="*/ 4027505 w 4027505"/>
              <a:gd name="connsiteY6" fmla="*/ 0 h 2992589"/>
              <a:gd name="connsiteX0" fmla="*/ 0 w 4019689"/>
              <a:gd name="connsiteY0" fmla="*/ 3117635 h 3117635"/>
              <a:gd name="connsiteX1" fmla="*/ 795046 w 4019689"/>
              <a:gd name="connsiteY1" fmla="*/ 3102724 h 3117635"/>
              <a:gd name="connsiteX2" fmla="*/ 1416553 w 4019689"/>
              <a:gd name="connsiteY2" fmla="*/ 3081499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131349 w 4019689"/>
              <a:gd name="connsiteY3" fmla="*/ 2959072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76997 w 4019689"/>
              <a:gd name="connsiteY5" fmla="*/ 1286130 h 3117635"/>
              <a:gd name="connsiteX6" fmla="*/ 4019689 w 4019689"/>
              <a:gd name="connsiteY6" fmla="*/ 0 h 3117635"/>
              <a:gd name="connsiteX0" fmla="*/ 0 w 4019689"/>
              <a:gd name="connsiteY0" fmla="*/ 3117635 h 3117635"/>
              <a:gd name="connsiteX1" fmla="*/ 795046 w 4019689"/>
              <a:gd name="connsiteY1" fmla="*/ 3102724 h 3117635"/>
              <a:gd name="connsiteX2" fmla="*/ 1697907 w 4019689"/>
              <a:gd name="connsiteY2" fmla="*/ 3018976 h 3117635"/>
              <a:gd name="connsiteX3" fmla="*/ 2217318 w 4019689"/>
              <a:gd name="connsiteY3" fmla="*/ 2826211 h 3117635"/>
              <a:gd name="connsiteX4" fmla="*/ 2633237 w 4019689"/>
              <a:gd name="connsiteY4" fmla="*/ 2448404 h 3117635"/>
              <a:gd name="connsiteX5" fmla="*/ 3453551 w 4019689"/>
              <a:gd name="connsiteY5" fmla="*/ 1200160 h 3117635"/>
              <a:gd name="connsiteX6" fmla="*/ 4019689 w 4019689"/>
              <a:gd name="connsiteY6" fmla="*/ 0 h 3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689" h="3117635">
                <a:moveTo>
                  <a:pt x="0" y="3117635"/>
                </a:moveTo>
                <a:lnTo>
                  <a:pt x="795046" y="3102724"/>
                </a:lnTo>
                <a:cubicBezTo>
                  <a:pt x="962686" y="3095104"/>
                  <a:pt x="1460862" y="3065062"/>
                  <a:pt x="1697907" y="3018976"/>
                </a:cubicBezTo>
                <a:cubicBezTo>
                  <a:pt x="1934952" y="2972890"/>
                  <a:pt x="2061430" y="2921306"/>
                  <a:pt x="2217318" y="2826211"/>
                </a:cubicBezTo>
                <a:cubicBezTo>
                  <a:pt x="2373206" y="2731116"/>
                  <a:pt x="2427198" y="2719412"/>
                  <a:pt x="2633237" y="2448404"/>
                </a:cubicBezTo>
                <a:cubicBezTo>
                  <a:pt x="2839276" y="2177396"/>
                  <a:pt x="3263051" y="1501912"/>
                  <a:pt x="3453551" y="1200160"/>
                </a:cubicBezTo>
                <a:cubicBezTo>
                  <a:pt x="3644051" y="898408"/>
                  <a:pt x="3920629" y="205740"/>
                  <a:pt x="4019689" y="0"/>
                </a:cubicBezTo>
              </a:path>
            </a:pathLst>
          </a:cu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Google Shape;773;p29">
            <a:extLst>
              <a:ext uri="{FF2B5EF4-FFF2-40B4-BE49-F238E27FC236}">
                <a16:creationId xmlns:a16="http://schemas.microsoft.com/office/drawing/2014/main" id="{60D6A22F-5A3C-A043-9AA9-BD03083C8208}"/>
              </a:ext>
            </a:extLst>
          </p:cNvPr>
          <p:cNvSpPr txBox="1"/>
          <p:nvPr/>
        </p:nvSpPr>
        <p:spPr>
          <a:xfrm>
            <a:off x="5107383" y="1095321"/>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1"/>
                </a:solidFill>
                <a:latin typeface="Cabin"/>
                <a:ea typeface="Cabin"/>
                <a:cs typeface="Cabin"/>
                <a:sym typeface="Cabin"/>
              </a:rPr>
              <a:t>BackFilling</a:t>
            </a:r>
            <a:endParaRPr lang="ar-AE">
              <a:solidFill>
                <a:schemeClr val="accent1"/>
              </a:solidFill>
              <a:latin typeface="Cabin"/>
              <a:ea typeface="Cabin"/>
              <a:cs typeface="Cabin"/>
              <a:sym typeface="Cabin"/>
            </a:endParaRPr>
          </a:p>
        </p:txBody>
      </p:sp>
      <p:sp>
        <p:nvSpPr>
          <p:cNvPr id="839" name="Freeform 838">
            <a:extLst>
              <a:ext uri="{FF2B5EF4-FFF2-40B4-BE49-F238E27FC236}">
                <a16:creationId xmlns:a16="http://schemas.microsoft.com/office/drawing/2014/main" id="{F3E649AC-15BF-C56F-A86D-6F84EA5A5C46}"/>
              </a:ext>
            </a:extLst>
          </p:cNvPr>
          <p:cNvSpPr/>
          <p:nvPr/>
        </p:nvSpPr>
        <p:spPr>
          <a:xfrm>
            <a:off x="1108693" y="2057836"/>
            <a:ext cx="3996000" cy="2480273"/>
          </a:xfrm>
          <a:custGeom>
            <a:avLst/>
            <a:gdLst>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 name="connsiteX0" fmla="*/ 0 w 3996000"/>
              <a:gd name="connsiteY0" fmla="*/ 2476800 h 2480273"/>
              <a:gd name="connsiteX1" fmla="*/ 878400 w 3996000"/>
              <a:gd name="connsiteY1" fmla="*/ 2440800 h 2480273"/>
              <a:gd name="connsiteX2" fmla="*/ 1980000 w 3996000"/>
              <a:gd name="connsiteY2" fmla="*/ 2196000 h 2480273"/>
              <a:gd name="connsiteX3" fmla="*/ 2628000 w 3996000"/>
              <a:gd name="connsiteY3" fmla="*/ 1713600 h 2480273"/>
              <a:gd name="connsiteX4" fmla="*/ 3492000 w 3996000"/>
              <a:gd name="connsiteY4" fmla="*/ 777600 h 2480273"/>
              <a:gd name="connsiteX5" fmla="*/ 3996000 w 3996000"/>
              <a:gd name="connsiteY5" fmla="*/ 0 h 24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6000" h="2480273">
                <a:moveTo>
                  <a:pt x="0" y="2476800"/>
                </a:moveTo>
                <a:cubicBezTo>
                  <a:pt x="274200" y="2482200"/>
                  <a:pt x="548400" y="2487600"/>
                  <a:pt x="878400" y="2440800"/>
                </a:cubicBezTo>
                <a:cubicBezTo>
                  <a:pt x="1208400" y="2394000"/>
                  <a:pt x="1688400" y="2317200"/>
                  <a:pt x="1980000" y="2196000"/>
                </a:cubicBezTo>
                <a:cubicBezTo>
                  <a:pt x="2271600" y="2074800"/>
                  <a:pt x="2376000" y="1950000"/>
                  <a:pt x="2628000" y="1713600"/>
                </a:cubicBezTo>
                <a:cubicBezTo>
                  <a:pt x="2880000" y="1477200"/>
                  <a:pt x="3264000" y="1063200"/>
                  <a:pt x="3492000" y="777600"/>
                </a:cubicBezTo>
                <a:cubicBezTo>
                  <a:pt x="3720000" y="492000"/>
                  <a:pt x="3855600" y="332400"/>
                  <a:pt x="3996000"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Google Shape;773;p29">
            <a:extLst>
              <a:ext uri="{FF2B5EF4-FFF2-40B4-BE49-F238E27FC236}">
                <a16:creationId xmlns:a16="http://schemas.microsoft.com/office/drawing/2014/main" id="{95D95504-F84C-65BA-69D1-4932EF526BE3}"/>
              </a:ext>
            </a:extLst>
          </p:cNvPr>
          <p:cNvSpPr txBox="1"/>
          <p:nvPr/>
        </p:nvSpPr>
        <p:spPr>
          <a:xfrm>
            <a:off x="5104693" y="1824405"/>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2"/>
                </a:solidFill>
                <a:latin typeface="Cabin"/>
                <a:ea typeface="Cabin"/>
                <a:cs typeface="Cabin"/>
                <a:sym typeface="Cabin"/>
              </a:rPr>
              <a:t>MaxWeight</a:t>
            </a:r>
            <a:endParaRPr lang="ar-AE">
              <a:solidFill>
                <a:schemeClr val="accent2"/>
              </a:solidFill>
              <a:latin typeface="Cabin"/>
              <a:ea typeface="Cabin"/>
              <a:cs typeface="Cabin"/>
              <a:sym typeface="Cabin"/>
            </a:endParaRPr>
          </a:p>
        </p:txBody>
      </p:sp>
      <p:sp>
        <p:nvSpPr>
          <p:cNvPr id="842" name="Freeform 841">
            <a:extLst>
              <a:ext uri="{FF2B5EF4-FFF2-40B4-BE49-F238E27FC236}">
                <a16:creationId xmlns:a16="http://schemas.microsoft.com/office/drawing/2014/main" id="{79EAF6F4-9FEC-DF7B-DFF3-0CB5D5BA938A}"/>
              </a:ext>
            </a:extLst>
          </p:cNvPr>
          <p:cNvSpPr/>
          <p:nvPr/>
        </p:nvSpPr>
        <p:spPr>
          <a:xfrm>
            <a:off x="1101025" y="2375384"/>
            <a:ext cx="3990110" cy="2149434"/>
          </a:xfrm>
          <a:custGeom>
            <a:avLst/>
            <a:gdLst>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 name="connsiteX0" fmla="*/ 0 w 3990110"/>
              <a:gd name="connsiteY0" fmla="*/ 2149434 h 2149434"/>
              <a:gd name="connsiteX1" fmla="*/ 653143 w 3990110"/>
              <a:gd name="connsiteY1" fmla="*/ 2101933 h 2149434"/>
              <a:gd name="connsiteX2" fmla="*/ 1567543 w 3990110"/>
              <a:gd name="connsiteY2" fmla="*/ 1900052 h 2149434"/>
              <a:gd name="connsiteX3" fmla="*/ 2493819 w 3990110"/>
              <a:gd name="connsiteY3" fmla="*/ 1425039 h 2149434"/>
              <a:gd name="connsiteX4" fmla="*/ 3610099 w 3990110"/>
              <a:gd name="connsiteY4" fmla="*/ 498764 h 2149434"/>
              <a:gd name="connsiteX5" fmla="*/ 3990110 w 3990110"/>
              <a:gd name="connsiteY5" fmla="*/ 0 h 214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110" h="2149434">
                <a:moveTo>
                  <a:pt x="0" y="2149434"/>
                </a:moveTo>
                <a:cubicBezTo>
                  <a:pt x="195943" y="2146465"/>
                  <a:pt x="391886" y="2143497"/>
                  <a:pt x="653143" y="2101933"/>
                </a:cubicBezTo>
                <a:cubicBezTo>
                  <a:pt x="914400" y="2060369"/>
                  <a:pt x="1260764" y="2012868"/>
                  <a:pt x="1567543" y="1900052"/>
                </a:cubicBezTo>
                <a:cubicBezTo>
                  <a:pt x="1874322" y="1787236"/>
                  <a:pt x="2153393" y="1658587"/>
                  <a:pt x="2493819" y="1425039"/>
                </a:cubicBezTo>
                <a:cubicBezTo>
                  <a:pt x="2834245" y="1191491"/>
                  <a:pt x="3360717" y="736270"/>
                  <a:pt x="3610099" y="498764"/>
                </a:cubicBezTo>
                <a:cubicBezTo>
                  <a:pt x="3859481" y="261258"/>
                  <a:pt x="3859481" y="247403"/>
                  <a:pt x="3990110" y="0"/>
                </a:cubicBezTo>
              </a:path>
            </a:pathLst>
          </a:cu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endParaRPr>
          </a:p>
        </p:txBody>
      </p:sp>
      <p:sp>
        <p:nvSpPr>
          <p:cNvPr id="843" name="Google Shape;773;p29">
            <a:extLst>
              <a:ext uri="{FF2B5EF4-FFF2-40B4-BE49-F238E27FC236}">
                <a16:creationId xmlns:a16="http://schemas.microsoft.com/office/drawing/2014/main" id="{1F8FFAFA-CFBC-B310-E056-EFB00980897A}"/>
              </a:ext>
            </a:extLst>
          </p:cNvPr>
          <p:cNvSpPr txBox="1"/>
          <p:nvPr/>
        </p:nvSpPr>
        <p:spPr>
          <a:xfrm>
            <a:off x="5091135" y="2175284"/>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6"/>
                </a:solidFill>
                <a:latin typeface="Cabin"/>
                <a:ea typeface="Cabin"/>
                <a:cs typeface="Cabin"/>
                <a:sym typeface="Cabin"/>
              </a:rPr>
              <a:t>pMSR</a:t>
            </a:r>
            <a:endParaRPr lang="ar-AE">
              <a:solidFill>
                <a:schemeClr val="accent6"/>
              </a:solidFill>
              <a:latin typeface="Cabin"/>
              <a:ea typeface="Cabin"/>
              <a:cs typeface="Cabin"/>
              <a:sym typeface="Cabin"/>
            </a:endParaRPr>
          </a:p>
        </p:txBody>
      </p:sp>
      <p:sp>
        <p:nvSpPr>
          <p:cNvPr id="844" name="Google Shape;778;p29">
            <a:extLst>
              <a:ext uri="{FF2B5EF4-FFF2-40B4-BE49-F238E27FC236}">
                <a16:creationId xmlns:a16="http://schemas.microsoft.com/office/drawing/2014/main" id="{2D44C2B3-D3EF-7AFB-4A7C-272297AFDDFC}"/>
              </a:ext>
            </a:extLst>
          </p:cNvPr>
          <p:cNvSpPr txBox="1"/>
          <p:nvPr/>
        </p:nvSpPr>
        <p:spPr>
          <a:xfrm>
            <a:off x="6607692" y="1237159"/>
            <a:ext cx="5460738" cy="11387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latin typeface="Cabin"/>
                <a:ea typeface="Cabin"/>
                <a:cs typeface="Cabin"/>
                <a:sym typeface="Cabin"/>
              </a:rPr>
              <a:t>An Optimization: MSR with </a:t>
            </a:r>
            <a:r>
              <a:rPr lang="en-US" sz="2400" b="1" err="1">
                <a:solidFill>
                  <a:schemeClr val="dk1"/>
                </a:solidFill>
                <a:latin typeface="Cabin"/>
                <a:ea typeface="Cabin"/>
                <a:cs typeface="Cabin"/>
                <a:sym typeface="Cabin"/>
              </a:rPr>
              <a:t>BackFilling</a:t>
            </a:r>
            <a:endParaRPr lang="en-US" sz="2400" b="1">
              <a:solidFill>
                <a:schemeClr val="dk1"/>
              </a:solidFill>
              <a:latin typeface="Cabin"/>
              <a:ea typeface="Cabin"/>
              <a:cs typeface="Cabin"/>
              <a:sym typeface="Cabin"/>
            </a:endParaRPr>
          </a:p>
          <a:p>
            <a:pPr marL="0" lvl="0" indent="0" algn="l" rtl="0">
              <a:spcBef>
                <a:spcPts val="0"/>
              </a:spcBef>
              <a:spcAft>
                <a:spcPts val="0"/>
              </a:spcAft>
              <a:buNone/>
            </a:pPr>
            <a:r>
              <a:rPr lang="en-US" sz="1900">
                <a:solidFill>
                  <a:schemeClr val="dk1"/>
                </a:solidFill>
                <a:latin typeface="Cabin"/>
                <a:ea typeface="Cabin"/>
                <a:cs typeface="Cabin"/>
                <a:sym typeface="Cabin"/>
              </a:rPr>
              <a:t>Select a schedule according to MSR and then inspect the jobs in FCFS order. Serve the job if it fits.</a:t>
            </a:r>
            <a:endParaRPr sz="1900">
              <a:solidFill>
                <a:schemeClr val="dk1"/>
              </a:solidFill>
              <a:latin typeface="Cabin"/>
              <a:ea typeface="Cabin"/>
              <a:cs typeface="Cabin"/>
              <a:sym typeface="Cabin"/>
            </a:endParaRPr>
          </a:p>
        </p:txBody>
      </p:sp>
      <p:sp>
        <p:nvSpPr>
          <p:cNvPr id="846" name="Freeform 845">
            <a:extLst>
              <a:ext uri="{FF2B5EF4-FFF2-40B4-BE49-F238E27FC236}">
                <a16:creationId xmlns:a16="http://schemas.microsoft.com/office/drawing/2014/main" id="{CCCFA9DB-4917-E3A8-2E43-FC6B1033A7EC}"/>
              </a:ext>
            </a:extLst>
          </p:cNvPr>
          <p:cNvSpPr/>
          <p:nvPr/>
        </p:nvSpPr>
        <p:spPr>
          <a:xfrm>
            <a:off x="1112902" y="3325409"/>
            <a:ext cx="3930732" cy="1226036"/>
          </a:xfrm>
          <a:custGeom>
            <a:avLst/>
            <a:gdLst>
              <a:gd name="connsiteX0" fmla="*/ 0 w 3954483"/>
              <a:gd name="connsiteY0" fmla="*/ 866899 h 881651"/>
              <a:gd name="connsiteX1" fmla="*/ 866898 w 3954483"/>
              <a:gd name="connsiteY1" fmla="*/ 878774 h 881651"/>
              <a:gd name="connsiteX2" fmla="*/ 1935678 w 3954483"/>
              <a:gd name="connsiteY2" fmla="*/ 819398 h 881651"/>
              <a:gd name="connsiteX3" fmla="*/ 3016332 w 3954483"/>
              <a:gd name="connsiteY3" fmla="*/ 700645 h 881651"/>
              <a:gd name="connsiteX4" fmla="*/ 3443844 w 3954483"/>
              <a:gd name="connsiteY4" fmla="*/ 344385 h 881651"/>
              <a:gd name="connsiteX5" fmla="*/ 3954483 w 3954483"/>
              <a:gd name="connsiteY5" fmla="*/ 0 h 881651"/>
              <a:gd name="connsiteX0" fmla="*/ 0 w 3966358"/>
              <a:gd name="connsiteY0" fmla="*/ 1306286 h 1321038"/>
              <a:gd name="connsiteX1" fmla="*/ 866898 w 3966358"/>
              <a:gd name="connsiteY1" fmla="*/ 1318161 h 1321038"/>
              <a:gd name="connsiteX2" fmla="*/ 1935678 w 3966358"/>
              <a:gd name="connsiteY2" fmla="*/ 1258785 h 1321038"/>
              <a:gd name="connsiteX3" fmla="*/ 3016332 w 3966358"/>
              <a:gd name="connsiteY3" fmla="*/ 1140032 h 1321038"/>
              <a:gd name="connsiteX4" fmla="*/ 3443844 w 3966358"/>
              <a:gd name="connsiteY4" fmla="*/ 783772 h 1321038"/>
              <a:gd name="connsiteX5" fmla="*/ 3966358 w 3966358"/>
              <a:gd name="connsiteY5" fmla="*/ 0 h 1321038"/>
              <a:gd name="connsiteX0" fmla="*/ 0 w 3930732"/>
              <a:gd name="connsiteY0" fmla="*/ 1211284 h 1226036"/>
              <a:gd name="connsiteX1" fmla="*/ 866898 w 3930732"/>
              <a:gd name="connsiteY1" fmla="*/ 1223159 h 1226036"/>
              <a:gd name="connsiteX2" fmla="*/ 1935678 w 3930732"/>
              <a:gd name="connsiteY2" fmla="*/ 1163783 h 1226036"/>
              <a:gd name="connsiteX3" fmla="*/ 3016332 w 3930732"/>
              <a:gd name="connsiteY3" fmla="*/ 1045030 h 1226036"/>
              <a:gd name="connsiteX4" fmla="*/ 3443844 w 3930732"/>
              <a:gd name="connsiteY4" fmla="*/ 688770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3016332 w 3930732"/>
              <a:gd name="connsiteY3" fmla="*/ 1045030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91345 w 3930732"/>
              <a:gd name="connsiteY4" fmla="*/ 451264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67595 w 3930732"/>
              <a:gd name="connsiteY4" fmla="*/ 463139 h 1226036"/>
              <a:gd name="connsiteX5" fmla="*/ 3930732 w 3930732"/>
              <a:gd name="connsiteY5" fmla="*/ 0 h 1226036"/>
              <a:gd name="connsiteX0" fmla="*/ 0 w 3930732"/>
              <a:gd name="connsiteY0" fmla="*/ 1211284 h 1226036"/>
              <a:gd name="connsiteX1" fmla="*/ 866898 w 3930732"/>
              <a:gd name="connsiteY1" fmla="*/ 1223159 h 1226036"/>
              <a:gd name="connsiteX2" fmla="*/ 1935678 w 3930732"/>
              <a:gd name="connsiteY2" fmla="*/ 1163783 h 1226036"/>
              <a:gd name="connsiteX3" fmla="*/ 2790701 w 3930732"/>
              <a:gd name="connsiteY3" fmla="*/ 997528 h 1226036"/>
              <a:gd name="connsiteX4" fmla="*/ 3443845 w 3930732"/>
              <a:gd name="connsiteY4" fmla="*/ 510641 h 1226036"/>
              <a:gd name="connsiteX5" fmla="*/ 3930732 w 3930732"/>
              <a:gd name="connsiteY5" fmla="*/ 0 h 122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732" h="1226036">
                <a:moveTo>
                  <a:pt x="0" y="1211284"/>
                </a:moveTo>
                <a:cubicBezTo>
                  <a:pt x="272142" y="1221180"/>
                  <a:pt x="544285" y="1231076"/>
                  <a:pt x="866898" y="1223159"/>
                </a:cubicBezTo>
                <a:cubicBezTo>
                  <a:pt x="1189511" y="1215242"/>
                  <a:pt x="1615044" y="1201388"/>
                  <a:pt x="1935678" y="1163783"/>
                </a:cubicBezTo>
                <a:cubicBezTo>
                  <a:pt x="2256312" y="1126178"/>
                  <a:pt x="2539340" y="1106385"/>
                  <a:pt x="2790701" y="997528"/>
                </a:cubicBezTo>
                <a:cubicBezTo>
                  <a:pt x="3042062" y="888671"/>
                  <a:pt x="3049981" y="876797"/>
                  <a:pt x="3443845" y="510641"/>
                </a:cubicBezTo>
                <a:cubicBezTo>
                  <a:pt x="3659581" y="346366"/>
                  <a:pt x="3786249" y="213756"/>
                  <a:pt x="3930732" y="0"/>
                </a:cubicBezTo>
              </a:path>
            </a:pathLst>
          </a:cu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847" name="Google Shape;773;p29">
            <a:extLst>
              <a:ext uri="{FF2B5EF4-FFF2-40B4-BE49-F238E27FC236}">
                <a16:creationId xmlns:a16="http://schemas.microsoft.com/office/drawing/2014/main" id="{303AB512-2FA1-D925-ED1E-C8753C4A990B}"/>
              </a:ext>
            </a:extLst>
          </p:cNvPr>
          <p:cNvSpPr txBox="1"/>
          <p:nvPr/>
        </p:nvSpPr>
        <p:spPr>
          <a:xfrm>
            <a:off x="5031057" y="3041768"/>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rgbClr val="7030A0"/>
                </a:solidFill>
                <a:latin typeface="Cabin"/>
                <a:ea typeface="Cabin"/>
                <a:cs typeface="Cabin"/>
                <a:sym typeface="Cabin"/>
              </a:rPr>
              <a:t>pMSR</a:t>
            </a:r>
            <a:r>
              <a:rPr lang="en-US">
                <a:solidFill>
                  <a:srgbClr val="7030A0"/>
                </a:solidFill>
                <a:latin typeface="Cabin"/>
                <a:ea typeface="Cabin"/>
                <a:cs typeface="Cabin"/>
                <a:sym typeface="Cabin"/>
              </a:rPr>
              <a:t> with </a:t>
            </a:r>
            <a:r>
              <a:rPr lang="en-US" err="1">
                <a:solidFill>
                  <a:srgbClr val="7030A0"/>
                </a:solidFill>
                <a:latin typeface="Cabin"/>
                <a:ea typeface="Cabin"/>
                <a:cs typeface="Cabin"/>
                <a:sym typeface="Cabin"/>
              </a:rPr>
              <a:t>BackFilling</a:t>
            </a:r>
            <a:endParaRPr lang="ar-AE">
              <a:solidFill>
                <a:srgbClr val="7030A0"/>
              </a:solidFill>
              <a:latin typeface="Cabin"/>
              <a:ea typeface="Cabin"/>
              <a:cs typeface="Cabin"/>
              <a:sym typeface="Cabin"/>
            </a:endParaRPr>
          </a:p>
        </p:txBody>
      </p:sp>
      <p:sp>
        <p:nvSpPr>
          <p:cNvPr id="849" name="Freeform 848">
            <a:extLst>
              <a:ext uri="{FF2B5EF4-FFF2-40B4-BE49-F238E27FC236}">
                <a16:creationId xmlns:a16="http://schemas.microsoft.com/office/drawing/2014/main" id="{8BFC79A7-EBDC-B919-6CAD-7E347ED4E36E}"/>
              </a:ext>
            </a:extLst>
          </p:cNvPr>
          <p:cNvSpPr/>
          <p:nvPr/>
        </p:nvSpPr>
        <p:spPr>
          <a:xfrm>
            <a:off x="1112901" y="3491665"/>
            <a:ext cx="3918857" cy="1063758"/>
          </a:xfrm>
          <a:custGeom>
            <a:avLst/>
            <a:gdLst>
              <a:gd name="connsiteX0" fmla="*/ 0 w 3918857"/>
              <a:gd name="connsiteY0" fmla="*/ 1056903 h 1063758"/>
              <a:gd name="connsiteX1" fmla="*/ 1175657 w 3918857"/>
              <a:gd name="connsiteY1" fmla="*/ 1056903 h 1063758"/>
              <a:gd name="connsiteX2" fmla="*/ 2185060 w 3918857"/>
              <a:gd name="connsiteY2" fmla="*/ 985652 h 1063758"/>
              <a:gd name="connsiteX3" fmla="*/ 3111335 w 3918857"/>
              <a:gd name="connsiteY3" fmla="*/ 700644 h 1063758"/>
              <a:gd name="connsiteX4" fmla="*/ 3681350 w 3918857"/>
              <a:gd name="connsiteY4" fmla="*/ 308758 h 1063758"/>
              <a:gd name="connsiteX5" fmla="*/ 3918857 w 3918857"/>
              <a:gd name="connsiteY5" fmla="*/ 0 h 1063758"/>
              <a:gd name="connsiteX6" fmla="*/ 3918857 w 3918857"/>
              <a:gd name="connsiteY6" fmla="*/ 0 h 10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57" h="1063758">
                <a:moveTo>
                  <a:pt x="0" y="1056903"/>
                </a:moveTo>
                <a:cubicBezTo>
                  <a:pt x="405740" y="1062840"/>
                  <a:pt x="811480" y="1068778"/>
                  <a:pt x="1175657" y="1056903"/>
                </a:cubicBezTo>
                <a:cubicBezTo>
                  <a:pt x="1539834" y="1045028"/>
                  <a:pt x="1862447" y="1045028"/>
                  <a:pt x="2185060" y="985652"/>
                </a:cubicBezTo>
                <a:cubicBezTo>
                  <a:pt x="2507673" y="926275"/>
                  <a:pt x="2861953" y="813460"/>
                  <a:pt x="3111335" y="700644"/>
                </a:cubicBezTo>
                <a:cubicBezTo>
                  <a:pt x="3360717" y="587828"/>
                  <a:pt x="3546763" y="425532"/>
                  <a:pt x="3681350" y="308758"/>
                </a:cubicBezTo>
                <a:cubicBezTo>
                  <a:pt x="3815937" y="191984"/>
                  <a:pt x="3918857" y="0"/>
                  <a:pt x="3918857" y="0"/>
                </a:cubicBezTo>
                <a:lnTo>
                  <a:pt x="3918857" y="0"/>
                </a:ln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Google Shape;773;p29">
            <a:extLst>
              <a:ext uri="{FF2B5EF4-FFF2-40B4-BE49-F238E27FC236}">
                <a16:creationId xmlns:a16="http://schemas.microsoft.com/office/drawing/2014/main" id="{6D4D0BD6-4FE8-35A2-8888-C99C32D27680}"/>
              </a:ext>
            </a:extLst>
          </p:cNvPr>
          <p:cNvSpPr txBox="1"/>
          <p:nvPr/>
        </p:nvSpPr>
        <p:spPr>
          <a:xfrm>
            <a:off x="5031057" y="3359316"/>
            <a:ext cx="187418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rgbClr val="C00000"/>
                </a:solidFill>
                <a:latin typeface="Cabin"/>
                <a:ea typeface="Cabin"/>
                <a:cs typeface="Cabin"/>
                <a:sym typeface="Cabin"/>
              </a:rPr>
              <a:t>nMSR</a:t>
            </a:r>
            <a:r>
              <a:rPr lang="en-US">
                <a:solidFill>
                  <a:srgbClr val="C00000"/>
                </a:solidFill>
                <a:latin typeface="Cabin"/>
                <a:ea typeface="Cabin"/>
                <a:cs typeface="Cabin"/>
                <a:sym typeface="Cabin"/>
              </a:rPr>
              <a:t> with </a:t>
            </a:r>
            <a:r>
              <a:rPr lang="en-US" err="1">
                <a:solidFill>
                  <a:srgbClr val="C00000"/>
                </a:solidFill>
                <a:latin typeface="Cabin"/>
                <a:ea typeface="Cabin"/>
                <a:cs typeface="Cabin"/>
                <a:sym typeface="Cabin"/>
              </a:rPr>
              <a:t>BackFilling</a:t>
            </a:r>
            <a:endParaRPr lang="ar-AE">
              <a:solidFill>
                <a:srgbClr val="C00000"/>
              </a:solidFill>
              <a:latin typeface="Cabin"/>
              <a:ea typeface="Cabin"/>
              <a:cs typeface="Cabin"/>
              <a:sym typeface="Cabin"/>
            </a:endParaRPr>
          </a:p>
        </p:txBody>
      </p:sp>
      <p:sp>
        <p:nvSpPr>
          <p:cNvPr id="35" name="Google Shape;837;p30">
            <a:extLst>
              <a:ext uri="{FF2B5EF4-FFF2-40B4-BE49-F238E27FC236}">
                <a16:creationId xmlns:a16="http://schemas.microsoft.com/office/drawing/2014/main" id="{E20E5C6E-65A7-C18D-6A8B-BD1C36D83FFB}"/>
              </a:ext>
            </a:extLst>
          </p:cNvPr>
          <p:cNvSpPr/>
          <p:nvPr/>
        </p:nvSpPr>
        <p:spPr>
          <a:xfrm>
            <a:off x="8824336" y="4862518"/>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840;p30">
            <a:extLst>
              <a:ext uri="{FF2B5EF4-FFF2-40B4-BE49-F238E27FC236}">
                <a16:creationId xmlns:a16="http://schemas.microsoft.com/office/drawing/2014/main" id="{6CAE295E-9C59-1EC5-0AFF-BA7694A292EF}"/>
              </a:ext>
            </a:extLst>
          </p:cNvPr>
          <p:cNvSpPr/>
          <p:nvPr/>
        </p:nvSpPr>
        <p:spPr>
          <a:xfrm>
            <a:off x="8824336" y="5203953"/>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41" name="Freeform 840">
            <a:extLst>
              <a:ext uri="{FF2B5EF4-FFF2-40B4-BE49-F238E27FC236}">
                <a16:creationId xmlns:a16="http://schemas.microsoft.com/office/drawing/2014/main" id="{799FAF2F-4E9B-A07B-9CE7-385B2A88F316}"/>
              </a:ext>
            </a:extLst>
          </p:cNvPr>
          <p:cNvSpPr/>
          <p:nvPr/>
        </p:nvSpPr>
        <p:spPr>
          <a:xfrm>
            <a:off x="1106206" y="1441898"/>
            <a:ext cx="3086100" cy="3060700"/>
          </a:xfrm>
          <a:custGeom>
            <a:avLst/>
            <a:gdLst>
              <a:gd name="connsiteX0" fmla="*/ 0 w 3086100"/>
              <a:gd name="connsiteY0" fmla="*/ 3060700 h 3060700"/>
              <a:gd name="connsiteX1" fmla="*/ 863600 w 3086100"/>
              <a:gd name="connsiteY1" fmla="*/ 2971800 h 3060700"/>
              <a:gd name="connsiteX2" fmla="*/ 1574800 w 3086100"/>
              <a:gd name="connsiteY2" fmla="*/ 2667000 h 3060700"/>
              <a:gd name="connsiteX3" fmla="*/ 2400300 w 3086100"/>
              <a:gd name="connsiteY3" fmla="*/ 1422400 h 3060700"/>
              <a:gd name="connsiteX4" fmla="*/ 3086100 w 3086100"/>
              <a:gd name="connsiteY4" fmla="*/ 0 h 306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00" h="3060700">
                <a:moveTo>
                  <a:pt x="0" y="3060700"/>
                </a:moveTo>
                <a:cubicBezTo>
                  <a:pt x="300566" y="3049058"/>
                  <a:pt x="601133" y="3037417"/>
                  <a:pt x="863600" y="2971800"/>
                </a:cubicBezTo>
                <a:cubicBezTo>
                  <a:pt x="1126067" y="2906183"/>
                  <a:pt x="1318683" y="2925233"/>
                  <a:pt x="1574800" y="2667000"/>
                </a:cubicBezTo>
                <a:cubicBezTo>
                  <a:pt x="1830917" y="2408767"/>
                  <a:pt x="2148417" y="1866900"/>
                  <a:pt x="2400300" y="1422400"/>
                </a:cubicBezTo>
                <a:cubicBezTo>
                  <a:pt x="2652183" y="977900"/>
                  <a:pt x="2969683" y="245533"/>
                  <a:pt x="3086100" y="0"/>
                </a:cubicBezTo>
              </a:path>
            </a:pathLst>
          </a:cu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Google Shape;773;p29">
            <a:extLst>
              <a:ext uri="{FF2B5EF4-FFF2-40B4-BE49-F238E27FC236}">
                <a16:creationId xmlns:a16="http://schemas.microsoft.com/office/drawing/2014/main" id="{FAF4CBC6-5614-1561-502F-D459019976B7}"/>
              </a:ext>
            </a:extLst>
          </p:cNvPr>
          <p:cNvSpPr txBox="1"/>
          <p:nvPr/>
        </p:nvSpPr>
        <p:spPr>
          <a:xfrm>
            <a:off x="4083939" y="1076896"/>
            <a:ext cx="68819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err="1">
                <a:solidFill>
                  <a:schemeClr val="accent4"/>
                </a:solidFill>
                <a:latin typeface="Cabin"/>
                <a:ea typeface="Cabin"/>
                <a:cs typeface="Cabin"/>
                <a:sym typeface="Cabin"/>
              </a:rPr>
              <a:t>nMSR</a:t>
            </a:r>
            <a:endParaRPr lang="ar-AE">
              <a:solidFill>
                <a:schemeClr val="accent4"/>
              </a:solidFill>
              <a:latin typeface="Cabin"/>
              <a:ea typeface="Cabin"/>
              <a:cs typeface="Cabin"/>
              <a:sym typeface="Cabin"/>
            </a:endParaRPr>
          </a:p>
        </p:txBody>
      </p:sp>
    </p:spTree>
    <p:extLst>
      <p:ext uri="{BB962C8B-B14F-4D97-AF65-F5344CB8AC3E}">
        <p14:creationId xmlns:p14="http://schemas.microsoft.com/office/powerpoint/2010/main" val="3416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46"/>
                                        </p:tgtEl>
                                        <p:attrNameLst>
                                          <p:attrName>style.visibility</p:attrName>
                                        </p:attrNameLst>
                                      </p:cBhvr>
                                      <p:to>
                                        <p:strVal val="visible"/>
                                      </p:to>
                                    </p:set>
                                    <p:animEffect transition="in" filter="wipe(down)">
                                      <p:cBhvr>
                                        <p:cTn id="11" dur="1000"/>
                                        <p:tgtEl>
                                          <p:spTgt spid="84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49"/>
                                        </p:tgtEl>
                                        <p:attrNameLst>
                                          <p:attrName>style.visibility</p:attrName>
                                        </p:attrNameLst>
                                      </p:cBhvr>
                                      <p:to>
                                        <p:strVal val="visible"/>
                                      </p:to>
                                    </p:set>
                                    <p:animEffect transition="in" filter="wipe(down)">
                                      <p:cBhvr>
                                        <p:cTn id="18" dur="1000"/>
                                        <p:tgtEl>
                                          <p:spTgt spid="84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0"/>
      <p:bldP spid="846" grpId="0" animBg="1"/>
      <p:bldP spid="847" grpId="0"/>
      <p:bldP spid="849" grpId="0" animBg="1"/>
      <p:bldP spid="8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47C3663B-17A1-B49E-3E43-840243EA5C73}"/>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591F4D57-C3B4-9DF7-23C2-9488B18EE66A}"/>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853" name="Google Shape;853;p31">
            <a:extLst>
              <a:ext uri="{FF2B5EF4-FFF2-40B4-BE49-F238E27FC236}">
                <a16:creationId xmlns:a16="http://schemas.microsoft.com/office/drawing/2014/main" id="{944ABDFC-FFDC-527D-9E9A-81AE59A5909C}"/>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a:t>Picking the best </a:t>
            </a:r>
            <a:r>
              <a:rPr lang="en-US" sz="3300" err="1"/>
              <a:t>pMSR</a:t>
            </a:r>
            <a:r>
              <a:rPr lang="en-US" sz="3300"/>
              <a:t> policy</a:t>
            </a:r>
            <a:endParaRPr sz="3300"/>
          </a:p>
        </p:txBody>
      </p:sp>
      <mc:AlternateContent xmlns:mc="http://schemas.openxmlformats.org/markup-compatibility/2006" xmlns:a14="http://schemas.microsoft.com/office/drawing/2010/main">
        <mc:Choice Requires="a14">
          <p:sp>
            <p:nvSpPr>
              <p:cNvPr id="20" name="Google Shape;945;p32">
                <a:extLst>
                  <a:ext uri="{FF2B5EF4-FFF2-40B4-BE49-F238E27FC236}">
                    <a16:creationId xmlns:a16="http://schemas.microsoft.com/office/drawing/2014/main" id="{3D123916-B2C1-B44B-82E5-EAC7B5B359F4}"/>
                  </a:ext>
                </a:extLst>
              </p:cNvPr>
              <p:cNvSpPr txBox="1"/>
              <p:nvPr/>
            </p:nvSpPr>
            <p:spPr>
              <a:xfrm>
                <a:off x="93172" y="3096082"/>
                <a:ext cx="5523645" cy="430857"/>
              </a:xfrm>
              <a:prstGeom prst="rect">
                <a:avLst/>
              </a:prstGeom>
              <a:noFill/>
              <a:ln>
                <a:noFill/>
              </a:ln>
            </p:spPr>
            <p:txBody>
              <a:bodyPr spcFirstLastPara="1" wrap="square" lIns="91425" tIns="91425" rIns="91425" bIns="91425" anchor="t" anchorCtr="0">
                <a:spAutoFit/>
              </a:bodyPr>
              <a:lstStyle/>
              <a:p>
                <a:pPr lvl="0"/>
                <a:r>
                  <a:rPr lang="en-US" sz="1600" dirty="0">
                    <a:solidFill>
                      <a:schemeClr val="dk1"/>
                    </a:solidFill>
                    <a:latin typeface="Cabin"/>
                    <a:ea typeface="Cabin"/>
                    <a:cs typeface="Cabin"/>
                    <a:sym typeface="Cabin"/>
                  </a:rPr>
                  <a:t>Our observation: As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𝛼</m:t>
                    </m:r>
                    <m:r>
                      <a:rPr lang="en-US" sz="1600" b="0" i="1" smtClean="0">
                        <a:solidFill>
                          <a:schemeClr val="dk1"/>
                        </a:solidFill>
                        <a:latin typeface="Cambria Math" panose="02040503050406030204" pitchFamily="18" charset="0"/>
                        <a:ea typeface="Cabin"/>
                        <a:cs typeface="Cabin"/>
                        <a:sym typeface="Cabin"/>
                      </a:rPr>
                      <m:t>→∞</m:t>
                    </m:r>
                  </m:oMath>
                </a14:m>
                <a:r>
                  <a:rPr lang="en-US" sz="1600" dirty="0">
                    <a:solidFill>
                      <a:schemeClr val="dk1"/>
                    </a:solidFill>
                    <a:latin typeface="Cabin"/>
                    <a:ea typeface="Cabin"/>
                    <a:cs typeface="Cabin"/>
                    <a:sym typeface="Cabin"/>
                  </a:rPr>
                  <a:t>, MSR-1 variation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→0</m:t>
                    </m:r>
                  </m:oMath>
                </a14:m>
                <a:r>
                  <a:rPr lang="en-US" sz="1600" dirty="0">
                    <a:solidFill>
                      <a:schemeClr val="dk1"/>
                    </a:solidFill>
                    <a:latin typeface="Cabin"/>
                    <a:ea typeface="Cabin"/>
                    <a:cs typeface="Cabin"/>
                    <a:sym typeface="Cabin"/>
                  </a:rPr>
                  <a:t>.</a:t>
                </a:r>
              </a:p>
            </p:txBody>
          </p:sp>
        </mc:Choice>
        <mc:Fallback xmlns="">
          <p:sp>
            <p:nvSpPr>
              <p:cNvPr id="20" name="Google Shape;945;p32">
                <a:extLst>
                  <a:ext uri="{FF2B5EF4-FFF2-40B4-BE49-F238E27FC236}">
                    <a16:creationId xmlns:a16="http://schemas.microsoft.com/office/drawing/2014/main" id="{1153F3CF-D8CE-0AEE-4F7E-984B0906EA10}"/>
                  </a:ext>
                </a:extLst>
              </p:cNvPr>
              <p:cNvSpPr txBox="1">
                <a:spLocks noRot="1" noChangeAspect="1" noMove="1" noResize="1" noEditPoints="1" noAdjustHandles="1" noChangeArrowheads="1" noChangeShapeType="1" noTextEdit="1"/>
              </p:cNvSpPr>
              <p:nvPr/>
            </p:nvSpPr>
            <p:spPr>
              <a:xfrm>
                <a:off x="93172" y="3096082"/>
                <a:ext cx="5523645" cy="430857"/>
              </a:xfrm>
              <a:prstGeom prst="rect">
                <a:avLst/>
              </a:prstGeom>
              <a:blipFill>
                <a:blip r:embed="rId3"/>
                <a:stretch>
                  <a:fillRect l="-688"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Google Shape;945;p32">
                <a:extLst>
                  <a:ext uri="{FF2B5EF4-FFF2-40B4-BE49-F238E27FC236}">
                    <a16:creationId xmlns:a16="http://schemas.microsoft.com/office/drawing/2014/main" id="{AD4EB509-A5B7-FA94-198B-666BA653A8E2}"/>
                  </a:ext>
                </a:extLst>
              </p:cNvPr>
              <p:cNvSpPr txBox="1"/>
              <p:nvPr/>
            </p:nvSpPr>
            <p:spPr>
              <a:xfrm>
                <a:off x="93172" y="2380572"/>
                <a:ext cx="6002828" cy="8401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latin typeface="Cabin"/>
                    <a:ea typeface="Cabin"/>
                    <a:cs typeface="Cabin"/>
                    <a:sym typeface="Cabin"/>
                  </a:rPr>
                  <a:t>Recall that:</a:t>
                </a:r>
                <a:br>
                  <a:rPr lang="en-US" sz="1600" dirty="0">
                    <a:solidFill>
                      <a:schemeClr val="dk1"/>
                    </a:solidFill>
                    <a:latin typeface="Cabin"/>
                    <a:ea typeface="Cabin"/>
                    <a:cs typeface="Cabin"/>
                    <a:sym typeface="Cabin"/>
                  </a:rPr>
                </a:br>
                <a:r>
                  <a:rPr lang="en-US" sz="1600" dirty="0">
                    <a:solidFill>
                      <a:schemeClr val="dk1"/>
                    </a:solidFill>
                    <a:latin typeface="Cabin"/>
                    <a:ea typeface="Cabin"/>
                    <a:cs typeface="Cabin"/>
                    <a:sym typeface="Cabin"/>
                  </a:rPr>
                  <a:t>M/M/1 + MSR-1 variation </a:t>
                </a:r>
                <a14:m>
                  <m:oMath xmlns:m="http://schemas.openxmlformats.org/officeDocument/2006/math">
                    <m:r>
                      <a:rPr lang="en-US" sz="16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16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1600" i="1">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𝑇</m:t>
                            </m:r>
                          </m:e>
                          <m:sub>
                            <m:r>
                              <a:rPr lang="en-US" sz="1600" b="0" i="1" smtClean="0">
                                <a:solidFill>
                                  <a:schemeClr val="dk1"/>
                                </a:solidFill>
                                <a:latin typeface="Cambria Math" panose="02040503050406030204" pitchFamily="18" charset="0"/>
                                <a:ea typeface="Cabin"/>
                                <a:cs typeface="Cabin"/>
                                <a:sym typeface="Cabin"/>
                              </a:rPr>
                              <m:t>1</m:t>
                            </m:r>
                          </m:sub>
                        </m:sSub>
                      </m:e>
                    </m:d>
                    <m:r>
                      <a:rPr lang="en-US" sz="1600" b="0" i="1" smtClean="0">
                        <a:solidFill>
                          <a:schemeClr val="dk1"/>
                        </a:solidFill>
                        <a:latin typeface="Cambria Math" panose="02040503050406030204" pitchFamily="18" charset="0"/>
                        <a:ea typeface="Cabin"/>
                        <a:cs typeface="Cabin"/>
                        <a:sym typeface="Cabin"/>
                      </a:rPr>
                      <m:t>≤</m:t>
                    </m:r>
                  </m:oMath>
                </a14:m>
                <a:r>
                  <a:rPr lang="en-US" sz="1600" dirty="0">
                    <a:solidFill>
                      <a:schemeClr val="dk1"/>
                    </a:solidFill>
                    <a:latin typeface="Cabin"/>
                    <a:sym typeface="Cabin"/>
                  </a:rPr>
                  <a:t> M/M/1 + MSR-1 variation </a:t>
                </a:r>
                <a:r>
                  <a:rPr lang="en-US" sz="1600" dirty="0">
                    <a:solidFill>
                      <a:schemeClr val="dk1"/>
                    </a:solidFill>
                    <a:latin typeface="Cabin"/>
                    <a:ea typeface="Cabin"/>
                    <a:cs typeface="Cabin"/>
                    <a:sym typeface="Cabin"/>
                  </a:rPr>
                  <a:t>+ </a:t>
                </a:r>
                <a14:m>
                  <m:oMath xmlns:m="http://schemas.openxmlformats.org/officeDocument/2006/math">
                    <m:f>
                      <m:fPr>
                        <m:ctrlPr>
                          <a:rPr lang="en-US" sz="1600" i="1" smtClean="0">
                            <a:solidFill>
                              <a:schemeClr val="dk1"/>
                            </a:solidFill>
                            <a:latin typeface="Cambria Math" panose="02040503050406030204" pitchFamily="18" charset="0"/>
                            <a:sym typeface="Cabin"/>
                          </a:rPr>
                        </m:ctrlPr>
                      </m:fPr>
                      <m:num>
                        <m:func>
                          <m:funcPr>
                            <m:ctrlPr>
                              <a:rPr lang="en-US" sz="1600" b="0" i="1" smtClean="0">
                                <a:solidFill>
                                  <a:schemeClr val="dk1"/>
                                </a:solidFill>
                                <a:latin typeface="Cambria Math" panose="02040503050406030204" pitchFamily="18" charset="0"/>
                                <a:sym typeface="Cabin"/>
                              </a:rPr>
                            </m:ctrlPr>
                          </m:funcPr>
                          <m:fName>
                            <m:limLow>
                              <m:limLowPr>
                                <m:ctrlPr>
                                  <a:rPr lang="en-US" sz="1600" b="0" i="1" smtClean="0">
                                    <a:solidFill>
                                      <a:schemeClr val="dk1"/>
                                    </a:solidFill>
                                    <a:latin typeface="Cambria Math" panose="02040503050406030204" pitchFamily="18" charset="0"/>
                                    <a:sym typeface="Cabin"/>
                                  </a:rPr>
                                </m:ctrlPr>
                              </m:limLowPr>
                              <m:e>
                                <m:r>
                                  <m:rPr>
                                    <m:sty m:val="p"/>
                                  </m:rPr>
                                  <a:rPr lang="en-US" sz="1600" b="0" i="0" smtClean="0">
                                    <a:solidFill>
                                      <a:schemeClr val="dk1"/>
                                    </a:solidFill>
                                    <a:latin typeface="Cambria Math" panose="02040503050406030204" pitchFamily="18" charset="0"/>
                                    <a:sym typeface="Cabin"/>
                                  </a:rPr>
                                  <m:t>max</m:t>
                                </m:r>
                              </m:e>
                              <m:lim>
                                <m:r>
                                  <a:rPr lang="en-US" sz="1600" b="0" i="1" smtClean="0">
                                    <a:solidFill>
                                      <a:schemeClr val="dk1"/>
                                    </a:solidFill>
                                    <a:latin typeface="Cambria Math" panose="02040503050406030204" pitchFamily="18" charset="0"/>
                                    <a:sym typeface="Cabin"/>
                                  </a:rPr>
                                  <m:t>𝑖</m:t>
                                </m:r>
                              </m:lim>
                            </m:limLow>
                          </m:fName>
                          <m:e>
                            <m:sSub>
                              <m:sSubPr>
                                <m:ctrlPr>
                                  <a:rPr lang="en-US" sz="1600" b="0" i="1" smtClean="0">
                                    <a:solidFill>
                                      <a:schemeClr val="dk1"/>
                                    </a:solidFill>
                                    <a:latin typeface="Cambria Math" panose="02040503050406030204" pitchFamily="18" charset="0"/>
                                    <a:sym typeface="Cabin"/>
                                  </a:rPr>
                                </m:ctrlPr>
                              </m:sSubPr>
                              <m:e>
                                <m:r>
                                  <a:rPr lang="en-US" sz="1600" b="0" i="1" smtClean="0">
                                    <a:solidFill>
                                      <a:schemeClr val="dk1"/>
                                    </a:solidFill>
                                    <a:latin typeface="Cambria Math" panose="02040503050406030204" pitchFamily="18" charset="0"/>
                                    <a:sym typeface="Cabin"/>
                                  </a:rPr>
                                  <m:t>𝐶</m:t>
                                </m:r>
                              </m:e>
                              <m:sub>
                                <m:r>
                                  <a:rPr lang="en-US" sz="1600" b="0" i="1" smtClean="0">
                                    <a:solidFill>
                                      <a:schemeClr val="dk1"/>
                                    </a:solidFill>
                                    <a:latin typeface="Cambria Math" panose="02040503050406030204" pitchFamily="18" charset="0"/>
                                    <a:sym typeface="Cabin"/>
                                  </a:rPr>
                                  <m:t>𝑖</m:t>
                                </m:r>
                              </m:sub>
                            </m:sSub>
                          </m:e>
                        </m:func>
                      </m:num>
                      <m:den>
                        <m:r>
                          <a:rPr lang="en-US" sz="1600" b="0" i="1" smtClean="0">
                            <a:solidFill>
                              <a:schemeClr val="dk1"/>
                            </a:solidFill>
                            <a:latin typeface="Cambria Math" panose="02040503050406030204" pitchFamily="18" charset="0"/>
                            <a:sym typeface="Cabin"/>
                          </a:rPr>
                          <m:t>𝜆</m:t>
                        </m:r>
                      </m:den>
                    </m:f>
                  </m:oMath>
                </a14:m>
                <a:endParaRPr lang="en-US" sz="1600" b="0" dirty="0">
                  <a:solidFill>
                    <a:schemeClr val="dk1"/>
                  </a:solidFill>
                  <a:latin typeface="Cabin"/>
                  <a:sym typeface="Cabin"/>
                </a:endParaRPr>
              </a:p>
            </p:txBody>
          </p:sp>
        </mc:Choice>
        <mc:Fallback xmlns="">
          <p:sp>
            <p:nvSpPr>
              <p:cNvPr id="24" name="Google Shape;945;p32">
                <a:extLst>
                  <a:ext uri="{FF2B5EF4-FFF2-40B4-BE49-F238E27FC236}">
                    <a16:creationId xmlns:a16="http://schemas.microsoft.com/office/drawing/2014/main" id="{7559F9C6-D8F7-8039-AFE9-23B625511419}"/>
                  </a:ext>
                </a:extLst>
              </p:cNvPr>
              <p:cNvSpPr txBox="1">
                <a:spLocks noRot="1" noChangeAspect="1" noMove="1" noResize="1" noEditPoints="1" noAdjustHandles="1" noChangeArrowheads="1" noChangeShapeType="1" noTextEdit="1"/>
              </p:cNvSpPr>
              <p:nvPr/>
            </p:nvSpPr>
            <p:spPr>
              <a:xfrm>
                <a:off x="93172" y="2380572"/>
                <a:ext cx="6002828" cy="840136"/>
              </a:xfrm>
              <a:prstGeom prst="rect">
                <a:avLst/>
              </a:prstGeom>
              <a:blipFill>
                <a:blip r:embed="rId4"/>
                <a:stretch>
                  <a:fillRect l="-633"/>
                </a:stretch>
              </a:blipFill>
              <a:ln>
                <a:noFill/>
              </a:ln>
            </p:spPr>
            <p:txBody>
              <a:bodyPr/>
              <a:lstStyle/>
              <a:p>
                <a:r>
                  <a:rPr lang="en-US">
                    <a:noFill/>
                  </a:rPr>
                  <a:t> </a:t>
                </a:r>
              </a:p>
            </p:txBody>
          </p:sp>
        </mc:Fallback>
      </mc:AlternateContent>
      <p:grpSp>
        <p:nvGrpSpPr>
          <p:cNvPr id="25" name="Google Shape;816;p30">
            <a:extLst>
              <a:ext uri="{FF2B5EF4-FFF2-40B4-BE49-F238E27FC236}">
                <a16:creationId xmlns:a16="http://schemas.microsoft.com/office/drawing/2014/main" id="{71A9AF28-F0CD-B346-CA16-712D60E52655}"/>
              </a:ext>
            </a:extLst>
          </p:cNvPr>
          <p:cNvGrpSpPr/>
          <p:nvPr/>
        </p:nvGrpSpPr>
        <p:grpSpPr>
          <a:xfrm>
            <a:off x="134456" y="3637293"/>
            <a:ext cx="6044681" cy="661573"/>
            <a:chOff x="5219050" y="3365350"/>
            <a:chExt cx="5584025" cy="1531812"/>
          </a:xfrm>
        </p:grpSpPr>
        <mc:AlternateContent xmlns:mc="http://schemas.openxmlformats.org/markup-compatibility/2006" xmlns:a14="http://schemas.microsoft.com/office/drawing/2010/main">
          <mc:Choice Requires="a14">
            <p:sp>
              <p:nvSpPr>
                <p:cNvPr id="26" name="Google Shape;817;p30">
                  <a:extLst>
                    <a:ext uri="{FF2B5EF4-FFF2-40B4-BE49-F238E27FC236}">
                      <a16:creationId xmlns:a16="http://schemas.microsoft.com/office/drawing/2014/main" id="{B6D08FC7-2D4B-27F7-C555-59342B184314}"/>
                    </a:ext>
                  </a:extLst>
                </p:cNvPr>
                <p:cNvSpPr/>
                <p:nvPr/>
              </p:nvSpPr>
              <p:spPr>
                <a:xfrm>
                  <a:off x="5219175" y="3366323"/>
                  <a:ext cx="5583900" cy="153083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3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an MSR with 2 preemptive job types, </a:t>
                  </a:r>
                  <a14:m>
                    <m:oMath xmlns:m="http://schemas.openxmlformats.org/officeDocument/2006/math">
                      <m:r>
                        <a:rPr lang="en-US" sz="1600" b="0" i="1" smtClean="0">
                          <a:latin typeface="Cambria Math" panose="02040503050406030204" pitchFamily="18" charset="0"/>
                          <a:ea typeface="Cabin"/>
                          <a:cs typeface="Cabin"/>
                          <a:sym typeface="Cabin"/>
                        </a:rPr>
                        <m:t>𝛼</m:t>
                      </m:r>
                      <m:r>
                        <a:rPr lang="en-US" sz="1600" b="0" i="1" smtClean="0">
                          <a:latin typeface="Cambria Math" panose="02040503050406030204" pitchFamily="18" charset="0"/>
                          <a:ea typeface="Cabin"/>
                          <a:cs typeface="Cabin"/>
                          <a:sym typeface="Cabin"/>
                        </a:rPr>
                        <m:t>→∞</m:t>
                      </m:r>
                    </m:oMath>
                  </a14:m>
                  <a:r>
                    <a:rPr lang="en-US" sz="1600" dirty="0">
                      <a:latin typeface="Cabin"/>
                      <a:ea typeface="Cabin"/>
                      <a:cs typeface="Cabin"/>
                      <a:sym typeface="Cabin"/>
                    </a:rPr>
                    <a:t> minimizes </a:t>
                  </a:r>
                  <a14:m>
                    <m:oMath xmlns:m="http://schemas.openxmlformats.org/officeDocument/2006/math">
                      <m:r>
                        <a:rPr lang="en-US" sz="1600" i="1" smtClean="0">
                          <a:latin typeface="Cambria Math" panose="02040503050406030204" pitchFamily="18" charset="0"/>
                          <a:ea typeface="Cambria Math" panose="02040503050406030204" pitchFamily="18" charset="0"/>
                          <a:cs typeface="Cabin"/>
                          <a:sym typeface="Cabin"/>
                        </a:rPr>
                        <m:t>𝔼</m:t>
                      </m:r>
                      <m:r>
                        <a:rPr lang="en-US" sz="1600" b="0" i="1" smtClean="0">
                          <a:latin typeface="Cambria Math" panose="02040503050406030204" pitchFamily="18" charset="0"/>
                          <a:ea typeface="Cambria Math" panose="02040503050406030204" pitchFamily="18" charset="0"/>
                          <a:cs typeface="Cabin"/>
                          <a:sym typeface="Cabin"/>
                        </a:rPr>
                        <m:t>[</m:t>
                      </m:r>
                      <m:r>
                        <a:rPr lang="en-US" sz="1600" b="0" i="1" smtClean="0">
                          <a:latin typeface="Cambria Math" panose="02040503050406030204" pitchFamily="18" charset="0"/>
                          <a:ea typeface="Cambria Math" panose="02040503050406030204" pitchFamily="18" charset="0"/>
                          <a:cs typeface="Cabin"/>
                          <a:sym typeface="Cabin"/>
                        </a:rPr>
                        <m:t>𝑇</m:t>
                      </m:r>
                      <m:r>
                        <a:rPr lang="en-US" sz="1600" b="0" i="1" smtClean="0">
                          <a:latin typeface="Cambria Math" panose="02040503050406030204" pitchFamily="18" charset="0"/>
                          <a:ea typeface="Cambria Math" panose="02040503050406030204" pitchFamily="18" charset="0"/>
                          <a:cs typeface="Cabin"/>
                          <a:sym typeface="Cabin"/>
                        </a:rPr>
                        <m:t>]</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26" name="Google Shape;817;p30">
                  <a:extLst>
                    <a:ext uri="{FF2B5EF4-FFF2-40B4-BE49-F238E27FC236}">
                      <a16:creationId xmlns:a16="http://schemas.microsoft.com/office/drawing/2014/main" id="{A49E92A8-C572-BAD9-7C31-8AF00368388A}"/>
                    </a:ext>
                  </a:extLst>
                </p:cNvPr>
                <p:cNvSpPr>
                  <a:spLocks noRot="1" noChangeAspect="1" noMove="1" noResize="1" noEditPoints="1" noAdjustHandles="1" noChangeArrowheads="1" noChangeShapeType="1" noTextEdit="1"/>
                </p:cNvSpPr>
                <p:nvPr/>
              </p:nvSpPr>
              <p:spPr>
                <a:xfrm>
                  <a:off x="5219175" y="3366323"/>
                  <a:ext cx="5583900" cy="1530839"/>
                </a:xfrm>
                <a:prstGeom prst="roundRect">
                  <a:avLst>
                    <a:gd name="adj" fmla="val 16667"/>
                  </a:avLst>
                </a:prstGeom>
                <a:blipFill>
                  <a:blip r:embed="rId5"/>
                  <a:stretch>
                    <a:fillRect b="-909"/>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7" name="Google Shape;818;p30">
              <a:extLst>
                <a:ext uri="{FF2B5EF4-FFF2-40B4-BE49-F238E27FC236}">
                  <a16:creationId xmlns:a16="http://schemas.microsoft.com/office/drawing/2014/main" id="{8A0BCDC8-E119-E0E5-B4E8-32D7686763B1}"/>
                </a:ext>
              </a:extLst>
            </p:cNvPr>
            <p:cNvSpPr/>
            <p:nvPr/>
          </p:nvSpPr>
          <p:spPr>
            <a:xfrm>
              <a:off x="5219050" y="3365350"/>
              <a:ext cx="5583900" cy="544079"/>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3 (Best MSR for Preemptible Jobs)</a:t>
              </a:r>
              <a:endParaRPr i="1">
                <a:solidFill>
                  <a:schemeClr val="lt1"/>
                </a:solidFill>
                <a:latin typeface="Cabin"/>
                <a:ea typeface="Cabin"/>
                <a:cs typeface="Cabin"/>
                <a:sym typeface="Cabin"/>
              </a:endParaRPr>
            </a:p>
          </p:txBody>
        </p:sp>
      </p:grpSp>
      <p:sp>
        <p:nvSpPr>
          <p:cNvPr id="839" name="Freeform 838">
            <a:extLst>
              <a:ext uri="{FF2B5EF4-FFF2-40B4-BE49-F238E27FC236}">
                <a16:creationId xmlns:a16="http://schemas.microsoft.com/office/drawing/2014/main" id="{341C6C46-3907-6618-4AD9-2BD6AAD7DB1D}"/>
              </a:ext>
            </a:extLst>
          </p:cNvPr>
          <p:cNvSpPr/>
          <p:nvPr/>
        </p:nvSpPr>
        <p:spPr>
          <a:xfrm>
            <a:off x="7496567" y="1642638"/>
            <a:ext cx="4032351" cy="2895339"/>
          </a:xfrm>
          <a:custGeom>
            <a:avLst/>
            <a:gdLst>
              <a:gd name="connsiteX0" fmla="*/ 0 w 2410141"/>
              <a:gd name="connsiteY0" fmla="*/ 351226 h 1435659"/>
              <a:gd name="connsiteX1" fmla="*/ 266448 w 2410141"/>
              <a:gd name="connsiteY1" fmla="*/ 938622 h 1435659"/>
              <a:gd name="connsiteX2" fmla="*/ 744843 w 2410141"/>
              <a:gd name="connsiteY2" fmla="*/ 1308016 h 1435659"/>
              <a:gd name="connsiteX3" fmla="*/ 1429129 w 2410141"/>
              <a:gd name="connsiteY3" fmla="*/ 1435184 h 1435659"/>
              <a:gd name="connsiteX4" fmla="*/ 2016525 w 2410141"/>
              <a:gd name="connsiteY4" fmla="*/ 1338294 h 1435659"/>
              <a:gd name="connsiteX5" fmla="*/ 2313251 w 2410141"/>
              <a:gd name="connsiteY5" fmla="*/ 1035512 h 1435659"/>
              <a:gd name="connsiteX6" fmla="*/ 2391974 w 2410141"/>
              <a:gd name="connsiteY6" fmla="*/ 302781 h 1435659"/>
              <a:gd name="connsiteX7" fmla="*/ 2410141 w 2410141"/>
              <a:gd name="connsiteY7" fmla="*/ 0 h 1435659"/>
              <a:gd name="connsiteX0" fmla="*/ 0 w 2391974"/>
              <a:gd name="connsiteY0" fmla="*/ 48445 h 1132878"/>
              <a:gd name="connsiteX1" fmla="*/ 266448 w 2391974"/>
              <a:gd name="connsiteY1" fmla="*/ 635841 h 1132878"/>
              <a:gd name="connsiteX2" fmla="*/ 744843 w 2391974"/>
              <a:gd name="connsiteY2" fmla="*/ 1005235 h 1132878"/>
              <a:gd name="connsiteX3" fmla="*/ 1429129 w 2391974"/>
              <a:gd name="connsiteY3" fmla="*/ 1132403 h 1132878"/>
              <a:gd name="connsiteX4" fmla="*/ 2016525 w 2391974"/>
              <a:gd name="connsiteY4" fmla="*/ 1035513 h 1132878"/>
              <a:gd name="connsiteX5" fmla="*/ 2313251 w 2391974"/>
              <a:gd name="connsiteY5" fmla="*/ 732731 h 1132878"/>
              <a:gd name="connsiteX6" fmla="*/ 2391974 w 2391974"/>
              <a:gd name="connsiteY6" fmla="*/ 0 h 1132878"/>
              <a:gd name="connsiteX0" fmla="*/ 0 w 2313251"/>
              <a:gd name="connsiteY0" fmla="*/ 0 h 1084433"/>
              <a:gd name="connsiteX1" fmla="*/ 266448 w 2313251"/>
              <a:gd name="connsiteY1" fmla="*/ 587396 h 1084433"/>
              <a:gd name="connsiteX2" fmla="*/ 744843 w 2313251"/>
              <a:gd name="connsiteY2" fmla="*/ 956790 h 1084433"/>
              <a:gd name="connsiteX3" fmla="*/ 1429129 w 2313251"/>
              <a:gd name="connsiteY3" fmla="*/ 1083958 h 1084433"/>
              <a:gd name="connsiteX4" fmla="*/ 2016525 w 2313251"/>
              <a:gd name="connsiteY4" fmla="*/ 987068 h 1084433"/>
              <a:gd name="connsiteX5" fmla="*/ 2313251 w 2313251"/>
              <a:gd name="connsiteY5" fmla="*/ 684286 h 1084433"/>
              <a:gd name="connsiteX0" fmla="*/ 0 w 2016525"/>
              <a:gd name="connsiteY0" fmla="*/ 0 h 1084433"/>
              <a:gd name="connsiteX1" fmla="*/ 266448 w 2016525"/>
              <a:gd name="connsiteY1" fmla="*/ 587396 h 1084433"/>
              <a:gd name="connsiteX2" fmla="*/ 744843 w 2016525"/>
              <a:gd name="connsiteY2" fmla="*/ 956790 h 1084433"/>
              <a:gd name="connsiteX3" fmla="*/ 1429129 w 2016525"/>
              <a:gd name="connsiteY3" fmla="*/ 1083958 h 1084433"/>
              <a:gd name="connsiteX4" fmla="*/ 2016525 w 2016525"/>
              <a:gd name="connsiteY4" fmla="*/ 987068 h 1084433"/>
              <a:gd name="connsiteX0" fmla="*/ 0 w 2382285"/>
              <a:gd name="connsiteY0" fmla="*/ 0 h 1123176"/>
              <a:gd name="connsiteX1" fmla="*/ 266448 w 2382285"/>
              <a:gd name="connsiteY1" fmla="*/ 587396 h 1123176"/>
              <a:gd name="connsiteX2" fmla="*/ 744843 w 2382285"/>
              <a:gd name="connsiteY2" fmla="*/ 956790 h 1123176"/>
              <a:gd name="connsiteX3" fmla="*/ 1429129 w 2382285"/>
              <a:gd name="connsiteY3" fmla="*/ 1083958 h 1123176"/>
              <a:gd name="connsiteX4" fmla="*/ 2382285 w 2382285"/>
              <a:gd name="connsiteY4" fmla="*/ 1089938 h 1123176"/>
              <a:gd name="connsiteX0" fmla="*/ 0 w 2382285"/>
              <a:gd name="connsiteY0" fmla="*/ 0 h 1098819"/>
              <a:gd name="connsiteX1" fmla="*/ 266448 w 2382285"/>
              <a:gd name="connsiteY1" fmla="*/ 587396 h 1098819"/>
              <a:gd name="connsiteX2" fmla="*/ 744843 w 2382285"/>
              <a:gd name="connsiteY2" fmla="*/ 956790 h 1098819"/>
              <a:gd name="connsiteX3" fmla="*/ 1429129 w 2382285"/>
              <a:gd name="connsiteY3" fmla="*/ 1083958 h 1098819"/>
              <a:gd name="connsiteX4" fmla="*/ 2382285 w 2382285"/>
              <a:gd name="connsiteY4" fmla="*/ 1089938 h 1098819"/>
              <a:gd name="connsiteX0" fmla="*/ 0 w 2359425"/>
              <a:gd name="connsiteY0" fmla="*/ 0 h 1148475"/>
              <a:gd name="connsiteX1" fmla="*/ 266448 w 2359425"/>
              <a:gd name="connsiteY1" fmla="*/ 587396 h 1148475"/>
              <a:gd name="connsiteX2" fmla="*/ 744843 w 2359425"/>
              <a:gd name="connsiteY2" fmla="*/ 956790 h 1148475"/>
              <a:gd name="connsiteX3" fmla="*/ 1429129 w 2359425"/>
              <a:gd name="connsiteY3" fmla="*/ 1083958 h 1148475"/>
              <a:gd name="connsiteX4" fmla="*/ 2359425 w 2359425"/>
              <a:gd name="connsiteY4" fmla="*/ 1147088 h 1148475"/>
              <a:gd name="connsiteX0" fmla="*/ 0 w 2359425"/>
              <a:gd name="connsiteY0" fmla="*/ 0 h 1147088"/>
              <a:gd name="connsiteX1" fmla="*/ 266448 w 2359425"/>
              <a:gd name="connsiteY1" fmla="*/ 587396 h 1147088"/>
              <a:gd name="connsiteX2" fmla="*/ 744843 w 2359425"/>
              <a:gd name="connsiteY2" fmla="*/ 956790 h 1147088"/>
              <a:gd name="connsiteX3" fmla="*/ 1429129 w 2359425"/>
              <a:gd name="connsiteY3" fmla="*/ 1083958 h 1147088"/>
              <a:gd name="connsiteX4" fmla="*/ 2359425 w 2359425"/>
              <a:gd name="connsiteY4" fmla="*/ 1147088 h 1147088"/>
              <a:gd name="connsiteX0" fmla="*/ 0 w 2359425"/>
              <a:gd name="connsiteY0" fmla="*/ 0 h 1147088"/>
              <a:gd name="connsiteX1" fmla="*/ 266448 w 2359425"/>
              <a:gd name="connsiteY1" fmla="*/ 587396 h 1147088"/>
              <a:gd name="connsiteX2" fmla="*/ 676263 w 2359425"/>
              <a:gd name="connsiteY2" fmla="*/ 991080 h 1147088"/>
              <a:gd name="connsiteX3" fmla="*/ 1429129 w 2359425"/>
              <a:gd name="connsiteY3" fmla="*/ 1083958 h 1147088"/>
              <a:gd name="connsiteX4" fmla="*/ 2359425 w 2359425"/>
              <a:gd name="connsiteY4" fmla="*/ 1147088 h 1147088"/>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83958 h 1107083"/>
              <a:gd name="connsiteX4" fmla="*/ 2359425 w 2359425"/>
              <a:gd name="connsiteY4" fmla="*/ 1107083 h 1107083"/>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83958 h 1107083"/>
              <a:gd name="connsiteX4" fmla="*/ 2359425 w 2359425"/>
              <a:gd name="connsiteY4" fmla="*/ 1107083 h 1107083"/>
              <a:gd name="connsiteX0" fmla="*/ 0 w 2359425"/>
              <a:gd name="connsiteY0" fmla="*/ 0 h 1107772"/>
              <a:gd name="connsiteX1" fmla="*/ 266448 w 2359425"/>
              <a:gd name="connsiteY1" fmla="*/ 587396 h 1107772"/>
              <a:gd name="connsiteX2" fmla="*/ 676263 w 2359425"/>
              <a:gd name="connsiteY2" fmla="*/ 991080 h 1107772"/>
              <a:gd name="connsiteX3" fmla="*/ 1429129 w 2359425"/>
              <a:gd name="connsiteY3" fmla="*/ 1095388 h 1107772"/>
              <a:gd name="connsiteX4" fmla="*/ 2359425 w 2359425"/>
              <a:gd name="connsiteY4" fmla="*/ 1107083 h 1107772"/>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95388 h 1107083"/>
              <a:gd name="connsiteX4" fmla="*/ 2359425 w 2359425"/>
              <a:gd name="connsiteY4" fmla="*/ 1107083 h 1107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425" h="1107083">
                <a:moveTo>
                  <a:pt x="0" y="0"/>
                </a:moveTo>
                <a:cubicBezTo>
                  <a:pt x="71154" y="213965"/>
                  <a:pt x="153737" y="422216"/>
                  <a:pt x="266448" y="587396"/>
                </a:cubicBezTo>
                <a:cubicBezTo>
                  <a:pt x="379159" y="752576"/>
                  <a:pt x="482483" y="906415"/>
                  <a:pt x="676263" y="991080"/>
                </a:cubicBezTo>
                <a:cubicBezTo>
                  <a:pt x="870043" y="1075745"/>
                  <a:pt x="1137172" y="1093199"/>
                  <a:pt x="1429129" y="1095388"/>
                </a:cubicBezTo>
                <a:lnTo>
                  <a:pt x="2359425" y="1107083"/>
                </a:lnTo>
              </a:path>
            </a:pathLst>
          </a:custGeom>
          <a:ln w="508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nvGrpSpPr>
          <p:cNvPr id="841" name="Group 840">
            <a:extLst>
              <a:ext uri="{FF2B5EF4-FFF2-40B4-BE49-F238E27FC236}">
                <a16:creationId xmlns:a16="http://schemas.microsoft.com/office/drawing/2014/main" id="{A239EBFC-0310-29CA-B5B7-591FFDB9B55F}"/>
              </a:ext>
            </a:extLst>
          </p:cNvPr>
          <p:cNvGrpSpPr/>
          <p:nvPr/>
        </p:nvGrpSpPr>
        <p:grpSpPr>
          <a:xfrm>
            <a:off x="6340246" y="1105480"/>
            <a:ext cx="5188672" cy="4586892"/>
            <a:chOff x="7213707" y="1588196"/>
            <a:chExt cx="5188672" cy="4586892"/>
          </a:xfrm>
        </p:grpSpPr>
        <p:cxnSp>
          <p:nvCxnSpPr>
            <p:cNvPr id="51" name="Straight Connector 50">
              <a:extLst>
                <a:ext uri="{FF2B5EF4-FFF2-40B4-BE49-F238E27FC236}">
                  <a16:creationId xmlns:a16="http://schemas.microsoft.com/office/drawing/2014/main" id="{6B754F20-3B67-8545-9856-C72C33488BB3}"/>
                </a:ext>
              </a:extLst>
            </p:cNvPr>
            <p:cNvCxnSpPr>
              <a:cxnSpLocks/>
            </p:cNvCxnSpPr>
            <p:nvPr/>
          </p:nvCxnSpPr>
          <p:spPr>
            <a:xfrm>
              <a:off x="8063046" y="1986514"/>
              <a:ext cx="0" cy="32822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0DF99F3-B772-2716-AEF2-6B0766F08A9E}"/>
                </a:ext>
              </a:extLst>
            </p:cNvPr>
            <p:cNvCxnSpPr>
              <a:cxnSpLocks/>
            </p:cNvCxnSpPr>
            <p:nvPr/>
          </p:nvCxnSpPr>
          <p:spPr>
            <a:xfrm flipH="1">
              <a:off x="8056652" y="5268779"/>
              <a:ext cx="43457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141AAF0-97C8-828B-091D-7E9043777B22}"/>
                    </a:ext>
                  </a:extLst>
                </p:cNvPr>
                <p:cNvSpPr txBox="1"/>
                <p:nvPr/>
              </p:nvSpPr>
              <p:spPr>
                <a:xfrm>
                  <a:off x="9016919" y="5744201"/>
                  <a:ext cx="2276585" cy="430887"/>
                </a:xfrm>
                <a:prstGeom prst="rect">
                  <a:avLst/>
                </a:prstGeom>
                <a:noFill/>
              </p:spPr>
              <p:txBody>
                <a:bodyPr wrap="none" rtlCol="0">
                  <a:spAutoFit/>
                </a:bodyPr>
                <a:lstStyle/>
                <a:p>
                  <a:r>
                    <a:rPr lang="en-US" sz="2200" dirty="0"/>
                    <a:t>Switching rate, </a:t>
                  </a:r>
                  <a14:m>
                    <m:oMath xmlns:m="http://schemas.openxmlformats.org/officeDocument/2006/math">
                      <m:r>
                        <m:rPr>
                          <m:sty m:val="p"/>
                        </m:rPr>
                        <a:rPr lang="en-US" sz="2200" b="0" i="1" smtClean="0">
                          <a:latin typeface="Cambria Math" panose="02040503050406030204" pitchFamily="18" charset="0"/>
                        </a:rPr>
                        <m:t>α</m:t>
                      </m:r>
                    </m:oMath>
                  </a14:m>
                  <a:endParaRPr lang="en-US" sz="2200" b="0" dirty="0"/>
                </a:p>
              </p:txBody>
            </p:sp>
          </mc:Choice>
          <mc:Fallback xmlns="">
            <p:sp>
              <p:nvSpPr>
                <p:cNvPr id="53" name="TextBox 52">
                  <a:extLst>
                    <a:ext uri="{FF2B5EF4-FFF2-40B4-BE49-F238E27FC236}">
                      <a16:creationId xmlns:a16="http://schemas.microsoft.com/office/drawing/2014/main" id="{E0EF14E6-EA36-672E-C382-C572662BF3E1}"/>
                    </a:ext>
                  </a:extLst>
                </p:cNvPr>
                <p:cNvSpPr txBox="1">
                  <a:spLocks noRot="1" noChangeAspect="1" noMove="1" noResize="1" noEditPoints="1" noAdjustHandles="1" noChangeArrowheads="1" noChangeShapeType="1" noTextEdit="1"/>
                </p:cNvSpPr>
                <p:nvPr/>
              </p:nvSpPr>
              <p:spPr>
                <a:xfrm>
                  <a:off x="9016919" y="5744201"/>
                  <a:ext cx="2276585" cy="430887"/>
                </a:xfrm>
                <a:prstGeom prst="rect">
                  <a:avLst/>
                </a:prstGeom>
                <a:blipFill>
                  <a:blip r:embed="rId6"/>
                  <a:stretch>
                    <a:fillRect l="-3333" t="-8571"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4BE8387-9145-85F6-9970-29EC57741AE8}"/>
                    </a:ext>
                  </a:extLst>
                </p:cNvPr>
                <p:cNvSpPr txBox="1"/>
                <p:nvPr/>
              </p:nvSpPr>
              <p:spPr>
                <a:xfrm rot="16200000">
                  <a:off x="5472868" y="3329035"/>
                  <a:ext cx="3881787" cy="400110"/>
                </a:xfrm>
                <a:prstGeom prst="rect">
                  <a:avLst/>
                </a:prstGeom>
                <a:noFill/>
              </p:spPr>
              <p:txBody>
                <a:bodyPr wrap="square" rtlCol="0">
                  <a:spAutoFit/>
                </a:bodyPr>
                <a:lstStyle/>
                <a:p>
                  <a:pPr algn="ctr"/>
                  <a:r>
                    <a:rPr lang="en-US" sz="2000" dirty="0"/>
                    <a:t>Mean Response Time, </a:t>
                  </a:r>
                  <a14:m>
                    <m:oMath xmlns:m="http://schemas.openxmlformats.org/officeDocument/2006/math">
                      <m:r>
                        <a:rPr lang="en-US" sz="2000" b="0" i="1" smtClean="0">
                          <a:latin typeface="Cambria Math" panose="02040503050406030204" pitchFamily="18" charset="0"/>
                          <a:ea typeface="Cambria Math" panose="02040503050406030204" pitchFamily="18" charset="0"/>
                        </a:rPr>
                        <m:t>𝔼</m:t>
                      </m:r>
                      <m:r>
                        <a:rPr lang="en-US" sz="2000" b="0" i="1" smtClean="0">
                          <a:latin typeface="Cambria Math" panose="02040503050406030204" pitchFamily="18" charset="0"/>
                        </a:rPr>
                        <m:t>[</m:t>
                      </m:r>
                      <m:r>
                        <a:rPr lang="en-US" sz="2000" b="0" i="1" smtClean="0">
                          <a:latin typeface="Cambria Math" panose="02040503050406030204" pitchFamily="18" charset="0"/>
                        </a:rPr>
                        <m:t>𝑇</m:t>
                      </m:r>
                      <m:r>
                        <a:rPr lang="en-US" sz="2000" b="0" i="1" smtClean="0">
                          <a:latin typeface="Cambria Math" panose="02040503050406030204" pitchFamily="18" charset="0"/>
                        </a:rPr>
                        <m:t>]</m:t>
                      </m:r>
                    </m:oMath>
                  </a14:m>
                  <a:endParaRPr lang="en-US" sz="2000" dirty="0"/>
                </a:p>
              </p:txBody>
            </p:sp>
          </mc:Choice>
          <mc:Fallback xmlns="">
            <p:sp>
              <p:nvSpPr>
                <p:cNvPr id="54" name="TextBox 53">
                  <a:extLst>
                    <a:ext uri="{FF2B5EF4-FFF2-40B4-BE49-F238E27FC236}">
                      <a16:creationId xmlns:a16="http://schemas.microsoft.com/office/drawing/2014/main" id="{654AEED9-4F6A-E808-6086-FF7BC85EEF7F}"/>
                    </a:ext>
                  </a:extLst>
                </p:cNvPr>
                <p:cNvSpPr txBox="1">
                  <a:spLocks noRot="1" noChangeAspect="1" noMove="1" noResize="1" noEditPoints="1" noAdjustHandles="1" noChangeArrowheads="1" noChangeShapeType="1" noTextEdit="1"/>
                </p:cNvSpPr>
                <p:nvPr/>
              </p:nvSpPr>
              <p:spPr>
                <a:xfrm rot="16200000">
                  <a:off x="5472868" y="3329035"/>
                  <a:ext cx="3881787" cy="400110"/>
                </a:xfrm>
                <a:prstGeom prst="rect">
                  <a:avLst/>
                </a:prstGeom>
                <a:blipFill>
                  <a:blip r:embed="rId7"/>
                  <a:stretch>
                    <a:fillRect l="-9375" r="-28125"/>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6B1EA51C-C965-AB13-D88C-29878DD1067F}"/>
                </a:ext>
              </a:extLst>
            </p:cNvPr>
            <p:cNvCxnSpPr>
              <a:cxnSpLocks/>
            </p:cNvCxnSpPr>
            <p:nvPr/>
          </p:nvCxnSpPr>
          <p:spPr>
            <a:xfrm>
              <a:off x="8594526"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B941CEC-B57A-7955-64D1-D2142D129EE5}"/>
                </a:ext>
              </a:extLst>
            </p:cNvPr>
            <p:cNvCxnSpPr>
              <a:cxnSpLocks/>
            </p:cNvCxnSpPr>
            <p:nvPr/>
          </p:nvCxnSpPr>
          <p:spPr>
            <a:xfrm>
              <a:off x="9232140"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3D0C086-0853-8ED5-DDF3-A02A27A2AABA}"/>
                </a:ext>
              </a:extLst>
            </p:cNvPr>
            <p:cNvCxnSpPr>
              <a:cxnSpLocks/>
            </p:cNvCxnSpPr>
            <p:nvPr/>
          </p:nvCxnSpPr>
          <p:spPr>
            <a:xfrm>
              <a:off x="9869754"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56012C2-EC4D-2981-2D29-4DCDC0F5DD5B}"/>
                </a:ext>
              </a:extLst>
            </p:cNvPr>
            <p:cNvCxnSpPr>
              <a:cxnSpLocks/>
            </p:cNvCxnSpPr>
            <p:nvPr/>
          </p:nvCxnSpPr>
          <p:spPr>
            <a:xfrm>
              <a:off x="10507368"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A720EA3-80C7-7CF2-2522-9E21D0F67725}"/>
                </a:ext>
              </a:extLst>
            </p:cNvPr>
            <p:cNvCxnSpPr>
              <a:cxnSpLocks/>
            </p:cNvCxnSpPr>
            <p:nvPr/>
          </p:nvCxnSpPr>
          <p:spPr>
            <a:xfrm>
              <a:off x="11144982"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DA55504E-4B6D-ED87-463E-7F8E65F14AD4}"/>
                </a:ext>
              </a:extLst>
            </p:cNvPr>
            <p:cNvCxnSpPr>
              <a:cxnSpLocks/>
            </p:cNvCxnSpPr>
            <p:nvPr/>
          </p:nvCxnSpPr>
          <p:spPr>
            <a:xfrm>
              <a:off x="11782595"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8F953BE4-E160-7982-6430-001F17B9F686}"/>
                </a:ext>
              </a:extLst>
            </p:cNvPr>
            <p:cNvSpPr txBox="1"/>
            <p:nvPr/>
          </p:nvSpPr>
          <p:spPr>
            <a:xfrm>
              <a:off x="9003558" y="5292920"/>
              <a:ext cx="470000" cy="338554"/>
            </a:xfrm>
            <a:prstGeom prst="rect">
              <a:avLst/>
            </a:prstGeom>
            <a:noFill/>
          </p:spPr>
          <p:txBody>
            <a:bodyPr wrap="none" rtlCol="0">
              <a:spAutoFit/>
            </a:bodyPr>
            <a:lstStyle/>
            <a:p>
              <a:r>
                <a:rPr lang="en-US" sz="1600" dirty="0"/>
                <a:t>.01</a:t>
              </a:r>
            </a:p>
          </p:txBody>
        </p:sp>
        <p:sp>
          <p:nvSpPr>
            <p:cNvPr id="62" name="TextBox 61">
              <a:extLst>
                <a:ext uri="{FF2B5EF4-FFF2-40B4-BE49-F238E27FC236}">
                  <a16:creationId xmlns:a16="http://schemas.microsoft.com/office/drawing/2014/main" id="{19D7CB2F-B44F-E996-C3C3-65FE3C1E4182}"/>
                </a:ext>
              </a:extLst>
            </p:cNvPr>
            <p:cNvSpPr txBox="1"/>
            <p:nvPr/>
          </p:nvSpPr>
          <p:spPr>
            <a:xfrm>
              <a:off x="10268626" y="5292920"/>
              <a:ext cx="470000" cy="338554"/>
            </a:xfrm>
            <a:prstGeom prst="rect">
              <a:avLst/>
            </a:prstGeom>
            <a:noFill/>
          </p:spPr>
          <p:txBody>
            <a:bodyPr wrap="none" rtlCol="0">
              <a:spAutoFit/>
            </a:bodyPr>
            <a:lstStyle/>
            <a:p>
              <a:r>
                <a:rPr lang="en-US" sz="1600" dirty="0"/>
                <a:t>.03</a:t>
              </a:r>
            </a:p>
          </p:txBody>
        </p:sp>
        <p:sp>
          <p:nvSpPr>
            <p:cNvPr id="63" name="TextBox 62">
              <a:extLst>
                <a:ext uri="{FF2B5EF4-FFF2-40B4-BE49-F238E27FC236}">
                  <a16:creationId xmlns:a16="http://schemas.microsoft.com/office/drawing/2014/main" id="{0D70269F-19F0-988C-2B6E-1E57F4831FF6}"/>
                </a:ext>
              </a:extLst>
            </p:cNvPr>
            <p:cNvSpPr txBox="1"/>
            <p:nvPr/>
          </p:nvSpPr>
          <p:spPr>
            <a:xfrm>
              <a:off x="11533694" y="5292920"/>
              <a:ext cx="470000" cy="338554"/>
            </a:xfrm>
            <a:prstGeom prst="rect">
              <a:avLst/>
            </a:prstGeom>
            <a:noFill/>
          </p:spPr>
          <p:txBody>
            <a:bodyPr wrap="none" rtlCol="0">
              <a:spAutoFit/>
            </a:bodyPr>
            <a:lstStyle/>
            <a:p>
              <a:r>
                <a:rPr lang="en-US" sz="1600" dirty="0"/>
                <a:t>.05</a:t>
              </a:r>
            </a:p>
          </p:txBody>
        </p:sp>
        <p:cxnSp>
          <p:nvCxnSpPr>
            <p:cNvPr id="832" name="Straight Connector 831">
              <a:extLst>
                <a:ext uri="{FF2B5EF4-FFF2-40B4-BE49-F238E27FC236}">
                  <a16:creationId xmlns:a16="http://schemas.microsoft.com/office/drawing/2014/main" id="{BFFC5946-95FE-1041-A920-120A877EDAE9}"/>
                </a:ext>
              </a:extLst>
            </p:cNvPr>
            <p:cNvCxnSpPr>
              <a:cxnSpLocks/>
            </p:cNvCxnSpPr>
            <p:nvPr/>
          </p:nvCxnSpPr>
          <p:spPr>
            <a:xfrm flipH="1">
              <a:off x="7960445" y="4541701"/>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3" name="Straight Connector 832">
              <a:extLst>
                <a:ext uri="{FF2B5EF4-FFF2-40B4-BE49-F238E27FC236}">
                  <a16:creationId xmlns:a16="http://schemas.microsoft.com/office/drawing/2014/main" id="{81A94DC9-56FE-C08C-D07E-12008F31FD80}"/>
                </a:ext>
              </a:extLst>
            </p:cNvPr>
            <p:cNvCxnSpPr>
              <a:cxnSpLocks/>
            </p:cNvCxnSpPr>
            <p:nvPr/>
          </p:nvCxnSpPr>
          <p:spPr>
            <a:xfrm flipH="1">
              <a:off x="7960445" y="3798520"/>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4" name="Straight Connector 833">
              <a:extLst>
                <a:ext uri="{FF2B5EF4-FFF2-40B4-BE49-F238E27FC236}">
                  <a16:creationId xmlns:a16="http://schemas.microsoft.com/office/drawing/2014/main" id="{49614496-7C14-03FC-082D-3910B387D513}"/>
                </a:ext>
              </a:extLst>
            </p:cNvPr>
            <p:cNvCxnSpPr>
              <a:cxnSpLocks/>
            </p:cNvCxnSpPr>
            <p:nvPr/>
          </p:nvCxnSpPr>
          <p:spPr>
            <a:xfrm flipH="1">
              <a:off x="7966839" y="3055338"/>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5" name="Straight Connector 834">
              <a:extLst>
                <a:ext uri="{FF2B5EF4-FFF2-40B4-BE49-F238E27FC236}">
                  <a16:creationId xmlns:a16="http://schemas.microsoft.com/office/drawing/2014/main" id="{6A2AE48B-63D2-F5DF-46BD-A9E85C99DA98}"/>
                </a:ext>
              </a:extLst>
            </p:cNvPr>
            <p:cNvCxnSpPr>
              <a:cxnSpLocks/>
            </p:cNvCxnSpPr>
            <p:nvPr/>
          </p:nvCxnSpPr>
          <p:spPr>
            <a:xfrm flipH="1">
              <a:off x="7977796" y="2312156"/>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6" name="TextBox 835">
              <a:extLst>
                <a:ext uri="{FF2B5EF4-FFF2-40B4-BE49-F238E27FC236}">
                  <a16:creationId xmlns:a16="http://schemas.microsoft.com/office/drawing/2014/main" id="{542A6F1B-B472-8162-6A20-195E7423EF25}"/>
                </a:ext>
              </a:extLst>
            </p:cNvPr>
            <p:cNvSpPr txBox="1"/>
            <p:nvPr/>
          </p:nvSpPr>
          <p:spPr>
            <a:xfrm>
              <a:off x="7682450" y="4371413"/>
              <a:ext cx="298480" cy="338554"/>
            </a:xfrm>
            <a:prstGeom prst="rect">
              <a:avLst/>
            </a:prstGeom>
            <a:noFill/>
          </p:spPr>
          <p:txBody>
            <a:bodyPr wrap="none" rtlCol="0">
              <a:spAutoFit/>
            </a:bodyPr>
            <a:lstStyle/>
            <a:p>
              <a:r>
                <a:rPr lang="en-US" sz="1600" dirty="0"/>
                <a:t>5</a:t>
              </a:r>
            </a:p>
          </p:txBody>
        </p:sp>
        <p:sp>
          <p:nvSpPr>
            <p:cNvPr id="837" name="TextBox 836">
              <a:extLst>
                <a:ext uri="{FF2B5EF4-FFF2-40B4-BE49-F238E27FC236}">
                  <a16:creationId xmlns:a16="http://schemas.microsoft.com/office/drawing/2014/main" id="{58C2A433-9581-4660-F079-A2DD7512AEB6}"/>
                </a:ext>
              </a:extLst>
            </p:cNvPr>
            <p:cNvSpPr txBox="1"/>
            <p:nvPr/>
          </p:nvSpPr>
          <p:spPr>
            <a:xfrm>
              <a:off x="7597492" y="3624973"/>
              <a:ext cx="412292" cy="338554"/>
            </a:xfrm>
            <a:prstGeom prst="rect">
              <a:avLst/>
            </a:prstGeom>
            <a:noFill/>
          </p:spPr>
          <p:txBody>
            <a:bodyPr wrap="none" rtlCol="0">
              <a:spAutoFit/>
            </a:bodyPr>
            <a:lstStyle/>
            <a:p>
              <a:r>
                <a:rPr lang="en-US" sz="1600" dirty="0"/>
                <a:t>10</a:t>
              </a:r>
            </a:p>
          </p:txBody>
        </p:sp>
        <p:sp>
          <p:nvSpPr>
            <p:cNvPr id="838" name="TextBox 837">
              <a:extLst>
                <a:ext uri="{FF2B5EF4-FFF2-40B4-BE49-F238E27FC236}">
                  <a16:creationId xmlns:a16="http://schemas.microsoft.com/office/drawing/2014/main" id="{FD07B23B-F27D-C9E5-A790-ECE5E75BBEFF}"/>
                </a:ext>
              </a:extLst>
            </p:cNvPr>
            <p:cNvSpPr txBox="1"/>
            <p:nvPr/>
          </p:nvSpPr>
          <p:spPr>
            <a:xfrm>
              <a:off x="7597492" y="2878532"/>
              <a:ext cx="412292" cy="338554"/>
            </a:xfrm>
            <a:prstGeom prst="rect">
              <a:avLst/>
            </a:prstGeom>
            <a:noFill/>
          </p:spPr>
          <p:txBody>
            <a:bodyPr wrap="none" rtlCol="0">
              <a:spAutoFit/>
            </a:bodyPr>
            <a:lstStyle/>
            <a:p>
              <a:r>
                <a:rPr lang="en-US" sz="1600" dirty="0"/>
                <a:t>15</a:t>
              </a:r>
            </a:p>
          </p:txBody>
        </p:sp>
        <p:sp>
          <p:nvSpPr>
            <p:cNvPr id="840" name="TextBox 839">
              <a:extLst>
                <a:ext uri="{FF2B5EF4-FFF2-40B4-BE49-F238E27FC236}">
                  <a16:creationId xmlns:a16="http://schemas.microsoft.com/office/drawing/2014/main" id="{C36B49F5-DD5C-99D3-15CA-077A08EEE671}"/>
                </a:ext>
              </a:extLst>
            </p:cNvPr>
            <p:cNvSpPr txBox="1"/>
            <p:nvPr/>
          </p:nvSpPr>
          <p:spPr>
            <a:xfrm>
              <a:off x="7597492" y="2132091"/>
              <a:ext cx="412292" cy="338554"/>
            </a:xfrm>
            <a:prstGeom prst="rect">
              <a:avLst/>
            </a:prstGeom>
            <a:noFill/>
          </p:spPr>
          <p:txBody>
            <a:bodyPr wrap="none" rtlCol="0">
              <a:spAutoFit/>
            </a:bodyPr>
            <a:lstStyle/>
            <a:p>
              <a:r>
                <a:rPr lang="en-US" sz="1600" dirty="0"/>
                <a:t>20</a:t>
              </a:r>
            </a:p>
          </p:txBody>
        </p:sp>
      </p:grpSp>
      <p:grpSp>
        <p:nvGrpSpPr>
          <p:cNvPr id="12" name="Group 11">
            <a:extLst>
              <a:ext uri="{FF2B5EF4-FFF2-40B4-BE49-F238E27FC236}">
                <a16:creationId xmlns:a16="http://schemas.microsoft.com/office/drawing/2014/main" id="{ECA5EDE2-9438-DCB0-C278-2934F00141F8}"/>
              </a:ext>
            </a:extLst>
          </p:cNvPr>
          <p:cNvGrpSpPr/>
          <p:nvPr/>
        </p:nvGrpSpPr>
        <p:grpSpPr>
          <a:xfrm>
            <a:off x="608294" y="865382"/>
            <a:ext cx="4808989" cy="1225030"/>
            <a:chOff x="4808963" y="3263087"/>
            <a:chExt cx="6007512" cy="1530338"/>
          </a:xfrm>
        </p:grpSpPr>
        <p:grpSp>
          <p:nvGrpSpPr>
            <p:cNvPr id="13" name="Google Shape;792;p30">
              <a:extLst>
                <a:ext uri="{FF2B5EF4-FFF2-40B4-BE49-F238E27FC236}">
                  <a16:creationId xmlns:a16="http://schemas.microsoft.com/office/drawing/2014/main" id="{ED989745-6CCE-7EE0-BC5C-298ADE59A4A3}"/>
                </a:ext>
              </a:extLst>
            </p:cNvPr>
            <p:cNvGrpSpPr/>
            <p:nvPr/>
          </p:nvGrpSpPr>
          <p:grpSpPr>
            <a:xfrm>
              <a:off x="4808963" y="3686116"/>
              <a:ext cx="6007512" cy="1102543"/>
              <a:chOff x="5563413" y="3742279"/>
              <a:chExt cx="6007512" cy="1102543"/>
            </a:xfrm>
          </p:grpSpPr>
          <p:sp>
            <p:nvSpPr>
              <p:cNvPr id="865" name="Google Shape;793;p30">
                <a:extLst>
                  <a:ext uri="{FF2B5EF4-FFF2-40B4-BE49-F238E27FC236}">
                    <a16:creationId xmlns:a16="http://schemas.microsoft.com/office/drawing/2014/main" id="{14066EF7-68EA-3ACD-EDE4-E6095E460D28}"/>
                  </a:ext>
                </a:extLst>
              </p:cNvPr>
              <p:cNvSpPr/>
              <p:nvPr/>
            </p:nvSpPr>
            <p:spPr>
              <a:xfrm>
                <a:off x="9340425" y="3742279"/>
                <a:ext cx="2230500"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6" name="Google Shape;794;p30">
                <a:extLst>
                  <a:ext uri="{FF2B5EF4-FFF2-40B4-BE49-F238E27FC236}">
                    <a16:creationId xmlns:a16="http://schemas.microsoft.com/office/drawing/2014/main" id="{A84D7253-536C-AAB6-CE31-F2553E6D1FCF}"/>
                  </a:ext>
                </a:extLst>
              </p:cNvPr>
              <p:cNvSpPr/>
              <p:nvPr/>
            </p:nvSpPr>
            <p:spPr>
              <a:xfrm>
                <a:off x="5563413" y="3742280"/>
                <a:ext cx="2230500"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4" name="Google Shape;836;p30">
              <a:extLst>
                <a:ext uri="{FF2B5EF4-FFF2-40B4-BE49-F238E27FC236}">
                  <a16:creationId xmlns:a16="http://schemas.microsoft.com/office/drawing/2014/main" id="{C74FC1F1-3C0C-85F7-57B3-3C409F9FBDA2}"/>
                </a:ext>
              </a:extLst>
            </p:cNvPr>
            <p:cNvSpPr/>
            <p:nvPr/>
          </p:nvSpPr>
          <p:spPr>
            <a:xfrm>
              <a:off x="6951025" y="3916012"/>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5" name="Google Shape;837;p30">
              <a:extLst>
                <a:ext uri="{FF2B5EF4-FFF2-40B4-BE49-F238E27FC236}">
                  <a16:creationId xmlns:a16="http://schemas.microsoft.com/office/drawing/2014/main" id="{B5AB7B0F-7881-7141-01F1-FF1491C17F09}"/>
                </a:ext>
              </a:extLst>
            </p:cNvPr>
            <p:cNvSpPr/>
            <p:nvPr/>
          </p:nvSpPr>
          <p:spPr>
            <a:xfrm>
              <a:off x="8475025" y="3916012"/>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6" name="Google Shape;838;p30">
              <a:extLst>
                <a:ext uri="{FF2B5EF4-FFF2-40B4-BE49-F238E27FC236}">
                  <a16:creationId xmlns:a16="http://schemas.microsoft.com/office/drawing/2014/main" id="{F1147A65-B1BA-0280-431D-F4FB4C75AAB8}"/>
                </a:ext>
              </a:extLst>
            </p:cNvPr>
            <p:cNvCxnSpPr>
              <a:stCxn id="14" idx="0"/>
              <a:endCxn id="15" idx="0"/>
            </p:cNvCxnSpPr>
            <p:nvPr/>
          </p:nvCxnSpPr>
          <p:spPr>
            <a:xfrm rot="16200000" flipH="1">
              <a:off x="7822675" y="3154312"/>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7" name="Google Shape;839;p30">
              <a:extLst>
                <a:ext uri="{FF2B5EF4-FFF2-40B4-BE49-F238E27FC236}">
                  <a16:creationId xmlns:a16="http://schemas.microsoft.com/office/drawing/2014/main" id="{722856AF-41E8-0FA4-EF9F-3C4D69214203}"/>
                </a:ext>
              </a:extLst>
            </p:cNvPr>
            <p:cNvSpPr/>
            <p:nvPr/>
          </p:nvSpPr>
          <p:spPr>
            <a:xfrm>
              <a:off x="6951025" y="4257447"/>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 name="Google Shape;840;p30">
              <a:extLst>
                <a:ext uri="{FF2B5EF4-FFF2-40B4-BE49-F238E27FC236}">
                  <a16:creationId xmlns:a16="http://schemas.microsoft.com/office/drawing/2014/main" id="{CF38AD20-6161-17DD-8B81-4262662BC9CA}"/>
                </a:ext>
              </a:extLst>
            </p:cNvPr>
            <p:cNvSpPr/>
            <p:nvPr/>
          </p:nvSpPr>
          <p:spPr>
            <a:xfrm>
              <a:off x="8475025" y="4257447"/>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9" name="Google Shape;841;p30">
              <a:extLst>
                <a:ext uri="{FF2B5EF4-FFF2-40B4-BE49-F238E27FC236}">
                  <a16:creationId xmlns:a16="http://schemas.microsoft.com/office/drawing/2014/main" id="{D4DFEDA4-F5EA-B6C7-297F-B2D1E8556304}"/>
                </a:ext>
              </a:extLst>
            </p:cNvPr>
            <p:cNvCxnSpPr>
              <a:stCxn id="18" idx="2"/>
              <a:endCxn id="17" idx="2"/>
            </p:cNvCxnSpPr>
            <p:nvPr/>
          </p:nvCxnSpPr>
          <p:spPr>
            <a:xfrm rot="5400000">
              <a:off x="7822675" y="3784947"/>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nvGrpSpPr>
            <p:cNvPr id="50" name="Group 49">
              <a:extLst>
                <a:ext uri="{FF2B5EF4-FFF2-40B4-BE49-F238E27FC236}">
                  <a16:creationId xmlns:a16="http://schemas.microsoft.com/office/drawing/2014/main" id="{B8103881-AEA2-9CF7-81EE-278A54CE4D32}"/>
                </a:ext>
              </a:extLst>
            </p:cNvPr>
            <p:cNvGrpSpPr/>
            <p:nvPr/>
          </p:nvGrpSpPr>
          <p:grpSpPr>
            <a:xfrm>
              <a:off x="4896753" y="3760402"/>
              <a:ext cx="2062411" cy="1033023"/>
              <a:chOff x="9455635" y="2987360"/>
              <a:chExt cx="2062411" cy="1033023"/>
            </a:xfrm>
          </p:grpSpPr>
          <p:pic>
            <p:nvPicPr>
              <p:cNvPr id="857" name="Picture 2" descr="Cpu - Free electronics icons">
                <a:extLst>
                  <a:ext uri="{FF2B5EF4-FFF2-40B4-BE49-F238E27FC236}">
                    <a16:creationId xmlns:a16="http://schemas.microsoft.com/office/drawing/2014/main" id="{56FEF8AB-FFCE-1E5F-DE18-7A46FE171D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5635" y="2987360"/>
                <a:ext cx="485454" cy="485454"/>
              </a:xfrm>
              <a:prstGeom prst="rect">
                <a:avLst/>
              </a:prstGeom>
              <a:solidFill>
                <a:schemeClr val="accent1">
                  <a:alpha val="54240"/>
                </a:schemeClr>
              </a:solidFill>
            </p:spPr>
          </p:pic>
          <p:pic>
            <p:nvPicPr>
              <p:cNvPr id="858" name="Picture 857" descr="Cpu - Free electronics icons">
                <a:extLst>
                  <a:ext uri="{FF2B5EF4-FFF2-40B4-BE49-F238E27FC236}">
                    <a16:creationId xmlns:a16="http://schemas.microsoft.com/office/drawing/2014/main" id="{045ABF8C-7C1F-A686-1691-F9CDD4AB95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3726" y="2987360"/>
                <a:ext cx="485454" cy="485454"/>
              </a:xfrm>
              <a:prstGeom prst="rect">
                <a:avLst/>
              </a:prstGeom>
              <a:solidFill>
                <a:schemeClr val="accent1">
                  <a:alpha val="54240"/>
                </a:schemeClr>
              </a:solidFill>
            </p:spPr>
          </p:pic>
          <p:pic>
            <p:nvPicPr>
              <p:cNvPr id="859" name="Picture 2" descr="Cpu - Free electronics icons">
                <a:extLst>
                  <a:ext uri="{FF2B5EF4-FFF2-40B4-BE49-F238E27FC236}">
                    <a16:creationId xmlns:a16="http://schemas.microsoft.com/office/drawing/2014/main" id="{9E1B1702-F31C-B5E1-4AF0-66CD5C0B63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91817" y="2987360"/>
                <a:ext cx="485454" cy="485454"/>
              </a:xfrm>
              <a:prstGeom prst="rect">
                <a:avLst/>
              </a:prstGeom>
              <a:solidFill>
                <a:schemeClr val="accent1">
                  <a:alpha val="54240"/>
                </a:schemeClr>
              </a:solidFill>
            </p:spPr>
          </p:pic>
          <p:pic>
            <p:nvPicPr>
              <p:cNvPr id="860" name="Picture 2" descr="Cpu - Free electronics icons">
                <a:extLst>
                  <a:ext uri="{FF2B5EF4-FFF2-40B4-BE49-F238E27FC236}">
                    <a16:creationId xmlns:a16="http://schemas.microsoft.com/office/drawing/2014/main" id="{F2696EA0-0BE8-24DA-77CA-AA9CEC1CC2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4842" y="2987360"/>
                <a:ext cx="485454" cy="485454"/>
              </a:xfrm>
              <a:prstGeom prst="rect">
                <a:avLst/>
              </a:prstGeom>
              <a:solidFill>
                <a:schemeClr val="accent1">
                  <a:alpha val="54240"/>
                </a:schemeClr>
              </a:solidFill>
            </p:spPr>
          </p:pic>
          <p:pic>
            <p:nvPicPr>
              <p:cNvPr id="861" name="Picture 4" descr="Ram Memory icon in SVG, PNG formats">
                <a:extLst>
                  <a:ext uri="{FF2B5EF4-FFF2-40B4-BE49-F238E27FC236}">
                    <a16:creationId xmlns:a16="http://schemas.microsoft.com/office/drawing/2014/main" id="{C8439988-D8E7-4FA0-DC43-5F0AADF473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5637" y="3534931"/>
                <a:ext cx="485452" cy="485452"/>
              </a:xfrm>
              <a:prstGeom prst="rect">
                <a:avLst/>
              </a:prstGeom>
              <a:solidFill>
                <a:schemeClr val="accent1">
                  <a:alpha val="54240"/>
                </a:schemeClr>
              </a:solidFill>
            </p:spPr>
          </p:pic>
          <p:pic>
            <p:nvPicPr>
              <p:cNvPr id="862" name="Picture 4" descr="Ram Memory icon in SVG, PNG formats">
                <a:extLst>
                  <a:ext uri="{FF2B5EF4-FFF2-40B4-BE49-F238E27FC236}">
                    <a16:creationId xmlns:a16="http://schemas.microsoft.com/office/drawing/2014/main" id="{7EDB6420-77E2-180E-C300-2A1F959694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3726" y="3534931"/>
                <a:ext cx="485452" cy="485452"/>
              </a:xfrm>
              <a:prstGeom prst="rect">
                <a:avLst/>
              </a:prstGeom>
              <a:solidFill>
                <a:schemeClr val="accent1">
                  <a:alpha val="54240"/>
                </a:schemeClr>
              </a:solidFill>
            </p:spPr>
          </p:pic>
          <p:pic>
            <p:nvPicPr>
              <p:cNvPr id="863" name="Picture 4" descr="Ram Memory icon in SVG, PNG formats">
                <a:extLst>
                  <a:ext uri="{FF2B5EF4-FFF2-40B4-BE49-F238E27FC236}">
                    <a16:creationId xmlns:a16="http://schemas.microsoft.com/office/drawing/2014/main" id="{DD4AFBE3-0160-DB09-B539-CD35391247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02146" y="353493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864" name="Picture 4" descr="Ram Memory icon in SVG, PNG formats">
                <a:extLst>
                  <a:ext uri="{FF2B5EF4-FFF2-40B4-BE49-F238E27FC236}">
                    <a16:creationId xmlns:a16="http://schemas.microsoft.com/office/drawing/2014/main" id="{ABD72058-D0D2-DB7C-7691-26CD1DB67C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32594" y="3534931"/>
                <a:ext cx="485452" cy="485452"/>
              </a:xfrm>
              <a:prstGeom prst="rect">
                <a:avLst/>
              </a:prstGeom>
              <a:noFill/>
              <a:extLst>
                <a:ext uri="{909E8E84-426E-40DD-AFC4-6F175D3DCCD1}">
                  <a14:hiddenFill xmlns:a14="http://schemas.microsoft.com/office/drawing/2010/main">
                    <a:solidFill>
                      <a:srgbClr val="FFFFFF"/>
                    </a:solidFill>
                  </a14:hiddenFill>
                </a:ext>
              </a:extLst>
            </p:spPr>
          </p:pic>
        </p:grpSp>
        <p:sp>
          <p:nvSpPr>
            <p:cNvPr id="842" name="Freeform 841">
              <a:extLst>
                <a:ext uri="{FF2B5EF4-FFF2-40B4-BE49-F238E27FC236}">
                  <a16:creationId xmlns:a16="http://schemas.microsoft.com/office/drawing/2014/main" id="{C3741DC3-8E74-06A6-A036-C8987F854C81}"/>
                </a:ext>
              </a:extLst>
            </p:cNvPr>
            <p:cNvSpPr/>
            <p:nvPr/>
          </p:nvSpPr>
          <p:spPr>
            <a:xfrm>
              <a:off x="5403719" y="3695700"/>
              <a:ext cx="511306" cy="1052966"/>
            </a:xfrm>
            <a:custGeom>
              <a:avLst/>
              <a:gdLst>
                <a:gd name="connsiteX0" fmla="*/ 520700 w 520700"/>
                <a:gd name="connsiteY0" fmla="*/ 0 h 1085850"/>
                <a:gd name="connsiteX1" fmla="*/ 520700 w 520700"/>
                <a:gd name="connsiteY1" fmla="*/ 596900 h 1085850"/>
                <a:gd name="connsiteX2" fmla="*/ 0 w 520700"/>
                <a:gd name="connsiteY2" fmla="*/ 596900 h 1085850"/>
                <a:gd name="connsiteX3" fmla="*/ 0 w 520700"/>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520700" h="1085850">
                  <a:moveTo>
                    <a:pt x="520700" y="0"/>
                  </a:moveTo>
                  <a:lnTo>
                    <a:pt x="520700" y="596900"/>
                  </a:lnTo>
                  <a:lnTo>
                    <a:pt x="0" y="596900"/>
                  </a:lnTo>
                  <a:lnTo>
                    <a:pt x="0" y="1085850"/>
                  </a:lnTo>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3" name="Group 842">
              <a:extLst>
                <a:ext uri="{FF2B5EF4-FFF2-40B4-BE49-F238E27FC236}">
                  <a16:creationId xmlns:a16="http://schemas.microsoft.com/office/drawing/2014/main" id="{F8EF19A2-6FEA-0482-E75F-978DA89E9A20}"/>
                </a:ext>
              </a:extLst>
            </p:cNvPr>
            <p:cNvGrpSpPr/>
            <p:nvPr/>
          </p:nvGrpSpPr>
          <p:grpSpPr>
            <a:xfrm>
              <a:off x="8668199" y="3748601"/>
              <a:ext cx="2062411" cy="1033023"/>
              <a:chOff x="9455635" y="2987360"/>
              <a:chExt cx="2062411" cy="1033023"/>
            </a:xfrm>
          </p:grpSpPr>
          <p:pic>
            <p:nvPicPr>
              <p:cNvPr id="847" name="Picture 2" descr="Cpu - Free electronics icons">
                <a:extLst>
                  <a:ext uri="{FF2B5EF4-FFF2-40B4-BE49-F238E27FC236}">
                    <a16:creationId xmlns:a16="http://schemas.microsoft.com/office/drawing/2014/main" id="{A67A085B-155D-A05E-B1A2-069BA7F879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5635" y="2987360"/>
                <a:ext cx="485454" cy="485454"/>
              </a:xfrm>
              <a:prstGeom prst="rect">
                <a:avLst/>
              </a:prstGeom>
              <a:solidFill>
                <a:schemeClr val="accent1">
                  <a:alpha val="54000"/>
                </a:schemeClr>
              </a:solidFill>
            </p:spPr>
          </p:pic>
          <p:pic>
            <p:nvPicPr>
              <p:cNvPr id="848" name="Picture 847" descr="Cpu - Free electronics icons">
                <a:extLst>
                  <a:ext uri="{FF2B5EF4-FFF2-40B4-BE49-F238E27FC236}">
                    <a16:creationId xmlns:a16="http://schemas.microsoft.com/office/drawing/2014/main" id="{415CC9D6-2FE3-018C-E63F-0663ACF48B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3726" y="2987360"/>
                <a:ext cx="485454" cy="485454"/>
              </a:xfrm>
              <a:prstGeom prst="rect">
                <a:avLst/>
              </a:prstGeom>
              <a:solidFill>
                <a:schemeClr val="accent1">
                  <a:alpha val="54000"/>
                </a:schemeClr>
              </a:solidFill>
            </p:spPr>
          </p:pic>
          <p:pic>
            <p:nvPicPr>
              <p:cNvPr id="849" name="Picture 2" descr="Cpu - Free electronics icons">
                <a:extLst>
                  <a:ext uri="{FF2B5EF4-FFF2-40B4-BE49-F238E27FC236}">
                    <a16:creationId xmlns:a16="http://schemas.microsoft.com/office/drawing/2014/main" id="{65461A9A-9CBD-4004-D99F-D195D10FE2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91817" y="2987360"/>
                <a:ext cx="485454" cy="485454"/>
              </a:xfrm>
              <a:prstGeom prst="rect">
                <a:avLst/>
              </a:prstGeom>
              <a:solidFill>
                <a:schemeClr val="accent2">
                  <a:alpha val="54000"/>
                </a:schemeClr>
              </a:solidFill>
            </p:spPr>
          </p:pic>
          <p:pic>
            <p:nvPicPr>
              <p:cNvPr id="850" name="Picture 2" descr="Cpu - Free electronics icons">
                <a:extLst>
                  <a:ext uri="{FF2B5EF4-FFF2-40B4-BE49-F238E27FC236}">
                    <a16:creationId xmlns:a16="http://schemas.microsoft.com/office/drawing/2014/main" id="{0A158380-7E9A-321A-C818-10AD0FE902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4842" y="2987360"/>
                <a:ext cx="485454" cy="485454"/>
              </a:xfrm>
              <a:prstGeom prst="rect">
                <a:avLst/>
              </a:prstGeom>
              <a:solidFill>
                <a:schemeClr val="accent2">
                  <a:alpha val="54000"/>
                </a:schemeClr>
              </a:solidFill>
            </p:spPr>
          </p:pic>
          <p:pic>
            <p:nvPicPr>
              <p:cNvPr id="851" name="Picture 4" descr="Ram Memory icon in SVG, PNG formats">
                <a:extLst>
                  <a:ext uri="{FF2B5EF4-FFF2-40B4-BE49-F238E27FC236}">
                    <a16:creationId xmlns:a16="http://schemas.microsoft.com/office/drawing/2014/main" id="{BA4F3F43-00BF-509C-1B50-572B4877C7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5637" y="3534931"/>
                <a:ext cx="485452" cy="485452"/>
              </a:xfrm>
              <a:prstGeom prst="rect">
                <a:avLst/>
              </a:prstGeom>
              <a:solidFill>
                <a:schemeClr val="accent1">
                  <a:alpha val="54000"/>
                </a:schemeClr>
              </a:solidFill>
            </p:spPr>
          </p:pic>
          <p:pic>
            <p:nvPicPr>
              <p:cNvPr id="854" name="Picture 4" descr="Ram Memory icon in SVG, PNG formats">
                <a:extLst>
                  <a:ext uri="{FF2B5EF4-FFF2-40B4-BE49-F238E27FC236}">
                    <a16:creationId xmlns:a16="http://schemas.microsoft.com/office/drawing/2014/main" id="{F9FD74C7-4213-FDAA-8F18-E63DF21BA2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3726" y="3534931"/>
                <a:ext cx="485452" cy="485452"/>
              </a:xfrm>
              <a:prstGeom prst="rect">
                <a:avLst/>
              </a:prstGeom>
              <a:solidFill>
                <a:schemeClr val="accent2">
                  <a:alpha val="54000"/>
                </a:schemeClr>
              </a:solidFill>
            </p:spPr>
          </p:pic>
          <p:pic>
            <p:nvPicPr>
              <p:cNvPr id="855" name="Picture 4" descr="Ram Memory icon in SVG, PNG formats">
                <a:extLst>
                  <a:ext uri="{FF2B5EF4-FFF2-40B4-BE49-F238E27FC236}">
                    <a16:creationId xmlns:a16="http://schemas.microsoft.com/office/drawing/2014/main" id="{3823F93E-FCEA-DFDF-2542-FF63D4079E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02146" y="3534931"/>
                <a:ext cx="485452" cy="485452"/>
              </a:xfrm>
              <a:prstGeom prst="rect">
                <a:avLst/>
              </a:prstGeom>
              <a:solidFill>
                <a:schemeClr val="accent2">
                  <a:alpha val="54000"/>
                </a:schemeClr>
              </a:solidFill>
            </p:spPr>
          </p:pic>
          <p:pic>
            <p:nvPicPr>
              <p:cNvPr id="856" name="Picture 4" descr="Ram Memory icon in SVG, PNG formats">
                <a:extLst>
                  <a:ext uri="{FF2B5EF4-FFF2-40B4-BE49-F238E27FC236}">
                    <a16:creationId xmlns:a16="http://schemas.microsoft.com/office/drawing/2014/main" id="{DB39DD0D-B2F5-361D-081F-CF97C3F4D5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32594" y="3534931"/>
                <a:ext cx="485452" cy="485452"/>
              </a:xfrm>
              <a:prstGeom prst="rect">
                <a:avLst/>
              </a:prstGeom>
              <a:solidFill>
                <a:schemeClr val="accent2">
                  <a:alpha val="54000"/>
                </a:schemeClr>
              </a:solidFill>
            </p:spPr>
          </p:pic>
        </p:grpSp>
        <p:grpSp>
          <p:nvGrpSpPr>
            <p:cNvPr id="844" name="Group 843">
              <a:extLst>
                <a:ext uri="{FF2B5EF4-FFF2-40B4-BE49-F238E27FC236}">
                  <a16:creationId xmlns:a16="http://schemas.microsoft.com/office/drawing/2014/main" id="{DCCFDE10-3510-7B47-CCB0-881F0698F10E}"/>
                </a:ext>
              </a:extLst>
            </p:cNvPr>
            <p:cNvGrpSpPr/>
            <p:nvPr/>
          </p:nvGrpSpPr>
          <p:grpSpPr>
            <a:xfrm>
              <a:off x="7522800" y="3263087"/>
              <a:ext cx="601509" cy="1489043"/>
              <a:chOff x="7819686" y="4229496"/>
              <a:chExt cx="601509" cy="1489043"/>
            </a:xfrm>
          </p:grpSpPr>
          <mc:AlternateContent xmlns:mc="http://schemas.openxmlformats.org/markup-compatibility/2006" xmlns:a14="http://schemas.microsoft.com/office/drawing/2010/main">
            <mc:Choice Requires="a14">
              <p:sp>
                <p:nvSpPr>
                  <p:cNvPr id="845" name="Google Shape;900;p32">
                    <a:extLst>
                      <a:ext uri="{FF2B5EF4-FFF2-40B4-BE49-F238E27FC236}">
                        <a16:creationId xmlns:a16="http://schemas.microsoft.com/office/drawing/2014/main" id="{2B82A833-875E-D183-610D-18AA2FB338BA}"/>
                      </a:ext>
                    </a:extLst>
                  </p:cNvPr>
                  <p:cNvSpPr txBox="1"/>
                  <p:nvPr/>
                </p:nvSpPr>
                <p:spPr>
                  <a:xfrm>
                    <a:off x="7819686" y="4229496"/>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845" name="Google Shape;900;p32">
                    <a:extLst>
                      <a:ext uri="{FF2B5EF4-FFF2-40B4-BE49-F238E27FC236}">
                        <a16:creationId xmlns:a16="http://schemas.microsoft.com/office/drawing/2014/main" id="{93DA02FE-8BD5-D58A-66D3-E8DB7C544833}"/>
                      </a:ext>
                    </a:extLst>
                  </p:cNvPr>
                  <p:cNvSpPr txBox="1">
                    <a:spLocks noRot="1" noChangeAspect="1" noMove="1" noResize="1" noEditPoints="1" noAdjustHandles="1" noChangeArrowheads="1" noChangeShapeType="1" noTextEdit="1"/>
                  </p:cNvSpPr>
                  <p:nvPr/>
                </p:nvSpPr>
                <p:spPr>
                  <a:xfrm>
                    <a:off x="7819686" y="4229496"/>
                    <a:ext cx="598232" cy="400079"/>
                  </a:xfrm>
                  <a:prstGeom prst="rect">
                    <a:avLst/>
                  </a:prstGeom>
                  <a:blipFill>
                    <a:blip r:embed="rId10"/>
                    <a:stretch>
                      <a:fillRect b="-38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6" name="Google Shape;900;p32">
                    <a:extLst>
                      <a:ext uri="{FF2B5EF4-FFF2-40B4-BE49-F238E27FC236}">
                        <a16:creationId xmlns:a16="http://schemas.microsoft.com/office/drawing/2014/main" id="{31622348-A1AA-8CB8-87CA-C9F5231EBAB8}"/>
                      </a:ext>
                    </a:extLst>
                  </p:cNvPr>
                  <p:cNvSpPr txBox="1"/>
                  <p:nvPr/>
                </p:nvSpPr>
                <p:spPr>
                  <a:xfrm>
                    <a:off x="7822961" y="5318458"/>
                    <a:ext cx="598234"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846" name="Google Shape;900;p32">
                    <a:extLst>
                      <a:ext uri="{FF2B5EF4-FFF2-40B4-BE49-F238E27FC236}">
                        <a16:creationId xmlns:a16="http://schemas.microsoft.com/office/drawing/2014/main" id="{0C20B634-EEB3-F844-2876-F4A86330F01C}"/>
                      </a:ext>
                    </a:extLst>
                  </p:cNvPr>
                  <p:cNvSpPr txBox="1">
                    <a:spLocks noRot="1" noChangeAspect="1" noMove="1" noResize="1" noEditPoints="1" noAdjustHandles="1" noChangeArrowheads="1" noChangeShapeType="1" noTextEdit="1"/>
                  </p:cNvSpPr>
                  <p:nvPr/>
                </p:nvSpPr>
                <p:spPr>
                  <a:xfrm>
                    <a:off x="7822961" y="5318458"/>
                    <a:ext cx="598234" cy="400081"/>
                  </a:xfrm>
                  <a:prstGeom prst="rect">
                    <a:avLst/>
                  </a:prstGeom>
                  <a:blipFill>
                    <a:blip r:embed="rId11"/>
                    <a:stretch>
                      <a:fillRect b="-7692"/>
                    </a:stretch>
                  </a:blipFill>
                  <a:ln>
                    <a:noFill/>
                  </a:ln>
                </p:spPr>
                <p:txBody>
                  <a:bodyPr/>
                  <a:lstStyle/>
                  <a:p>
                    <a:r>
                      <a:rPr lang="en-US">
                        <a:noFill/>
                      </a:rPr>
                      <a:t> </a:t>
                    </a:r>
                  </a:p>
                </p:txBody>
              </p:sp>
            </mc:Fallback>
          </mc:AlternateContent>
        </p:grpSp>
      </p:grpSp>
    </p:spTree>
    <p:extLst>
      <p:ext uri="{BB962C8B-B14F-4D97-AF65-F5344CB8AC3E}">
        <p14:creationId xmlns:p14="http://schemas.microsoft.com/office/powerpoint/2010/main" val="121375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39"/>
                                        </p:tgtEl>
                                        <p:attrNameLst>
                                          <p:attrName>style.visibility</p:attrName>
                                        </p:attrNameLst>
                                      </p:cBhvr>
                                      <p:to>
                                        <p:strVal val="visible"/>
                                      </p:to>
                                    </p:set>
                                    <p:animEffect transition="in" filter="wipe(left)">
                                      <p:cBhvr>
                                        <p:cTn id="23" dur="500"/>
                                        <p:tgtEl>
                                          <p:spTgt spid="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4" grpId="0"/>
      <p:bldP spid="8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66D0B667-E9A4-B8A9-1678-95FC9F9D3BEB}"/>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692667F7-2E10-F644-9D3E-0B2EF1C4A9E7}"/>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853" name="Google Shape;853;p31">
            <a:extLst>
              <a:ext uri="{FF2B5EF4-FFF2-40B4-BE49-F238E27FC236}">
                <a16:creationId xmlns:a16="http://schemas.microsoft.com/office/drawing/2014/main" id="{617390CD-D0EC-3E9A-7937-F260997868B6}"/>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err="1"/>
              <a:t>nMSR</a:t>
            </a:r>
            <a:r>
              <a:rPr lang="en-US" sz="3300"/>
              <a:t>: Non-preemptive</a:t>
            </a:r>
            <a:endParaRPr sz="3300"/>
          </a:p>
        </p:txBody>
      </p:sp>
      <mc:AlternateContent xmlns:mc="http://schemas.openxmlformats.org/markup-compatibility/2006" xmlns:a14="http://schemas.microsoft.com/office/drawing/2010/main">
        <mc:Choice Requires="a14">
          <p:sp>
            <p:nvSpPr>
              <p:cNvPr id="4" name="Google Shape;945;p32">
                <a:extLst>
                  <a:ext uri="{FF2B5EF4-FFF2-40B4-BE49-F238E27FC236}">
                    <a16:creationId xmlns:a16="http://schemas.microsoft.com/office/drawing/2014/main" id="{E88831BD-ABD5-F43C-6410-A340C4BE69E0}"/>
                  </a:ext>
                </a:extLst>
              </p:cNvPr>
              <p:cNvSpPr txBox="1"/>
              <p:nvPr/>
            </p:nvSpPr>
            <p:spPr>
              <a:xfrm>
                <a:off x="680905" y="4934419"/>
                <a:ext cx="2918390" cy="800189"/>
              </a:xfrm>
              <a:prstGeom prst="rect">
                <a:avLst/>
              </a:prstGeom>
              <a:noFill/>
              <a:ln>
                <a:noFill/>
              </a:ln>
            </p:spPr>
            <p:txBody>
              <a:bodyPr spcFirstLastPara="1" wrap="square" lIns="91425" tIns="91425" rIns="91425" bIns="91425" anchor="t" anchorCtr="0">
                <a:spAutoFit/>
              </a:bodyPr>
              <a:lstStyle/>
              <a:p>
                <a:pPr lvl="0" algn="ctr"/>
                <a:r>
                  <a:rPr lang="en-US" sz="2000" dirty="0">
                    <a:solidFill>
                      <a:schemeClr val="dk1"/>
                    </a:solidFill>
                    <a:latin typeface="Cabin"/>
                    <a:ea typeface="Cabin"/>
                    <a:cs typeface="Cabin"/>
                    <a:sym typeface="Cabin"/>
                  </a:rPr>
                  <a:t>Theorem 6: For stability,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oMath>
                </a14:m>
                <a:r>
                  <a:rPr lang="en-US" sz="2000" dirty="0">
                    <a:solidFill>
                      <a:schemeClr val="dk1"/>
                    </a:solidFill>
                    <a:latin typeface="Cabin"/>
                    <a:ea typeface="Cabin"/>
                    <a:cs typeface="Cabin"/>
                    <a:sym typeface="Cabin"/>
                  </a:rPr>
                  <a:t> needs to be low</a:t>
                </a:r>
              </a:p>
            </p:txBody>
          </p:sp>
        </mc:Choice>
        <mc:Fallback xmlns="">
          <p:sp>
            <p:nvSpPr>
              <p:cNvPr id="4" name="Google Shape;945;p32">
                <a:extLst>
                  <a:ext uri="{FF2B5EF4-FFF2-40B4-BE49-F238E27FC236}">
                    <a16:creationId xmlns:a16="http://schemas.microsoft.com/office/drawing/2014/main" id="{33A39E1D-0133-1D3C-282F-F3E43D3631D3}"/>
                  </a:ext>
                </a:extLst>
              </p:cNvPr>
              <p:cNvSpPr txBox="1">
                <a:spLocks noRot="1" noChangeAspect="1" noMove="1" noResize="1" noEditPoints="1" noAdjustHandles="1" noChangeArrowheads="1" noChangeShapeType="1" noTextEdit="1"/>
              </p:cNvSpPr>
              <p:nvPr/>
            </p:nvSpPr>
            <p:spPr>
              <a:xfrm>
                <a:off x="680905" y="4934419"/>
                <a:ext cx="2918390" cy="800189"/>
              </a:xfrm>
              <a:prstGeom prst="rect">
                <a:avLst/>
              </a:prstGeom>
              <a:blipFill>
                <a:blip r:embed="rId3"/>
                <a:stretch>
                  <a:fillRect r="-1732" b="-78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945;p32">
                <a:extLst>
                  <a:ext uri="{FF2B5EF4-FFF2-40B4-BE49-F238E27FC236}">
                    <a16:creationId xmlns:a16="http://schemas.microsoft.com/office/drawing/2014/main" id="{142E4271-AD28-BBFC-80F3-6FA2FC30EEF8}"/>
                  </a:ext>
                </a:extLst>
              </p:cNvPr>
              <p:cNvSpPr txBox="1"/>
              <p:nvPr/>
            </p:nvSpPr>
            <p:spPr>
              <a:xfrm>
                <a:off x="8317215" y="4984801"/>
                <a:ext cx="3304971" cy="800189"/>
              </a:xfrm>
              <a:prstGeom prst="rect">
                <a:avLst/>
              </a:prstGeom>
              <a:noFill/>
              <a:ln>
                <a:noFill/>
              </a:ln>
            </p:spPr>
            <p:txBody>
              <a:bodyPr spcFirstLastPara="1" wrap="square" lIns="91425" tIns="91425" rIns="91425" bIns="91425" anchor="t" anchorCtr="0">
                <a:spAutoFit/>
              </a:bodyPr>
              <a:lstStyle/>
              <a:p>
                <a:pPr lvl="0" algn="ctr"/>
                <a:r>
                  <a:rPr lang="en-US" sz="2000" dirty="0">
                    <a:solidFill>
                      <a:schemeClr val="dk1"/>
                    </a:solidFill>
                    <a:latin typeface="Cabin"/>
                    <a:ea typeface="Cabin"/>
                    <a:cs typeface="Cabin"/>
                    <a:sym typeface="Cabin"/>
                  </a:rPr>
                  <a:t>Theorem 4: high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oMath>
                </a14:m>
                <a:r>
                  <a:rPr lang="en-US" sz="2000" dirty="0">
                    <a:solidFill>
                      <a:schemeClr val="dk1"/>
                    </a:solidFill>
                    <a:latin typeface="Cabin"/>
                    <a:ea typeface="Cabin"/>
                    <a:cs typeface="Cabin"/>
                    <a:sym typeface="Cabin"/>
                  </a:rPr>
                  <a:t> reduces the variance term</a:t>
                </a:r>
              </a:p>
            </p:txBody>
          </p:sp>
        </mc:Choice>
        <mc:Fallback xmlns="">
          <p:sp>
            <p:nvSpPr>
              <p:cNvPr id="11" name="Google Shape;945;p32">
                <a:extLst>
                  <a:ext uri="{FF2B5EF4-FFF2-40B4-BE49-F238E27FC236}">
                    <a16:creationId xmlns:a16="http://schemas.microsoft.com/office/drawing/2014/main" id="{F09D473C-07BB-00EF-BCB7-214FBE2D59E6}"/>
                  </a:ext>
                </a:extLst>
              </p:cNvPr>
              <p:cNvSpPr txBox="1">
                <a:spLocks noRot="1" noChangeAspect="1" noMove="1" noResize="1" noEditPoints="1" noAdjustHandles="1" noChangeArrowheads="1" noChangeShapeType="1" noTextEdit="1"/>
              </p:cNvSpPr>
              <p:nvPr/>
            </p:nvSpPr>
            <p:spPr>
              <a:xfrm>
                <a:off x="8317215" y="4984801"/>
                <a:ext cx="3304971" cy="800189"/>
              </a:xfrm>
              <a:prstGeom prst="rect">
                <a:avLst/>
              </a:prstGeom>
              <a:blipFill>
                <a:blip r:embed="rId4"/>
                <a:stretch>
                  <a:fillRect b="-6250"/>
                </a:stretch>
              </a:blipFill>
              <a:ln>
                <a:noFill/>
              </a:ln>
            </p:spPr>
            <p:txBody>
              <a:bodyPr/>
              <a:lstStyle/>
              <a:p>
                <a:r>
                  <a:rPr lang="en-US">
                    <a:noFill/>
                  </a:rPr>
                  <a:t> </a:t>
                </a:r>
              </a:p>
            </p:txBody>
          </p:sp>
        </mc:Fallback>
      </mc:AlternateContent>
      <p:sp>
        <p:nvSpPr>
          <p:cNvPr id="12" name="Google Shape;292;p20">
            <a:extLst>
              <a:ext uri="{FF2B5EF4-FFF2-40B4-BE49-F238E27FC236}">
                <a16:creationId xmlns:a16="http://schemas.microsoft.com/office/drawing/2014/main" id="{F4F934C7-D819-1B01-C3E9-27F000B05BC9}"/>
              </a:ext>
            </a:extLst>
          </p:cNvPr>
          <p:cNvSpPr txBox="1">
            <a:spLocks/>
          </p:cNvSpPr>
          <p:nvPr/>
        </p:nvSpPr>
        <p:spPr>
          <a:xfrm>
            <a:off x="5374673" y="5466862"/>
            <a:ext cx="1442654" cy="5354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r>
              <a:rPr lang="en-US" sz="2200" b="1" dirty="0">
                <a:solidFill>
                  <a:srgbClr val="C00000"/>
                </a:solidFill>
              </a:rPr>
              <a:t>Tradeoff!!</a:t>
            </a:r>
          </a:p>
        </p:txBody>
      </p:sp>
      <p:grpSp>
        <p:nvGrpSpPr>
          <p:cNvPr id="17" name="Group 16">
            <a:extLst>
              <a:ext uri="{FF2B5EF4-FFF2-40B4-BE49-F238E27FC236}">
                <a16:creationId xmlns:a16="http://schemas.microsoft.com/office/drawing/2014/main" id="{9CA4C981-B1CD-D33F-FEE1-210EA628041A}"/>
              </a:ext>
            </a:extLst>
          </p:cNvPr>
          <p:cNvGrpSpPr/>
          <p:nvPr/>
        </p:nvGrpSpPr>
        <p:grpSpPr>
          <a:xfrm>
            <a:off x="3337891" y="914399"/>
            <a:ext cx="5181269" cy="4470512"/>
            <a:chOff x="1562543" y="-1640827"/>
            <a:chExt cx="5181269" cy="4470512"/>
          </a:xfrm>
        </p:grpSpPr>
        <p:cxnSp>
          <p:nvCxnSpPr>
            <p:cNvPr id="18" name="Straight Connector 17">
              <a:extLst>
                <a:ext uri="{FF2B5EF4-FFF2-40B4-BE49-F238E27FC236}">
                  <a16:creationId xmlns:a16="http://schemas.microsoft.com/office/drawing/2014/main" id="{FB967A81-F44F-3B9A-08FE-2CFD3E6417A6}"/>
                </a:ext>
              </a:extLst>
            </p:cNvPr>
            <p:cNvCxnSpPr>
              <a:cxnSpLocks/>
            </p:cNvCxnSpPr>
            <p:nvPr/>
          </p:nvCxnSpPr>
          <p:spPr>
            <a:xfrm>
              <a:off x="2424701" y="-1321601"/>
              <a:ext cx="0" cy="34483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147A4D1-A43E-4DFA-D01C-F5FDE74F0F2F}"/>
                </a:ext>
              </a:extLst>
            </p:cNvPr>
            <p:cNvCxnSpPr>
              <a:cxnSpLocks/>
            </p:cNvCxnSpPr>
            <p:nvPr/>
          </p:nvCxnSpPr>
          <p:spPr>
            <a:xfrm flipH="1">
              <a:off x="2418307" y="2126751"/>
              <a:ext cx="43255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8C80D65-695F-9A8A-EDB3-4A8AD64F9960}"/>
                    </a:ext>
                  </a:extLst>
                </p:cNvPr>
                <p:cNvSpPr txBox="1"/>
                <p:nvPr/>
              </p:nvSpPr>
              <p:spPr>
                <a:xfrm>
                  <a:off x="3415699" y="2429575"/>
                  <a:ext cx="2084225" cy="400110"/>
                </a:xfrm>
                <a:prstGeom prst="rect">
                  <a:avLst/>
                </a:prstGeom>
                <a:noFill/>
              </p:spPr>
              <p:txBody>
                <a:bodyPr wrap="none" rtlCol="0">
                  <a:spAutoFit/>
                </a:bodyPr>
                <a:lstStyle/>
                <a:p>
                  <a:r>
                    <a:rPr lang="en-US" sz="2000" dirty="0"/>
                    <a:t>Switching rate, </a:t>
                  </a:r>
                  <a14:m>
                    <m:oMath xmlns:m="http://schemas.openxmlformats.org/officeDocument/2006/math">
                      <m:r>
                        <m:rPr>
                          <m:sty m:val="p"/>
                        </m:rPr>
                        <a:rPr lang="en-US" sz="2000" b="0" i="1" smtClean="0">
                          <a:latin typeface="Cambria Math" panose="02040503050406030204" pitchFamily="18" charset="0"/>
                        </a:rPr>
                        <m:t>α</m:t>
                      </m:r>
                    </m:oMath>
                  </a14:m>
                  <a:endParaRPr lang="en-US" sz="2000" b="0" dirty="0"/>
                </a:p>
              </p:txBody>
            </p:sp>
          </mc:Choice>
          <mc:Fallback xmlns="">
            <p:sp>
              <p:nvSpPr>
                <p:cNvPr id="20" name="TextBox 19">
                  <a:extLst>
                    <a:ext uri="{FF2B5EF4-FFF2-40B4-BE49-F238E27FC236}">
                      <a16:creationId xmlns:a16="http://schemas.microsoft.com/office/drawing/2014/main" id="{19DA5C5B-03C3-26E5-895A-D31C15D2AA91}"/>
                    </a:ext>
                  </a:extLst>
                </p:cNvPr>
                <p:cNvSpPr txBox="1">
                  <a:spLocks noRot="1" noChangeAspect="1" noMove="1" noResize="1" noEditPoints="1" noAdjustHandles="1" noChangeArrowheads="1" noChangeShapeType="1" noTextEdit="1"/>
                </p:cNvSpPr>
                <p:nvPr/>
              </p:nvSpPr>
              <p:spPr>
                <a:xfrm>
                  <a:off x="3415699" y="2429575"/>
                  <a:ext cx="2084225" cy="400110"/>
                </a:xfrm>
                <a:prstGeom prst="rect">
                  <a:avLst/>
                </a:prstGeom>
                <a:blipFill>
                  <a:blip r:embed="rId5"/>
                  <a:stretch>
                    <a:fillRect l="-3030" t="-9375"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AD11F19-3F6D-D726-03D2-B4DD907F0C25}"/>
                    </a:ext>
                  </a:extLst>
                </p:cNvPr>
                <p:cNvSpPr txBox="1"/>
                <p:nvPr/>
              </p:nvSpPr>
              <p:spPr>
                <a:xfrm rot="16200000">
                  <a:off x="-208146" y="129862"/>
                  <a:ext cx="3941487" cy="400110"/>
                </a:xfrm>
                <a:prstGeom prst="rect">
                  <a:avLst/>
                </a:prstGeom>
                <a:noFill/>
              </p:spPr>
              <p:txBody>
                <a:bodyPr wrap="square" rtlCol="0">
                  <a:spAutoFit/>
                </a:bodyPr>
                <a:lstStyle/>
                <a:p>
                  <a:pPr algn="ctr"/>
                  <a:r>
                    <a:rPr lang="en-US" sz="2000" dirty="0"/>
                    <a:t>Mean Response Time, </a:t>
                  </a:r>
                  <a14:m>
                    <m:oMath xmlns:m="http://schemas.openxmlformats.org/officeDocument/2006/math">
                      <m:r>
                        <a:rPr lang="en-US" sz="2000" b="0" i="1" smtClean="0">
                          <a:latin typeface="Cambria Math" panose="02040503050406030204" pitchFamily="18" charset="0"/>
                          <a:ea typeface="Cambria Math" panose="02040503050406030204" pitchFamily="18" charset="0"/>
                        </a:rPr>
                        <m:t>𝔼</m:t>
                      </m:r>
                      <m:r>
                        <a:rPr lang="en-US" sz="2000" b="0" i="1" smtClean="0">
                          <a:latin typeface="Cambria Math" panose="02040503050406030204" pitchFamily="18" charset="0"/>
                        </a:rPr>
                        <m:t>[</m:t>
                      </m:r>
                      <m:r>
                        <a:rPr lang="en-US" sz="2000" b="0" i="1" smtClean="0">
                          <a:latin typeface="Cambria Math" panose="02040503050406030204" pitchFamily="18" charset="0"/>
                        </a:rPr>
                        <m:t>𝑇</m:t>
                      </m:r>
                      <m:r>
                        <a:rPr lang="en-US" sz="2000" b="0" i="1" smtClean="0">
                          <a:latin typeface="Cambria Math" panose="02040503050406030204" pitchFamily="18" charset="0"/>
                        </a:rPr>
                        <m:t>]</m:t>
                      </m:r>
                    </m:oMath>
                  </a14:m>
                  <a:endParaRPr lang="en-US" sz="2000" dirty="0"/>
                </a:p>
              </p:txBody>
            </p:sp>
          </mc:Choice>
          <mc:Fallback xmlns="">
            <p:sp>
              <p:nvSpPr>
                <p:cNvPr id="21" name="TextBox 20">
                  <a:extLst>
                    <a:ext uri="{FF2B5EF4-FFF2-40B4-BE49-F238E27FC236}">
                      <a16:creationId xmlns:a16="http://schemas.microsoft.com/office/drawing/2014/main" id="{8C8447AA-0CBC-278F-8E9E-1BFE63375BAD}"/>
                    </a:ext>
                  </a:extLst>
                </p:cNvPr>
                <p:cNvSpPr txBox="1">
                  <a:spLocks noRot="1" noChangeAspect="1" noMove="1" noResize="1" noEditPoints="1" noAdjustHandles="1" noChangeArrowheads="1" noChangeShapeType="1" noTextEdit="1"/>
                </p:cNvSpPr>
                <p:nvPr/>
              </p:nvSpPr>
              <p:spPr>
                <a:xfrm rot="16200000">
                  <a:off x="-208146" y="129862"/>
                  <a:ext cx="3941487" cy="400110"/>
                </a:xfrm>
                <a:prstGeom prst="rect">
                  <a:avLst/>
                </a:prstGeom>
                <a:blipFill>
                  <a:blip r:embed="rId6"/>
                  <a:stretch>
                    <a:fillRect l="-9375" r="-25000"/>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DC299F20-2378-2F42-A3DA-7FA1C4679722}"/>
                </a:ext>
              </a:extLst>
            </p:cNvPr>
            <p:cNvCxnSpPr>
              <a:cxnSpLocks/>
            </p:cNvCxnSpPr>
            <p:nvPr/>
          </p:nvCxnSpPr>
          <p:spPr>
            <a:xfrm>
              <a:off x="2981367"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32FC679-1E95-BABB-F3C0-538384837D35}"/>
                </a:ext>
              </a:extLst>
            </p:cNvPr>
            <p:cNvCxnSpPr>
              <a:cxnSpLocks/>
            </p:cNvCxnSpPr>
            <p:nvPr/>
          </p:nvCxnSpPr>
          <p:spPr>
            <a:xfrm>
              <a:off x="3592872"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D16CE07-7647-802F-0EE5-07A77D511C56}"/>
                </a:ext>
              </a:extLst>
            </p:cNvPr>
            <p:cNvCxnSpPr>
              <a:cxnSpLocks/>
            </p:cNvCxnSpPr>
            <p:nvPr/>
          </p:nvCxnSpPr>
          <p:spPr>
            <a:xfrm>
              <a:off x="4204377"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18F95DC-CCE4-C67A-5CD3-CEB268CD3FCD}"/>
                </a:ext>
              </a:extLst>
            </p:cNvPr>
            <p:cNvCxnSpPr>
              <a:cxnSpLocks/>
            </p:cNvCxnSpPr>
            <p:nvPr/>
          </p:nvCxnSpPr>
          <p:spPr>
            <a:xfrm>
              <a:off x="4815882"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F39C52F-25AC-6262-92CB-4002377D1D98}"/>
                </a:ext>
              </a:extLst>
            </p:cNvPr>
            <p:cNvCxnSpPr>
              <a:cxnSpLocks/>
            </p:cNvCxnSpPr>
            <p:nvPr/>
          </p:nvCxnSpPr>
          <p:spPr>
            <a:xfrm>
              <a:off x="5427387"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774629E-FBE5-28E7-6968-4EAA5230375A}"/>
                </a:ext>
              </a:extLst>
            </p:cNvPr>
            <p:cNvCxnSpPr>
              <a:cxnSpLocks/>
            </p:cNvCxnSpPr>
            <p:nvPr/>
          </p:nvCxnSpPr>
          <p:spPr>
            <a:xfrm>
              <a:off x="6038892"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E79D18F-16D2-6D4A-5BF2-75A46A46B499}"/>
                </a:ext>
              </a:extLst>
            </p:cNvPr>
            <p:cNvSpPr txBox="1"/>
            <p:nvPr/>
          </p:nvSpPr>
          <p:spPr>
            <a:xfrm>
              <a:off x="3329722" y="2115006"/>
              <a:ext cx="470000" cy="338554"/>
            </a:xfrm>
            <a:prstGeom prst="rect">
              <a:avLst/>
            </a:prstGeom>
            <a:noFill/>
          </p:spPr>
          <p:txBody>
            <a:bodyPr wrap="none" rtlCol="0">
              <a:spAutoFit/>
            </a:bodyPr>
            <a:lstStyle/>
            <a:p>
              <a:r>
                <a:rPr lang="en-US" sz="1600" dirty="0"/>
                <a:t>.01</a:t>
              </a:r>
            </a:p>
          </p:txBody>
        </p:sp>
        <p:sp>
          <p:nvSpPr>
            <p:cNvPr id="29" name="TextBox 28">
              <a:extLst>
                <a:ext uri="{FF2B5EF4-FFF2-40B4-BE49-F238E27FC236}">
                  <a16:creationId xmlns:a16="http://schemas.microsoft.com/office/drawing/2014/main" id="{CE4051B3-4E86-0C28-8400-5D5F476130A8}"/>
                </a:ext>
              </a:extLst>
            </p:cNvPr>
            <p:cNvSpPr txBox="1"/>
            <p:nvPr/>
          </p:nvSpPr>
          <p:spPr>
            <a:xfrm>
              <a:off x="4566807" y="2115006"/>
              <a:ext cx="470000" cy="338554"/>
            </a:xfrm>
            <a:prstGeom prst="rect">
              <a:avLst/>
            </a:prstGeom>
            <a:noFill/>
          </p:spPr>
          <p:txBody>
            <a:bodyPr wrap="none" rtlCol="0">
              <a:spAutoFit/>
            </a:bodyPr>
            <a:lstStyle/>
            <a:p>
              <a:r>
                <a:rPr lang="en-US" sz="1600" dirty="0"/>
                <a:t>.03</a:t>
              </a:r>
            </a:p>
          </p:txBody>
        </p:sp>
        <p:sp>
          <p:nvSpPr>
            <p:cNvPr id="30" name="TextBox 29">
              <a:extLst>
                <a:ext uri="{FF2B5EF4-FFF2-40B4-BE49-F238E27FC236}">
                  <a16:creationId xmlns:a16="http://schemas.microsoft.com/office/drawing/2014/main" id="{9CB29944-BCC8-F1A1-85B2-7BB81ED3B4A2}"/>
                </a:ext>
              </a:extLst>
            </p:cNvPr>
            <p:cNvSpPr txBox="1"/>
            <p:nvPr/>
          </p:nvSpPr>
          <p:spPr>
            <a:xfrm>
              <a:off x="5803892" y="2115006"/>
              <a:ext cx="470000" cy="338554"/>
            </a:xfrm>
            <a:prstGeom prst="rect">
              <a:avLst/>
            </a:prstGeom>
            <a:noFill/>
          </p:spPr>
          <p:txBody>
            <a:bodyPr wrap="none" rtlCol="0">
              <a:spAutoFit/>
            </a:bodyPr>
            <a:lstStyle/>
            <a:p>
              <a:r>
                <a:rPr lang="en-US" sz="1600" dirty="0"/>
                <a:t>.05</a:t>
              </a:r>
            </a:p>
          </p:txBody>
        </p:sp>
        <p:cxnSp>
          <p:nvCxnSpPr>
            <p:cNvPr id="31" name="Straight Connector 30">
              <a:extLst>
                <a:ext uri="{FF2B5EF4-FFF2-40B4-BE49-F238E27FC236}">
                  <a16:creationId xmlns:a16="http://schemas.microsoft.com/office/drawing/2014/main" id="{EBB97658-E555-6CC3-9E21-7F9BC442009D}"/>
                </a:ext>
              </a:extLst>
            </p:cNvPr>
            <p:cNvCxnSpPr>
              <a:cxnSpLocks/>
            </p:cNvCxnSpPr>
            <p:nvPr/>
          </p:nvCxnSpPr>
          <p:spPr>
            <a:xfrm flipH="1">
              <a:off x="2322100" y="1265022"/>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776B050-8AC2-E5B1-4B61-0DED398CF879}"/>
                </a:ext>
              </a:extLst>
            </p:cNvPr>
            <p:cNvCxnSpPr>
              <a:cxnSpLocks/>
            </p:cNvCxnSpPr>
            <p:nvPr/>
          </p:nvCxnSpPr>
          <p:spPr>
            <a:xfrm flipH="1">
              <a:off x="2322100" y="40106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810F0F6-FA45-5295-AF8D-B6CDC3070FD0}"/>
                </a:ext>
              </a:extLst>
            </p:cNvPr>
            <p:cNvCxnSpPr>
              <a:cxnSpLocks/>
            </p:cNvCxnSpPr>
            <p:nvPr/>
          </p:nvCxnSpPr>
          <p:spPr>
            <a:xfrm flipH="1">
              <a:off x="2322100" y="-46288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2E8E0F0-0A2C-C56F-3913-CDB81DE970FD}"/>
                </a:ext>
              </a:extLst>
            </p:cNvPr>
            <p:cNvSpPr txBox="1"/>
            <p:nvPr/>
          </p:nvSpPr>
          <p:spPr>
            <a:xfrm>
              <a:off x="1967554" y="1095744"/>
              <a:ext cx="412292" cy="338554"/>
            </a:xfrm>
            <a:prstGeom prst="rect">
              <a:avLst/>
            </a:prstGeom>
            <a:noFill/>
          </p:spPr>
          <p:txBody>
            <a:bodyPr wrap="none" rtlCol="0">
              <a:spAutoFit/>
            </a:bodyPr>
            <a:lstStyle/>
            <a:p>
              <a:r>
                <a:rPr lang="en-US" sz="1600" dirty="0"/>
                <a:t>50</a:t>
              </a:r>
            </a:p>
          </p:txBody>
        </p:sp>
        <p:sp>
          <p:nvSpPr>
            <p:cNvPr id="36" name="TextBox 35">
              <a:extLst>
                <a:ext uri="{FF2B5EF4-FFF2-40B4-BE49-F238E27FC236}">
                  <a16:creationId xmlns:a16="http://schemas.microsoft.com/office/drawing/2014/main" id="{A7F654AD-C76D-A722-F7E9-95D3451441FD}"/>
                </a:ext>
              </a:extLst>
            </p:cNvPr>
            <p:cNvSpPr txBox="1"/>
            <p:nvPr/>
          </p:nvSpPr>
          <p:spPr>
            <a:xfrm>
              <a:off x="1853740" y="245491"/>
              <a:ext cx="526106" cy="338554"/>
            </a:xfrm>
            <a:prstGeom prst="rect">
              <a:avLst/>
            </a:prstGeom>
            <a:noFill/>
          </p:spPr>
          <p:txBody>
            <a:bodyPr wrap="none" rtlCol="0">
              <a:spAutoFit/>
            </a:bodyPr>
            <a:lstStyle/>
            <a:p>
              <a:r>
                <a:rPr lang="en-US" sz="1600" dirty="0"/>
                <a:t>100</a:t>
              </a:r>
            </a:p>
          </p:txBody>
        </p:sp>
        <p:sp>
          <p:nvSpPr>
            <p:cNvPr id="37" name="TextBox 36">
              <a:extLst>
                <a:ext uri="{FF2B5EF4-FFF2-40B4-BE49-F238E27FC236}">
                  <a16:creationId xmlns:a16="http://schemas.microsoft.com/office/drawing/2014/main" id="{EB88A0AE-5A6A-7709-503E-71433EC47B6A}"/>
                </a:ext>
              </a:extLst>
            </p:cNvPr>
            <p:cNvSpPr txBox="1"/>
            <p:nvPr/>
          </p:nvSpPr>
          <p:spPr>
            <a:xfrm>
              <a:off x="1853740" y="-625082"/>
              <a:ext cx="526106" cy="338554"/>
            </a:xfrm>
            <a:prstGeom prst="rect">
              <a:avLst/>
            </a:prstGeom>
            <a:noFill/>
          </p:spPr>
          <p:txBody>
            <a:bodyPr wrap="none" rtlCol="0">
              <a:spAutoFit/>
            </a:bodyPr>
            <a:lstStyle/>
            <a:p>
              <a:r>
                <a:rPr lang="en-US" sz="1600" dirty="0"/>
                <a:t>150</a:t>
              </a:r>
            </a:p>
          </p:txBody>
        </p:sp>
      </p:grpSp>
      <p:sp>
        <p:nvSpPr>
          <p:cNvPr id="38" name="Freeform 37">
            <a:extLst>
              <a:ext uri="{FF2B5EF4-FFF2-40B4-BE49-F238E27FC236}">
                <a16:creationId xmlns:a16="http://schemas.microsoft.com/office/drawing/2014/main" id="{F123D605-4C59-7FDA-65C1-4FD394464CB0}"/>
              </a:ext>
            </a:extLst>
          </p:cNvPr>
          <p:cNvSpPr/>
          <p:nvPr/>
        </p:nvSpPr>
        <p:spPr>
          <a:xfrm>
            <a:off x="4512647" y="1787278"/>
            <a:ext cx="3586156" cy="2293226"/>
          </a:xfrm>
          <a:custGeom>
            <a:avLst/>
            <a:gdLst>
              <a:gd name="connsiteX0" fmla="*/ 0 w 2410141"/>
              <a:gd name="connsiteY0" fmla="*/ 351226 h 1435659"/>
              <a:gd name="connsiteX1" fmla="*/ 266448 w 2410141"/>
              <a:gd name="connsiteY1" fmla="*/ 938622 h 1435659"/>
              <a:gd name="connsiteX2" fmla="*/ 744843 w 2410141"/>
              <a:gd name="connsiteY2" fmla="*/ 1308016 h 1435659"/>
              <a:gd name="connsiteX3" fmla="*/ 1429129 w 2410141"/>
              <a:gd name="connsiteY3" fmla="*/ 1435184 h 1435659"/>
              <a:gd name="connsiteX4" fmla="*/ 2016525 w 2410141"/>
              <a:gd name="connsiteY4" fmla="*/ 1338294 h 1435659"/>
              <a:gd name="connsiteX5" fmla="*/ 2313251 w 2410141"/>
              <a:gd name="connsiteY5" fmla="*/ 1035512 h 1435659"/>
              <a:gd name="connsiteX6" fmla="*/ 2391974 w 2410141"/>
              <a:gd name="connsiteY6" fmla="*/ 302781 h 1435659"/>
              <a:gd name="connsiteX7" fmla="*/ 2410141 w 2410141"/>
              <a:gd name="connsiteY7" fmla="*/ 0 h 1435659"/>
              <a:gd name="connsiteX0" fmla="*/ 0 w 2391974"/>
              <a:gd name="connsiteY0" fmla="*/ 48445 h 1132878"/>
              <a:gd name="connsiteX1" fmla="*/ 266448 w 2391974"/>
              <a:gd name="connsiteY1" fmla="*/ 635841 h 1132878"/>
              <a:gd name="connsiteX2" fmla="*/ 744843 w 2391974"/>
              <a:gd name="connsiteY2" fmla="*/ 1005235 h 1132878"/>
              <a:gd name="connsiteX3" fmla="*/ 1429129 w 2391974"/>
              <a:gd name="connsiteY3" fmla="*/ 1132403 h 1132878"/>
              <a:gd name="connsiteX4" fmla="*/ 2016525 w 2391974"/>
              <a:gd name="connsiteY4" fmla="*/ 1035513 h 1132878"/>
              <a:gd name="connsiteX5" fmla="*/ 2313251 w 2391974"/>
              <a:gd name="connsiteY5" fmla="*/ 732731 h 1132878"/>
              <a:gd name="connsiteX6" fmla="*/ 2391974 w 2391974"/>
              <a:gd name="connsiteY6" fmla="*/ 0 h 113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974" h="1132878">
                <a:moveTo>
                  <a:pt x="0" y="48445"/>
                </a:moveTo>
                <a:cubicBezTo>
                  <a:pt x="71154" y="262410"/>
                  <a:pt x="142308" y="476376"/>
                  <a:pt x="266448" y="635841"/>
                </a:cubicBezTo>
                <a:cubicBezTo>
                  <a:pt x="390588" y="795306"/>
                  <a:pt x="551063" y="922475"/>
                  <a:pt x="744843" y="1005235"/>
                </a:cubicBezTo>
                <a:cubicBezTo>
                  <a:pt x="938623" y="1087995"/>
                  <a:pt x="1217182" y="1127357"/>
                  <a:pt x="1429129" y="1132403"/>
                </a:cubicBezTo>
                <a:cubicBezTo>
                  <a:pt x="1641076" y="1137449"/>
                  <a:pt x="1869171" y="1102125"/>
                  <a:pt x="2016525" y="1035513"/>
                </a:cubicBezTo>
                <a:cubicBezTo>
                  <a:pt x="2163879" y="968901"/>
                  <a:pt x="2250676" y="905317"/>
                  <a:pt x="2313251" y="732731"/>
                </a:cubicBezTo>
                <a:cubicBezTo>
                  <a:pt x="2375826" y="560145"/>
                  <a:pt x="2375826" y="172585"/>
                  <a:pt x="2391974" y="0"/>
                </a:cubicBezTo>
              </a:path>
            </a:pathLst>
          </a:custGeom>
          <a:ln w="508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nvGrpSpPr>
          <p:cNvPr id="39" name="Group 38">
            <a:extLst>
              <a:ext uri="{FF2B5EF4-FFF2-40B4-BE49-F238E27FC236}">
                <a16:creationId xmlns:a16="http://schemas.microsoft.com/office/drawing/2014/main" id="{AF89FFC4-5CC6-5867-05D2-A09AD15BF041}"/>
              </a:ext>
            </a:extLst>
          </p:cNvPr>
          <p:cNvGrpSpPr/>
          <p:nvPr/>
        </p:nvGrpSpPr>
        <p:grpSpPr>
          <a:xfrm>
            <a:off x="6576639" y="3676506"/>
            <a:ext cx="456728" cy="983163"/>
            <a:chOff x="3782623" y="1153979"/>
            <a:chExt cx="456728" cy="983163"/>
          </a:xfrm>
        </p:grpSpPr>
        <p:cxnSp>
          <p:nvCxnSpPr>
            <p:cNvPr id="40" name="Straight Connector 39">
              <a:extLst>
                <a:ext uri="{FF2B5EF4-FFF2-40B4-BE49-F238E27FC236}">
                  <a16:creationId xmlns:a16="http://schemas.microsoft.com/office/drawing/2014/main" id="{48875726-7AD2-1129-A42B-B8A57D35C036}"/>
                </a:ext>
              </a:extLst>
            </p:cNvPr>
            <p:cNvCxnSpPr>
              <a:cxnSpLocks/>
            </p:cNvCxnSpPr>
            <p:nvPr/>
          </p:nvCxnSpPr>
          <p:spPr>
            <a:xfrm>
              <a:off x="3960320" y="1557977"/>
              <a:ext cx="0" cy="579165"/>
            </a:xfrm>
            <a:prstGeom prst="line">
              <a:avLst/>
            </a:prstGeom>
            <a:ln w="508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B0C9170-D559-45F7-1443-A1D1144BB2BD}"/>
                    </a:ext>
                  </a:extLst>
                </p:cNvPr>
                <p:cNvSpPr txBox="1"/>
                <p:nvPr/>
              </p:nvSpPr>
              <p:spPr>
                <a:xfrm>
                  <a:off x="3782623" y="1153979"/>
                  <a:ext cx="45672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𝛼</m:t>
                            </m:r>
                          </m:e>
                          <m:sup>
                            <m:r>
                              <a:rPr lang="en-US" sz="1600" b="0" i="1" smtClean="0">
                                <a:latin typeface="Cambria Math" panose="02040503050406030204" pitchFamily="18" charset="0"/>
                              </a:rPr>
                              <m:t>∗</m:t>
                            </m:r>
                          </m:sup>
                        </m:sSup>
                      </m:oMath>
                    </m:oMathPara>
                  </a14:m>
                  <a:endParaRPr lang="en-US" sz="1600" dirty="0"/>
                </a:p>
              </p:txBody>
            </p:sp>
          </mc:Choice>
          <mc:Fallback xmlns="">
            <p:sp>
              <p:nvSpPr>
                <p:cNvPr id="41" name="TextBox 40">
                  <a:extLst>
                    <a:ext uri="{FF2B5EF4-FFF2-40B4-BE49-F238E27FC236}">
                      <a16:creationId xmlns:a16="http://schemas.microsoft.com/office/drawing/2014/main" id="{771F62EB-8B64-FD3A-2F42-8693236F9FC0}"/>
                    </a:ext>
                  </a:extLst>
                </p:cNvPr>
                <p:cNvSpPr txBox="1">
                  <a:spLocks noRot="1" noChangeAspect="1" noMove="1" noResize="1" noEditPoints="1" noAdjustHandles="1" noChangeArrowheads="1" noChangeShapeType="1" noTextEdit="1"/>
                </p:cNvSpPr>
                <p:nvPr/>
              </p:nvSpPr>
              <p:spPr>
                <a:xfrm>
                  <a:off x="3782623" y="1153979"/>
                  <a:ext cx="456728" cy="338554"/>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3047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uiExpand="1" build="p"/>
      <p:bldP spid="12" grpId="0"/>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46A063E3-77E1-2E99-BDED-0B8EF16172EC}"/>
            </a:ext>
          </a:extLst>
        </p:cNvPr>
        <p:cNvGrpSpPr/>
        <p:nvPr/>
      </p:nvGrpSpPr>
      <p:grpSpPr>
        <a:xfrm>
          <a:off x="0" y="0"/>
          <a:ext cx="0" cy="0"/>
          <a:chOff x="0" y="0"/>
          <a:chExt cx="0" cy="0"/>
        </a:xfrm>
      </p:grpSpPr>
      <p:grpSp>
        <p:nvGrpSpPr>
          <p:cNvPr id="149" name="Google Shape;149;p18">
            <a:extLst>
              <a:ext uri="{FF2B5EF4-FFF2-40B4-BE49-F238E27FC236}">
                <a16:creationId xmlns:a16="http://schemas.microsoft.com/office/drawing/2014/main" id="{7597425C-A84D-5C3C-6C64-0C53BEBAF798}"/>
              </a:ext>
            </a:extLst>
          </p:cNvPr>
          <p:cNvGrpSpPr/>
          <p:nvPr/>
        </p:nvGrpSpPr>
        <p:grpSpPr>
          <a:xfrm>
            <a:off x="1183677" y="2453634"/>
            <a:ext cx="3897566" cy="943596"/>
            <a:chOff x="9297725" y="1188185"/>
            <a:chExt cx="1400692" cy="176383"/>
          </a:xfrm>
        </p:grpSpPr>
        <p:cxnSp>
          <p:nvCxnSpPr>
            <p:cNvPr id="150" name="Google Shape;150;p18">
              <a:extLst>
                <a:ext uri="{FF2B5EF4-FFF2-40B4-BE49-F238E27FC236}">
                  <a16:creationId xmlns:a16="http://schemas.microsoft.com/office/drawing/2014/main" id="{88465AB7-F089-BB9F-5091-2E7C55047940}"/>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a:extLst>
                <a:ext uri="{FF2B5EF4-FFF2-40B4-BE49-F238E27FC236}">
                  <a16:creationId xmlns:a16="http://schemas.microsoft.com/office/drawing/2014/main" id="{5FB27AE2-1EED-3B92-2B16-0B4E178BBDA6}"/>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a:extLst>
                <a:ext uri="{FF2B5EF4-FFF2-40B4-BE49-F238E27FC236}">
                  <a16:creationId xmlns:a16="http://schemas.microsoft.com/office/drawing/2014/main" id="{54491F1E-D997-E9A3-17E4-3D864C58973D}"/>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a:extLst>
              <a:ext uri="{FF2B5EF4-FFF2-40B4-BE49-F238E27FC236}">
                <a16:creationId xmlns:a16="http://schemas.microsoft.com/office/drawing/2014/main" id="{0EF07AD0-F924-F391-66DE-AE5D3C84A040}"/>
              </a:ext>
            </a:extLst>
          </p:cNvPr>
          <p:cNvPicPr preferRelativeResize="0"/>
          <p:nvPr/>
        </p:nvPicPr>
        <p:blipFill>
          <a:blip r:embed="rId4">
            <a:alphaModFix/>
          </a:blip>
          <a:stretch>
            <a:fillRect/>
          </a:stretch>
        </p:blipFill>
        <p:spPr>
          <a:xfrm>
            <a:off x="6024747" y="2279759"/>
            <a:ext cx="1371600" cy="1371600"/>
          </a:xfrm>
          <a:prstGeom prst="rect">
            <a:avLst/>
          </a:prstGeom>
          <a:noFill/>
          <a:ln>
            <a:noFill/>
          </a:ln>
        </p:spPr>
      </p:pic>
      <p:sp>
        <p:nvSpPr>
          <p:cNvPr id="158" name="Google Shape;158;p18">
            <a:extLst>
              <a:ext uri="{FF2B5EF4-FFF2-40B4-BE49-F238E27FC236}">
                <a16:creationId xmlns:a16="http://schemas.microsoft.com/office/drawing/2014/main" id="{A8018913-4F90-ADC9-76E6-CCE81D9D47BF}"/>
              </a:ext>
            </a:extLst>
          </p:cNvPr>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An example on </a:t>
            </a:r>
            <a:r>
              <a:rPr lang="en-US" sz="3600" dirty="0" err="1"/>
              <a:t>multiresource</a:t>
            </a:r>
            <a:r>
              <a:rPr lang="en-US" sz="3600" dirty="0"/>
              <a:t> scheduling</a:t>
            </a:r>
            <a:endParaRPr sz="3600" dirty="0"/>
          </a:p>
        </p:txBody>
      </p:sp>
      <p:sp>
        <p:nvSpPr>
          <p:cNvPr id="159" name="Google Shape;159;p18">
            <a:extLst>
              <a:ext uri="{FF2B5EF4-FFF2-40B4-BE49-F238E27FC236}">
                <a16:creationId xmlns:a16="http://schemas.microsoft.com/office/drawing/2014/main" id="{ED487AE9-A010-0238-09D8-CD5D373F404D}"/>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6" name="Group 5">
            <a:extLst>
              <a:ext uri="{FF2B5EF4-FFF2-40B4-BE49-F238E27FC236}">
                <a16:creationId xmlns:a16="http://schemas.microsoft.com/office/drawing/2014/main" id="{E34E6DC2-58EC-FB8C-BE2B-01911D7A06A8}"/>
              </a:ext>
            </a:extLst>
          </p:cNvPr>
          <p:cNvGrpSpPr/>
          <p:nvPr/>
        </p:nvGrpSpPr>
        <p:grpSpPr>
          <a:xfrm>
            <a:off x="381000" y="2604390"/>
            <a:ext cx="1406594" cy="461635"/>
            <a:chOff x="5067835" y="3142867"/>
            <a:chExt cx="1406594" cy="461635"/>
          </a:xfrm>
        </p:grpSpPr>
        <p:cxnSp>
          <p:nvCxnSpPr>
            <p:cNvPr id="3" name="Straight Arrow Connector 2">
              <a:extLst>
                <a:ext uri="{FF2B5EF4-FFF2-40B4-BE49-F238E27FC236}">
                  <a16:creationId xmlns:a16="http://schemas.microsoft.com/office/drawing/2014/main" id="{62B80005-941C-6528-ECA6-96490614BDC7}"/>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B42AA5C5-DC0B-BA9B-792D-82D38B39643D}"/>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pic>
        <p:nvPicPr>
          <p:cNvPr id="2" name="Picture 2" descr="Cpu - Free electronics icons">
            <a:extLst>
              <a:ext uri="{FF2B5EF4-FFF2-40B4-BE49-F238E27FC236}">
                <a16:creationId xmlns:a16="http://schemas.microsoft.com/office/drawing/2014/main" id="{093F7ED7-B160-22DA-F3B0-3C6ADB7E6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468"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u - Free electronics icons">
            <a:extLst>
              <a:ext uri="{FF2B5EF4-FFF2-40B4-BE49-F238E27FC236}">
                <a16:creationId xmlns:a16="http://schemas.microsoft.com/office/drawing/2014/main" id="{EA3CA217-9B0C-828B-BCA4-A264BB133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4412"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u - Free electronics icons">
            <a:extLst>
              <a:ext uri="{FF2B5EF4-FFF2-40B4-BE49-F238E27FC236}">
                <a16:creationId xmlns:a16="http://schemas.microsoft.com/office/drawing/2014/main" id="{86040012-68FD-9F0F-CE9F-12801E0A3E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356"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pu - Free electronics icons">
            <a:extLst>
              <a:ext uri="{FF2B5EF4-FFF2-40B4-BE49-F238E27FC236}">
                <a16:creationId xmlns:a16="http://schemas.microsoft.com/office/drawing/2014/main" id="{26677215-D5E5-7FC4-5CD7-91403B8E3E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300"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am Memory icon in SVG, PNG formats">
            <a:extLst>
              <a:ext uri="{FF2B5EF4-FFF2-40B4-BE49-F238E27FC236}">
                <a16:creationId xmlns:a16="http://schemas.microsoft.com/office/drawing/2014/main" id="{66C59C22-BA81-0302-3A22-5C102E6F6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47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am Memory icon in SVG, PNG formats">
            <a:extLst>
              <a:ext uri="{FF2B5EF4-FFF2-40B4-BE49-F238E27FC236}">
                <a16:creationId xmlns:a16="http://schemas.microsoft.com/office/drawing/2014/main" id="{E611C3D8-EA73-FAE4-2868-9D37EA532A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81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am Memory icon in SVG, PNG formats">
            <a:extLst>
              <a:ext uri="{FF2B5EF4-FFF2-40B4-BE49-F238E27FC236}">
                <a16:creationId xmlns:a16="http://schemas.microsoft.com/office/drawing/2014/main" id="{EEE5AB5B-37D5-72F3-C673-C9F134EDC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915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am Memory icon in SVG, PNG formats">
            <a:extLst>
              <a:ext uri="{FF2B5EF4-FFF2-40B4-BE49-F238E27FC236}">
                <a16:creationId xmlns:a16="http://schemas.microsoft.com/office/drawing/2014/main" id="{B9D559F1-C00B-A451-91DF-92A5BDA8B0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49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0CE3818-A629-BEF1-4616-71E67DBE0289}"/>
              </a:ext>
            </a:extLst>
          </p:cNvPr>
          <p:cNvGrpSpPr/>
          <p:nvPr/>
        </p:nvGrpSpPr>
        <p:grpSpPr>
          <a:xfrm>
            <a:off x="2084842" y="1685637"/>
            <a:ext cx="5768776" cy="617375"/>
            <a:chOff x="3164979" y="1818326"/>
            <a:chExt cx="5768776" cy="617375"/>
          </a:xfrm>
        </p:grpSpPr>
        <p:sp>
          <p:nvSpPr>
            <p:cNvPr id="15" name="Right Brace 14">
              <a:extLst>
                <a:ext uri="{FF2B5EF4-FFF2-40B4-BE49-F238E27FC236}">
                  <a16:creationId xmlns:a16="http://schemas.microsoft.com/office/drawing/2014/main" id="{8CE49A63-8A99-C88D-BFDD-90A5C6F5FC77}"/>
                </a:ext>
              </a:extLst>
            </p:cNvPr>
            <p:cNvSpPr/>
            <p:nvPr/>
          </p:nvSpPr>
          <p:spPr>
            <a:xfrm rot="16200000">
              <a:off x="5936641" y="-561413"/>
              <a:ext cx="225452" cy="5768776"/>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Google Shape;148;p18">
                  <a:extLst>
                    <a:ext uri="{FF2B5EF4-FFF2-40B4-BE49-F238E27FC236}">
                      <a16:creationId xmlns:a16="http://schemas.microsoft.com/office/drawing/2014/main" id="{BA7FBE26-DACE-5B8F-A045-072669B26945}"/>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dirty="0">
                    <a:solidFill>
                      <a:schemeClr val="dk1"/>
                    </a:solidFill>
                    <a:latin typeface="Cabin"/>
                    <a:ea typeface="Cabin"/>
                    <a:cs typeface="Cabin"/>
                    <a:sym typeface="Cabin"/>
                  </a:endParaRPr>
                </a:p>
              </p:txBody>
            </p:sp>
          </mc:Choice>
          <mc:Fallback xmlns="">
            <p:sp>
              <p:nvSpPr>
                <p:cNvPr id="49" name="Google Shape;148;p18">
                  <a:extLst>
                    <a:ext uri="{FF2B5EF4-FFF2-40B4-BE49-F238E27FC236}">
                      <a16:creationId xmlns:a16="http://schemas.microsoft.com/office/drawing/2014/main" id="{29DE3475-6D95-A3AC-7F0C-B30FC2CD0F15}"/>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11"/>
                  <a:stretch>
                    <a:fillRect l="-2374" b="-9211"/>
                  </a:stretch>
                </a:blipFill>
                <a:ln>
                  <a:noFill/>
                </a:ln>
              </p:spPr>
              <p:txBody>
                <a:bodyPr/>
                <a:lstStyle/>
                <a:p>
                  <a:r>
                    <a:rPr lang="en-US">
                      <a:noFill/>
                    </a:rPr>
                    <a:t> </a:t>
                  </a:r>
                </a:p>
              </p:txBody>
            </p:sp>
          </mc:Fallback>
        </mc:AlternateContent>
      </p:grpSp>
      <p:pic>
        <p:nvPicPr>
          <p:cNvPr id="26" name="Picture 2" descr="Cpu - Free electronics icons">
            <a:extLst>
              <a:ext uri="{FF2B5EF4-FFF2-40B4-BE49-F238E27FC236}">
                <a16:creationId xmlns:a16="http://schemas.microsoft.com/office/drawing/2014/main" id="{36A55327-6193-54C2-B82D-8B12929CC0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243"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am Memory icon in SVG, PNG formats">
            <a:extLst>
              <a:ext uri="{FF2B5EF4-FFF2-40B4-BE49-F238E27FC236}">
                <a16:creationId xmlns:a16="http://schemas.microsoft.com/office/drawing/2014/main" id="{A8742D98-C3BA-154D-67D1-F494E10D1A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5831" y="4212468"/>
            <a:ext cx="485452" cy="4854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Google Shape;124;p16">
                <a:extLst>
                  <a:ext uri="{FF2B5EF4-FFF2-40B4-BE49-F238E27FC236}">
                    <a16:creationId xmlns:a16="http://schemas.microsoft.com/office/drawing/2014/main" id="{A98BB158-B43D-38B1-5BB2-961EFFA9E1B9}"/>
                  </a:ext>
                </a:extLst>
              </p:cNvPr>
              <p:cNvSpPr txBox="1"/>
              <p:nvPr/>
            </p:nvSpPr>
            <p:spPr>
              <a:xfrm>
                <a:off x="577374" y="5385348"/>
                <a:ext cx="10120798"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Question: How to schedule these </a:t>
                </a:r>
                <a:r>
                  <a:rPr lang="en-US" sz="2000" dirty="0" err="1">
                    <a:solidFill>
                      <a:schemeClr val="dk1"/>
                    </a:solidFill>
                    <a:latin typeface="Cabin"/>
                    <a:ea typeface="Cabin"/>
                    <a:cs typeface="Cabin"/>
                    <a:sym typeface="Cabin"/>
                  </a:rPr>
                  <a:t>multiresource</a:t>
                </a:r>
                <a:r>
                  <a:rPr lang="en-US" sz="2000" dirty="0">
                    <a:solidFill>
                      <a:schemeClr val="dk1"/>
                    </a:solidFill>
                    <a:latin typeface="Cabin"/>
                    <a:ea typeface="Cabin"/>
                    <a:cs typeface="Cabin"/>
                    <a:sym typeface="Cabin"/>
                  </a:rPr>
                  <a:t> jobs to reduce mean response time, </a:t>
                </a:r>
                <a14:m>
                  <m:oMath xmlns:m="http://schemas.openxmlformats.org/officeDocument/2006/math">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dirty="0">
                    <a:solidFill>
                      <a:schemeClr val="dk1"/>
                    </a:solidFill>
                    <a:latin typeface="Cabin"/>
                    <a:ea typeface="Cabin"/>
                    <a:cs typeface="Cabin"/>
                    <a:sym typeface="Cabin"/>
                  </a:rPr>
                  <a:t>?</a:t>
                </a:r>
                <a:endParaRPr sz="2000" dirty="0">
                  <a:solidFill>
                    <a:schemeClr val="dk1"/>
                  </a:solidFill>
                  <a:latin typeface="Cabin"/>
                  <a:ea typeface="Cabin"/>
                  <a:cs typeface="Cabin"/>
                  <a:sym typeface="Cabin"/>
                </a:endParaRPr>
              </a:p>
            </p:txBody>
          </p:sp>
        </mc:Choice>
        <mc:Fallback xmlns="">
          <p:sp>
            <p:nvSpPr>
              <p:cNvPr id="12" name="Google Shape;124;p16">
                <a:extLst>
                  <a:ext uri="{FF2B5EF4-FFF2-40B4-BE49-F238E27FC236}">
                    <a16:creationId xmlns:a16="http://schemas.microsoft.com/office/drawing/2014/main" id="{8044D43F-7BFB-472F-858C-1806C93785DF}"/>
                  </a:ext>
                </a:extLst>
              </p:cNvPr>
              <p:cNvSpPr txBox="1">
                <a:spLocks noRot="1" noChangeAspect="1" noMove="1" noResize="1" noEditPoints="1" noAdjustHandles="1" noChangeArrowheads="1" noChangeShapeType="1" noTextEdit="1"/>
              </p:cNvSpPr>
              <p:nvPr/>
            </p:nvSpPr>
            <p:spPr>
              <a:xfrm>
                <a:off x="577374" y="5385348"/>
                <a:ext cx="10120798" cy="492412"/>
              </a:xfrm>
              <a:prstGeom prst="rect">
                <a:avLst/>
              </a:prstGeom>
              <a:blipFill>
                <a:blip r:embed="rId12"/>
                <a:stretch>
                  <a:fillRect b="-12500"/>
                </a:stretch>
              </a:blipFill>
              <a:ln>
                <a:noFill/>
              </a:ln>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E504A69-1577-3BF3-0590-8CFBCCB005B8}"/>
              </a:ext>
            </a:extLst>
          </p:cNvPr>
          <p:cNvGrpSpPr/>
          <p:nvPr/>
        </p:nvGrpSpPr>
        <p:grpSpPr>
          <a:xfrm>
            <a:off x="8485359" y="1279583"/>
            <a:ext cx="3532909" cy="1174051"/>
            <a:chOff x="8337141" y="1279583"/>
            <a:chExt cx="3532909" cy="1174051"/>
          </a:xfrm>
        </p:grpSpPr>
        <p:sp>
          <p:nvSpPr>
            <p:cNvPr id="13" name="Rounded Rectangle 12">
              <a:extLst>
                <a:ext uri="{FF2B5EF4-FFF2-40B4-BE49-F238E27FC236}">
                  <a16:creationId xmlns:a16="http://schemas.microsoft.com/office/drawing/2014/main" id="{A7FB2AF4-A0B6-89AE-199B-B8EE6C5487C5}"/>
                </a:ext>
              </a:extLst>
            </p:cNvPr>
            <p:cNvSpPr/>
            <p:nvPr/>
          </p:nvSpPr>
          <p:spPr>
            <a:xfrm>
              <a:off x="8337141" y="1279583"/>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61;p18">
              <a:extLst>
                <a:ext uri="{FF2B5EF4-FFF2-40B4-BE49-F238E27FC236}">
                  <a16:creationId xmlns:a16="http://schemas.microsoft.com/office/drawing/2014/main" id="{34241808-9EB3-376E-801B-1AF2E066A442}"/>
                </a:ext>
              </a:extLst>
            </p:cNvPr>
            <p:cNvSpPr/>
            <p:nvPr/>
          </p:nvSpPr>
          <p:spPr>
            <a:xfrm>
              <a:off x="8779007" y="164757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 name="Picture 2" descr="Cpu - Free electronics icons">
              <a:extLst>
                <a:ext uri="{FF2B5EF4-FFF2-40B4-BE49-F238E27FC236}">
                  <a16:creationId xmlns:a16="http://schemas.microsoft.com/office/drawing/2014/main" id="{C516F645-AB33-B431-1B24-FE51FF58B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298"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m Memory icon in SVG, PNG formats">
              <a:extLst>
                <a:ext uri="{FF2B5EF4-FFF2-40B4-BE49-F238E27FC236}">
                  <a16:creationId xmlns:a16="http://schemas.microsoft.com/office/drawing/2014/main" id="{FD55509D-BD25-58FC-F2C9-4259BA0F26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5298" y="189416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u - Free electronics icons">
              <a:extLst>
                <a:ext uri="{FF2B5EF4-FFF2-40B4-BE49-F238E27FC236}">
                  <a16:creationId xmlns:a16="http://schemas.microsoft.com/office/drawing/2014/main" id="{8315D1A8-7ED4-E7E1-874C-7DC19F347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5371"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am Memory icon in SVG, PNG formats">
              <a:extLst>
                <a:ext uri="{FF2B5EF4-FFF2-40B4-BE49-F238E27FC236}">
                  <a16:creationId xmlns:a16="http://schemas.microsoft.com/office/drawing/2014/main" id="{74343AB0-E263-0C66-A628-E309960F46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4187" y="1894161"/>
              <a:ext cx="485452" cy="4854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C0C9C222-34D5-64C5-B7B9-32D377AC4C1F}"/>
              </a:ext>
            </a:extLst>
          </p:cNvPr>
          <p:cNvGrpSpPr/>
          <p:nvPr/>
        </p:nvGrpSpPr>
        <p:grpSpPr>
          <a:xfrm>
            <a:off x="8485359" y="2657261"/>
            <a:ext cx="3532909" cy="1174051"/>
            <a:chOff x="8295576" y="3927266"/>
            <a:chExt cx="3532909" cy="1174051"/>
          </a:xfrm>
        </p:grpSpPr>
        <p:sp>
          <p:nvSpPr>
            <p:cNvPr id="38" name="Rounded Rectangle 37">
              <a:extLst>
                <a:ext uri="{FF2B5EF4-FFF2-40B4-BE49-F238E27FC236}">
                  <a16:creationId xmlns:a16="http://schemas.microsoft.com/office/drawing/2014/main" id="{D1CB759C-8FA4-BBD4-BBC4-5223B078B088}"/>
                </a:ext>
              </a:extLst>
            </p:cNvPr>
            <p:cNvSpPr/>
            <p:nvPr/>
          </p:nvSpPr>
          <p:spPr>
            <a:xfrm>
              <a:off x="8295576" y="3927266"/>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61;p18">
              <a:extLst>
                <a:ext uri="{FF2B5EF4-FFF2-40B4-BE49-F238E27FC236}">
                  <a16:creationId xmlns:a16="http://schemas.microsoft.com/office/drawing/2014/main" id="{79D0B6A9-822E-22DC-1988-64EC6E06433A}"/>
                </a:ext>
              </a:extLst>
            </p:cNvPr>
            <p:cNvSpPr/>
            <p:nvPr/>
          </p:nvSpPr>
          <p:spPr>
            <a:xfrm>
              <a:off x="8737442" y="429525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pic>
          <p:nvPicPr>
            <p:cNvPr id="41" name="Picture 2" descr="Cpu - Free electronics icons">
              <a:extLst>
                <a:ext uri="{FF2B5EF4-FFF2-40B4-BE49-F238E27FC236}">
                  <a16:creationId xmlns:a16="http://schemas.microsoft.com/office/drawing/2014/main" id="{51FA5699-7E18-C0BD-5F89-8CB85709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3733" y="4006816"/>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am Memory icon in SVG, PNG formats">
              <a:extLst>
                <a:ext uri="{FF2B5EF4-FFF2-40B4-BE49-F238E27FC236}">
                  <a16:creationId xmlns:a16="http://schemas.microsoft.com/office/drawing/2014/main" id="{0FF251A8-AA12-0069-DE94-9FB5716BE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733" y="4541844"/>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pu - Free electronics icons">
              <a:extLst>
                <a:ext uri="{FF2B5EF4-FFF2-40B4-BE49-F238E27FC236}">
                  <a16:creationId xmlns:a16="http://schemas.microsoft.com/office/drawing/2014/main" id="{BB786B9E-E74E-DA21-7F21-40CC3CB88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632" y="4006816"/>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pu - Free electronics icons">
              <a:extLst>
                <a:ext uri="{FF2B5EF4-FFF2-40B4-BE49-F238E27FC236}">
                  <a16:creationId xmlns:a16="http://schemas.microsoft.com/office/drawing/2014/main" id="{C49559DD-16C6-1BF7-F6C2-5FA9BC239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3880" y="4006816"/>
              <a:ext cx="485454" cy="48545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Cpu - Free electronics icons">
            <a:extLst>
              <a:ext uri="{FF2B5EF4-FFF2-40B4-BE49-F238E27FC236}">
                <a16:creationId xmlns:a16="http://schemas.microsoft.com/office/drawing/2014/main" id="{7CB96C6D-2E01-A772-26CB-BB78793182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186"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am Memory icon in SVG, PNG formats">
            <a:extLst>
              <a:ext uri="{FF2B5EF4-FFF2-40B4-BE49-F238E27FC236}">
                <a16:creationId xmlns:a16="http://schemas.microsoft.com/office/drawing/2014/main" id="{E9FD6BE1-0515-EAE2-C912-CD1255152C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172"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27DAFF9F-67BF-4C83-E63E-F7E869C728C8}"/>
              </a:ext>
            </a:extLst>
          </p:cNvPr>
          <p:cNvGrpSpPr/>
          <p:nvPr/>
        </p:nvGrpSpPr>
        <p:grpSpPr>
          <a:xfrm>
            <a:off x="1867039" y="2726327"/>
            <a:ext cx="2984725" cy="365760"/>
            <a:chOff x="1937965" y="2732094"/>
            <a:chExt cx="2984725" cy="365760"/>
          </a:xfrm>
        </p:grpSpPr>
        <p:sp>
          <p:nvSpPr>
            <p:cNvPr id="161" name="Google Shape;161;p18">
              <a:extLst>
                <a:ext uri="{FF2B5EF4-FFF2-40B4-BE49-F238E27FC236}">
                  <a16:creationId xmlns:a16="http://schemas.microsoft.com/office/drawing/2014/main" id="{9753720C-84CC-8843-9872-8C65CC039E65}"/>
                </a:ext>
              </a:extLst>
            </p:cNvPr>
            <p:cNvSpPr/>
            <p:nvPr/>
          </p:nvSpPr>
          <p:spPr>
            <a:xfrm>
              <a:off x="4556930" y="2732094"/>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 name="Google Shape;173;p18">
              <a:extLst>
                <a:ext uri="{FF2B5EF4-FFF2-40B4-BE49-F238E27FC236}">
                  <a16:creationId xmlns:a16="http://schemas.microsoft.com/office/drawing/2014/main" id="{3C7336C1-DAFB-8314-4B37-007488D9182B}"/>
                </a:ext>
              </a:extLst>
            </p:cNvPr>
            <p:cNvSpPr/>
            <p:nvPr/>
          </p:nvSpPr>
          <p:spPr>
            <a:xfrm>
              <a:off x="3247417" y="2732124"/>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3" name="Google Shape;183;p18">
              <a:extLst>
                <a:ext uri="{FF2B5EF4-FFF2-40B4-BE49-F238E27FC236}">
                  <a16:creationId xmlns:a16="http://schemas.microsoft.com/office/drawing/2014/main" id="{9B531F11-D8E6-671D-163D-CB40D2BF213B}"/>
                </a:ext>
              </a:extLst>
            </p:cNvPr>
            <p:cNvSpPr/>
            <p:nvPr/>
          </p:nvSpPr>
          <p:spPr>
            <a:xfrm>
              <a:off x="1937965" y="2732124"/>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 name="Google Shape;161;p18">
              <a:extLst>
                <a:ext uri="{FF2B5EF4-FFF2-40B4-BE49-F238E27FC236}">
                  <a16:creationId xmlns:a16="http://schemas.microsoft.com/office/drawing/2014/main" id="{A3D1E191-7811-D5D7-B4D2-2FEDC25BF12B}"/>
                </a:ext>
              </a:extLst>
            </p:cNvPr>
            <p:cNvSpPr/>
            <p:nvPr/>
          </p:nvSpPr>
          <p:spPr>
            <a:xfrm>
              <a:off x="3902143" y="2732094"/>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183;p18">
              <a:extLst>
                <a:ext uri="{FF2B5EF4-FFF2-40B4-BE49-F238E27FC236}">
                  <a16:creationId xmlns:a16="http://schemas.microsoft.com/office/drawing/2014/main" id="{0B6B0031-003F-449E-74E5-01C8BD685A43}"/>
                </a:ext>
              </a:extLst>
            </p:cNvPr>
            <p:cNvSpPr/>
            <p:nvPr/>
          </p:nvSpPr>
          <p:spPr>
            <a:xfrm>
              <a:off x="2592691" y="2732124"/>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3" name="Group 52">
            <a:extLst>
              <a:ext uri="{FF2B5EF4-FFF2-40B4-BE49-F238E27FC236}">
                <a16:creationId xmlns:a16="http://schemas.microsoft.com/office/drawing/2014/main" id="{E5635D97-8571-7AC8-23B8-94AA912D1398}"/>
              </a:ext>
            </a:extLst>
          </p:cNvPr>
          <p:cNvGrpSpPr/>
          <p:nvPr/>
        </p:nvGrpSpPr>
        <p:grpSpPr>
          <a:xfrm>
            <a:off x="5181600" y="3639763"/>
            <a:ext cx="3219865" cy="1040187"/>
            <a:chOff x="5181600" y="3639763"/>
            <a:chExt cx="3219865" cy="1040187"/>
          </a:xfrm>
        </p:grpSpPr>
        <p:sp>
          <p:nvSpPr>
            <p:cNvPr id="50" name="Freeform 49">
              <a:extLst>
                <a:ext uri="{FF2B5EF4-FFF2-40B4-BE49-F238E27FC236}">
                  <a16:creationId xmlns:a16="http://schemas.microsoft.com/office/drawing/2014/main" id="{11CE97CA-DBF9-1795-009E-40233ECA0D7E}"/>
                </a:ext>
              </a:extLst>
            </p:cNvPr>
            <p:cNvSpPr/>
            <p:nvPr/>
          </p:nvSpPr>
          <p:spPr>
            <a:xfrm>
              <a:off x="5181600" y="3641725"/>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9600E146-D6E7-F2A7-27EE-8503408D01DD}"/>
                </a:ext>
              </a:extLst>
            </p:cNvPr>
            <p:cNvSpPr/>
            <p:nvPr/>
          </p:nvSpPr>
          <p:spPr>
            <a:xfrm>
              <a:off x="6791740" y="3639763"/>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D45DE08C-81D9-0DFB-9151-6CD26D12A930}"/>
              </a:ext>
            </a:extLst>
          </p:cNvPr>
          <p:cNvGrpSpPr/>
          <p:nvPr/>
        </p:nvGrpSpPr>
        <p:grpSpPr>
          <a:xfrm>
            <a:off x="5181600" y="3637801"/>
            <a:ext cx="3219013" cy="1040187"/>
            <a:chOff x="5181600" y="3637801"/>
            <a:chExt cx="3219013" cy="1040187"/>
          </a:xfrm>
        </p:grpSpPr>
        <p:sp>
          <p:nvSpPr>
            <p:cNvPr id="54" name="Rectangle 53">
              <a:extLst>
                <a:ext uri="{FF2B5EF4-FFF2-40B4-BE49-F238E27FC236}">
                  <a16:creationId xmlns:a16="http://schemas.microsoft.com/office/drawing/2014/main" id="{0D6CD10B-44B4-D320-EA16-D427399048C3}"/>
                </a:ext>
              </a:extLst>
            </p:cNvPr>
            <p:cNvSpPr/>
            <p:nvPr/>
          </p:nvSpPr>
          <p:spPr>
            <a:xfrm>
              <a:off x="5181600" y="3639763"/>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4EF6307-00A4-1695-D3E9-2FEBD24853A6}"/>
                </a:ext>
              </a:extLst>
            </p:cNvPr>
            <p:cNvSpPr/>
            <p:nvPr/>
          </p:nvSpPr>
          <p:spPr>
            <a:xfrm>
              <a:off x="6249324" y="3637801"/>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15A65B2-E12B-7853-F06A-EB5216E936C9}"/>
                </a:ext>
              </a:extLst>
            </p:cNvPr>
            <p:cNvSpPr/>
            <p:nvPr/>
          </p:nvSpPr>
          <p:spPr>
            <a:xfrm>
              <a:off x="7325394" y="3637801"/>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08D54159-E085-F89B-2AF8-B11E1F0B4F8A}"/>
              </a:ext>
            </a:extLst>
          </p:cNvPr>
          <p:cNvGrpSpPr/>
          <p:nvPr/>
        </p:nvGrpSpPr>
        <p:grpSpPr>
          <a:xfrm>
            <a:off x="5177853" y="3633877"/>
            <a:ext cx="2685150" cy="1046073"/>
            <a:chOff x="3833616" y="3425559"/>
            <a:chExt cx="2685150" cy="1046073"/>
          </a:xfrm>
        </p:grpSpPr>
        <p:sp>
          <p:nvSpPr>
            <p:cNvPr id="58" name="Rectangle 57">
              <a:extLst>
                <a:ext uri="{FF2B5EF4-FFF2-40B4-BE49-F238E27FC236}">
                  <a16:creationId xmlns:a16="http://schemas.microsoft.com/office/drawing/2014/main" id="{A2AFB4ED-E81F-5B6E-4ABD-9537C9865A6D}"/>
                </a:ext>
              </a:extLst>
            </p:cNvPr>
            <p:cNvSpPr/>
            <p:nvPr/>
          </p:nvSpPr>
          <p:spPr>
            <a:xfrm>
              <a:off x="3833616" y="3425559"/>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0796E1BE-580C-3229-3CB8-3DFE9729A756}"/>
                </a:ext>
              </a:extLst>
            </p:cNvPr>
            <p:cNvSpPr/>
            <p:nvPr/>
          </p:nvSpPr>
          <p:spPr>
            <a:xfrm>
              <a:off x="4909041" y="3433407"/>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1761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2"/>
                                        </p:tgtEl>
                                        <p:attrNameLst>
                                          <p:attrName>fillcolor</p:attrName>
                                        </p:attrNameLst>
                                      </p:cBhvr>
                                      <p:to>
                                        <a:srgbClr val="E8AA8C"/>
                                      </p:to>
                                    </p:animClr>
                                    <p:set>
                                      <p:cBhvr>
                                        <p:cTn id="55" dur="1000" fill="hold"/>
                                        <p:tgtEl>
                                          <p:spTgt spid="2"/>
                                        </p:tgtEl>
                                        <p:attrNameLst>
                                          <p:attrName>fill.type</p:attrName>
                                        </p:attrNameLst>
                                      </p:cBhvr>
                                      <p:to>
                                        <p:strVal val="solid"/>
                                      </p:to>
                                    </p:set>
                                    <p:set>
                                      <p:cBhvr>
                                        <p:cTn id="56" dur="1000" fill="hold"/>
                                        <p:tgtEl>
                                          <p:spTgt spid="2"/>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1000" fill="hold"/>
                                        <p:tgtEl>
                                          <p:spTgt spid="5"/>
                                        </p:tgtEl>
                                        <p:attrNameLst>
                                          <p:attrName>fillcolor</p:attrName>
                                        </p:attrNameLst>
                                      </p:cBhvr>
                                      <p:to>
                                        <a:srgbClr val="E8AA8C"/>
                                      </p:to>
                                    </p:animClr>
                                    <p:set>
                                      <p:cBhvr>
                                        <p:cTn id="59" dur="1000" fill="hold"/>
                                        <p:tgtEl>
                                          <p:spTgt spid="5"/>
                                        </p:tgtEl>
                                        <p:attrNameLst>
                                          <p:attrName>fill.type</p:attrName>
                                        </p:attrNameLst>
                                      </p:cBhvr>
                                      <p:to>
                                        <p:strVal val="solid"/>
                                      </p:to>
                                    </p:set>
                                    <p:set>
                                      <p:cBhvr>
                                        <p:cTn id="60" dur="1000" fill="hold"/>
                                        <p:tgtEl>
                                          <p:spTgt spid="5"/>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7"/>
                                        </p:tgtEl>
                                        <p:attrNameLst>
                                          <p:attrName>fillcolor</p:attrName>
                                        </p:attrNameLst>
                                      </p:cBhvr>
                                      <p:to>
                                        <a:srgbClr val="E8AA8C"/>
                                      </p:to>
                                    </p:animClr>
                                    <p:set>
                                      <p:cBhvr>
                                        <p:cTn id="63" dur="1000" fill="hold"/>
                                        <p:tgtEl>
                                          <p:spTgt spid="7"/>
                                        </p:tgtEl>
                                        <p:attrNameLst>
                                          <p:attrName>fill.type</p:attrName>
                                        </p:attrNameLst>
                                      </p:cBhvr>
                                      <p:to>
                                        <p:strVal val="solid"/>
                                      </p:to>
                                    </p:set>
                                    <p:set>
                                      <p:cBhvr>
                                        <p:cTn id="64" dur="1000" fill="hold"/>
                                        <p:tgtEl>
                                          <p:spTgt spid="7"/>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16"/>
                                        </p:tgtEl>
                                        <p:attrNameLst>
                                          <p:attrName>fillcolor</p:attrName>
                                        </p:attrNameLst>
                                      </p:cBhvr>
                                      <p:to>
                                        <a:srgbClr val="E8AA8C"/>
                                      </p:to>
                                    </p:animClr>
                                    <p:set>
                                      <p:cBhvr>
                                        <p:cTn id="67" dur="1000" fill="hold"/>
                                        <p:tgtEl>
                                          <p:spTgt spid="16"/>
                                        </p:tgtEl>
                                        <p:attrNameLst>
                                          <p:attrName>fill.type</p:attrName>
                                        </p:attrNameLst>
                                      </p:cBhvr>
                                      <p:to>
                                        <p:strVal val="solid"/>
                                      </p:to>
                                    </p:set>
                                    <p:set>
                                      <p:cBhvr>
                                        <p:cTn id="68" dur="1000" fill="hold"/>
                                        <p:tgtEl>
                                          <p:spTgt spid="1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1000" fill="hold"/>
                                        <p:tgtEl>
                                          <p:spTgt spid="26"/>
                                        </p:tgtEl>
                                        <p:attrNameLst>
                                          <p:attrName>fillcolor</p:attrName>
                                        </p:attrNameLst>
                                      </p:cBhvr>
                                      <p:to>
                                        <a:srgbClr val="E8AA8C"/>
                                      </p:to>
                                    </p:animClr>
                                    <p:set>
                                      <p:cBhvr>
                                        <p:cTn id="71" dur="1000" fill="hold"/>
                                        <p:tgtEl>
                                          <p:spTgt spid="26"/>
                                        </p:tgtEl>
                                        <p:attrNameLst>
                                          <p:attrName>fill.type</p:attrName>
                                        </p:attrNameLst>
                                      </p:cBhvr>
                                      <p:to>
                                        <p:strVal val="solid"/>
                                      </p:to>
                                    </p:set>
                                    <p:set>
                                      <p:cBhvr>
                                        <p:cTn id="72" dur="1000" fill="hold"/>
                                        <p:tgtEl>
                                          <p:spTgt spid="2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1000" fill="hold"/>
                                        <p:tgtEl>
                                          <p:spTgt spid="22"/>
                                        </p:tgtEl>
                                        <p:attrNameLst>
                                          <p:attrName>fillcolor</p:attrName>
                                        </p:attrNameLst>
                                      </p:cBhvr>
                                      <p:to>
                                        <a:srgbClr val="E8AA8C"/>
                                      </p:to>
                                    </p:animClr>
                                    <p:set>
                                      <p:cBhvr>
                                        <p:cTn id="75" dur="1000" fill="hold"/>
                                        <p:tgtEl>
                                          <p:spTgt spid="22"/>
                                        </p:tgtEl>
                                        <p:attrNameLst>
                                          <p:attrName>fill.type</p:attrName>
                                        </p:attrNameLst>
                                      </p:cBhvr>
                                      <p:to>
                                        <p:strVal val="solid"/>
                                      </p:to>
                                    </p:set>
                                    <p:set>
                                      <p:cBhvr>
                                        <p:cTn id="76" dur="1000" fill="hold"/>
                                        <p:tgtEl>
                                          <p:spTgt spid="22"/>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1000" fill="hold"/>
                                        <p:tgtEl>
                                          <p:spTgt spid="20"/>
                                        </p:tgtEl>
                                        <p:attrNameLst>
                                          <p:attrName>fillcolor</p:attrName>
                                        </p:attrNameLst>
                                      </p:cBhvr>
                                      <p:to>
                                        <a:srgbClr val="E8AA8C"/>
                                      </p:to>
                                    </p:animClr>
                                    <p:set>
                                      <p:cBhvr>
                                        <p:cTn id="79" dur="1000" fill="hold"/>
                                        <p:tgtEl>
                                          <p:spTgt spid="20"/>
                                        </p:tgtEl>
                                        <p:attrNameLst>
                                          <p:attrName>fill.type</p:attrName>
                                        </p:attrNameLst>
                                      </p:cBhvr>
                                      <p:to>
                                        <p:strVal val="solid"/>
                                      </p:to>
                                    </p:set>
                                    <p:set>
                                      <p:cBhvr>
                                        <p:cTn id="80" dur="1000" fill="hold"/>
                                        <p:tgtEl>
                                          <p:spTgt spid="20"/>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1000" fill="hold"/>
                                        <p:tgtEl>
                                          <p:spTgt spid="17"/>
                                        </p:tgtEl>
                                        <p:attrNameLst>
                                          <p:attrName>fillcolor</p:attrName>
                                        </p:attrNameLst>
                                      </p:cBhvr>
                                      <p:to>
                                        <a:srgbClr val="E8AA8C"/>
                                      </p:to>
                                    </p:animClr>
                                    <p:set>
                                      <p:cBhvr>
                                        <p:cTn id="83" dur="1000" fill="hold"/>
                                        <p:tgtEl>
                                          <p:spTgt spid="17"/>
                                        </p:tgtEl>
                                        <p:attrNameLst>
                                          <p:attrName>fill.type</p:attrName>
                                        </p:attrNameLst>
                                      </p:cBhvr>
                                      <p:to>
                                        <p:strVal val="solid"/>
                                      </p:to>
                                    </p:set>
                                    <p:set>
                                      <p:cBhvr>
                                        <p:cTn id="84" dur="1000" fill="hold"/>
                                        <p:tgtEl>
                                          <p:spTgt spid="17"/>
                                        </p:tgtEl>
                                        <p:attrNameLst>
                                          <p:attrName>fill.on</p:attrName>
                                        </p:attrNameLst>
                                      </p:cBhvr>
                                      <p:to>
                                        <p:strVal val="true"/>
                                      </p:to>
                                    </p:set>
                                  </p:childTnLst>
                                </p:cTn>
                              </p:par>
                              <p:par>
                                <p:cTn id="85" presetID="1"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mph" presetSubtype="2" fill="hold" nodeType="clickEffect">
                                  <p:stCondLst>
                                    <p:cond delay="0"/>
                                  </p:stCondLst>
                                  <p:childTnLst>
                                    <p:animClr clrSpc="rgb" dir="cw">
                                      <p:cBhvr>
                                        <p:cTn id="90" dur="1000" fill="hold"/>
                                        <p:tgtEl>
                                          <p:spTgt spid="19"/>
                                        </p:tgtEl>
                                        <p:attrNameLst>
                                          <p:attrName>fillcolor</p:attrName>
                                        </p:attrNameLst>
                                      </p:cBhvr>
                                      <p:to>
                                        <a:srgbClr val="B9D5F5"/>
                                      </p:to>
                                    </p:animClr>
                                    <p:set>
                                      <p:cBhvr>
                                        <p:cTn id="91" dur="1000" fill="hold"/>
                                        <p:tgtEl>
                                          <p:spTgt spid="19"/>
                                        </p:tgtEl>
                                        <p:attrNameLst>
                                          <p:attrName>fill.type</p:attrName>
                                        </p:attrNameLst>
                                      </p:cBhvr>
                                      <p:to>
                                        <p:strVal val="solid"/>
                                      </p:to>
                                    </p:set>
                                    <p:set>
                                      <p:cBhvr>
                                        <p:cTn id="92" dur="1000" fill="hold"/>
                                        <p:tgtEl>
                                          <p:spTgt spid="19"/>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1000" fill="hold"/>
                                        <p:tgtEl>
                                          <p:spTgt spid="7"/>
                                        </p:tgtEl>
                                        <p:attrNameLst>
                                          <p:attrName>fillcolor</p:attrName>
                                        </p:attrNameLst>
                                      </p:cBhvr>
                                      <p:to>
                                        <a:srgbClr val="B9D5F5"/>
                                      </p:to>
                                    </p:animClr>
                                    <p:set>
                                      <p:cBhvr>
                                        <p:cTn id="95" dur="1000" fill="hold"/>
                                        <p:tgtEl>
                                          <p:spTgt spid="7"/>
                                        </p:tgtEl>
                                        <p:attrNameLst>
                                          <p:attrName>fill.type</p:attrName>
                                        </p:attrNameLst>
                                      </p:cBhvr>
                                      <p:to>
                                        <p:strVal val="solid"/>
                                      </p:to>
                                    </p:set>
                                    <p:set>
                                      <p:cBhvr>
                                        <p:cTn id="96" dur="1000" fill="hold"/>
                                        <p:tgtEl>
                                          <p:spTgt spid="7"/>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1000" fill="hold"/>
                                        <p:tgtEl>
                                          <p:spTgt spid="5"/>
                                        </p:tgtEl>
                                        <p:attrNameLst>
                                          <p:attrName>fillcolor</p:attrName>
                                        </p:attrNameLst>
                                      </p:cBhvr>
                                      <p:to>
                                        <a:srgbClr val="B9D5F5"/>
                                      </p:to>
                                    </p:animClr>
                                    <p:set>
                                      <p:cBhvr>
                                        <p:cTn id="99" dur="1000" fill="hold"/>
                                        <p:tgtEl>
                                          <p:spTgt spid="5"/>
                                        </p:tgtEl>
                                        <p:attrNameLst>
                                          <p:attrName>fill.type</p:attrName>
                                        </p:attrNameLst>
                                      </p:cBhvr>
                                      <p:to>
                                        <p:strVal val="solid"/>
                                      </p:to>
                                    </p:set>
                                    <p:set>
                                      <p:cBhvr>
                                        <p:cTn id="100" dur="1000" fill="hold"/>
                                        <p:tgtEl>
                                          <p:spTgt spid="5"/>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1000" fill="hold"/>
                                        <p:tgtEl>
                                          <p:spTgt spid="18"/>
                                        </p:tgtEl>
                                        <p:attrNameLst>
                                          <p:attrName>fillcolor</p:attrName>
                                        </p:attrNameLst>
                                      </p:cBhvr>
                                      <p:to>
                                        <a:srgbClr val="B9D5F5"/>
                                      </p:to>
                                    </p:animClr>
                                    <p:set>
                                      <p:cBhvr>
                                        <p:cTn id="103" dur="1000" fill="hold"/>
                                        <p:tgtEl>
                                          <p:spTgt spid="18"/>
                                        </p:tgtEl>
                                        <p:attrNameLst>
                                          <p:attrName>fill.type</p:attrName>
                                        </p:attrNameLst>
                                      </p:cBhvr>
                                      <p:to>
                                        <p:strVal val="solid"/>
                                      </p:to>
                                    </p:set>
                                    <p:set>
                                      <p:cBhvr>
                                        <p:cTn id="104" dur="1000" fill="hold"/>
                                        <p:tgtEl>
                                          <p:spTgt spid="18"/>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1000" fill="hold"/>
                                        <p:tgtEl>
                                          <p:spTgt spid="17"/>
                                        </p:tgtEl>
                                        <p:attrNameLst>
                                          <p:attrName>fillcolor</p:attrName>
                                        </p:attrNameLst>
                                      </p:cBhvr>
                                      <p:to>
                                        <a:srgbClr val="B9D5F5"/>
                                      </p:to>
                                    </p:animClr>
                                    <p:set>
                                      <p:cBhvr>
                                        <p:cTn id="107" dur="1000" fill="hold"/>
                                        <p:tgtEl>
                                          <p:spTgt spid="17"/>
                                        </p:tgtEl>
                                        <p:attrNameLst>
                                          <p:attrName>fill.type</p:attrName>
                                        </p:attrNameLst>
                                      </p:cBhvr>
                                      <p:to>
                                        <p:strVal val="solid"/>
                                      </p:to>
                                    </p:set>
                                    <p:set>
                                      <p:cBhvr>
                                        <p:cTn id="108" dur="1000" fill="hold"/>
                                        <p:tgtEl>
                                          <p:spTgt spid="17"/>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1000" fill="hold"/>
                                        <p:tgtEl>
                                          <p:spTgt spid="2"/>
                                        </p:tgtEl>
                                        <p:attrNameLst>
                                          <p:attrName>fillcolor</p:attrName>
                                        </p:attrNameLst>
                                      </p:cBhvr>
                                      <p:to>
                                        <a:srgbClr val="B9D5F5"/>
                                      </p:to>
                                    </p:animClr>
                                    <p:set>
                                      <p:cBhvr>
                                        <p:cTn id="111" dur="1000" fill="hold"/>
                                        <p:tgtEl>
                                          <p:spTgt spid="2"/>
                                        </p:tgtEl>
                                        <p:attrNameLst>
                                          <p:attrName>fill.type</p:attrName>
                                        </p:attrNameLst>
                                      </p:cBhvr>
                                      <p:to>
                                        <p:strVal val="solid"/>
                                      </p:to>
                                    </p:set>
                                    <p:set>
                                      <p:cBhvr>
                                        <p:cTn id="112" dur="1000" fill="hold"/>
                                        <p:tgtEl>
                                          <p:spTgt spid="2"/>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1000" fill="hold"/>
                                        <p:tgtEl>
                                          <p:spTgt spid="20"/>
                                        </p:tgtEl>
                                        <p:attrNameLst>
                                          <p:attrName>fillcolor</p:attrName>
                                        </p:attrNameLst>
                                      </p:cBhvr>
                                      <p:to>
                                        <a:srgbClr val="B9D5F5"/>
                                      </p:to>
                                    </p:animClr>
                                    <p:set>
                                      <p:cBhvr>
                                        <p:cTn id="115" dur="1000" fill="hold"/>
                                        <p:tgtEl>
                                          <p:spTgt spid="20"/>
                                        </p:tgtEl>
                                        <p:attrNameLst>
                                          <p:attrName>fill.type</p:attrName>
                                        </p:attrNameLst>
                                      </p:cBhvr>
                                      <p:to>
                                        <p:strVal val="solid"/>
                                      </p:to>
                                    </p:set>
                                    <p:set>
                                      <p:cBhvr>
                                        <p:cTn id="116" dur="1000" fill="hold"/>
                                        <p:tgtEl>
                                          <p:spTgt spid="20"/>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1000" fill="hold"/>
                                        <p:tgtEl>
                                          <p:spTgt spid="16"/>
                                        </p:tgtEl>
                                        <p:attrNameLst>
                                          <p:attrName>fillcolor</p:attrName>
                                        </p:attrNameLst>
                                      </p:cBhvr>
                                      <p:to>
                                        <a:srgbClr val="B9D5F5"/>
                                      </p:to>
                                    </p:animClr>
                                    <p:set>
                                      <p:cBhvr>
                                        <p:cTn id="119" dur="1000" fill="hold"/>
                                        <p:tgtEl>
                                          <p:spTgt spid="16"/>
                                        </p:tgtEl>
                                        <p:attrNameLst>
                                          <p:attrName>fill.type</p:attrName>
                                        </p:attrNameLst>
                                      </p:cBhvr>
                                      <p:to>
                                        <p:strVal val="solid"/>
                                      </p:to>
                                    </p:set>
                                    <p:set>
                                      <p:cBhvr>
                                        <p:cTn id="120" dur="1000" fill="hold"/>
                                        <p:tgtEl>
                                          <p:spTgt spid="16"/>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1000" fill="hold"/>
                                        <p:tgtEl>
                                          <p:spTgt spid="27"/>
                                        </p:tgtEl>
                                        <p:attrNameLst>
                                          <p:attrName>fillcolor</p:attrName>
                                        </p:attrNameLst>
                                      </p:cBhvr>
                                      <p:to>
                                        <a:srgbClr val="B9D5F5"/>
                                      </p:to>
                                    </p:animClr>
                                    <p:set>
                                      <p:cBhvr>
                                        <p:cTn id="123" dur="1000" fill="hold"/>
                                        <p:tgtEl>
                                          <p:spTgt spid="27"/>
                                        </p:tgtEl>
                                        <p:attrNameLst>
                                          <p:attrName>fill.type</p:attrName>
                                        </p:attrNameLst>
                                      </p:cBhvr>
                                      <p:to>
                                        <p:strVal val="solid"/>
                                      </p:to>
                                    </p:set>
                                    <p:set>
                                      <p:cBhvr>
                                        <p:cTn id="124" dur="1000" fill="hold"/>
                                        <p:tgtEl>
                                          <p:spTgt spid="27"/>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1000" fill="hold"/>
                                        <p:tgtEl>
                                          <p:spTgt spid="26"/>
                                        </p:tgtEl>
                                        <p:attrNameLst>
                                          <p:attrName>fillcolor</p:attrName>
                                        </p:attrNameLst>
                                      </p:cBhvr>
                                      <p:to>
                                        <a:srgbClr val="B9D5F5"/>
                                      </p:to>
                                    </p:animClr>
                                    <p:set>
                                      <p:cBhvr>
                                        <p:cTn id="127" dur="1000" fill="hold"/>
                                        <p:tgtEl>
                                          <p:spTgt spid="26"/>
                                        </p:tgtEl>
                                        <p:attrNameLst>
                                          <p:attrName>fill.type</p:attrName>
                                        </p:attrNameLst>
                                      </p:cBhvr>
                                      <p:to>
                                        <p:strVal val="solid"/>
                                      </p:to>
                                    </p:set>
                                    <p:set>
                                      <p:cBhvr>
                                        <p:cTn id="128" dur="1000" fill="hold"/>
                                        <p:tgtEl>
                                          <p:spTgt spid="26"/>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1000" fill="hold"/>
                                        <p:tgtEl>
                                          <p:spTgt spid="22"/>
                                        </p:tgtEl>
                                        <p:attrNameLst>
                                          <p:attrName>fillcolor</p:attrName>
                                        </p:attrNameLst>
                                      </p:cBhvr>
                                      <p:to>
                                        <a:srgbClr val="B9D5F5"/>
                                      </p:to>
                                    </p:animClr>
                                    <p:set>
                                      <p:cBhvr>
                                        <p:cTn id="131" dur="1000" fill="hold"/>
                                        <p:tgtEl>
                                          <p:spTgt spid="22"/>
                                        </p:tgtEl>
                                        <p:attrNameLst>
                                          <p:attrName>fill.type</p:attrName>
                                        </p:attrNameLst>
                                      </p:cBhvr>
                                      <p:to>
                                        <p:strVal val="solid"/>
                                      </p:to>
                                    </p:set>
                                    <p:set>
                                      <p:cBhvr>
                                        <p:cTn id="132" dur="1000" fill="hold"/>
                                        <p:tgtEl>
                                          <p:spTgt spid="22"/>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1000" fill="hold"/>
                                        <p:tgtEl>
                                          <p:spTgt spid="28"/>
                                        </p:tgtEl>
                                        <p:attrNameLst>
                                          <p:attrName>fillcolor</p:attrName>
                                        </p:attrNameLst>
                                      </p:cBhvr>
                                      <p:to>
                                        <a:srgbClr val="B9D5F5"/>
                                      </p:to>
                                    </p:animClr>
                                    <p:set>
                                      <p:cBhvr>
                                        <p:cTn id="135" dur="1000" fill="hold"/>
                                        <p:tgtEl>
                                          <p:spTgt spid="28"/>
                                        </p:tgtEl>
                                        <p:attrNameLst>
                                          <p:attrName>fill.type</p:attrName>
                                        </p:attrNameLst>
                                      </p:cBhvr>
                                      <p:to>
                                        <p:strVal val="solid"/>
                                      </p:to>
                                    </p:set>
                                    <p:set>
                                      <p:cBhvr>
                                        <p:cTn id="136" dur="1000" fill="hold"/>
                                        <p:tgtEl>
                                          <p:spTgt spid="28"/>
                                        </p:tgtEl>
                                        <p:attrNameLst>
                                          <p:attrName>fill.on</p:attrName>
                                        </p:attrNameLst>
                                      </p:cBhvr>
                                      <p:to>
                                        <p:strVal val="true"/>
                                      </p:to>
                                    </p:set>
                                  </p:childTnLst>
                                </p:cTn>
                              </p:par>
                              <p:par>
                                <p:cTn id="137" presetID="1" presetClass="entr" presetSubtype="0" fill="hold" nodeType="withEffect">
                                  <p:stCondLst>
                                    <p:cond delay="0"/>
                                  </p:stCondLst>
                                  <p:childTnLst>
                                    <p:set>
                                      <p:cBhvr>
                                        <p:cTn id="138" dur="1" fill="hold">
                                          <p:stCondLst>
                                            <p:cond delay="0"/>
                                          </p:stCondLst>
                                        </p:cTn>
                                        <p:tgtEl>
                                          <p:spTgt spid="57"/>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5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61"/>
                                        </p:tgtEl>
                                        <p:attrNameLst>
                                          <p:attrName>style.visibility</p:attrName>
                                        </p:attrNameLst>
                                      </p:cBhvr>
                                      <p:to>
                                        <p:strVal val="visible"/>
                                      </p:to>
                                    </p:set>
                                  </p:childTnLst>
                                </p:cTn>
                              </p:par>
                              <p:par>
                                <p:cTn id="145" presetID="1" presetClass="emph" presetSubtype="2" fill="hold" nodeType="withEffect">
                                  <p:stCondLst>
                                    <p:cond delay="0"/>
                                  </p:stCondLst>
                                  <p:childTnLst>
                                    <p:animClr clrSpc="rgb" dir="cw">
                                      <p:cBhvr>
                                        <p:cTn id="146" dur="1000" fill="hold"/>
                                        <p:tgtEl>
                                          <p:spTgt spid="2"/>
                                        </p:tgtEl>
                                        <p:attrNameLst>
                                          <p:attrName>fillcolor</p:attrName>
                                        </p:attrNameLst>
                                      </p:cBhvr>
                                      <p:to>
                                        <a:srgbClr val="B9D5F5"/>
                                      </p:to>
                                    </p:animClr>
                                    <p:set>
                                      <p:cBhvr>
                                        <p:cTn id="147" dur="1000" fill="hold"/>
                                        <p:tgtEl>
                                          <p:spTgt spid="2"/>
                                        </p:tgtEl>
                                        <p:attrNameLst>
                                          <p:attrName>fill.type</p:attrName>
                                        </p:attrNameLst>
                                      </p:cBhvr>
                                      <p:to>
                                        <p:strVal val="solid"/>
                                      </p:to>
                                    </p:set>
                                    <p:set>
                                      <p:cBhvr>
                                        <p:cTn id="148" dur="1000" fill="hold"/>
                                        <p:tgtEl>
                                          <p:spTgt spid="2"/>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1000" fill="hold"/>
                                        <p:tgtEl>
                                          <p:spTgt spid="5"/>
                                        </p:tgtEl>
                                        <p:attrNameLst>
                                          <p:attrName>fillcolor</p:attrName>
                                        </p:attrNameLst>
                                      </p:cBhvr>
                                      <p:to>
                                        <a:srgbClr val="B9D5F5"/>
                                      </p:to>
                                    </p:animClr>
                                    <p:set>
                                      <p:cBhvr>
                                        <p:cTn id="151" dur="1000" fill="hold"/>
                                        <p:tgtEl>
                                          <p:spTgt spid="5"/>
                                        </p:tgtEl>
                                        <p:attrNameLst>
                                          <p:attrName>fill.type</p:attrName>
                                        </p:attrNameLst>
                                      </p:cBhvr>
                                      <p:to>
                                        <p:strVal val="solid"/>
                                      </p:to>
                                    </p:set>
                                    <p:set>
                                      <p:cBhvr>
                                        <p:cTn id="152" dur="1000" fill="hold"/>
                                        <p:tgtEl>
                                          <p:spTgt spid="5"/>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1000" fill="hold"/>
                                        <p:tgtEl>
                                          <p:spTgt spid="17"/>
                                        </p:tgtEl>
                                        <p:attrNameLst>
                                          <p:attrName>fillcolor</p:attrName>
                                        </p:attrNameLst>
                                      </p:cBhvr>
                                      <p:to>
                                        <a:srgbClr val="B9D5F5"/>
                                      </p:to>
                                    </p:animClr>
                                    <p:set>
                                      <p:cBhvr>
                                        <p:cTn id="155" dur="1000" fill="hold"/>
                                        <p:tgtEl>
                                          <p:spTgt spid="17"/>
                                        </p:tgtEl>
                                        <p:attrNameLst>
                                          <p:attrName>fill.type</p:attrName>
                                        </p:attrNameLst>
                                      </p:cBhvr>
                                      <p:to>
                                        <p:strVal val="solid"/>
                                      </p:to>
                                    </p:set>
                                    <p:set>
                                      <p:cBhvr>
                                        <p:cTn id="156" dur="1000" fill="hold"/>
                                        <p:tgtEl>
                                          <p:spTgt spid="17"/>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1000" fill="hold"/>
                                        <p:tgtEl>
                                          <p:spTgt spid="18"/>
                                        </p:tgtEl>
                                        <p:attrNameLst>
                                          <p:attrName>fillcolor</p:attrName>
                                        </p:attrNameLst>
                                      </p:cBhvr>
                                      <p:to>
                                        <a:srgbClr val="B9D5F5"/>
                                      </p:to>
                                    </p:animClr>
                                    <p:set>
                                      <p:cBhvr>
                                        <p:cTn id="159" dur="1000" fill="hold"/>
                                        <p:tgtEl>
                                          <p:spTgt spid="18"/>
                                        </p:tgtEl>
                                        <p:attrNameLst>
                                          <p:attrName>fill.type</p:attrName>
                                        </p:attrNameLst>
                                      </p:cBhvr>
                                      <p:to>
                                        <p:strVal val="solid"/>
                                      </p:to>
                                    </p:set>
                                    <p:set>
                                      <p:cBhvr>
                                        <p:cTn id="160" dur="1000" fill="hold"/>
                                        <p:tgtEl>
                                          <p:spTgt spid="18"/>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1000" fill="hold"/>
                                        <p:tgtEl>
                                          <p:spTgt spid="7"/>
                                        </p:tgtEl>
                                        <p:attrNameLst>
                                          <p:attrName>fillcolor</p:attrName>
                                        </p:attrNameLst>
                                      </p:cBhvr>
                                      <p:to>
                                        <a:srgbClr val="E8AA8C"/>
                                      </p:to>
                                    </p:animClr>
                                    <p:set>
                                      <p:cBhvr>
                                        <p:cTn id="163" dur="1000" fill="hold"/>
                                        <p:tgtEl>
                                          <p:spTgt spid="7"/>
                                        </p:tgtEl>
                                        <p:attrNameLst>
                                          <p:attrName>fill.type</p:attrName>
                                        </p:attrNameLst>
                                      </p:cBhvr>
                                      <p:to>
                                        <p:strVal val="solid"/>
                                      </p:to>
                                    </p:set>
                                    <p:set>
                                      <p:cBhvr>
                                        <p:cTn id="164" dur="1000" fill="hold"/>
                                        <p:tgtEl>
                                          <p:spTgt spid="7"/>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1000" fill="hold"/>
                                        <p:tgtEl>
                                          <p:spTgt spid="16"/>
                                        </p:tgtEl>
                                        <p:attrNameLst>
                                          <p:attrName>fillcolor</p:attrName>
                                        </p:attrNameLst>
                                      </p:cBhvr>
                                      <p:to>
                                        <a:srgbClr val="E8AA8C"/>
                                      </p:to>
                                    </p:animClr>
                                    <p:set>
                                      <p:cBhvr>
                                        <p:cTn id="167" dur="1000" fill="hold"/>
                                        <p:tgtEl>
                                          <p:spTgt spid="16"/>
                                        </p:tgtEl>
                                        <p:attrNameLst>
                                          <p:attrName>fill.type</p:attrName>
                                        </p:attrNameLst>
                                      </p:cBhvr>
                                      <p:to>
                                        <p:strVal val="solid"/>
                                      </p:to>
                                    </p:set>
                                    <p:set>
                                      <p:cBhvr>
                                        <p:cTn id="168" dur="1000" fill="hold"/>
                                        <p:tgtEl>
                                          <p:spTgt spid="16"/>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1000" fill="hold"/>
                                        <p:tgtEl>
                                          <p:spTgt spid="26"/>
                                        </p:tgtEl>
                                        <p:attrNameLst>
                                          <p:attrName>fillcolor</p:attrName>
                                        </p:attrNameLst>
                                      </p:cBhvr>
                                      <p:to>
                                        <a:srgbClr val="E8AA8C"/>
                                      </p:to>
                                    </p:animClr>
                                    <p:set>
                                      <p:cBhvr>
                                        <p:cTn id="171" dur="1000" fill="hold"/>
                                        <p:tgtEl>
                                          <p:spTgt spid="26"/>
                                        </p:tgtEl>
                                        <p:attrNameLst>
                                          <p:attrName>fill.type</p:attrName>
                                        </p:attrNameLst>
                                      </p:cBhvr>
                                      <p:to>
                                        <p:strVal val="solid"/>
                                      </p:to>
                                    </p:set>
                                    <p:set>
                                      <p:cBhvr>
                                        <p:cTn id="172" dur="1000" fill="hold"/>
                                        <p:tgtEl>
                                          <p:spTgt spid="26"/>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1000" fill="hold"/>
                                        <p:tgtEl>
                                          <p:spTgt spid="19"/>
                                        </p:tgtEl>
                                        <p:attrNameLst>
                                          <p:attrName>fillcolor</p:attrName>
                                        </p:attrNameLst>
                                      </p:cBhvr>
                                      <p:to>
                                        <a:srgbClr val="E8AA8C"/>
                                      </p:to>
                                    </p:animClr>
                                    <p:set>
                                      <p:cBhvr>
                                        <p:cTn id="175" dur="1000" fill="hold"/>
                                        <p:tgtEl>
                                          <p:spTgt spid="19"/>
                                        </p:tgtEl>
                                        <p:attrNameLst>
                                          <p:attrName>fill.type</p:attrName>
                                        </p:attrNameLst>
                                      </p:cBhvr>
                                      <p:to>
                                        <p:strVal val="solid"/>
                                      </p:to>
                                    </p:set>
                                    <p:set>
                                      <p:cBhvr>
                                        <p:cTn id="176" dur="1000" fill="hold"/>
                                        <p:tgtEl>
                                          <p:spTgt spid="19"/>
                                        </p:tgtEl>
                                        <p:attrNameLst>
                                          <p:attrName>fill.on</p:attrName>
                                        </p:attrNameLst>
                                      </p:cBhvr>
                                      <p:to>
                                        <p:strVal val="true"/>
                                      </p:to>
                                    </p:set>
                                  </p:childTnLst>
                                </p:cTn>
                              </p:par>
                              <p:par>
                                <p:cTn id="177" presetID="1" presetClass="exit" presetSubtype="0" fill="hold" nodeType="withEffect">
                                  <p:stCondLst>
                                    <p:cond delay="0"/>
                                  </p:stCondLst>
                                  <p:childTnLst>
                                    <p:set>
                                      <p:cBhvr>
                                        <p:cTn id="178" dur="1" fill="hold">
                                          <p:stCondLst>
                                            <p:cond delay="0"/>
                                          </p:stCondLst>
                                        </p:cTn>
                                        <p:tgtEl>
                                          <p:spTgt spid="57"/>
                                        </p:tgtEl>
                                        <p:attrNameLst>
                                          <p:attrName>style.visibility</p:attrName>
                                        </p:attrNameLst>
                                      </p:cBhvr>
                                      <p:to>
                                        <p:strVal val="hidden"/>
                                      </p:to>
                                    </p:set>
                                  </p:childTnLst>
                                </p:cTn>
                              </p:par>
                              <p:par>
                                <p:cTn id="179" presetID="1" presetClass="emph" presetSubtype="2" fill="hold" nodeType="withEffect">
                                  <p:stCondLst>
                                    <p:cond delay="0"/>
                                  </p:stCondLst>
                                  <p:childTnLst>
                                    <p:animClr clrSpc="rgb" dir="cw">
                                      <p:cBhvr>
                                        <p:cTn id="180" dur="1000" fill="hold"/>
                                        <p:tgtEl>
                                          <p:spTgt spid="22"/>
                                        </p:tgtEl>
                                        <p:attrNameLst>
                                          <p:attrName>fillcolor</p:attrName>
                                        </p:attrNameLst>
                                      </p:cBhvr>
                                      <p:to>
                                        <a:schemeClr val="bg1"/>
                                      </p:to>
                                    </p:animClr>
                                    <p:set>
                                      <p:cBhvr>
                                        <p:cTn id="181" dur="1000" fill="hold"/>
                                        <p:tgtEl>
                                          <p:spTgt spid="22"/>
                                        </p:tgtEl>
                                        <p:attrNameLst>
                                          <p:attrName>fill.type</p:attrName>
                                        </p:attrNameLst>
                                      </p:cBhvr>
                                      <p:to>
                                        <p:strVal val="solid"/>
                                      </p:to>
                                    </p:set>
                                    <p:set>
                                      <p:cBhvr>
                                        <p:cTn id="182" dur="1000" fill="hold"/>
                                        <p:tgtEl>
                                          <p:spTgt spid="22"/>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1000" fill="hold"/>
                                        <p:tgtEl>
                                          <p:spTgt spid="28"/>
                                        </p:tgtEl>
                                        <p:attrNameLst>
                                          <p:attrName>fillcolor</p:attrName>
                                        </p:attrNameLst>
                                      </p:cBhvr>
                                      <p:to>
                                        <a:schemeClr val="bg1"/>
                                      </p:to>
                                    </p:animClr>
                                    <p:set>
                                      <p:cBhvr>
                                        <p:cTn id="185" dur="1000" fill="hold"/>
                                        <p:tgtEl>
                                          <p:spTgt spid="28"/>
                                        </p:tgtEl>
                                        <p:attrNameLst>
                                          <p:attrName>fill.type</p:attrName>
                                        </p:attrNameLst>
                                      </p:cBhvr>
                                      <p:to>
                                        <p:strVal val="solid"/>
                                      </p:to>
                                    </p:set>
                                    <p:set>
                                      <p:cBhvr>
                                        <p:cTn id="186" dur="1000" fill="hold"/>
                                        <p:tgtEl>
                                          <p:spTgt spid="28"/>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1000" fill="hold"/>
                                        <p:tgtEl>
                                          <p:spTgt spid="27"/>
                                        </p:tgtEl>
                                        <p:attrNameLst>
                                          <p:attrName>fillcolor</p:attrName>
                                        </p:attrNameLst>
                                      </p:cBhvr>
                                      <p:to>
                                        <a:schemeClr val="bg1"/>
                                      </p:to>
                                    </p:animClr>
                                    <p:set>
                                      <p:cBhvr>
                                        <p:cTn id="189" dur="1000" fill="hold"/>
                                        <p:tgtEl>
                                          <p:spTgt spid="27"/>
                                        </p:tgtEl>
                                        <p:attrNameLst>
                                          <p:attrName>fill.type</p:attrName>
                                        </p:attrNameLst>
                                      </p:cBhvr>
                                      <p:to>
                                        <p:strVal val="solid"/>
                                      </p:to>
                                    </p:set>
                                    <p:set>
                                      <p:cBhvr>
                                        <p:cTn id="190" dur="1000" fill="hold"/>
                                        <p:tgtEl>
                                          <p:spTgt spid="27"/>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1000" fill="hold"/>
                                        <p:tgtEl>
                                          <p:spTgt spid="20"/>
                                        </p:tgtEl>
                                        <p:attrNameLst>
                                          <p:attrName>fillcolor</p:attrName>
                                        </p:attrNameLst>
                                      </p:cBhvr>
                                      <p:to>
                                        <a:schemeClr val="bg1"/>
                                      </p:to>
                                    </p:animClr>
                                    <p:set>
                                      <p:cBhvr>
                                        <p:cTn id="193" dur="1000" fill="hold"/>
                                        <p:tgtEl>
                                          <p:spTgt spid="20"/>
                                        </p:tgtEl>
                                        <p:attrNameLst>
                                          <p:attrName>fill.type</p:attrName>
                                        </p:attrNameLst>
                                      </p:cBhvr>
                                      <p:to>
                                        <p:strVal val="solid"/>
                                      </p:to>
                                    </p:set>
                                    <p:set>
                                      <p:cBhvr>
                                        <p:cTn id="194" dur="1000" fill="hold"/>
                                        <p:tgtEl>
                                          <p:spTgt spid="20"/>
                                        </p:tgtEl>
                                        <p:attrNameLst>
                                          <p:attrName>fill.on</p:attrName>
                                        </p:attrNameLst>
                                      </p:cBhvr>
                                      <p:to>
                                        <p:strVal val="tru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2BEB411-2D18-DFD8-3617-58CAE5340293}"/>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5E7D3D2C-D76D-2859-DFDC-78C4B2D40BEE}"/>
              </a:ext>
            </a:extLst>
          </p:cNvPr>
          <p:cNvSpPr/>
          <p:nvPr/>
        </p:nvSpPr>
        <p:spPr>
          <a:xfrm>
            <a:off x="4324696" y="2604391"/>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oogle Shape;149;p18">
            <a:extLst>
              <a:ext uri="{FF2B5EF4-FFF2-40B4-BE49-F238E27FC236}">
                <a16:creationId xmlns:a16="http://schemas.microsoft.com/office/drawing/2014/main" id="{A760D98B-59AE-C227-FBF6-A1FDEDC7ACB4}"/>
              </a:ext>
            </a:extLst>
          </p:cNvPr>
          <p:cNvGrpSpPr/>
          <p:nvPr/>
        </p:nvGrpSpPr>
        <p:grpSpPr>
          <a:xfrm>
            <a:off x="1183677" y="2453634"/>
            <a:ext cx="3897566" cy="943596"/>
            <a:chOff x="9297725" y="1188185"/>
            <a:chExt cx="1400692" cy="176383"/>
          </a:xfrm>
        </p:grpSpPr>
        <p:cxnSp>
          <p:nvCxnSpPr>
            <p:cNvPr id="150" name="Google Shape;150;p18">
              <a:extLst>
                <a:ext uri="{FF2B5EF4-FFF2-40B4-BE49-F238E27FC236}">
                  <a16:creationId xmlns:a16="http://schemas.microsoft.com/office/drawing/2014/main" id="{5A7E1190-8346-79D3-143C-C5952652E40C}"/>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a:extLst>
                <a:ext uri="{FF2B5EF4-FFF2-40B4-BE49-F238E27FC236}">
                  <a16:creationId xmlns:a16="http://schemas.microsoft.com/office/drawing/2014/main" id="{E1D66CC7-F0BC-48D1-E9B4-C22510F521E6}"/>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a:extLst>
                <a:ext uri="{FF2B5EF4-FFF2-40B4-BE49-F238E27FC236}">
                  <a16:creationId xmlns:a16="http://schemas.microsoft.com/office/drawing/2014/main" id="{B4CA0A15-EB6A-8287-F15A-E09BF6D7CD5E}"/>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a:extLst>
              <a:ext uri="{FF2B5EF4-FFF2-40B4-BE49-F238E27FC236}">
                <a16:creationId xmlns:a16="http://schemas.microsoft.com/office/drawing/2014/main" id="{C004184C-6FD0-8C57-599F-92B3E0781155}"/>
              </a:ext>
            </a:extLst>
          </p:cNvPr>
          <p:cNvPicPr preferRelativeResize="0"/>
          <p:nvPr/>
        </p:nvPicPr>
        <p:blipFill>
          <a:blip r:embed="rId4">
            <a:alphaModFix/>
          </a:blip>
          <a:stretch>
            <a:fillRect/>
          </a:stretch>
        </p:blipFill>
        <p:spPr>
          <a:xfrm>
            <a:off x="6024747" y="2279759"/>
            <a:ext cx="1371600" cy="1371600"/>
          </a:xfrm>
          <a:prstGeom prst="rect">
            <a:avLst/>
          </a:prstGeom>
          <a:noFill/>
          <a:ln>
            <a:noFill/>
          </a:ln>
        </p:spPr>
      </p:pic>
      <p:sp>
        <p:nvSpPr>
          <p:cNvPr id="158" name="Google Shape;158;p18">
            <a:extLst>
              <a:ext uri="{FF2B5EF4-FFF2-40B4-BE49-F238E27FC236}">
                <a16:creationId xmlns:a16="http://schemas.microsoft.com/office/drawing/2014/main" id="{E585C355-C4AE-72C2-0DA0-ABEF432412BD}"/>
              </a:ext>
            </a:extLst>
          </p:cNvPr>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t>Why is data center scheduling hard?</a:t>
            </a:r>
            <a:endParaRPr sz="3600" dirty="0"/>
          </a:p>
        </p:txBody>
      </p:sp>
      <p:sp>
        <p:nvSpPr>
          <p:cNvPr id="159" name="Google Shape;159;p18">
            <a:extLst>
              <a:ext uri="{FF2B5EF4-FFF2-40B4-BE49-F238E27FC236}">
                <a16:creationId xmlns:a16="http://schemas.microsoft.com/office/drawing/2014/main" id="{944547DA-3AA1-1F51-340A-C98F43514AA4}"/>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grpSp>
        <p:nvGrpSpPr>
          <p:cNvPr id="6" name="Group 5">
            <a:extLst>
              <a:ext uri="{FF2B5EF4-FFF2-40B4-BE49-F238E27FC236}">
                <a16:creationId xmlns:a16="http://schemas.microsoft.com/office/drawing/2014/main" id="{FC71B56B-D9DD-04A5-911A-930C807550D6}"/>
              </a:ext>
            </a:extLst>
          </p:cNvPr>
          <p:cNvGrpSpPr/>
          <p:nvPr/>
        </p:nvGrpSpPr>
        <p:grpSpPr>
          <a:xfrm>
            <a:off x="381000" y="2604390"/>
            <a:ext cx="1406594" cy="461635"/>
            <a:chOff x="5067835" y="3142867"/>
            <a:chExt cx="1406594" cy="461635"/>
          </a:xfrm>
        </p:grpSpPr>
        <p:cxnSp>
          <p:nvCxnSpPr>
            <p:cNvPr id="3" name="Straight Arrow Connector 2">
              <a:extLst>
                <a:ext uri="{FF2B5EF4-FFF2-40B4-BE49-F238E27FC236}">
                  <a16:creationId xmlns:a16="http://schemas.microsoft.com/office/drawing/2014/main" id="{0B014A7E-903A-A5F4-176A-D59029A7A75A}"/>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B8FAD5A0-63BC-F085-DD25-734565F4817C}"/>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pic>
        <p:nvPicPr>
          <p:cNvPr id="2" name="Picture 2" descr="Cpu - Free electronics icons">
            <a:extLst>
              <a:ext uri="{FF2B5EF4-FFF2-40B4-BE49-F238E27FC236}">
                <a16:creationId xmlns:a16="http://schemas.microsoft.com/office/drawing/2014/main" id="{2549C402-9726-B435-84F3-F433DD2CA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468"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u - Free electronics icons">
            <a:extLst>
              <a:ext uri="{FF2B5EF4-FFF2-40B4-BE49-F238E27FC236}">
                <a16:creationId xmlns:a16="http://schemas.microsoft.com/office/drawing/2014/main" id="{4B7EB18F-0445-9A1A-02D0-F5D65131EA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4412"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u - Free electronics icons">
            <a:extLst>
              <a:ext uri="{FF2B5EF4-FFF2-40B4-BE49-F238E27FC236}">
                <a16:creationId xmlns:a16="http://schemas.microsoft.com/office/drawing/2014/main" id="{B99EFD50-9813-85C2-22F4-073C773130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356"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pu - Free electronics icons">
            <a:extLst>
              <a:ext uri="{FF2B5EF4-FFF2-40B4-BE49-F238E27FC236}">
                <a16:creationId xmlns:a16="http://schemas.microsoft.com/office/drawing/2014/main" id="{978B4F93-EBB1-9385-D785-2F46B36B6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300"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am Memory icon in SVG, PNG formats">
            <a:extLst>
              <a:ext uri="{FF2B5EF4-FFF2-40B4-BE49-F238E27FC236}">
                <a16:creationId xmlns:a16="http://schemas.microsoft.com/office/drawing/2014/main" id="{5E6C75B8-69F2-6C38-A498-1902457970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47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am Memory icon in SVG, PNG formats">
            <a:extLst>
              <a:ext uri="{FF2B5EF4-FFF2-40B4-BE49-F238E27FC236}">
                <a16:creationId xmlns:a16="http://schemas.microsoft.com/office/drawing/2014/main" id="{80D0C4A1-0926-93ED-DE59-79BF226C83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81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am Memory icon in SVG, PNG formats">
            <a:extLst>
              <a:ext uri="{FF2B5EF4-FFF2-40B4-BE49-F238E27FC236}">
                <a16:creationId xmlns:a16="http://schemas.microsoft.com/office/drawing/2014/main" id="{ECC01C9E-3901-DE68-6946-1030CBA57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915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am Memory icon in SVG, PNG formats">
            <a:extLst>
              <a:ext uri="{FF2B5EF4-FFF2-40B4-BE49-F238E27FC236}">
                <a16:creationId xmlns:a16="http://schemas.microsoft.com/office/drawing/2014/main" id="{88D2EE9A-A059-923A-C59C-87AB571D2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490"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F0A906B-AA8F-655E-5AEF-7B657D82E398}"/>
              </a:ext>
            </a:extLst>
          </p:cNvPr>
          <p:cNvGrpSpPr/>
          <p:nvPr/>
        </p:nvGrpSpPr>
        <p:grpSpPr>
          <a:xfrm>
            <a:off x="2084842" y="1685637"/>
            <a:ext cx="5768776" cy="617375"/>
            <a:chOff x="3164979" y="1818326"/>
            <a:chExt cx="5768776" cy="617375"/>
          </a:xfrm>
        </p:grpSpPr>
        <p:sp>
          <p:nvSpPr>
            <p:cNvPr id="15" name="Right Brace 14">
              <a:extLst>
                <a:ext uri="{FF2B5EF4-FFF2-40B4-BE49-F238E27FC236}">
                  <a16:creationId xmlns:a16="http://schemas.microsoft.com/office/drawing/2014/main" id="{6E095C15-E961-725C-90AD-AAD138B44D24}"/>
                </a:ext>
              </a:extLst>
            </p:cNvPr>
            <p:cNvSpPr/>
            <p:nvPr/>
          </p:nvSpPr>
          <p:spPr>
            <a:xfrm rot="16200000">
              <a:off x="5936641" y="-561413"/>
              <a:ext cx="225452" cy="5768776"/>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Google Shape;148;p18">
                  <a:extLst>
                    <a:ext uri="{FF2B5EF4-FFF2-40B4-BE49-F238E27FC236}">
                      <a16:creationId xmlns:a16="http://schemas.microsoft.com/office/drawing/2014/main" id="{300D6E62-9067-5692-434F-DFE4C2E21089}"/>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dirty="0">
                    <a:solidFill>
                      <a:schemeClr val="dk1"/>
                    </a:solidFill>
                    <a:latin typeface="Cabin"/>
                    <a:ea typeface="Cabin"/>
                    <a:cs typeface="Cabin"/>
                    <a:sym typeface="Cabin"/>
                  </a:endParaRPr>
                </a:p>
              </p:txBody>
            </p:sp>
          </mc:Choice>
          <mc:Fallback xmlns="">
            <p:sp>
              <p:nvSpPr>
                <p:cNvPr id="49" name="Google Shape;148;p18">
                  <a:extLst>
                    <a:ext uri="{FF2B5EF4-FFF2-40B4-BE49-F238E27FC236}">
                      <a16:creationId xmlns:a16="http://schemas.microsoft.com/office/drawing/2014/main" id="{29DE3475-6D95-A3AC-7F0C-B30FC2CD0F15}"/>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11"/>
                  <a:stretch>
                    <a:fillRect l="-2374" b="-9211"/>
                  </a:stretch>
                </a:blipFill>
                <a:ln>
                  <a:noFill/>
                </a:ln>
              </p:spPr>
              <p:txBody>
                <a:bodyPr/>
                <a:lstStyle/>
                <a:p>
                  <a:r>
                    <a:rPr lang="en-US">
                      <a:noFill/>
                    </a:rPr>
                    <a:t> </a:t>
                  </a:r>
                </a:p>
              </p:txBody>
            </p:sp>
          </mc:Fallback>
        </mc:AlternateContent>
      </p:grpSp>
      <p:pic>
        <p:nvPicPr>
          <p:cNvPr id="26" name="Picture 2" descr="Cpu - Free electronics icons">
            <a:extLst>
              <a:ext uri="{FF2B5EF4-FFF2-40B4-BE49-F238E27FC236}">
                <a16:creationId xmlns:a16="http://schemas.microsoft.com/office/drawing/2014/main" id="{F2D5C80C-2E6E-81A8-363B-DA4E52BC2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243"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am Memory icon in SVG, PNG formats">
            <a:extLst>
              <a:ext uri="{FF2B5EF4-FFF2-40B4-BE49-F238E27FC236}">
                <a16:creationId xmlns:a16="http://schemas.microsoft.com/office/drawing/2014/main" id="{04E035E6-7FF3-298C-C26E-3B3406052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5831"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882685AC-2622-98A6-3582-DFA2794EFDD9}"/>
              </a:ext>
            </a:extLst>
          </p:cNvPr>
          <p:cNvGrpSpPr/>
          <p:nvPr/>
        </p:nvGrpSpPr>
        <p:grpSpPr>
          <a:xfrm>
            <a:off x="8485359" y="1279583"/>
            <a:ext cx="3532909" cy="1174051"/>
            <a:chOff x="8337141" y="1279583"/>
            <a:chExt cx="3532909" cy="1174051"/>
          </a:xfrm>
        </p:grpSpPr>
        <p:sp>
          <p:nvSpPr>
            <p:cNvPr id="13" name="Rounded Rectangle 12">
              <a:extLst>
                <a:ext uri="{FF2B5EF4-FFF2-40B4-BE49-F238E27FC236}">
                  <a16:creationId xmlns:a16="http://schemas.microsoft.com/office/drawing/2014/main" id="{C159B5AC-DB54-83DA-646F-E9E40D58E75C}"/>
                </a:ext>
              </a:extLst>
            </p:cNvPr>
            <p:cNvSpPr/>
            <p:nvPr/>
          </p:nvSpPr>
          <p:spPr>
            <a:xfrm>
              <a:off x="8337141" y="1279583"/>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61;p18">
              <a:extLst>
                <a:ext uri="{FF2B5EF4-FFF2-40B4-BE49-F238E27FC236}">
                  <a16:creationId xmlns:a16="http://schemas.microsoft.com/office/drawing/2014/main" id="{21541AC9-1ADC-8841-FD04-DAB01360B24C}"/>
                </a:ext>
              </a:extLst>
            </p:cNvPr>
            <p:cNvSpPr/>
            <p:nvPr/>
          </p:nvSpPr>
          <p:spPr>
            <a:xfrm>
              <a:off x="8779007" y="164757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 name="Picture 2" descr="Cpu - Free electronics icons">
              <a:extLst>
                <a:ext uri="{FF2B5EF4-FFF2-40B4-BE49-F238E27FC236}">
                  <a16:creationId xmlns:a16="http://schemas.microsoft.com/office/drawing/2014/main" id="{8C85EC9C-AE66-99FA-1339-FB756D9A8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298"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m Memory icon in SVG, PNG formats">
              <a:extLst>
                <a:ext uri="{FF2B5EF4-FFF2-40B4-BE49-F238E27FC236}">
                  <a16:creationId xmlns:a16="http://schemas.microsoft.com/office/drawing/2014/main" id="{3658A4CC-FDD8-ABBE-F81B-7FF0AABA4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5298" y="189416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u - Free electronics icons">
              <a:extLst>
                <a:ext uri="{FF2B5EF4-FFF2-40B4-BE49-F238E27FC236}">
                  <a16:creationId xmlns:a16="http://schemas.microsoft.com/office/drawing/2014/main" id="{3A3B1374-3DC1-14A2-2C11-F3ABAAB2B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5371"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am Memory icon in SVG, PNG formats">
              <a:extLst>
                <a:ext uri="{FF2B5EF4-FFF2-40B4-BE49-F238E27FC236}">
                  <a16:creationId xmlns:a16="http://schemas.microsoft.com/office/drawing/2014/main" id="{8FCB312A-EAB3-1041-AFF5-057D999A46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4187" y="1894161"/>
              <a:ext cx="485452" cy="4854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D9E19255-E73F-678B-3502-A13B02B36560}"/>
              </a:ext>
            </a:extLst>
          </p:cNvPr>
          <p:cNvGrpSpPr/>
          <p:nvPr/>
        </p:nvGrpSpPr>
        <p:grpSpPr>
          <a:xfrm>
            <a:off x="8485359" y="2657261"/>
            <a:ext cx="3532909" cy="1174051"/>
            <a:chOff x="8295576" y="3927266"/>
            <a:chExt cx="3532909" cy="1174051"/>
          </a:xfrm>
        </p:grpSpPr>
        <p:sp>
          <p:nvSpPr>
            <p:cNvPr id="38" name="Rounded Rectangle 37">
              <a:extLst>
                <a:ext uri="{FF2B5EF4-FFF2-40B4-BE49-F238E27FC236}">
                  <a16:creationId xmlns:a16="http://schemas.microsoft.com/office/drawing/2014/main" id="{A767E64C-6E1C-A10B-0692-B69821B481DA}"/>
                </a:ext>
              </a:extLst>
            </p:cNvPr>
            <p:cNvSpPr/>
            <p:nvPr/>
          </p:nvSpPr>
          <p:spPr>
            <a:xfrm>
              <a:off x="8295576" y="3927266"/>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61;p18">
              <a:extLst>
                <a:ext uri="{FF2B5EF4-FFF2-40B4-BE49-F238E27FC236}">
                  <a16:creationId xmlns:a16="http://schemas.microsoft.com/office/drawing/2014/main" id="{1BF3A0EC-DDA1-0927-E087-B5BCCEF50FC8}"/>
                </a:ext>
              </a:extLst>
            </p:cNvPr>
            <p:cNvSpPr/>
            <p:nvPr/>
          </p:nvSpPr>
          <p:spPr>
            <a:xfrm>
              <a:off x="8737442" y="429525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pic>
          <p:nvPicPr>
            <p:cNvPr id="41" name="Picture 2" descr="Cpu - Free electronics icons">
              <a:extLst>
                <a:ext uri="{FF2B5EF4-FFF2-40B4-BE49-F238E27FC236}">
                  <a16:creationId xmlns:a16="http://schemas.microsoft.com/office/drawing/2014/main" id="{81334B89-FE18-7D11-5CE4-C98FD9910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3733" y="4006816"/>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am Memory icon in SVG, PNG formats">
              <a:extLst>
                <a:ext uri="{FF2B5EF4-FFF2-40B4-BE49-F238E27FC236}">
                  <a16:creationId xmlns:a16="http://schemas.microsoft.com/office/drawing/2014/main" id="{CA454C55-75EE-B42B-097A-97F9CEEA4F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733" y="4541844"/>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pu - Free electronics icons">
              <a:extLst>
                <a:ext uri="{FF2B5EF4-FFF2-40B4-BE49-F238E27FC236}">
                  <a16:creationId xmlns:a16="http://schemas.microsoft.com/office/drawing/2014/main" id="{4FC50196-D8F5-C9A8-F8DE-EB0ADDB7C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632" y="4006816"/>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pu - Free electronics icons">
              <a:extLst>
                <a:ext uri="{FF2B5EF4-FFF2-40B4-BE49-F238E27FC236}">
                  <a16:creationId xmlns:a16="http://schemas.microsoft.com/office/drawing/2014/main" id="{A0275CDD-ABFE-AB11-C10E-710C95FF6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3880" y="4006816"/>
              <a:ext cx="485454" cy="48545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Cpu - Free electronics icons">
            <a:extLst>
              <a:ext uri="{FF2B5EF4-FFF2-40B4-BE49-F238E27FC236}">
                <a16:creationId xmlns:a16="http://schemas.microsoft.com/office/drawing/2014/main" id="{D28FED19-6B30-D6E5-7AF8-193A621C4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186" y="3668937"/>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am Memory icon in SVG, PNG formats">
            <a:extLst>
              <a:ext uri="{FF2B5EF4-FFF2-40B4-BE49-F238E27FC236}">
                <a16:creationId xmlns:a16="http://schemas.microsoft.com/office/drawing/2014/main" id="{5C5EF07D-3FB2-94D5-DBC3-BBC70370C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172" y="4212468"/>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E1E23C14-48E7-A64E-D8A3-F0A741EBAC78}"/>
              </a:ext>
            </a:extLst>
          </p:cNvPr>
          <p:cNvGrpSpPr/>
          <p:nvPr/>
        </p:nvGrpSpPr>
        <p:grpSpPr>
          <a:xfrm>
            <a:off x="1867039" y="2726327"/>
            <a:ext cx="2984725" cy="365760"/>
            <a:chOff x="1937965" y="2732094"/>
            <a:chExt cx="2984725" cy="365760"/>
          </a:xfrm>
        </p:grpSpPr>
        <p:sp>
          <p:nvSpPr>
            <p:cNvPr id="161" name="Google Shape;161;p18">
              <a:extLst>
                <a:ext uri="{FF2B5EF4-FFF2-40B4-BE49-F238E27FC236}">
                  <a16:creationId xmlns:a16="http://schemas.microsoft.com/office/drawing/2014/main" id="{1BE25525-A924-1650-8B66-F86DC61E4CC6}"/>
                </a:ext>
              </a:extLst>
            </p:cNvPr>
            <p:cNvSpPr/>
            <p:nvPr/>
          </p:nvSpPr>
          <p:spPr>
            <a:xfrm>
              <a:off x="4556930" y="2732094"/>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 name="Google Shape;173;p18">
              <a:extLst>
                <a:ext uri="{FF2B5EF4-FFF2-40B4-BE49-F238E27FC236}">
                  <a16:creationId xmlns:a16="http://schemas.microsoft.com/office/drawing/2014/main" id="{7057FCFD-2E5E-5A59-5EED-82AFF5BB31B6}"/>
                </a:ext>
              </a:extLst>
            </p:cNvPr>
            <p:cNvSpPr/>
            <p:nvPr/>
          </p:nvSpPr>
          <p:spPr>
            <a:xfrm>
              <a:off x="3247417" y="2732124"/>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3" name="Google Shape;183;p18">
              <a:extLst>
                <a:ext uri="{FF2B5EF4-FFF2-40B4-BE49-F238E27FC236}">
                  <a16:creationId xmlns:a16="http://schemas.microsoft.com/office/drawing/2014/main" id="{73A4787B-C5E4-60D3-649D-21989CF05291}"/>
                </a:ext>
              </a:extLst>
            </p:cNvPr>
            <p:cNvSpPr/>
            <p:nvPr/>
          </p:nvSpPr>
          <p:spPr>
            <a:xfrm>
              <a:off x="1937965" y="2732124"/>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 name="Google Shape;161;p18">
              <a:extLst>
                <a:ext uri="{FF2B5EF4-FFF2-40B4-BE49-F238E27FC236}">
                  <a16:creationId xmlns:a16="http://schemas.microsoft.com/office/drawing/2014/main" id="{16FAC4C3-A5F4-2970-2C09-174381F30607}"/>
                </a:ext>
              </a:extLst>
            </p:cNvPr>
            <p:cNvSpPr/>
            <p:nvPr/>
          </p:nvSpPr>
          <p:spPr>
            <a:xfrm>
              <a:off x="3902143" y="2732094"/>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29" name="Google Shape;183;p18">
              <a:extLst>
                <a:ext uri="{FF2B5EF4-FFF2-40B4-BE49-F238E27FC236}">
                  <a16:creationId xmlns:a16="http://schemas.microsoft.com/office/drawing/2014/main" id="{89353015-4F45-3541-5C59-CB0014C1C04D}"/>
                </a:ext>
              </a:extLst>
            </p:cNvPr>
            <p:cNvSpPr/>
            <p:nvPr/>
          </p:nvSpPr>
          <p:spPr>
            <a:xfrm>
              <a:off x="2592691" y="2732124"/>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1" name="Google Shape;124;p16">
            <a:extLst>
              <a:ext uri="{FF2B5EF4-FFF2-40B4-BE49-F238E27FC236}">
                <a16:creationId xmlns:a16="http://schemas.microsoft.com/office/drawing/2014/main" id="{B62D36CE-5218-D4AD-4E9B-DA38B4B62174}"/>
              </a:ext>
            </a:extLst>
          </p:cNvPr>
          <p:cNvSpPr txBox="1"/>
          <p:nvPr/>
        </p:nvSpPr>
        <p:spPr>
          <a:xfrm>
            <a:off x="193623" y="3547914"/>
            <a:ext cx="3757446"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Example: Each job takes 1 second</a:t>
            </a:r>
            <a:endParaRPr sz="2000" dirty="0">
              <a:solidFill>
                <a:schemeClr val="dk1"/>
              </a:solidFill>
              <a:latin typeface="Cabin"/>
              <a:ea typeface="Cabin"/>
              <a:cs typeface="Cabin"/>
              <a:sym typeface="Cabin"/>
            </a:endParaRPr>
          </a:p>
        </p:txBody>
      </p:sp>
      <p:sp>
        <p:nvSpPr>
          <p:cNvPr id="33" name="Google Shape;124;p16">
            <a:extLst>
              <a:ext uri="{FF2B5EF4-FFF2-40B4-BE49-F238E27FC236}">
                <a16:creationId xmlns:a16="http://schemas.microsoft.com/office/drawing/2014/main" id="{DFA27943-D748-8400-56BE-B526EEAA5192}"/>
              </a:ext>
            </a:extLst>
          </p:cNvPr>
          <p:cNvSpPr txBox="1"/>
          <p:nvPr/>
        </p:nvSpPr>
        <p:spPr>
          <a:xfrm>
            <a:off x="-57687" y="3956411"/>
            <a:ext cx="4084036"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chemeClr val="dk1"/>
                </a:solidFill>
                <a:latin typeface="Cabin"/>
                <a:ea typeface="Cabin"/>
                <a:cs typeface="Cabin"/>
                <a:sym typeface="Cabin"/>
              </a:rPr>
              <a:t>First-Come First Served (FCFS)</a:t>
            </a:r>
            <a:endParaRPr sz="2000" dirty="0">
              <a:solidFill>
                <a:schemeClr val="dk1"/>
              </a:solidFill>
              <a:latin typeface="Cabin"/>
              <a:ea typeface="Cabin"/>
              <a:cs typeface="Cabin"/>
              <a:sym typeface="Cabin"/>
            </a:endParaRPr>
          </a:p>
        </p:txBody>
      </p:sp>
      <p:sp>
        <p:nvSpPr>
          <p:cNvPr id="49" name="Google Shape;124;p16">
            <a:extLst>
              <a:ext uri="{FF2B5EF4-FFF2-40B4-BE49-F238E27FC236}">
                <a16:creationId xmlns:a16="http://schemas.microsoft.com/office/drawing/2014/main" id="{3FF723A3-0545-75B8-680A-CB37B37D69F4}"/>
              </a:ext>
            </a:extLst>
          </p:cNvPr>
          <p:cNvSpPr txBox="1"/>
          <p:nvPr/>
        </p:nvSpPr>
        <p:spPr>
          <a:xfrm>
            <a:off x="193623" y="4364908"/>
            <a:ext cx="307699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FCFS completes 2 jobs/sec</a:t>
            </a:r>
            <a:endParaRPr sz="2000" dirty="0">
              <a:solidFill>
                <a:schemeClr val="dk1"/>
              </a:solidFill>
              <a:latin typeface="Cabin"/>
              <a:ea typeface="Cabin"/>
              <a:cs typeface="Cabin"/>
              <a:sym typeface="Cabin"/>
            </a:endParaRPr>
          </a:p>
        </p:txBody>
      </p:sp>
      <p:sp>
        <p:nvSpPr>
          <p:cNvPr id="51" name="Google Shape;124;p16">
            <a:extLst>
              <a:ext uri="{FF2B5EF4-FFF2-40B4-BE49-F238E27FC236}">
                <a16:creationId xmlns:a16="http://schemas.microsoft.com/office/drawing/2014/main" id="{3913BAF3-ADAA-1CA0-E5CD-809185C3F545}"/>
              </a:ext>
            </a:extLst>
          </p:cNvPr>
          <p:cNvSpPr txBox="1"/>
          <p:nvPr/>
        </p:nvSpPr>
        <p:spPr>
          <a:xfrm>
            <a:off x="174811" y="4773405"/>
            <a:ext cx="375744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Can a smarter policy beat FCFS?</a:t>
            </a:r>
            <a:endParaRPr sz="2000" dirty="0">
              <a:solidFill>
                <a:schemeClr val="dk1"/>
              </a:solidFill>
              <a:latin typeface="Cabin"/>
              <a:ea typeface="Cabin"/>
              <a:cs typeface="Cabin"/>
              <a:sym typeface="Cabin"/>
            </a:endParaRPr>
          </a:p>
        </p:txBody>
      </p:sp>
      <p:sp>
        <p:nvSpPr>
          <p:cNvPr id="52" name="Google Shape;124;p16">
            <a:extLst>
              <a:ext uri="{FF2B5EF4-FFF2-40B4-BE49-F238E27FC236}">
                <a16:creationId xmlns:a16="http://schemas.microsoft.com/office/drawing/2014/main" id="{53E7E082-ED88-2244-5507-245038066967}"/>
              </a:ext>
            </a:extLst>
          </p:cNvPr>
          <p:cNvSpPr txBox="1"/>
          <p:nvPr/>
        </p:nvSpPr>
        <p:spPr>
          <a:xfrm>
            <a:off x="4503242" y="4773405"/>
            <a:ext cx="2389359"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chemeClr val="dk1"/>
                </a:solidFill>
                <a:latin typeface="Cabin"/>
                <a:ea typeface="Cabin"/>
                <a:cs typeface="Cabin"/>
                <a:sym typeface="Cabin"/>
              </a:rPr>
              <a:t>All blues: 3 jobs/sec</a:t>
            </a:r>
            <a:endParaRPr sz="2000" b="1" dirty="0">
              <a:solidFill>
                <a:schemeClr val="dk1"/>
              </a:solidFill>
              <a:latin typeface="Cabin"/>
              <a:ea typeface="Cabin"/>
              <a:cs typeface="Cabin"/>
              <a:sym typeface="Cabin"/>
            </a:endParaRPr>
          </a:p>
        </p:txBody>
      </p:sp>
      <p:sp>
        <p:nvSpPr>
          <p:cNvPr id="53" name="Google Shape;124;p16">
            <a:extLst>
              <a:ext uri="{FF2B5EF4-FFF2-40B4-BE49-F238E27FC236}">
                <a16:creationId xmlns:a16="http://schemas.microsoft.com/office/drawing/2014/main" id="{A0F272D6-A605-DE1B-DAEF-70C993CCBDBF}"/>
              </a:ext>
            </a:extLst>
          </p:cNvPr>
          <p:cNvSpPr txBox="1"/>
          <p:nvPr/>
        </p:nvSpPr>
        <p:spPr>
          <a:xfrm>
            <a:off x="7037454" y="4773405"/>
            <a:ext cx="2640371"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chemeClr val="dk1"/>
                </a:solidFill>
                <a:latin typeface="Cabin"/>
                <a:ea typeface="Cabin"/>
                <a:cs typeface="Cabin"/>
                <a:sym typeface="Cabin"/>
              </a:rPr>
              <a:t>All oranges: 2 jobs/sec</a:t>
            </a:r>
            <a:endParaRPr sz="2000" b="1" dirty="0">
              <a:solidFill>
                <a:schemeClr val="dk1"/>
              </a:solidFill>
              <a:latin typeface="Cabin"/>
              <a:ea typeface="Cabin"/>
              <a:cs typeface="Cabin"/>
              <a:sym typeface="Cabin"/>
            </a:endParaRPr>
          </a:p>
        </p:txBody>
      </p:sp>
      <p:sp>
        <p:nvSpPr>
          <p:cNvPr id="55" name="Google Shape;124;p16">
            <a:extLst>
              <a:ext uri="{FF2B5EF4-FFF2-40B4-BE49-F238E27FC236}">
                <a16:creationId xmlns:a16="http://schemas.microsoft.com/office/drawing/2014/main" id="{8A163F33-0BD9-D3F4-C4BA-147E604CB6A0}"/>
              </a:ext>
            </a:extLst>
          </p:cNvPr>
          <p:cNvSpPr txBox="1"/>
          <p:nvPr/>
        </p:nvSpPr>
        <p:spPr>
          <a:xfrm>
            <a:off x="193623" y="5550325"/>
            <a:ext cx="11882099"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dk1"/>
                </a:solidFill>
                <a:latin typeface="Cabin"/>
                <a:ea typeface="Cabin"/>
                <a:cs typeface="Cabin"/>
                <a:sym typeface="Cabin"/>
              </a:rPr>
              <a:t>Hard: Exponentially many schedules to choose from. Which schedules to choose? When do we switch?</a:t>
            </a:r>
            <a:endParaRPr sz="2000" dirty="0">
              <a:solidFill>
                <a:schemeClr val="dk1"/>
              </a:solidFill>
              <a:latin typeface="Cabin"/>
              <a:ea typeface="Cabin"/>
              <a:cs typeface="Cabin"/>
              <a:sym typeface="Cabin"/>
            </a:endParaRPr>
          </a:p>
        </p:txBody>
      </p:sp>
      <p:sp>
        <p:nvSpPr>
          <p:cNvPr id="58" name="Rectangle 57">
            <a:extLst>
              <a:ext uri="{FF2B5EF4-FFF2-40B4-BE49-F238E27FC236}">
                <a16:creationId xmlns:a16="http://schemas.microsoft.com/office/drawing/2014/main" id="{1D782A22-AA1B-A069-C85D-D39EC7257897}"/>
              </a:ext>
            </a:extLst>
          </p:cNvPr>
          <p:cNvSpPr/>
          <p:nvPr/>
        </p:nvSpPr>
        <p:spPr>
          <a:xfrm>
            <a:off x="5180285" y="3638788"/>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185D634D-72D6-1401-77BA-69FCB0BC5950}"/>
              </a:ext>
            </a:extLst>
          </p:cNvPr>
          <p:cNvSpPr/>
          <p:nvPr/>
        </p:nvSpPr>
        <p:spPr>
          <a:xfrm>
            <a:off x="6255710" y="3646636"/>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8162F8A-4F17-FFB0-9864-7CEBBDF75D00}"/>
              </a:ext>
            </a:extLst>
          </p:cNvPr>
          <p:cNvSpPr/>
          <p:nvPr/>
        </p:nvSpPr>
        <p:spPr>
          <a:xfrm>
            <a:off x="3669910" y="2594155"/>
            <a:ext cx="135165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09A2ABF-52C2-1DF3-AB65-75720814BFC4}"/>
              </a:ext>
            </a:extLst>
          </p:cNvPr>
          <p:cNvSpPr/>
          <p:nvPr/>
        </p:nvSpPr>
        <p:spPr>
          <a:xfrm>
            <a:off x="3013027" y="2584441"/>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D5982A8-9F48-8C59-CBB8-9F211D008E6F}"/>
              </a:ext>
            </a:extLst>
          </p:cNvPr>
          <p:cNvSpPr/>
          <p:nvPr/>
        </p:nvSpPr>
        <p:spPr>
          <a:xfrm>
            <a:off x="1692817" y="2594154"/>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CC9A06DB-7153-8FA2-19F2-570F739A4F54}"/>
              </a:ext>
            </a:extLst>
          </p:cNvPr>
          <p:cNvGrpSpPr/>
          <p:nvPr/>
        </p:nvGrpSpPr>
        <p:grpSpPr>
          <a:xfrm>
            <a:off x="6247581" y="3646636"/>
            <a:ext cx="2155463" cy="1038225"/>
            <a:chOff x="6247581" y="3646636"/>
            <a:chExt cx="2155463" cy="1038225"/>
          </a:xfrm>
        </p:grpSpPr>
        <p:sp>
          <p:nvSpPr>
            <p:cNvPr id="63" name="Rectangle 62">
              <a:extLst>
                <a:ext uri="{FF2B5EF4-FFF2-40B4-BE49-F238E27FC236}">
                  <a16:creationId xmlns:a16="http://schemas.microsoft.com/office/drawing/2014/main" id="{D5402DEC-F8B8-7E0E-450A-DCE07766AD5C}"/>
                </a:ext>
              </a:extLst>
            </p:cNvPr>
            <p:cNvSpPr/>
            <p:nvPr/>
          </p:nvSpPr>
          <p:spPr>
            <a:xfrm>
              <a:off x="6247581" y="3646636"/>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CB682494-E74C-172A-AA6D-19DABD191FE0}"/>
                </a:ext>
              </a:extLst>
            </p:cNvPr>
            <p:cNvSpPr/>
            <p:nvPr/>
          </p:nvSpPr>
          <p:spPr>
            <a:xfrm>
              <a:off x="7327825" y="3646636"/>
              <a:ext cx="1075219" cy="1038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Rectangle 129">
            <a:extLst>
              <a:ext uri="{FF2B5EF4-FFF2-40B4-BE49-F238E27FC236}">
                <a16:creationId xmlns:a16="http://schemas.microsoft.com/office/drawing/2014/main" id="{65D79250-A331-4666-5F7A-D8573BBDF1A6}"/>
              </a:ext>
            </a:extLst>
          </p:cNvPr>
          <p:cNvSpPr/>
          <p:nvPr/>
        </p:nvSpPr>
        <p:spPr>
          <a:xfrm>
            <a:off x="3661537" y="2600651"/>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BFFD6567-AE99-5AAF-5E30-A10AE53A26AF}"/>
              </a:ext>
            </a:extLst>
          </p:cNvPr>
          <p:cNvSpPr/>
          <p:nvPr/>
        </p:nvSpPr>
        <p:spPr>
          <a:xfrm>
            <a:off x="2348156" y="2594384"/>
            <a:ext cx="695480" cy="6139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a:extLst>
              <a:ext uri="{FF2B5EF4-FFF2-40B4-BE49-F238E27FC236}">
                <a16:creationId xmlns:a16="http://schemas.microsoft.com/office/drawing/2014/main" id="{B48C822F-13B3-D4C4-9B2F-54E72CE34151}"/>
              </a:ext>
            </a:extLst>
          </p:cNvPr>
          <p:cNvSpPr/>
          <p:nvPr/>
        </p:nvSpPr>
        <p:spPr>
          <a:xfrm>
            <a:off x="5189572" y="3638675"/>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a:extLst>
              <a:ext uri="{FF2B5EF4-FFF2-40B4-BE49-F238E27FC236}">
                <a16:creationId xmlns:a16="http://schemas.microsoft.com/office/drawing/2014/main" id="{AE9D6367-AFA7-A949-89B3-C32F7AA31CCE}"/>
              </a:ext>
            </a:extLst>
          </p:cNvPr>
          <p:cNvSpPr/>
          <p:nvPr/>
        </p:nvSpPr>
        <p:spPr>
          <a:xfrm>
            <a:off x="6793379" y="3645017"/>
            <a:ext cx="1609725" cy="1038225"/>
          </a:xfrm>
          <a:custGeom>
            <a:avLst/>
            <a:gdLst>
              <a:gd name="connsiteX0" fmla="*/ 25400 w 1609725"/>
              <a:gd name="connsiteY0" fmla="*/ 0 h 1038225"/>
              <a:gd name="connsiteX1" fmla="*/ 1609725 w 1609725"/>
              <a:gd name="connsiteY1" fmla="*/ 0 h 1038225"/>
              <a:gd name="connsiteX2" fmla="*/ 1609725 w 1609725"/>
              <a:gd name="connsiteY2" fmla="*/ 558800 h 1038225"/>
              <a:gd name="connsiteX3" fmla="*/ 533400 w 1609725"/>
              <a:gd name="connsiteY3" fmla="*/ 558800 h 1038225"/>
              <a:gd name="connsiteX4" fmla="*/ 533400 w 1609725"/>
              <a:gd name="connsiteY4" fmla="*/ 590550 h 1038225"/>
              <a:gd name="connsiteX5" fmla="*/ 533400 w 1609725"/>
              <a:gd name="connsiteY5" fmla="*/ 1038225 h 1038225"/>
              <a:gd name="connsiteX6" fmla="*/ 0 w 1609725"/>
              <a:gd name="connsiteY6" fmla="*/ 1038225 h 1038225"/>
              <a:gd name="connsiteX7" fmla="*/ 0 w 1609725"/>
              <a:gd name="connsiteY7" fmla="*/ 0 h 1038225"/>
              <a:gd name="connsiteX8" fmla="*/ 25400 w 1609725"/>
              <a:gd name="connsiteY8"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25" h="1038225">
                <a:moveTo>
                  <a:pt x="25400" y="0"/>
                </a:moveTo>
                <a:lnTo>
                  <a:pt x="1609725" y="0"/>
                </a:lnTo>
                <a:lnTo>
                  <a:pt x="1609725" y="558800"/>
                </a:lnTo>
                <a:lnTo>
                  <a:pt x="533400" y="558800"/>
                </a:lnTo>
                <a:lnTo>
                  <a:pt x="533400" y="590550"/>
                </a:lnTo>
                <a:lnTo>
                  <a:pt x="533400" y="1038225"/>
                </a:lnTo>
                <a:lnTo>
                  <a:pt x="0" y="1038225"/>
                </a:lnTo>
                <a:lnTo>
                  <a:pt x="0" y="0"/>
                </a:lnTo>
                <a:lnTo>
                  <a:pt x="25400" y="0"/>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518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mph" presetSubtype="2" fill="hold" nodeType="withEffect">
                                  <p:stCondLst>
                                    <p:cond delay="0"/>
                                  </p:stCondLst>
                                  <p:childTnLst>
                                    <p:animClr clrSpc="rgb" dir="cw">
                                      <p:cBhvr>
                                        <p:cTn id="18" dur="1000" fill="hold"/>
                                        <p:tgtEl>
                                          <p:spTgt spid="2"/>
                                        </p:tgtEl>
                                        <p:attrNameLst>
                                          <p:attrName>fillcolor</p:attrName>
                                        </p:attrNameLst>
                                      </p:cBhvr>
                                      <p:to>
                                        <a:srgbClr val="B9D5F5"/>
                                      </p:to>
                                    </p:animClr>
                                    <p:set>
                                      <p:cBhvr>
                                        <p:cTn id="19" dur="1000" fill="hold"/>
                                        <p:tgtEl>
                                          <p:spTgt spid="2"/>
                                        </p:tgtEl>
                                        <p:attrNameLst>
                                          <p:attrName>fill.type</p:attrName>
                                        </p:attrNameLst>
                                      </p:cBhvr>
                                      <p:to>
                                        <p:strVal val="solid"/>
                                      </p:to>
                                    </p:set>
                                    <p:set>
                                      <p:cBhvr>
                                        <p:cTn id="20" dur="1000" fill="hold"/>
                                        <p:tgtEl>
                                          <p:spTgt spid="2"/>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0" fill="hold"/>
                                        <p:tgtEl>
                                          <p:spTgt spid="5"/>
                                        </p:tgtEl>
                                        <p:attrNameLst>
                                          <p:attrName>fillcolor</p:attrName>
                                        </p:attrNameLst>
                                      </p:cBhvr>
                                      <p:to>
                                        <a:srgbClr val="B9D5F5"/>
                                      </p:to>
                                    </p:animClr>
                                    <p:set>
                                      <p:cBhvr>
                                        <p:cTn id="23" dur="1000" fill="hold"/>
                                        <p:tgtEl>
                                          <p:spTgt spid="5"/>
                                        </p:tgtEl>
                                        <p:attrNameLst>
                                          <p:attrName>fill.type</p:attrName>
                                        </p:attrNameLst>
                                      </p:cBhvr>
                                      <p:to>
                                        <p:strVal val="solid"/>
                                      </p:to>
                                    </p:set>
                                    <p:set>
                                      <p:cBhvr>
                                        <p:cTn id="24" dur="1000" fill="hold"/>
                                        <p:tgtEl>
                                          <p:spTgt spid="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0" fill="hold"/>
                                        <p:tgtEl>
                                          <p:spTgt spid="17"/>
                                        </p:tgtEl>
                                        <p:attrNameLst>
                                          <p:attrName>fillcolor</p:attrName>
                                        </p:attrNameLst>
                                      </p:cBhvr>
                                      <p:to>
                                        <a:srgbClr val="B9D5F5"/>
                                      </p:to>
                                    </p:animClr>
                                    <p:set>
                                      <p:cBhvr>
                                        <p:cTn id="27" dur="1000" fill="hold"/>
                                        <p:tgtEl>
                                          <p:spTgt spid="17"/>
                                        </p:tgtEl>
                                        <p:attrNameLst>
                                          <p:attrName>fill.type</p:attrName>
                                        </p:attrNameLst>
                                      </p:cBhvr>
                                      <p:to>
                                        <p:strVal val="solid"/>
                                      </p:to>
                                    </p:set>
                                    <p:set>
                                      <p:cBhvr>
                                        <p:cTn id="28" dur="1000" fill="hold"/>
                                        <p:tgtEl>
                                          <p:spTgt spid="17"/>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18"/>
                                        </p:tgtEl>
                                        <p:attrNameLst>
                                          <p:attrName>fillcolor</p:attrName>
                                        </p:attrNameLst>
                                      </p:cBhvr>
                                      <p:to>
                                        <a:srgbClr val="B9D5F5"/>
                                      </p:to>
                                    </p:animClr>
                                    <p:set>
                                      <p:cBhvr>
                                        <p:cTn id="31" dur="1000" fill="hold"/>
                                        <p:tgtEl>
                                          <p:spTgt spid="18"/>
                                        </p:tgtEl>
                                        <p:attrNameLst>
                                          <p:attrName>fill.type</p:attrName>
                                        </p:attrNameLst>
                                      </p:cBhvr>
                                      <p:to>
                                        <p:strVal val="solid"/>
                                      </p:to>
                                    </p:set>
                                    <p:set>
                                      <p:cBhvr>
                                        <p:cTn id="32" dur="1000" fill="hold"/>
                                        <p:tgtEl>
                                          <p:spTgt spid="18"/>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mph" presetSubtype="2" fill="hold" nodeType="withEffect">
                                  <p:stCondLst>
                                    <p:cond delay="0"/>
                                  </p:stCondLst>
                                  <p:childTnLst>
                                    <p:animClr clrSpc="rgb" dir="cw">
                                      <p:cBhvr>
                                        <p:cTn id="38" dur="1000" fill="hold"/>
                                        <p:tgtEl>
                                          <p:spTgt spid="7"/>
                                        </p:tgtEl>
                                        <p:attrNameLst>
                                          <p:attrName>fillcolor</p:attrName>
                                        </p:attrNameLst>
                                      </p:cBhvr>
                                      <p:to>
                                        <a:srgbClr val="E8AA8C"/>
                                      </p:to>
                                    </p:animClr>
                                    <p:set>
                                      <p:cBhvr>
                                        <p:cTn id="39" dur="1000" fill="hold"/>
                                        <p:tgtEl>
                                          <p:spTgt spid="7"/>
                                        </p:tgtEl>
                                        <p:attrNameLst>
                                          <p:attrName>fill.type</p:attrName>
                                        </p:attrNameLst>
                                      </p:cBhvr>
                                      <p:to>
                                        <p:strVal val="solid"/>
                                      </p:to>
                                    </p:set>
                                    <p:set>
                                      <p:cBhvr>
                                        <p:cTn id="40" dur="1000" fill="hold"/>
                                        <p:tgtEl>
                                          <p:spTgt spid="7"/>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1000" fill="hold"/>
                                        <p:tgtEl>
                                          <p:spTgt spid="16"/>
                                        </p:tgtEl>
                                        <p:attrNameLst>
                                          <p:attrName>fillcolor</p:attrName>
                                        </p:attrNameLst>
                                      </p:cBhvr>
                                      <p:to>
                                        <a:srgbClr val="E8AA8C"/>
                                      </p:to>
                                    </p:animClr>
                                    <p:set>
                                      <p:cBhvr>
                                        <p:cTn id="43" dur="1000" fill="hold"/>
                                        <p:tgtEl>
                                          <p:spTgt spid="16"/>
                                        </p:tgtEl>
                                        <p:attrNameLst>
                                          <p:attrName>fill.type</p:attrName>
                                        </p:attrNameLst>
                                      </p:cBhvr>
                                      <p:to>
                                        <p:strVal val="solid"/>
                                      </p:to>
                                    </p:set>
                                    <p:set>
                                      <p:cBhvr>
                                        <p:cTn id="44" dur="1000" fill="hold"/>
                                        <p:tgtEl>
                                          <p:spTgt spid="16"/>
                                        </p:tgtEl>
                                        <p:attrNameLst>
                                          <p:attrName>fill.on</p:attrName>
                                        </p:attrNameLst>
                                      </p:cBhvr>
                                      <p:to>
                                        <p:strVal val="true"/>
                                      </p:to>
                                    </p:set>
                                  </p:childTnLst>
                                </p:cTn>
                              </p:par>
                              <p:par>
                                <p:cTn id="45" presetID="1" presetClass="exit" presetSubtype="0" fill="hold" grpId="1" nodeType="with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mph" presetSubtype="2" fill="hold" nodeType="withEffect">
                                  <p:stCondLst>
                                    <p:cond delay="0"/>
                                  </p:stCondLst>
                                  <p:childTnLst>
                                    <p:animClr clrSpc="rgb" dir="cw">
                                      <p:cBhvr>
                                        <p:cTn id="48" dur="1000" fill="hold"/>
                                        <p:tgtEl>
                                          <p:spTgt spid="26"/>
                                        </p:tgtEl>
                                        <p:attrNameLst>
                                          <p:attrName>fillcolor</p:attrName>
                                        </p:attrNameLst>
                                      </p:cBhvr>
                                      <p:to>
                                        <a:srgbClr val="E8AA8C"/>
                                      </p:to>
                                    </p:animClr>
                                    <p:set>
                                      <p:cBhvr>
                                        <p:cTn id="49" dur="1000" fill="hold"/>
                                        <p:tgtEl>
                                          <p:spTgt spid="26"/>
                                        </p:tgtEl>
                                        <p:attrNameLst>
                                          <p:attrName>fill.type</p:attrName>
                                        </p:attrNameLst>
                                      </p:cBhvr>
                                      <p:to>
                                        <p:strVal val="solid"/>
                                      </p:to>
                                    </p:set>
                                    <p:set>
                                      <p:cBhvr>
                                        <p:cTn id="50" dur="1000" fill="hold"/>
                                        <p:tgtEl>
                                          <p:spTgt spid="26"/>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000" fill="hold"/>
                                        <p:tgtEl>
                                          <p:spTgt spid="19"/>
                                        </p:tgtEl>
                                        <p:attrNameLst>
                                          <p:attrName>fillcolor</p:attrName>
                                        </p:attrNameLst>
                                      </p:cBhvr>
                                      <p:to>
                                        <a:srgbClr val="E8AA8C"/>
                                      </p:to>
                                    </p:animClr>
                                    <p:set>
                                      <p:cBhvr>
                                        <p:cTn id="53" dur="1000" fill="hold"/>
                                        <p:tgtEl>
                                          <p:spTgt spid="19"/>
                                        </p:tgtEl>
                                        <p:attrNameLst>
                                          <p:attrName>fill.type</p:attrName>
                                        </p:attrNameLst>
                                      </p:cBhvr>
                                      <p:to>
                                        <p:strVal val="solid"/>
                                      </p:to>
                                    </p:set>
                                    <p:set>
                                      <p:cBhvr>
                                        <p:cTn id="54" dur="1000" fill="hold"/>
                                        <p:tgtEl>
                                          <p:spTgt spid="19"/>
                                        </p:tgtEl>
                                        <p:attrNameLst>
                                          <p:attrName>fill.on</p:attrName>
                                        </p:attrNameLst>
                                      </p:cBhvr>
                                      <p:to>
                                        <p:strVal val="tru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2"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6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9"/>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1000" fill="hold"/>
                                        <p:tgtEl>
                                          <p:spTgt spid="7"/>
                                        </p:tgtEl>
                                        <p:attrNameLst>
                                          <p:attrName>fillcolor</p:attrName>
                                        </p:attrNameLst>
                                      </p:cBhvr>
                                      <p:to>
                                        <a:srgbClr val="B9D5F5"/>
                                      </p:to>
                                    </p:animClr>
                                    <p:set>
                                      <p:cBhvr>
                                        <p:cTn id="81" dur="1000" fill="hold"/>
                                        <p:tgtEl>
                                          <p:spTgt spid="7"/>
                                        </p:tgtEl>
                                        <p:attrNameLst>
                                          <p:attrName>fill.type</p:attrName>
                                        </p:attrNameLst>
                                      </p:cBhvr>
                                      <p:to>
                                        <p:strVal val="solid"/>
                                      </p:to>
                                    </p:set>
                                    <p:set>
                                      <p:cBhvr>
                                        <p:cTn id="82" dur="1000" fill="hold"/>
                                        <p:tgtEl>
                                          <p:spTgt spid="7"/>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1000" fill="hold"/>
                                        <p:tgtEl>
                                          <p:spTgt spid="16"/>
                                        </p:tgtEl>
                                        <p:attrNameLst>
                                          <p:attrName>fillcolor</p:attrName>
                                        </p:attrNameLst>
                                      </p:cBhvr>
                                      <p:to>
                                        <a:srgbClr val="B9D5F5"/>
                                      </p:to>
                                    </p:animClr>
                                    <p:set>
                                      <p:cBhvr>
                                        <p:cTn id="85" dur="1000" fill="hold"/>
                                        <p:tgtEl>
                                          <p:spTgt spid="16"/>
                                        </p:tgtEl>
                                        <p:attrNameLst>
                                          <p:attrName>fill.type</p:attrName>
                                        </p:attrNameLst>
                                      </p:cBhvr>
                                      <p:to>
                                        <p:strVal val="solid"/>
                                      </p:to>
                                    </p:set>
                                    <p:set>
                                      <p:cBhvr>
                                        <p:cTn id="86" dur="1000" fill="hold"/>
                                        <p:tgtEl>
                                          <p:spTgt spid="16"/>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1000" fill="hold"/>
                                        <p:tgtEl>
                                          <p:spTgt spid="19"/>
                                        </p:tgtEl>
                                        <p:attrNameLst>
                                          <p:attrName>fillcolor</p:attrName>
                                        </p:attrNameLst>
                                      </p:cBhvr>
                                      <p:to>
                                        <a:srgbClr val="B9D5F5"/>
                                      </p:to>
                                    </p:animClr>
                                    <p:set>
                                      <p:cBhvr>
                                        <p:cTn id="89" dur="1000" fill="hold"/>
                                        <p:tgtEl>
                                          <p:spTgt spid="19"/>
                                        </p:tgtEl>
                                        <p:attrNameLst>
                                          <p:attrName>fill.type</p:attrName>
                                        </p:attrNameLst>
                                      </p:cBhvr>
                                      <p:to>
                                        <p:strVal val="solid"/>
                                      </p:to>
                                    </p:set>
                                    <p:set>
                                      <p:cBhvr>
                                        <p:cTn id="90" dur="1000" fill="hold"/>
                                        <p:tgtEl>
                                          <p:spTgt spid="19"/>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1000" fill="hold"/>
                                        <p:tgtEl>
                                          <p:spTgt spid="20"/>
                                        </p:tgtEl>
                                        <p:attrNameLst>
                                          <p:attrName>fillcolor</p:attrName>
                                        </p:attrNameLst>
                                      </p:cBhvr>
                                      <p:to>
                                        <a:srgbClr val="B9D5F5"/>
                                      </p:to>
                                    </p:animClr>
                                    <p:set>
                                      <p:cBhvr>
                                        <p:cTn id="93" dur="1000" fill="hold"/>
                                        <p:tgtEl>
                                          <p:spTgt spid="20"/>
                                        </p:tgtEl>
                                        <p:attrNameLst>
                                          <p:attrName>fill.type</p:attrName>
                                        </p:attrNameLst>
                                      </p:cBhvr>
                                      <p:to>
                                        <p:strVal val="solid"/>
                                      </p:to>
                                    </p:set>
                                    <p:set>
                                      <p:cBhvr>
                                        <p:cTn id="94" dur="1000" fill="hold"/>
                                        <p:tgtEl>
                                          <p:spTgt spid="20"/>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1000" fill="hold"/>
                                        <p:tgtEl>
                                          <p:spTgt spid="27"/>
                                        </p:tgtEl>
                                        <p:attrNameLst>
                                          <p:attrName>fillcolor</p:attrName>
                                        </p:attrNameLst>
                                      </p:cBhvr>
                                      <p:to>
                                        <a:srgbClr val="B9D5F5"/>
                                      </p:to>
                                    </p:animClr>
                                    <p:set>
                                      <p:cBhvr>
                                        <p:cTn id="97" dur="1000" fill="hold"/>
                                        <p:tgtEl>
                                          <p:spTgt spid="27"/>
                                        </p:tgtEl>
                                        <p:attrNameLst>
                                          <p:attrName>fill.type</p:attrName>
                                        </p:attrNameLst>
                                      </p:cBhvr>
                                      <p:to>
                                        <p:strVal val="solid"/>
                                      </p:to>
                                    </p:set>
                                    <p:set>
                                      <p:cBhvr>
                                        <p:cTn id="98" dur="1000" fill="hold"/>
                                        <p:tgtEl>
                                          <p:spTgt spid="27"/>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1000" fill="hold"/>
                                        <p:tgtEl>
                                          <p:spTgt spid="28"/>
                                        </p:tgtEl>
                                        <p:attrNameLst>
                                          <p:attrName>fillcolor</p:attrName>
                                        </p:attrNameLst>
                                      </p:cBhvr>
                                      <p:to>
                                        <a:srgbClr val="B9D5F5"/>
                                      </p:to>
                                    </p:animClr>
                                    <p:set>
                                      <p:cBhvr>
                                        <p:cTn id="101" dur="1000" fill="hold"/>
                                        <p:tgtEl>
                                          <p:spTgt spid="28"/>
                                        </p:tgtEl>
                                        <p:attrNameLst>
                                          <p:attrName>fill.type</p:attrName>
                                        </p:attrNameLst>
                                      </p:cBhvr>
                                      <p:to>
                                        <p:strVal val="solid"/>
                                      </p:to>
                                    </p:set>
                                    <p:set>
                                      <p:cBhvr>
                                        <p:cTn id="102" dur="1000" fill="hold"/>
                                        <p:tgtEl>
                                          <p:spTgt spid="28"/>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1000" fill="hold"/>
                                        <p:tgtEl>
                                          <p:spTgt spid="22"/>
                                        </p:tgtEl>
                                        <p:attrNameLst>
                                          <p:attrName>fillcolor</p:attrName>
                                        </p:attrNameLst>
                                      </p:cBhvr>
                                      <p:to>
                                        <a:srgbClr val="B9D5F5"/>
                                      </p:to>
                                    </p:animClr>
                                    <p:set>
                                      <p:cBhvr>
                                        <p:cTn id="105" dur="1000" fill="hold"/>
                                        <p:tgtEl>
                                          <p:spTgt spid="22"/>
                                        </p:tgtEl>
                                        <p:attrNameLst>
                                          <p:attrName>fill.type</p:attrName>
                                        </p:attrNameLst>
                                      </p:cBhvr>
                                      <p:to>
                                        <p:strVal val="solid"/>
                                      </p:to>
                                    </p:set>
                                    <p:set>
                                      <p:cBhvr>
                                        <p:cTn id="106" dur="1000" fill="hold"/>
                                        <p:tgtEl>
                                          <p:spTgt spid="22"/>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1000" fill="hold"/>
                                        <p:tgtEl>
                                          <p:spTgt spid="26"/>
                                        </p:tgtEl>
                                        <p:attrNameLst>
                                          <p:attrName>fillcolor</p:attrName>
                                        </p:attrNameLst>
                                      </p:cBhvr>
                                      <p:to>
                                        <a:srgbClr val="B9D5F5"/>
                                      </p:to>
                                    </p:animClr>
                                    <p:set>
                                      <p:cBhvr>
                                        <p:cTn id="109" dur="1000" fill="hold"/>
                                        <p:tgtEl>
                                          <p:spTgt spid="26"/>
                                        </p:tgtEl>
                                        <p:attrNameLst>
                                          <p:attrName>fill.type</p:attrName>
                                        </p:attrNameLst>
                                      </p:cBhvr>
                                      <p:to>
                                        <p:strVal val="solid"/>
                                      </p:to>
                                    </p:set>
                                    <p:set>
                                      <p:cBhvr>
                                        <p:cTn id="110" dur="1000" fill="hold"/>
                                        <p:tgtEl>
                                          <p:spTgt spid="26"/>
                                        </p:tgtEl>
                                        <p:attrNameLst>
                                          <p:attrName>fill.on</p:attrName>
                                        </p:attrNameLst>
                                      </p:cBhvr>
                                      <p:to>
                                        <p:strVal val="true"/>
                                      </p:to>
                                    </p:set>
                                  </p:childTnLst>
                                </p:cTn>
                              </p:par>
                              <p:par>
                                <p:cTn id="111" presetID="1" presetClass="entr" presetSubtype="0" fill="hold" nodeType="withEffect">
                                  <p:stCondLst>
                                    <p:cond delay="0"/>
                                  </p:stCondLst>
                                  <p:childTnLst>
                                    <p:set>
                                      <p:cBhvr>
                                        <p:cTn id="112" dur="1" fill="hold">
                                          <p:stCondLst>
                                            <p:cond delay="0"/>
                                          </p:stCondLst>
                                        </p:cTn>
                                        <p:tgtEl>
                                          <p:spTgt spid="12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12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58"/>
                                        </p:tgtEl>
                                        <p:attrNameLst>
                                          <p:attrName>style.visibility</p:attrName>
                                        </p:attrNameLst>
                                      </p:cBhvr>
                                      <p:to>
                                        <p:strVal val="hidden"/>
                                      </p:to>
                                    </p:set>
                                  </p:childTnLst>
                                </p:cTn>
                              </p:par>
                              <p:par>
                                <p:cTn id="123" presetID="1" presetClass="exit" presetSubtype="0" fill="hold" grpId="3" nodeType="withEffect">
                                  <p:stCondLst>
                                    <p:cond delay="0"/>
                                  </p:stCondLst>
                                  <p:childTnLst>
                                    <p:set>
                                      <p:cBhvr>
                                        <p:cTn id="124" dur="1" fill="hold">
                                          <p:stCondLst>
                                            <p:cond delay="0"/>
                                          </p:stCondLst>
                                        </p:cTn>
                                        <p:tgtEl>
                                          <p:spTgt spid="56"/>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6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13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3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33"/>
                                        </p:tgtEl>
                                        <p:attrNameLst>
                                          <p:attrName>style.visibility</p:attrName>
                                        </p:attrNameLst>
                                      </p:cBhvr>
                                      <p:to>
                                        <p:strVal val="visible"/>
                                      </p:to>
                                    </p:set>
                                  </p:childTnLst>
                                </p:cTn>
                              </p:par>
                              <p:par>
                                <p:cTn id="137" presetID="1" presetClass="emph" presetSubtype="2" fill="hold" nodeType="withEffect">
                                  <p:stCondLst>
                                    <p:cond delay="0"/>
                                  </p:stCondLst>
                                  <p:childTnLst>
                                    <p:animClr clrSpc="rgb" dir="cw">
                                      <p:cBhvr>
                                        <p:cTn id="138" dur="1000" fill="hold"/>
                                        <p:tgtEl>
                                          <p:spTgt spid="2"/>
                                        </p:tgtEl>
                                        <p:attrNameLst>
                                          <p:attrName>fillcolor</p:attrName>
                                        </p:attrNameLst>
                                      </p:cBhvr>
                                      <p:to>
                                        <a:srgbClr val="E8AA8C"/>
                                      </p:to>
                                    </p:animClr>
                                    <p:set>
                                      <p:cBhvr>
                                        <p:cTn id="139" dur="1000" fill="hold"/>
                                        <p:tgtEl>
                                          <p:spTgt spid="2"/>
                                        </p:tgtEl>
                                        <p:attrNameLst>
                                          <p:attrName>fill.type</p:attrName>
                                        </p:attrNameLst>
                                      </p:cBhvr>
                                      <p:to>
                                        <p:strVal val="solid"/>
                                      </p:to>
                                    </p:set>
                                    <p:set>
                                      <p:cBhvr>
                                        <p:cTn id="140" dur="1000" fill="hold"/>
                                        <p:tgtEl>
                                          <p:spTgt spid="2"/>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1000" fill="hold"/>
                                        <p:tgtEl>
                                          <p:spTgt spid="5"/>
                                        </p:tgtEl>
                                        <p:attrNameLst>
                                          <p:attrName>fillcolor</p:attrName>
                                        </p:attrNameLst>
                                      </p:cBhvr>
                                      <p:to>
                                        <a:srgbClr val="E8AA8C"/>
                                      </p:to>
                                    </p:animClr>
                                    <p:set>
                                      <p:cBhvr>
                                        <p:cTn id="143" dur="1000" fill="hold"/>
                                        <p:tgtEl>
                                          <p:spTgt spid="5"/>
                                        </p:tgtEl>
                                        <p:attrNameLst>
                                          <p:attrName>fill.type</p:attrName>
                                        </p:attrNameLst>
                                      </p:cBhvr>
                                      <p:to>
                                        <p:strVal val="solid"/>
                                      </p:to>
                                    </p:set>
                                    <p:set>
                                      <p:cBhvr>
                                        <p:cTn id="144" dur="1000" fill="hold"/>
                                        <p:tgtEl>
                                          <p:spTgt spid="5"/>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1000" fill="hold"/>
                                        <p:tgtEl>
                                          <p:spTgt spid="7"/>
                                        </p:tgtEl>
                                        <p:attrNameLst>
                                          <p:attrName>fillcolor</p:attrName>
                                        </p:attrNameLst>
                                      </p:cBhvr>
                                      <p:to>
                                        <a:srgbClr val="E8AA8C"/>
                                      </p:to>
                                    </p:animClr>
                                    <p:set>
                                      <p:cBhvr>
                                        <p:cTn id="147" dur="1000" fill="hold"/>
                                        <p:tgtEl>
                                          <p:spTgt spid="7"/>
                                        </p:tgtEl>
                                        <p:attrNameLst>
                                          <p:attrName>fill.type</p:attrName>
                                        </p:attrNameLst>
                                      </p:cBhvr>
                                      <p:to>
                                        <p:strVal val="solid"/>
                                      </p:to>
                                    </p:set>
                                    <p:set>
                                      <p:cBhvr>
                                        <p:cTn id="148" dur="1000" fill="hold"/>
                                        <p:tgtEl>
                                          <p:spTgt spid="7"/>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1000" fill="hold"/>
                                        <p:tgtEl>
                                          <p:spTgt spid="17"/>
                                        </p:tgtEl>
                                        <p:attrNameLst>
                                          <p:attrName>fillcolor</p:attrName>
                                        </p:attrNameLst>
                                      </p:cBhvr>
                                      <p:to>
                                        <a:srgbClr val="E8AA8C"/>
                                      </p:to>
                                    </p:animClr>
                                    <p:set>
                                      <p:cBhvr>
                                        <p:cTn id="151" dur="1000" fill="hold"/>
                                        <p:tgtEl>
                                          <p:spTgt spid="17"/>
                                        </p:tgtEl>
                                        <p:attrNameLst>
                                          <p:attrName>fill.type</p:attrName>
                                        </p:attrNameLst>
                                      </p:cBhvr>
                                      <p:to>
                                        <p:strVal val="solid"/>
                                      </p:to>
                                    </p:set>
                                    <p:set>
                                      <p:cBhvr>
                                        <p:cTn id="152" dur="1000" fill="hold"/>
                                        <p:tgtEl>
                                          <p:spTgt spid="17"/>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1000" fill="hold"/>
                                        <p:tgtEl>
                                          <p:spTgt spid="16"/>
                                        </p:tgtEl>
                                        <p:attrNameLst>
                                          <p:attrName>fillcolor</p:attrName>
                                        </p:attrNameLst>
                                      </p:cBhvr>
                                      <p:to>
                                        <a:srgbClr val="E8AA8C"/>
                                      </p:to>
                                    </p:animClr>
                                    <p:set>
                                      <p:cBhvr>
                                        <p:cTn id="155" dur="1000" fill="hold"/>
                                        <p:tgtEl>
                                          <p:spTgt spid="16"/>
                                        </p:tgtEl>
                                        <p:attrNameLst>
                                          <p:attrName>fill.type</p:attrName>
                                        </p:attrNameLst>
                                      </p:cBhvr>
                                      <p:to>
                                        <p:strVal val="solid"/>
                                      </p:to>
                                    </p:set>
                                    <p:set>
                                      <p:cBhvr>
                                        <p:cTn id="156" dur="1000" fill="hold"/>
                                        <p:tgtEl>
                                          <p:spTgt spid="16"/>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1000" fill="hold"/>
                                        <p:tgtEl>
                                          <p:spTgt spid="26"/>
                                        </p:tgtEl>
                                        <p:attrNameLst>
                                          <p:attrName>fillcolor</p:attrName>
                                        </p:attrNameLst>
                                      </p:cBhvr>
                                      <p:to>
                                        <a:srgbClr val="E8AA8C"/>
                                      </p:to>
                                    </p:animClr>
                                    <p:set>
                                      <p:cBhvr>
                                        <p:cTn id="159" dur="1000" fill="hold"/>
                                        <p:tgtEl>
                                          <p:spTgt spid="26"/>
                                        </p:tgtEl>
                                        <p:attrNameLst>
                                          <p:attrName>fill.type</p:attrName>
                                        </p:attrNameLst>
                                      </p:cBhvr>
                                      <p:to>
                                        <p:strVal val="solid"/>
                                      </p:to>
                                    </p:set>
                                    <p:set>
                                      <p:cBhvr>
                                        <p:cTn id="160" dur="1000" fill="hold"/>
                                        <p:tgtEl>
                                          <p:spTgt spid="26"/>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1000" fill="hold"/>
                                        <p:tgtEl>
                                          <p:spTgt spid="22"/>
                                        </p:tgtEl>
                                        <p:attrNameLst>
                                          <p:attrName>fillcolor</p:attrName>
                                        </p:attrNameLst>
                                      </p:cBhvr>
                                      <p:to>
                                        <a:srgbClr val="E8AA8C"/>
                                      </p:to>
                                    </p:animClr>
                                    <p:set>
                                      <p:cBhvr>
                                        <p:cTn id="163" dur="1000" fill="hold"/>
                                        <p:tgtEl>
                                          <p:spTgt spid="22"/>
                                        </p:tgtEl>
                                        <p:attrNameLst>
                                          <p:attrName>fill.type</p:attrName>
                                        </p:attrNameLst>
                                      </p:cBhvr>
                                      <p:to>
                                        <p:strVal val="solid"/>
                                      </p:to>
                                    </p:set>
                                    <p:set>
                                      <p:cBhvr>
                                        <p:cTn id="164" dur="1000" fill="hold"/>
                                        <p:tgtEl>
                                          <p:spTgt spid="22"/>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1000" fill="hold"/>
                                        <p:tgtEl>
                                          <p:spTgt spid="20"/>
                                        </p:tgtEl>
                                        <p:attrNameLst>
                                          <p:attrName>fillcolor</p:attrName>
                                        </p:attrNameLst>
                                      </p:cBhvr>
                                      <p:to>
                                        <a:srgbClr val="E8AA8C"/>
                                      </p:to>
                                    </p:animClr>
                                    <p:set>
                                      <p:cBhvr>
                                        <p:cTn id="167" dur="1000" fill="hold"/>
                                        <p:tgtEl>
                                          <p:spTgt spid="20"/>
                                        </p:tgtEl>
                                        <p:attrNameLst>
                                          <p:attrName>fill.type</p:attrName>
                                        </p:attrNameLst>
                                      </p:cBhvr>
                                      <p:to>
                                        <p:strVal val="solid"/>
                                      </p:to>
                                    </p:set>
                                    <p:set>
                                      <p:cBhvr>
                                        <p:cTn id="168" dur="1000" fill="hold"/>
                                        <p:tgtEl>
                                          <p:spTgt spid="20"/>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1000" fill="hold"/>
                                        <p:tgtEl>
                                          <p:spTgt spid="18"/>
                                        </p:tgtEl>
                                        <p:attrNameLst>
                                          <p:attrName>fillcolor</p:attrName>
                                        </p:attrNameLst>
                                      </p:cBhvr>
                                      <p:to>
                                        <a:schemeClr val="bg1"/>
                                      </p:to>
                                    </p:animClr>
                                    <p:set>
                                      <p:cBhvr>
                                        <p:cTn id="171" dur="1000" fill="hold"/>
                                        <p:tgtEl>
                                          <p:spTgt spid="18"/>
                                        </p:tgtEl>
                                        <p:attrNameLst>
                                          <p:attrName>fill.type</p:attrName>
                                        </p:attrNameLst>
                                      </p:cBhvr>
                                      <p:to>
                                        <p:strVal val="solid"/>
                                      </p:to>
                                    </p:set>
                                    <p:set>
                                      <p:cBhvr>
                                        <p:cTn id="172" dur="1000" fill="hold"/>
                                        <p:tgtEl>
                                          <p:spTgt spid="18"/>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1000" fill="hold"/>
                                        <p:tgtEl>
                                          <p:spTgt spid="19"/>
                                        </p:tgtEl>
                                        <p:attrNameLst>
                                          <p:attrName>fillcolor</p:attrName>
                                        </p:attrNameLst>
                                      </p:cBhvr>
                                      <p:to>
                                        <a:schemeClr val="bg1"/>
                                      </p:to>
                                    </p:animClr>
                                    <p:set>
                                      <p:cBhvr>
                                        <p:cTn id="175" dur="1000" fill="hold"/>
                                        <p:tgtEl>
                                          <p:spTgt spid="19"/>
                                        </p:tgtEl>
                                        <p:attrNameLst>
                                          <p:attrName>fill.type</p:attrName>
                                        </p:attrNameLst>
                                      </p:cBhvr>
                                      <p:to>
                                        <p:strVal val="solid"/>
                                      </p:to>
                                    </p:set>
                                    <p:set>
                                      <p:cBhvr>
                                        <p:cTn id="176" dur="1000" fill="hold"/>
                                        <p:tgtEl>
                                          <p:spTgt spid="19"/>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1000" fill="hold"/>
                                        <p:tgtEl>
                                          <p:spTgt spid="27"/>
                                        </p:tgtEl>
                                        <p:attrNameLst>
                                          <p:attrName>fillcolor</p:attrName>
                                        </p:attrNameLst>
                                      </p:cBhvr>
                                      <p:to>
                                        <a:schemeClr val="bg1"/>
                                      </p:to>
                                    </p:animClr>
                                    <p:set>
                                      <p:cBhvr>
                                        <p:cTn id="179" dur="1000" fill="hold"/>
                                        <p:tgtEl>
                                          <p:spTgt spid="27"/>
                                        </p:tgtEl>
                                        <p:attrNameLst>
                                          <p:attrName>fill.type</p:attrName>
                                        </p:attrNameLst>
                                      </p:cBhvr>
                                      <p:to>
                                        <p:strVal val="solid"/>
                                      </p:to>
                                    </p:set>
                                    <p:set>
                                      <p:cBhvr>
                                        <p:cTn id="180" dur="1000" fill="hold"/>
                                        <p:tgtEl>
                                          <p:spTgt spid="27"/>
                                        </p:tgtEl>
                                        <p:attrNameLst>
                                          <p:attrName>fill.on</p:attrName>
                                        </p:attrNameLst>
                                      </p:cBhvr>
                                      <p:to>
                                        <p:strVal val="true"/>
                                      </p:to>
                                    </p:set>
                                  </p:childTnLst>
                                </p:cTn>
                              </p:par>
                              <p:par>
                                <p:cTn id="181" presetID="1" presetClass="emph" presetSubtype="2" fill="hold" nodeType="withEffect">
                                  <p:stCondLst>
                                    <p:cond delay="0"/>
                                  </p:stCondLst>
                                  <p:childTnLst>
                                    <p:animClr clrSpc="rgb" dir="cw">
                                      <p:cBhvr>
                                        <p:cTn id="182" dur="1000" fill="hold"/>
                                        <p:tgtEl>
                                          <p:spTgt spid="28"/>
                                        </p:tgtEl>
                                        <p:attrNameLst>
                                          <p:attrName>fillcolor</p:attrName>
                                        </p:attrNameLst>
                                      </p:cBhvr>
                                      <p:to>
                                        <a:schemeClr val="bg1"/>
                                      </p:to>
                                    </p:animClr>
                                    <p:set>
                                      <p:cBhvr>
                                        <p:cTn id="183" dur="1000" fill="hold"/>
                                        <p:tgtEl>
                                          <p:spTgt spid="28"/>
                                        </p:tgtEl>
                                        <p:attrNameLst>
                                          <p:attrName>fill.type</p:attrName>
                                        </p:attrNameLst>
                                      </p:cBhvr>
                                      <p:to>
                                        <p:strVal val="solid"/>
                                      </p:to>
                                    </p:set>
                                    <p:set>
                                      <p:cBhvr>
                                        <p:cTn id="184" dur="1000" fill="hold"/>
                                        <p:tgtEl>
                                          <p:spTgt spid="28"/>
                                        </p:tgtEl>
                                        <p:attrNameLst>
                                          <p:attrName>fill.on</p:attrName>
                                        </p:attrNameLst>
                                      </p:cBhvr>
                                      <p:to>
                                        <p:strVal val="tru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6" grpId="2" animBg="1"/>
      <p:bldP spid="56" grpId="3" animBg="1"/>
      <p:bldP spid="31" grpId="0"/>
      <p:bldP spid="33" grpId="0"/>
      <p:bldP spid="49" grpId="0"/>
      <p:bldP spid="51" grpId="0"/>
      <p:bldP spid="52" grpId="0"/>
      <p:bldP spid="53" grpId="0"/>
      <p:bldP spid="55" grpId="0"/>
      <p:bldP spid="58" grpId="0" animBg="1"/>
      <p:bldP spid="58" grpId="1" animBg="1"/>
      <p:bldP spid="58" grpId="2" animBg="1"/>
      <p:bldP spid="59" grpId="0" animBg="1"/>
      <p:bldP spid="59" grpId="1" animBg="1"/>
      <p:bldP spid="60" grpId="0" animBg="1"/>
      <p:bldP spid="60" grpId="1" animBg="1"/>
      <p:bldP spid="61" grpId="0" animBg="1"/>
      <p:bldP spid="61" grpId="1" animBg="1"/>
      <p:bldP spid="62" grpId="0" animBg="1"/>
      <p:bldP spid="62" grpId="1" animBg="1"/>
      <p:bldP spid="130" grpId="0" animBg="1"/>
      <p:bldP spid="131" grpId="0" animBg="1"/>
      <p:bldP spid="132" grpId="0" animBg="1"/>
      <p:bldP spid="1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004AB4E9-5042-5375-368D-83153D4A74D0}"/>
            </a:ext>
          </a:extLst>
        </p:cNvPr>
        <p:cNvGrpSpPr/>
        <p:nvPr/>
      </p:nvGrpSpPr>
      <p:grpSpPr>
        <a:xfrm>
          <a:off x="0" y="0"/>
          <a:ext cx="0" cy="0"/>
          <a:chOff x="0" y="0"/>
          <a:chExt cx="0" cy="0"/>
        </a:xfrm>
      </p:grpSpPr>
      <p:grpSp>
        <p:nvGrpSpPr>
          <p:cNvPr id="149" name="Google Shape;149;p18">
            <a:extLst>
              <a:ext uri="{FF2B5EF4-FFF2-40B4-BE49-F238E27FC236}">
                <a16:creationId xmlns:a16="http://schemas.microsoft.com/office/drawing/2014/main" id="{22858CFA-BB83-0949-AD8E-2A8109E49231}"/>
              </a:ext>
            </a:extLst>
          </p:cNvPr>
          <p:cNvGrpSpPr/>
          <p:nvPr/>
        </p:nvGrpSpPr>
        <p:grpSpPr>
          <a:xfrm>
            <a:off x="864773" y="1533189"/>
            <a:ext cx="3897566" cy="943596"/>
            <a:chOff x="9297725" y="1188185"/>
            <a:chExt cx="1400692" cy="176383"/>
          </a:xfrm>
        </p:grpSpPr>
        <p:cxnSp>
          <p:nvCxnSpPr>
            <p:cNvPr id="150" name="Google Shape;150;p18">
              <a:extLst>
                <a:ext uri="{FF2B5EF4-FFF2-40B4-BE49-F238E27FC236}">
                  <a16:creationId xmlns:a16="http://schemas.microsoft.com/office/drawing/2014/main" id="{7A5554E1-6A70-41D7-42A3-89E8841080EE}"/>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a:extLst>
                <a:ext uri="{FF2B5EF4-FFF2-40B4-BE49-F238E27FC236}">
                  <a16:creationId xmlns:a16="http://schemas.microsoft.com/office/drawing/2014/main" id="{99F8776D-0124-1C9A-F940-3CE05FE96C36}"/>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a:extLst>
                <a:ext uri="{FF2B5EF4-FFF2-40B4-BE49-F238E27FC236}">
                  <a16:creationId xmlns:a16="http://schemas.microsoft.com/office/drawing/2014/main" id="{76DE85B2-6C36-7D24-DE37-C35D1FE2B0BE}"/>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a:extLst>
              <a:ext uri="{FF2B5EF4-FFF2-40B4-BE49-F238E27FC236}">
                <a16:creationId xmlns:a16="http://schemas.microsoft.com/office/drawing/2014/main" id="{13C979AD-7614-DDB0-9123-D907DC6B2A29}"/>
              </a:ext>
            </a:extLst>
          </p:cNvPr>
          <p:cNvPicPr preferRelativeResize="0"/>
          <p:nvPr/>
        </p:nvPicPr>
        <p:blipFill>
          <a:blip r:embed="rId4">
            <a:alphaModFix/>
          </a:blip>
          <a:stretch>
            <a:fillRect/>
          </a:stretch>
        </p:blipFill>
        <p:spPr>
          <a:xfrm>
            <a:off x="5849455" y="1328436"/>
            <a:ext cx="1371600" cy="1371600"/>
          </a:xfrm>
          <a:prstGeom prst="rect">
            <a:avLst/>
          </a:prstGeom>
          <a:noFill/>
          <a:ln>
            <a:noFill/>
          </a:ln>
        </p:spPr>
      </p:pic>
      <p:sp>
        <p:nvSpPr>
          <p:cNvPr id="158" name="Google Shape;158;p18">
            <a:extLst>
              <a:ext uri="{FF2B5EF4-FFF2-40B4-BE49-F238E27FC236}">
                <a16:creationId xmlns:a16="http://schemas.microsoft.com/office/drawing/2014/main" id="{9694CC0B-755D-0D43-908E-9882A4B6404E}"/>
              </a:ext>
            </a:extLst>
          </p:cNvPr>
          <p:cNvSpPr txBox="1">
            <a:spLocks noGrp="1"/>
          </p:cNvSpPr>
          <p:nvPr>
            <p:ph type="title"/>
          </p:nvPr>
        </p:nvSpPr>
        <p:spPr>
          <a:xfrm>
            <a:off x="138274" y="-117438"/>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Our goals</a:t>
            </a:r>
            <a:endParaRPr dirty="0"/>
          </a:p>
        </p:txBody>
      </p:sp>
      <p:sp>
        <p:nvSpPr>
          <p:cNvPr id="159" name="Google Shape;159;p18">
            <a:extLst>
              <a:ext uri="{FF2B5EF4-FFF2-40B4-BE49-F238E27FC236}">
                <a16:creationId xmlns:a16="http://schemas.microsoft.com/office/drawing/2014/main" id="{7B2DEABE-632E-622F-3327-746C39D733BB}"/>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pSp>
        <p:nvGrpSpPr>
          <p:cNvPr id="6" name="Group 5">
            <a:extLst>
              <a:ext uri="{FF2B5EF4-FFF2-40B4-BE49-F238E27FC236}">
                <a16:creationId xmlns:a16="http://schemas.microsoft.com/office/drawing/2014/main" id="{157C7AAA-9712-BAEE-8E42-0116A50C57AF}"/>
              </a:ext>
            </a:extLst>
          </p:cNvPr>
          <p:cNvGrpSpPr/>
          <p:nvPr/>
        </p:nvGrpSpPr>
        <p:grpSpPr>
          <a:xfrm>
            <a:off x="62096" y="1683945"/>
            <a:ext cx="1406594" cy="461635"/>
            <a:chOff x="5067835" y="3142867"/>
            <a:chExt cx="1406594" cy="461635"/>
          </a:xfrm>
        </p:grpSpPr>
        <p:cxnSp>
          <p:nvCxnSpPr>
            <p:cNvPr id="3" name="Straight Arrow Connector 2">
              <a:extLst>
                <a:ext uri="{FF2B5EF4-FFF2-40B4-BE49-F238E27FC236}">
                  <a16:creationId xmlns:a16="http://schemas.microsoft.com/office/drawing/2014/main" id="{F72ACC25-853C-0B80-366A-551BCE40CFEF}"/>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0016C61F-082F-1EE3-A628-3D4561E06BCE}"/>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pic>
        <p:nvPicPr>
          <p:cNvPr id="2" name="Picture 2" descr="Cpu - Free electronics icons">
            <a:extLst>
              <a:ext uri="{FF2B5EF4-FFF2-40B4-BE49-F238E27FC236}">
                <a16:creationId xmlns:a16="http://schemas.microsoft.com/office/drawing/2014/main" id="{A453E139-1F30-B1E3-9C31-761157258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564" y="2748492"/>
            <a:ext cx="485454" cy="485454"/>
          </a:xfrm>
          <a:prstGeom prst="rect">
            <a:avLst/>
          </a:prstGeom>
          <a:solidFill>
            <a:schemeClr val="accent1">
              <a:alpha val="57000"/>
            </a:schemeClr>
          </a:solidFill>
        </p:spPr>
      </p:pic>
      <p:pic>
        <p:nvPicPr>
          <p:cNvPr id="5" name="Picture 2" descr="Cpu - Free electronics icons">
            <a:extLst>
              <a:ext uri="{FF2B5EF4-FFF2-40B4-BE49-F238E27FC236}">
                <a16:creationId xmlns:a16="http://schemas.microsoft.com/office/drawing/2014/main" id="{5254EA92-AD40-85B3-40AD-30AA07D0F9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5508" y="2748492"/>
            <a:ext cx="485454" cy="485454"/>
          </a:xfrm>
          <a:prstGeom prst="rect">
            <a:avLst/>
          </a:prstGeom>
          <a:solidFill>
            <a:schemeClr val="accent1">
              <a:alpha val="57000"/>
            </a:schemeClr>
          </a:solidFill>
        </p:spPr>
      </p:pic>
      <p:pic>
        <p:nvPicPr>
          <p:cNvPr id="7" name="Picture 2" descr="Cpu - Free electronics icons">
            <a:extLst>
              <a:ext uri="{FF2B5EF4-FFF2-40B4-BE49-F238E27FC236}">
                <a16:creationId xmlns:a16="http://schemas.microsoft.com/office/drawing/2014/main" id="{962A16E1-3ED3-B424-40AF-341E96930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452" y="2748492"/>
            <a:ext cx="485454" cy="485454"/>
          </a:xfrm>
          <a:prstGeom prst="rect">
            <a:avLst/>
          </a:prstGeom>
          <a:solidFill>
            <a:schemeClr val="accent2">
              <a:alpha val="57000"/>
            </a:schemeClr>
          </a:solidFill>
        </p:spPr>
      </p:pic>
      <p:pic>
        <p:nvPicPr>
          <p:cNvPr id="16" name="Picture 2" descr="Cpu - Free electronics icons">
            <a:extLst>
              <a:ext uri="{FF2B5EF4-FFF2-40B4-BE49-F238E27FC236}">
                <a16:creationId xmlns:a16="http://schemas.microsoft.com/office/drawing/2014/main" id="{A6F6B7DB-1FEF-444C-B237-CFFD810CD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9396" y="2748492"/>
            <a:ext cx="485454" cy="485454"/>
          </a:xfrm>
          <a:prstGeom prst="rect">
            <a:avLst/>
          </a:prstGeom>
          <a:solidFill>
            <a:schemeClr val="accent2">
              <a:alpha val="57000"/>
            </a:schemeClr>
          </a:solidFill>
        </p:spPr>
      </p:pic>
      <p:pic>
        <p:nvPicPr>
          <p:cNvPr id="17" name="Picture 4" descr="Ram Memory icon in SVG, PNG formats">
            <a:extLst>
              <a:ext uri="{FF2B5EF4-FFF2-40B4-BE49-F238E27FC236}">
                <a16:creationId xmlns:a16="http://schemas.microsoft.com/office/drawing/2014/main" id="{0C2E5C6D-6A66-E8F9-02CF-9F5377EC61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3566" y="3292023"/>
            <a:ext cx="485452" cy="485452"/>
          </a:xfrm>
          <a:prstGeom prst="rect">
            <a:avLst/>
          </a:prstGeom>
          <a:solidFill>
            <a:schemeClr val="accent1">
              <a:alpha val="57000"/>
            </a:schemeClr>
          </a:solidFill>
        </p:spPr>
      </p:pic>
      <p:pic>
        <p:nvPicPr>
          <p:cNvPr id="18" name="Picture 4" descr="Ram Memory icon in SVG, PNG formats">
            <a:extLst>
              <a:ext uri="{FF2B5EF4-FFF2-40B4-BE49-F238E27FC236}">
                <a16:creationId xmlns:a16="http://schemas.microsoft.com/office/drawing/2014/main" id="{F05B8CD1-FCAA-B05B-AAF6-5114049DBA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906" y="3292023"/>
            <a:ext cx="485452" cy="485452"/>
          </a:xfrm>
          <a:prstGeom prst="rect">
            <a:avLst/>
          </a:prstGeom>
          <a:solidFill>
            <a:schemeClr val="accent1">
              <a:alpha val="57000"/>
            </a:schemeClr>
          </a:solidFill>
        </p:spPr>
      </p:pic>
      <p:pic>
        <p:nvPicPr>
          <p:cNvPr id="19" name="Picture 4" descr="Ram Memory icon in SVG, PNG formats">
            <a:extLst>
              <a:ext uri="{FF2B5EF4-FFF2-40B4-BE49-F238E27FC236}">
                <a16:creationId xmlns:a16="http://schemas.microsoft.com/office/drawing/2014/main" id="{83D1FA1C-1A10-245E-1659-DB83ACAEB3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0246" y="3292023"/>
            <a:ext cx="485452" cy="485452"/>
          </a:xfrm>
          <a:prstGeom prst="rect">
            <a:avLst/>
          </a:prstGeom>
          <a:solidFill>
            <a:schemeClr val="accent2">
              <a:alpha val="57000"/>
            </a:schemeClr>
          </a:solidFill>
        </p:spPr>
      </p:pic>
      <p:pic>
        <p:nvPicPr>
          <p:cNvPr id="20" name="Picture 4" descr="Ram Memory icon in SVG, PNG formats">
            <a:extLst>
              <a:ext uri="{FF2B5EF4-FFF2-40B4-BE49-F238E27FC236}">
                <a16:creationId xmlns:a16="http://schemas.microsoft.com/office/drawing/2014/main" id="{6D20E32E-57BC-8F02-090F-CF946447DA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3586" y="3292023"/>
            <a:ext cx="485452" cy="485452"/>
          </a:xfrm>
          <a:prstGeom prst="rect">
            <a:avLst/>
          </a:prstGeom>
          <a:noFill/>
        </p:spPr>
      </p:pic>
      <p:grpSp>
        <p:nvGrpSpPr>
          <p:cNvPr id="14" name="Group 13">
            <a:extLst>
              <a:ext uri="{FF2B5EF4-FFF2-40B4-BE49-F238E27FC236}">
                <a16:creationId xmlns:a16="http://schemas.microsoft.com/office/drawing/2014/main" id="{6094E371-7A57-DD1F-6554-F5760D29628F}"/>
              </a:ext>
            </a:extLst>
          </p:cNvPr>
          <p:cNvGrpSpPr/>
          <p:nvPr/>
        </p:nvGrpSpPr>
        <p:grpSpPr>
          <a:xfrm>
            <a:off x="1765938" y="765192"/>
            <a:ext cx="6286912" cy="626211"/>
            <a:chOff x="3164979" y="1818326"/>
            <a:chExt cx="6286912" cy="626211"/>
          </a:xfrm>
        </p:grpSpPr>
        <p:sp>
          <p:nvSpPr>
            <p:cNvPr id="15" name="Right Brace 14">
              <a:extLst>
                <a:ext uri="{FF2B5EF4-FFF2-40B4-BE49-F238E27FC236}">
                  <a16:creationId xmlns:a16="http://schemas.microsoft.com/office/drawing/2014/main" id="{39C667D0-FB3E-6701-4AD6-2D6AF2A1EAB1}"/>
                </a:ext>
              </a:extLst>
            </p:cNvPr>
            <p:cNvSpPr/>
            <p:nvPr/>
          </p:nvSpPr>
          <p:spPr>
            <a:xfrm rot="16200000">
              <a:off x="6191291" y="-816063"/>
              <a:ext cx="234288" cy="6286912"/>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Google Shape;148;p18">
                  <a:extLst>
                    <a:ext uri="{FF2B5EF4-FFF2-40B4-BE49-F238E27FC236}">
                      <a16:creationId xmlns:a16="http://schemas.microsoft.com/office/drawing/2014/main" id="{811749AB-D7A3-47B6-670B-74B3A83FCD47}"/>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dirty="0">
                    <a:solidFill>
                      <a:schemeClr val="dk1"/>
                    </a:solidFill>
                    <a:latin typeface="Cabin"/>
                    <a:ea typeface="Cabin"/>
                    <a:cs typeface="Cabin"/>
                    <a:sym typeface="Cabin"/>
                  </a:endParaRPr>
                </a:p>
              </p:txBody>
            </p:sp>
          </mc:Choice>
          <mc:Fallback xmlns="">
            <p:sp>
              <p:nvSpPr>
                <p:cNvPr id="49" name="Google Shape;148;p18">
                  <a:extLst>
                    <a:ext uri="{FF2B5EF4-FFF2-40B4-BE49-F238E27FC236}">
                      <a16:creationId xmlns:a16="http://schemas.microsoft.com/office/drawing/2014/main" id="{29DE3475-6D95-A3AC-7F0C-B30FC2CD0F15}"/>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11"/>
                  <a:stretch>
                    <a:fillRect l="-2374" b="-9211"/>
                  </a:stretch>
                </a:blipFill>
                <a:ln>
                  <a:noFill/>
                </a:ln>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EE1FB20A-4820-C106-78D5-914638F58CC7}"/>
              </a:ext>
            </a:extLst>
          </p:cNvPr>
          <p:cNvGrpSpPr/>
          <p:nvPr/>
        </p:nvGrpSpPr>
        <p:grpSpPr>
          <a:xfrm>
            <a:off x="1765938" y="1810428"/>
            <a:ext cx="2607363" cy="365760"/>
            <a:chOff x="2084842" y="2730873"/>
            <a:chExt cx="2607363" cy="365760"/>
          </a:xfrm>
        </p:grpSpPr>
        <p:sp>
          <p:nvSpPr>
            <p:cNvPr id="161" name="Google Shape;161;p18">
              <a:extLst>
                <a:ext uri="{FF2B5EF4-FFF2-40B4-BE49-F238E27FC236}">
                  <a16:creationId xmlns:a16="http://schemas.microsoft.com/office/drawing/2014/main" id="{A96AB3A7-9530-393C-0F6C-4A6E6DD457C9}"/>
                </a:ext>
              </a:extLst>
            </p:cNvPr>
            <p:cNvSpPr/>
            <p:nvPr/>
          </p:nvSpPr>
          <p:spPr>
            <a:xfrm>
              <a:off x="4326445" y="273087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 name="Google Shape;173;p18">
              <a:extLst>
                <a:ext uri="{FF2B5EF4-FFF2-40B4-BE49-F238E27FC236}">
                  <a16:creationId xmlns:a16="http://schemas.microsoft.com/office/drawing/2014/main" id="{3BBDC347-1D25-2E59-6C50-F39EC903C7C9}"/>
                </a:ext>
              </a:extLst>
            </p:cNvPr>
            <p:cNvSpPr/>
            <p:nvPr/>
          </p:nvSpPr>
          <p:spPr>
            <a:xfrm>
              <a:off x="2876868" y="2730873"/>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3" name="Google Shape;183;p18">
              <a:extLst>
                <a:ext uri="{FF2B5EF4-FFF2-40B4-BE49-F238E27FC236}">
                  <a16:creationId xmlns:a16="http://schemas.microsoft.com/office/drawing/2014/main" id="{240BF9E0-7127-31AB-5E60-C298C7FDD0C4}"/>
                </a:ext>
              </a:extLst>
            </p:cNvPr>
            <p:cNvSpPr/>
            <p:nvPr/>
          </p:nvSpPr>
          <p:spPr>
            <a:xfrm>
              <a:off x="2084842" y="2730873"/>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 name="Google Shape;161;p18">
              <a:extLst>
                <a:ext uri="{FF2B5EF4-FFF2-40B4-BE49-F238E27FC236}">
                  <a16:creationId xmlns:a16="http://schemas.microsoft.com/office/drawing/2014/main" id="{A7514099-B9BF-AC40-D416-B97C9D97D751}"/>
                </a:ext>
              </a:extLst>
            </p:cNvPr>
            <p:cNvSpPr/>
            <p:nvPr/>
          </p:nvSpPr>
          <p:spPr>
            <a:xfrm>
              <a:off x="3591942" y="273087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pic>
        <p:nvPicPr>
          <p:cNvPr id="26" name="Picture 2" descr="Cpu - Free electronics icons">
            <a:extLst>
              <a:ext uri="{FF2B5EF4-FFF2-40B4-BE49-F238E27FC236}">
                <a16:creationId xmlns:a16="http://schemas.microsoft.com/office/drawing/2014/main" id="{A5435C2C-E91F-0296-11FC-7F36E1A36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339" y="2748492"/>
            <a:ext cx="485454" cy="485454"/>
          </a:xfrm>
          <a:prstGeom prst="rect">
            <a:avLst/>
          </a:prstGeom>
          <a:solidFill>
            <a:schemeClr val="accent2">
              <a:alpha val="57000"/>
            </a:schemeClr>
          </a:solidFill>
        </p:spPr>
      </p:pic>
      <p:pic>
        <p:nvPicPr>
          <p:cNvPr id="27" name="Picture 4" descr="Ram Memory icon in SVG, PNG formats">
            <a:extLst>
              <a:ext uri="{FF2B5EF4-FFF2-40B4-BE49-F238E27FC236}">
                <a16:creationId xmlns:a16="http://schemas.microsoft.com/office/drawing/2014/main" id="{CBEFCDA0-F813-1830-1C38-5B377C078D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6927" y="3292023"/>
            <a:ext cx="485452" cy="485452"/>
          </a:xfrm>
          <a:prstGeom prst="rect">
            <a:avLst/>
          </a:prstGeom>
          <a:noFill/>
        </p:spPr>
      </p:pic>
      <p:grpSp>
        <p:nvGrpSpPr>
          <p:cNvPr id="25" name="Group 24">
            <a:extLst>
              <a:ext uri="{FF2B5EF4-FFF2-40B4-BE49-F238E27FC236}">
                <a16:creationId xmlns:a16="http://schemas.microsoft.com/office/drawing/2014/main" id="{AB3F1416-7854-09FA-F7B0-6A47AF7349CF}"/>
              </a:ext>
            </a:extLst>
          </p:cNvPr>
          <p:cNvGrpSpPr/>
          <p:nvPr/>
        </p:nvGrpSpPr>
        <p:grpSpPr>
          <a:xfrm>
            <a:off x="9143104" y="697266"/>
            <a:ext cx="2601024" cy="864368"/>
            <a:chOff x="8337141" y="1279583"/>
            <a:chExt cx="3532909" cy="1174051"/>
          </a:xfrm>
        </p:grpSpPr>
        <p:sp>
          <p:nvSpPr>
            <p:cNvPr id="13" name="Rounded Rectangle 12">
              <a:extLst>
                <a:ext uri="{FF2B5EF4-FFF2-40B4-BE49-F238E27FC236}">
                  <a16:creationId xmlns:a16="http://schemas.microsoft.com/office/drawing/2014/main" id="{DC81196A-F037-3054-292D-6BED9C4523F5}"/>
                </a:ext>
              </a:extLst>
            </p:cNvPr>
            <p:cNvSpPr/>
            <p:nvPr/>
          </p:nvSpPr>
          <p:spPr>
            <a:xfrm>
              <a:off x="8337141" y="1279583"/>
              <a:ext cx="3532909" cy="1174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61;p18">
              <a:extLst>
                <a:ext uri="{FF2B5EF4-FFF2-40B4-BE49-F238E27FC236}">
                  <a16:creationId xmlns:a16="http://schemas.microsoft.com/office/drawing/2014/main" id="{AC7B0FB3-47DE-6D4D-0475-43FEB3F5FADE}"/>
                </a:ext>
              </a:extLst>
            </p:cNvPr>
            <p:cNvSpPr/>
            <p:nvPr/>
          </p:nvSpPr>
          <p:spPr>
            <a:xfrm>
              <a:off x="8779007" y="164757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0" name="Picture 2" descr="Cpu - Free electronics icons">
              <a:extLst>
                <a:ext uri="{FF2B5EF4-FFF2-40B4-BE49-F238E27FC236}">
                  <a16:creationId xmlns:a16="http://schemas.microsoft.com/office/drawing/2014/main" id="{F55A4C9B-A79A-5A31-2BC6-2126A0430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298"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m Memory icon in SVG, PNG formats">
              <a:extLst>
                <a:ext uri="{FF2B5EF4-FFF2-40B4-BE49-F238E27FC236}">
                  <a16:creationId xmlns:a16="http://schemas.microsoft.com/office/drawing/2014/main" id="{45AE466D-F7FA-835B-7C2B-F9AE38D850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5298" y="189416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u - Free electronics icons">
              <a:extLst>
                <a:ext uri="{FF2B5EF4-FFF2-40B4-BE49-F238E27FC236}">
                  <a16:creationId xmlns:a16="http://schemas.microsoft.com/office/drawing/2014/main" id="{289FE587-A133-E51E-37C2-C27D05B97B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5371" y="1359133"/>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am Memory icon in SVG, PNG formats">
              <a:extLst>
                <a:ext uri="{FF2B5EF4-FFF2-40B4-BE49-F238E27FC236}">
                  <a16:creationId xmlns:a16="http://schemas.microsoft.com/office/drawing/2014/main" id="{9C205ADC-7357-F656-8D1A-C2D79352A6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4187" y="1894161"/>
              <a:ext cx="485452" cy="485452"/>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Google Shape;199;p19">
            <a:extLst>
              <a:ext uri="{FF2B5EF4-FFF2-40B4-BE49-F238E27FC236}">
                <a16:creationId xmlns:a16="http://schemas.microsoft.com/office/drawing/2014/main" id="{E2052719-DBED-9626-DCD5-B8608EB5CBE6}"/>
              </a:ext>
            </a:extLst>
          </p:cNvPr>
          <p:cNvSpPr txBox="1">
            <a:spLocks noGrp="1"/>
          </p:cNvSpPr>
          <p:nvPr>
            <p:ph type="body" idx="1"/>
          </p:nvPr>
        </p:nvSpPr>
        <p:spPr>
          <a:xfrm>
            <a:off x="283713" y="4137754"/>
            <a:ext cx="11041327" cy="615587"/>
          </a:xfrm>
          <a:prstGeom prst="rect">
            <a:avLst/>
          </a:prstGeom>
        </p:spPr>
        <p:txBody>
          <a:bodyPr spcFirstLastPara="1" wrap="square" lIns="91425" tIns="91425" rIns="91425" bIns="91425" anchor="t" anchorCtr="0">
            <a:noAutofit/>
          </a:bodyPr>
          <a:lstStyle/>
          <a:p>
            <a:pPr marL="50800" indent="0">
              <a:lnSpc>
                <a:spcPct val="100000"/>
              </a:lnSpc>
              <a:spcBef>
                <a:spcPts val="0"/>
              </a:spcBef>
              <a:buNone/>
            </a:pPr>
            <a:r>
              <a:rPr lang="en-US" sz="2200" dirty="0"/>
              <a:t>Goal 1: Find a </a:t>
            </a:r>
            <a:r>
              <a:rPr lang="en-US" sz="2200" i="1" dirty="0"/>
              <a:t>throughput-optimal </a:t>
            </a:r>
            <a:r>
              <a:rPr lang="en-US" sz="2200" dirty="0"/>
              <a:t>policy: </a:t>
            </a:r>
            <a:r>
              <a:rPr lang="en-US" sz="2200" i="1" dirty="0"/>
              <a:t>stabilize</a:t>
            </a:r>
            <a:r>
              <a:rPr lang="en-US" sz="2200" dirty="0"/>
              <a:t> the system whenever possible.</a:t>
            </a:r>
            <a:endParaRPr lang="en-US" sz="2200" i="1" dirty="0"/>
          </a:p>
        </p:txBody>
      </p:sp>
      <p:sp>
        <p:nvSpPr>
          <p:cNvPr id="37" name="Google Shape;199;p19">
            <a:extLst>
              <a:ext uri="{FF2B5EF4-FFF2-40B4-BE49-F238E27FC236}">
                <a16:creationId xmlns:a16="http://schemas.microsoft.com/office/drawing/2014/main" id="{3108F40F-E9F1-88FB-97E7-2E84897A64A6}"/>
              </a:ext>
            </a:extLst>
          </p:cNvPr>
          <p:cNvSpPr txBox="1">
            <a:spLocks/>
          </p:cNvSpPr>
          <p:nvPr/>
        </p:nvSpPr>
        <p:spPr>
          <a:xfrm>
            <a:off x="283713" y="4858151"/>
            <a:ext cx="5744817" cy="572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lnSpc>
                <a:spcPct val="100000"/>
              </a:lnSpc>
              <a:spcBef>
                <a:spcPts val="0"/>
              </a:spcBef>
              <a:buNone/>
            </a:pPr>
            <a:r>
              <a:rPr lang="en-US" sz="2200" dirty="0"/>
              <a:t>Goal 2: Handle limited or no preemptions. </a:t>
            </a:r>
          </a:p>
        </p:txBody>
      </p:sp>
      <mc:AlternateContent xmlns:mc="http://schemas.openxmlformats.org/markup-compatibility/2006" xmlns:a14="http://schemas.microsoft.com/office/drawing/2010/main">
        <mc:Choice Requires="a14">
          <p:sp>
            <p:nvSpPr>
              <p:cNvPr id="40" name="Google Shape;199;p19">
                <a:extLst>
                  <a:ext uri="{FF2B5EF4-FFF2-40B4-BE49-F238E27FC236}">
                    <a16:creationId xmlns:a16="http://schemas.microsoft.com/office/drawing/2014/main" id="{18ACFF71-22DA-434F-ACF7-9758BA3AD6A3}"/>
                  </a:ext>
                </a:extLst>
              </p:cNvPr>
              <p:cNvSpPr txBox="1">
                <a:spLocks/>
              </p:cNvSpPr>
              <p:nvPr/>
            </p:nvSpPr>
            <p:spPr>
              <a:xfrm>
                <a:off x="278753" y="5264317"/>
                <a:ext cx="5744817" cy="572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lnSpc>
                    <a:spcPct val="100000"/>
                  </a:lnSpc>
                  <a:spcBef>
                    <a:spcPts val="0"/>
                  </a:spcBef>
                  <a:buNone/>
                </a:pPr>
                <a:r>
                  <a:rPr lang="en-US" sz="2200" dirty="0"/>
                  <a:t>Goal 3: Analyze</a:t>
                </a:r>
                <a:r>
                  <a:rPr lang="en-US" sz="2200" i="1" dirty="0"/>
                  <a:t> its mean response time, </a:t>
                </a:r>
                <a14:m>
                  <m:oMath xmlns:m="http://schemas.openxmlformats.org/officeDocument/2006/math">
                    <m:r>
                      <a:rPr lang="en-US" sz="2200" i="1">
                        <a:latin typeface="Cambria Math" panose="02040503050406030204" pitchFamily="18" charset="0"/>
                        <a:ea typeface="Cambria Math" panose="02040503050406030204" pitchFamily="18" charset="0"/>
                      </a:rPr>
                      <m:t>𝔼</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𝑇</m:t>
                    </m:r>
                    <m:r>
                      <a:rPr lang="en-US" sz="2200" i="1">
                        <a:latin typeface="Cambria Math" panose="02040503050406030204" pitchFamily="18" charset="0"/>
                        <a:ea typeface="Cambria Math" panose="02040503050406030204" pitchFamily="18" charset="0"/>
                      </a:rPr>
                      <m:t>]</m:t>
                    </m:r>
                  </m:oMath>
                </a14:m>
                <a:r>
                  <a:rPr lang="en-US" sz="2200" dirty="0"/>
                  <a:t>.</a:t>
                </a:r>
              </a:p>
              <a:p>
                <a:pPr marL="50800" indent="0">
                  <a:lnSpc>
                    <a:spcPct val="100000"/>
                  </a:lnSpc>
                  <a:spcBef>
                    <a:spcPts val="0"/>
                  </a:spcBef>
                  <a:buFont typeface="Noto Sans Symbols"/>
                  <a:buNone/>
                </a:pPr>
                <a:endParaRPr lang="en-US" sz="2200" dirty="0"/>
              </a:p>
            </p:txBody>
          </p:sp>
        </mc:Choice>
        <mc:Fallback xmlns="">
          <p:sp>
            <p:nvSpPr>
              <p:cNvPr id="40" name="Google Shape;199;p19">
                <a:extLst>
                  <a:ext uri="{FF2B5EF4-FFF2-40B4-BE49-F238E27FC236}">
                    <a16:creationId xmlns:a16="http://schemas.microsoft.com/office/drawing/2014/main" id="{18ACFF71-22DA-434F-ACF7-9758BA3AD6A3}"/>
                  </a:ext>
                </a:extLst>
              </p:cNvPr>
              <p:cNvSpPr txBox="1">
                <a:spLocks noRot="1" noChangeAspect="1" noMove="1" noResize="1" noEditPoints="1" noAdjustHandles="1" noChangeArrowheads="1" noChangeShapeType="1" noTextEdit="1"/>
              </p:cNvSpPr>
              <p:nvPr/>
            </p:nvSpPr>
            <p:spPr>
              <a:xfrm>
                <a:off x="278753" y="5264317"/>
                <a:ext cx="5744817" cy="572050"/>
              </a:xfrm>
              <a:prstGeom prst="rect">
                <a:avLst/>
              </a:prstGeom>
              <a:blipFill>
                <a:blip r:embed="rId12"/>
                <a:stretch>
                  <a:fillRect l="-662" b="-2174"/>
                </a:stretch>
              </a:blipFill>
              <a:ln>
                <a:noFill/>
              </a:ln>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9D7F7A97-D65B-6221-D397-C9C3D535CDC5}"/>
              </a:ext>
            </a:extLst>
          </p:cNvPr>
          <p:cNvGrpSpPr/>
          <p:nvPr/>
        </p:nvGrpSpPr>
        <p:grpSpPr>
          <a:xfrm>
            <a:off x="9143104" y="1696925"/>
            <a:ext cx="2601024" cy="864368"/>
            <a:chOff x="8271559" y="1925528"/>
            <a:chExt cx="2601024" cy="864368"/>
          </a:xfrm>
        </p:grpSpPr>
        <p:sp>
          <p:nvSpPr>
            <p:cNvPr id="29" name="Rounded Rectangle 28">
              <a:extLst>
                <a:ext uri="{FF2B5EF4-FFF2-40B4-BE49-F238E27FC236}">
                  <a16:creationId xmlns:a16="http://schemas.microsoft.com/office/drawing/2014/main" id="{B4731790-A38A-983A-2760-D2C309463894}"/>
                </a:ext>
              </a:extLst>
            </p:cNvPr>
            <p:cNvSpPr/>
            <p:nvPr/>
          </p:nvSpPr>
          <p:spPr>
            <a:xfrm>
              <a:off x="8271559" y="1925528"/>
              <a:ext cx="2601024"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161;p18">
              <a:extLst>
                <a:ext uri="{FF2B5EF4-FFF2-40B4-BE49-F238E27FC236}">
                  <a16:creationId xmlns:a16="http://schemas.microsoft.com/office/drawing/2014/main" id="{7FE91829-6B29-5EEE-C653-E6AD8F974DD0}"/>
                </a:ext>
              </a:extLst>
            </p:cNvPr>
            <p:cNvSpPr/>
            <p:nvPr/>
          </p:nvSpPr>
          <p:spPr>
            <a:xfrm>
              <a:off x="8596873" y="2196450"/>
              <a:ext cx="269282" cy="269282"/>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31" name="Picture 2" descr="Cpu - Free electronics icons">
              <a:extLst>
                <a:ext uri="{FF2B5EF4-FFF2-40B4-BE49-F238E27FC236}">
                  <a16:creationId xmlns:a16="http://schemas.microsoft.com/office/drawing/2014/main" id="{41F5B2E1-F333-E6FC-725C-BC1B67CF2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429" y="1984095"/>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am Memory icon in SVG, PNG formats">
              <a:extLst>
                <a:ext uri="{FF2B5EF4-FFF2-40B4-BE49-F238E27FC236}">
                  <a16:creationId xmlns:a16="http://schemas.microsoft.com/office/drawing/2014/main" id="{0BE64B45-CC4D-5C5F-CDD2-A09FD398BF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6429" y="2377997"/>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pu - Free electronics icons">
              <a:extLst>
                <a:ext uri="{FF2B5EF4-FFF2-40B4-BE49-F238E27FC236}">
                  <a16:creationId xmlns:a16="http://schemas.microsoft.com/office/drawing/2014/main" id="{E6EFD877-B5D9-DF5E-56A8-65A9D3AB7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8770" y="1984095"/>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pu - Free electronics icons">
              <a:extLst>
                <a:ext uri="{FF2B5EF4-FFF2-40B4-BE49-F238E27FC236}">
                  <a16:creationId xmlns:a16="http://schemas.microsoft.com/office/drawing/2014/main" id="{97C78B0B-8FEB-0270-878B-F14E6D9C8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1111" y="1993278"/>
              <a:ext cx="357404" cy="357404"/>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2" descr="Cpu - Free electronics icons">
            <a:extLst>
              <a:ext uri="{FF2B5EF4-FFF2-40B4-BE49-F238E27FC236}">
                <a16:creationId xmlns:a16="http://schemas.microsoft.com/office/drawing/2014/main" id="{E87FF602-3144-8C23-C6F4-F5DF1444C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3282" y="2748492"/>
            <a:ext cx="485454" cy="485454"/>
          </a:xfrm>
          <a:prstGeom prst="rect">
            <a:avLst/>
          </a:prstGeom>
          <a:solidFill>
            <a:schemeClr val="bg1">
              <a:alpha val="57000"/>
            </a:schemeClr>
          </a:solidFill>
        </p:spPr>
      </p:pic>
      <p:pic>
        <p:nvPicPr>
          <p:cNvPr id="52" name="Picture 4" descr="Ram Memory icon in SVG, PNG formats">
            <a:extLst>
              <a:ext uri="{FF2B5EF4-FFF2-40B4-BE49-F238E27FC236}">
                <a16:creationId xmlns:a16="http://schemas.microsoft.com/office/drawing/2014/main" id="{383BA038-DE7D-0F49-A8AE-DD2F08F6B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268" y="3292023"/>
            <a:ext cx="485452" cy="485452"/>
          </a:xfrm>
          <a:prstGeom prst="rect">
            <a:avLst/>
          </a:prstGeom>
          <a:noFill/>
        </p:spPr>
      </p:pic>
      <mc:AlternateContent xmlns:mc="http://schemas.openxmlformats.org/markup-compatibility/2006" xmlns:a14="http://schemas.microsoft.com/office/drawing/2010/main">
        <mc:Choice Requires="a14">
          <p:sp>
            <p:nvSpPr>
              <p:cNvPr id="53" name="Google Shape;199;p19">
                <a:extLst>
                  <a:ext uri="{FF2B5EF4-FFF2-40B4-BE49-F238E27FC236}">
                    <a16:creationId xmlns:a16="http://schemas.microsoft.com/office/drawing/2014/main" id="{1F230604-D8D7-575A-BF3F-C4D47214DD59}"/>
                  </a:ext>
                </a:extLst>
              </p:cNvPr>
              <p:cNvSpPr txBox="1">
                <a:spLocks/>
              </p:cNvSpPr>
              <p:nvPr/>
            </p:nvSpPr>
            <p:spPr>
              <a:xfrm>
                <a:off x="887125" y="4490034"/>
                <a:ext cx="7420305" cy="615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lnSpc>
                    <a:spcPct val="100000"/>
                  </a:lnSpc>
                  <a:spcBef>
                    <a:spcPts val="0"/>
                  </a:spcBef>
                  <a:buNone/>
                </a:pPr>
                <a:r>
                  <a:rPr lang="en-US" sz="2200" dirty="0">
                    <a:solidFill>
                      <a:srgbClr val="C00000"/>
                    </a:solidFill>
                  </a:rPr>
                  <a:t>Stable</a:t>
                </a:r>
                <a:r>
                  <a:rPr lang="en-US" sz="2200" dirty="0">
                    <a:solidFill>
                      <a:srgbClr val="C00000"/>
                    </a:solidFill>
                    <a:sym typeface="Wingdings" pitchFamily="2" charset="2"/>
                  </a:rPr>
                  <a:t>: complete jobs fast enough to get a finite </a:t>
                </a:r>
                <a14:m>
                  <m:oMath xmlns:m="http://schemas.openxmlformats.org/officeDocument/2006/math">
                    <m:r>
                      <a:rPr lang="en-US" sz="2200" i="1">
                        <a:solidFill>
                          <a:srgbClr val="C00000"/>
                        </a:solidFill>
                        <a:latin typeface="Cambria Math" panose="02040503050406030204" pitchFamily="18" charset="0"/>
                        <a:ea typeface="Cambria Math" panose="02040503050406030204" pitchFamily="18" charset="0"/>
                      </a:rPr>
                      <m:t>𝔼</m:t>
                    </m:r>
                    <m:r>
                      <a:rPr lang="en-US" sz="2200" i="1">
                        <a:solidFill>
                          <a:srgbClr val="C00000"/>
                        </a:solidFill>
                        <a:latin typeface="Cambria Math" panose="02040503050406030204" pitchFamily="18" charset="0"/>
                        <a:ea typeface="Cambria Math" panose="02040503050406030204" pitchFamily="18" charset="0"/>
                      </a:rPr>
                      <m:t>[</m:t>
                    </m:r>
                    <m:r>
                      <a:rPr lang="en-US" sz="2200" i="1">
                        <a:solidFill>
                          <a:srgbClr val="C00000"/>
                        </a:solidFill>
                        <a:latin typeface="Cambria Math" panose="02040503050406030204" pitchFamily="18" charset="0"/>
                        <a:ea typeface="Cambria Math" panose="02040503050406030204" pitchFamily="18" charset="0"/>
                      </a:rPr>
                      <m:t>𝑇</m:t>
                    </m:r>
                    <m:r>
                      <a:rPr lang="en-US" sz="2200" i="1">
                        <a:solidFill>
                          <a:srgbClr val="C00000"/>
                        </a:solidFill>
                        <a:latin typeface="Cambria Math" panose="02040503050406030204" pitchFamily="18" charset="0"/>
                        <a:ea typeface="Cambria Math" panose="02040503050406030204" pitchFamily="18" charset="0"/>
                      </a:rPr>
                      <m:t>]</m:t>
                    </m:r>
                  </m:oMath>
                </a14:m>
                <a:r>
                  <a:rPr lang="en-US" sz="2200" i="1" dirty="0">
                    <a:solidFill>
                      <a:srgbClr val="C00000"/>
                    </a:solidFill>
                  </a:rPr>
                  <a:t> </a:t>
                </a:r>
              </a:p>
            </p:txBody>
          </p:sp>
        </mc:Choice>
        <mc:Fallback xmlns="">
          <p:sp>
            <p:nvSpPr>
              <p:cNvPr id="53" name="Google Shape;199;p19">
                <a:extLst>
                  <a:ext uri="{FF2B5EF4-FFF2-40B4-BE49-F238E27FC236}">
                    <a16:creationId xmlns:a16="http://schemas.microsoft.com/office/drawing/2014/main" id="{1F230604-D8D7-575A-BF3F-C4D47214DD59}"/>
                  </a:ext>
                </a:extLst>
              </p:cNvPr>
              <p:cNvSpPr txBox="1">
                <a:spLocks noRot="1" noChangeAspect="1" noMove="1" noResize="1" noEditPoints="1" noAdjustHandles="1" noChangeArrowheads="1" noChangeShapeType="1" noTextEdit="1"/>
              </p:cNvSpPr>
              <p:nvPr/>
            </p:nvSpPr>
            <p:spPr>
              <a:xfrm>
                <a:off x="887125" y="4490034"/>
                <a:ext cx="7420305" cy="615587"/>
              </a:xfrm>
              <a:prstGeom prst="rect">
                <a:avLst/>
              </a:prstGeom>
              <a:blipFill>
                <a:blip r:embed="rId13"/>
                <a:stretch>
                  <a:fillRect l="-513"/>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3407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p:bldP spid="40" grpId="0"/>
      <p:bldP spid="5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7DD21E1A-050F-AC99-7158-67E8B2AB181E}"/>
            </a:ext>
          </a:extLst>
        </p:cNvPr>
        <p:cNvGrpSpPr/>
        <p:nvPr/>
      </p:nvGrpSpPr>
      <p:grpSpPr>
        <a:xfrm>
          <a:off x="0" y="0"/>
          <a:ext cx="0" cy="0"/>
          <a:chOff x="0" y="0"/>
          <a:chExt cx="0" cy="0"/>
        </a:xfrm>
      </p:grpSpPr>
      <p:sp>
        <p:nvSpPr>
          <p:cNvPr id="364" name="Google Shape;364;p22">
            <a:extLst>
              <a:ext uri="{FF2B5EF4-FFF2-40B4-BE49-F238E27FC236}">
                <a16:creationId xmlns:a16="http://schemas.microsoft.com/office/drawing/2014/main" id="{F74D1DE7-ED31-4A81-E790-6D889F64E9C7}"/>
              </a:ext>
            </a:extLst>
          </p:cNvPr>
          <p:cNvSpPr txBox="1">
            <a:spLocks noGrp="1"/>
          </p:cNvSpPr>
          <p:nvPr>
            <p:ph type="title"/>
          </p:nvPr>
        </p:nvSpPr>
        <p:spPr>
          <a:xfrm>
            <a:off x="726902" y="363580"/>
            <a:ext cx="10515600" cy="13255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dirty="0"/>
              <a:t>Prior Works on </a:t>
            </a:r>
            <a:r>
              <a:rPr lang="en-US" sz="3500" dirty="0" err="1"/>
              <a:t>Multiresource</a:t>
            </a:r>
            <a:r>
              <a:rPr lang="en-US" sz="3500" dirty="0"/>
              <a:t> Scheduling</a:t>
            </a:r>
            <a:endParaRPr sz="3500" dirty="0"/>
          </a:p>
        </p:txBody>
      </p:sp>
      <p:sp>
        <p:nvSpPr>
          <p:cNvPr id="365" name="Google Shape;365;p22">
            <a:extLst>
              <a:ext uri="{FF2B5EF4-FFF2-40B4-BE49-F238E27FC236}">
                <a16:creationId xmlns:a16="http://schemas.microsoft.com/office/drawing/2014/main" id="{DF865F19-F0E0-A2EA-2721-24FB763C7D03}"/>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aphicFrame>
        <p:nvGraphicFramePr>
          <p:cNvPr id="6" name="Table 5">
            <a:extLst>
              <a:ext uri="{FF2B5EF4-FFF2-40B4-BE49-F238E27FC236}">
                <a16:creationId xmlns:a16="http://schemas.microsoft.com/office/drawing/2014/main" id="{17B4361D-3567-958D-17CB-70019BC6FE4B}"/>
              </a:ext>
            </a:extLst>
          </p:cNvPr>
          <p:cNvGraphicFramePr>
            <a:graphicFrameLocks noGrp="1"/>
          </p:cNvGraphicFramePr>
          <p:nvPr>
            <p:extLst>
              <p:ext uri="{D42A27DB-BD31-4B8C-83A1-F6EECF244321}">
                <p14:modId xmlns:p14="http://schemas.microsoft.com/office/powerpoint/2010/main" val="1351709478"/>
              </p:ext>
            </p:extLst>
          </p:nvPr>
        </p:nvGraphicFramePr>
        <p:xfrm>
          <a:off x="726903" y="1928759"/>
          <a:ext cx="10735835" cy="2804160"/>
        </p:xfrm>
        <a:graphic>
          <a:graphicData uri="http://schemas.openxmlformats.org/drawingml/2006/table">
            <a:tbl>
              <a:tblPr firstRow="1" bandRow="1">
                <a:tableStyleId>{5C22544A-7EE6-4342-B048-85BDC9FD1C3A}</a:tableStyleId>
              </a:tblPr>
              <a:tblGrid>
                <a:gridCol w="3130599">
                  <a:extLst>
                    <a:ext uri="{9D8B030D-6E8A-4147-A177-3AD203B41FA5}">
                      <a16:colId xmlns:a16="http://schemas.microsoft.com/office/drawing/2014/main" val="2582185561"/>
                    </a:ext>
                  </a:extLst>
                </a:gridCol>
                <a:gridCol w="2596307">
                  <a:extLst>
                    <a:ext uri="{9D8B030D-6E8A-4147-A177-3AD203B41FA5}">
                      <a16:colId xmlns:a16="http://schemas.microsoft.com/office/drawing/2014/main" val="3726451405"/>
                    </a:ext>
                  </a:extLst>
                </a:gridCol>
                <a:gridCol w="2199861">
                  <a:extLst>
                    <a:ext uri="{9D8B030D-6E8A-4147-A177-3AD203B41FA5}">
                      <a16:colId xmlns:a16="http://schemas.microsoft.com/office/drawing/2014/main" val="3201068516"/>
                    </a:ext>
                  </a:extLst>
                </a:gridCol>
                <a:gridCol w="2809068">
                  <a:extLst>
                    <a:ext uri="{9D8B030D-6E8A-4147-A177-3AD203B41FA5}">
                      <a16:colId xmlns:a16="http://schemas.microsoft.com/office/drawing/2014/main" val="3496787306"/>
                    </a:ext>
                  </a:extLst>
                </a:gridCol>
              </a:tblGrid>
              <a:tr h="600256">
                <a:tc>
                  <a:txBody>
                    <a:bodyPr/>
                    <a:lstStyle/>
                    <a:p>
                      <a:endParaRPr lang="en-US" sz="2000" dirty="0"/>
                    </a:p>
                  </a:txBody>
                  <a:tcPr/>
                </a:tc>
                <a:tc>
                  <a:txBody>
                    <a:bodyPr/>
                    <a:lstStyle/>
                    <a:p>
                      <a:r>
                        <a:rPr lang="en-US" sz="2000" dirty="0"/>
                        <a:t>Goal 1: Throughput-optimal</a:t>
                      </a:r>
                    </a:p>
                  </a:txBody>
                  <a:tcPr/>
                </a:tc>
                <a:tc>
                  <a:txBody>
                    <a:bodyPr/>
                    <a:lstStyle/>
                    <a:p>
                      <a:r>
                        <a:rPr lang="en-US" sz="2000" dirty="0"/>
                        <a:t>Goal 2:</a:t>
                      </a:r>
                    </a:p>
                    <a:p>
                      <a:r>
                        <a:rPr lang="en-US" sz="2000" dirty="0"/>
                        <a:t>Preemption</a:t>
                      </a:r>
                    </a:p>
                  </a:txBody>
                  <a:tcPr/>
                </a:tc>
                <a:tc>
                  <a:txBody>
                    <a:bodyPr/>
                    <a:lstStyle/>
                    <a:p>
                      <a:r>
                        <a:rPr lang="en-US" sz="2000" dirty="0"/>
                        <a:t>Goal 3: Response Time Analysis</a:t>
                      </a:r>
                    </a:p>
                  </a:txBody>
                  <a:tcPr/>
                </a:tc>
                <a:extLst>
                  <a:ext uri="{0D108BD9-81ED-4DB2-BD59-A6C34878D82A}">
                    <a16:rowId xmlns:a16="http://schemas.microsoft.com/office/drawing/2014/main" val="214789235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FCFS</a:t>
                      </a:r>
                    </a:p>
                  </a:txBody>
                  <a:tcPr/>
                </a:tc>
                <a:tc>
                  <a:txBody>
                    <a:bodyPr/>
                    <a:lstStyle/>
                    <a:p>
                      <a:r>
                        <a:rPr lang="en-US" sz="2000" dirty="0"/>
                        <a:t>No</a:t>
                      </a:r>
                    </a:p>
                  </a:txBody>
                  <a:tcPr>
                    <a:solidFill>
                      <a:schemeClr val="accent2">
                        <a:lumMod val="40000"/>
                        <a:lumOff val="60000"/>
                      </a:schemeClr>
                    </a:solidFill>
                  </a:tcPr>
                </a:tc>
                <a:tc>
                  <a:txBody>
                    <a:bodyPr/>
                    <a:lstStyle/>
                    <a:p>
                      <a:r>
                        <a:rPr lang="en-US" sz="2000" dirty="0">
                          <a:solidFill>
                            <a:schemeClr val="tx1"/>
                          </a:solidFill>
                        </a:rPr>
                        <a:t>Non-preemptive</a:t>
                      </a:r>
                    </a:p>
                  </a:txBody>
                  <a:tcPr>
                    <a:solidFill>
                      <a:srgbClr val="D2DEE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Bounds </a:t>
                      </a:r>
                      <a:r>
                        <a:rPr lang="en-US" sz="1400" dirty="0"/>
                        <a:t>[Performance’ 23]</a:t>
                      </a:r>
                    </a:p>
                  </a:txBody>
                  <a:tcPr>
                    <a:solidFill>
                      <a:srgbClr val="D2DEEF"/>
                    </a:solidFill>
                  </a:tcPr>
                </a:tc>
                <a:extLst>
                  <a:ext uri="{0D108BD9-81ED-4DB2-BD59-A6C34878D82A}">
                    <a16:rowId xmlns:a16="http://schemas.microsoft.com/office/drawing/2014/main" val="140062388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t>MaxWeight</a:t>
                      </a:r>
                      <a:r>
                        <a:rPr lang="en-US" sz="2000" dirty="0"/>
                        <a:t> </a:t>
                      </a:r>
                      <a:r>
                        <a:rPr lang="en-US" sz="1400" dirty="0"/>
                        <a:t>[INFOCOM’ 12]</a:t>
                      </a:r>
                    </a:p>
                  </a:txBody>
                  <a:tcPr/>
                </a:tc>
                <a:tc>
                  <a:txBody>
                    <a:bodyPr/>
                    <a:lstStyle/>
                    <a:p>
                      <a:r>
                        <a:rPr lang="en-US" sz="2000" dirty="0">
                          <a:solidFill>
                            <a:schemeClr val="tx1"/>
                          </a:solidFill>
                        </a:rPr>
                        <a:t>Yes</a:t>
                      </a:r>
                    </a:p>
                  </a:txBody>
                  <a:tcPr>
                    <a:solidFill>
                      <a:srgbClr val="EAEFF7"/>
                    </a:solidFill>
                  </a:tcPr>
                </a:tc>
                <a:tc>
                  <a:txBody>
                    <a:bodyPr/>
                    <a:lstStyle/>
                    <a:p>
                      <a:r>
                        <a:rPr lang="en-US" sz="2000" dirty="0">
                          <a:solidFill>
                            <a:schemeClr val="tx1"/>
                          </a:solidFill>
                        </a:rPr>
                        <a:t>Preemptive</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Heavy traffic only</a:t>
                      </a:r>
                    </a:p>
                  </a:txBody>
                  <a:tcPr>
                    <a:solidFill>
                      <a:schemeClr val="accent2">
                        <a:lumMod val="20000"/>
                        <a:lumOff val="80000"/>
                      </a:schemeClr>
                    </a:solidFill>
                  </a:tcPr>
                </a:tc>
                <a:extLst>
                  <a:ext uri="{0D108BD9-81ED-4DB2-BD59-A6C34878D82A}">
                    <a16:rowId xmlns:a16="http://schemas.microsoft.com/office/drawing/2014/main" val="249616347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Randomized Timer </a:t>
                      </a:r>
                      <a:r>
                        <a:rPr lang="en-US" sz="1400" dirty="0"/>
                        <a:t>[INFOCOM’ 16]</a:t>
                      </a:r>
                    </a:p>
                  </a:txBody>
                  <a:tcPr/>
                </a:tc>
                <a:tc>
                  <a:txBody>
                    <a:bodyPr/>
                    <a:lstStyle/>
                    <a:p>
                      <a:r>
                        <a:rPr lang="en-US" sz="2000" dirty="0"/>
                        <a:t>Yes</a:t>
                      </a:r>
                    </a:p>
                  </a:txBody>
                  <a:tcPr>
                    <a:solidFill>
                      <a:srgbClr val="D2DEEF"/>
                    </a:solidFill>
                  </a:tcPr>
                </a:tc>
                <a:tc>
                  <a:txBody>
                    <a:bodyPr/>
                    <a:lstStyle/>
                    <a:p>
                      <a:r>
                        <a:rPr lang="en-US" sz="2000" dirty="0">
                          <a:solidFill>
                            <a:schemeClr val="tx1"/>
                          </a:solidFill>
                        </a:rPr>
                        <a:t>Non-preemptive</a:t>
                      </a:r>
                    </a:p>
                  </a:txBody>
                  <a:tcPr>
                    <a:solidFill>
                      <a:schemeClr val="accent2">
                        <a:lumMod val="40000"/>
                        <a:lumOff val="60000"/>
                      </a:schemeClr>
                    </a:solidFill>
                  </a:tcPr>
                </a:tc>
                <a:tc>
                  <a:txBody>
                    <a:bodyPr/>
                    <a:lstStyle/>
                    <a:p>
                      <a:r>
                        <a:rPr lang="en-US" sz="2000" dirty="0">
                          <a:solidFill>
                            <a:schemeClr val="tx1"/>
                          </a:solidFill>
                        </a:rPr>
                        <a:t>No</a:t>
                      </a:r>
                    </a:p>
                  </a:txBody>
                  <a:tcPr>
                    <a:solidFill>
                      <a:schemeClr val="accent2">
                        <a:lumMod val="40000"/>
                        <a:lumOff val="60000"/>
                      </a:schemeClr>
                    </a:solidFill>
                  </a:tcPr>
                </a:tc>
                <a:extLst>
                  <a:ext uri="{0D108BD9-81ED-4DB2-BD59-A6C34878D82A}">
                    <a16:rowId xmlns:a16="http://schemas.microsoft.com/office/drawing/2014/main" val="3476433233"/>
                  </a:ext>
                </a:extLst>
              </a:tr>
              <a:tr h="370840">
                <a:tc>
                  <a:txBody>
                    <a:bodyPr/>
                    <a:lstStyle/>
                    <a:p>
                      <a:r>
                        <a:rPr lang="en-US" sz="2000" b="1" dirty="0"/>
                        <a:t>Markovian Service Rate (MSR) </a:t>
                      </a:r>
                      <a:r>
                        <a:rPr lang="en-US" sz="1400" b="1" dirty="0"/>
                        <a:t>[SIGMETRICS’ 25]</a:t>
                      </a:r>
                    </a:p>
                  </a:txBody>
                  <a:tcPr/>
                </a:tc>
                <a:tc>
                  <a:txBody>
                    <a:bodyPr/>
                    <a:lstStyle/>
                    <a:p>
                      <a:r>
                        <a:rPr lang="en-US" sz="2000" b="1" dirty="0"/>
                        <a:t>Yes</a:t>
                      </a:r>
                    </a:p>
                  </a:txBody>
                  <a:tcPr/>
                </a:tc>
                <a:tc>
                  <a:txBody>
                    <a:bodyPr/>
                    <a:lstStyle/>
                    <a:p>
                      <a:r>
                        <a:rPr lang="en-US" sz="2000" b="1" dirty="0"/>
                        <a:t>General</a:t>
                      </a:r>
                    </a:p>
                  </a:txBody>
                  <a:tcPr/>
                </a:tc>
                <a:tc>
                  <a:txBody>
                    <a:bodyPr/>
                    <a:lstStyle/>
                    <a:p>
                      <a:r>
                        <a:rPr lang="en-US" sz="2000" b="1" dirty="0"/>
                        <a:t>Additively-tight bounds</a:t>
                      </a:r>
                    </a:p>
                  </a:txBody>
                  <a:tcPr/>
                </a:tc>
                <a:extLst>
                  <a:ext uri="{0D108BD9-81ED-4DB2-BD59-A6C34878D82A}">
                    <a16:rowId xmlns:a16="http://schemas.microsoft.com/office/drawing/2014/main" val="4021983415"/>
                  </a:ext>
                </a:extLst>
              </a:tr>
            </a:tbl>
          </a:graphicData>
        </a:graphic>
      </p:graphicFrame>
      <p:sp>
        <p:nvSpPr>
          <p:cNvPr id="5" name="Rectangle 4">
            <a:extLst>
              <a:ext uri="{FF2B5EF4-FFF2-40B4-BE49-F238E27FC236}">
                <a16:creationId xmlns:a16="http://schemas.microsoft.com/office/drawing/2014/main" id="{BB17CE7B-157B-3984-FCBF-1EE95D71B9D5}"/>
              </a:ext>
            </a:extLst>
          </p:cNvPr>
          <p:cNvSpPr/>
          <p:nvPr/>
        </p:nvSpPr>
        <p:spPr>
          <a:xfrm>
            <a:off x="726902" y="3043943"/>
            <a:ext cx="10818048" cy="417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1F6A5E0-AABC-1BED-4E23-A5FA8513677B}"/>
              </a:ext>
            </a:extLst>
          </p:cNvPr>
          <p:cNvSpPr/>
          <p:nvPr/>
        </p:nvSpPr>
        <p:spPr>
          <a:xfrm>
            <a:off x="647724" y="3441021"/>
            <a:ext cx="10818047" cy="6035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8781FCA-9D30-97F4-4223-BF6D9C5F8C77}"/>
              </a:ext>
            </a:extLst>
          </p:cNvPr>
          <p:cNvSpPr/>
          <p:nvPr/>
        </p:nvSpPr>
        <p:spPr>
          <a:xfrm>
            <a:off x="726902" y="4029731"/>
            <a:ext cx="11058567" cy="1008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C09043-66E0-A82D-BFB2-49C01B3CA715}"/>
              </a:ext>
            </a:extLst>
          </p:cNvPr>
          <p:cNvSpPr/>
          <p:nvPr/>
        </p:nvSpPr>
        <p:spPr>
          <a:xfrm>
            <a:off x="713455" y="2643164"/>
            <a:ext cx="10818048" cy="417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629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0F62F59-37CC-AA1E-4F75-D6F9D0BB535D}"/>
            </a:ext>
          </a:extLst>
        </p:cNvPr>
        <p:cNvGrpSpPr/>
        <p:nvPr/>
      </p:nvGrpSpPr>
      <p:grpSpPr>
        <a:xfrm>
          <a:off x="0" y="0"/>
          <a:ext cx="0" cy="0"/>
          <a:chOff x="0" y="0"/>
          <a:chExt cx="0" cy="0"/>
        </a:xfrm>
      </p:grpSpPr>
      <p:sp>
        <p:nvSpPr>
          <p:cNvPr id="158" name="Google Shape;158;p18">
            <a:extLst>
              <a:ext uri="{FF2B5EF4-FFF2-40B4-BE49-F238E27FC236}">
                <a16:creationId xmlns:a16="http://schemas.microsoft.com/office/drawing/2014/main" id="{AAEB2258-68FC-0207-B018-0AFC2341A652}"/>
              </a:ext>
            </a:extLst>
          </p:cNvPr>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Our </a:t>
            </a:r>
            <a:r>
              <a:rPr lang="en-US" dirty="0" err="1"/>
              <a:t>Multiresource</a:t>
            </a:r>
            <a:r>
              <a:rPr lang="en-US" dirty="0"/>
              <a:t> Job Model</a:t>
            </a:r>
            <a:endParaRPr dirty="0"/>
          </a:p>
        </p:txBody>
      </p:sp>
      <p:sp>
        <p:nvSpPr>
          <p:cNvPr id="159" name="Google Shape;159;p18">
            <a:extLst>
              <a:ext uri="{FF2B5EF4-FFF2-40B4-BE49-F238E27FC236}">
                <a16:creationId xmlns:a16="http://schemas.microsoft.com/office/drawing/2014/main" id="{5F0F40C5-BF65-14DA-05A0-16ACFDC73A63}"/>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57" name="Group 56">
            <a:extLst>
              <a:ext uri="{FF2B5EF4-FFF2-40B4-BE49-F238E27FC236}">
                <a16:creationId xmlns:a16="http://schemas.microsoft.com/office/drawing/2014/main" id="{957F74D2-DF82-5F61-31E2-777F73715053}"/>
              </a:ext>
            </a:extLst>
          </p:cNvPr>
          <p:cNvGrpSpPr/>
          <p:nvPr/>
        </p:nvGrpSpPr>
        <p:grpSpPr>
          <a:xfrm>
            <a:off x="5340391" y="2823353"/>
            <a:ext cx="5681755" cy="1371600"/>
            <a:chOff x="4213068" y="2311036"/>
            <a:chExt cx="5681755" cy="1371600"/>
          </a:xfrm>
        </p:grpSpPr>
        <p:grpSp>
          <p:nvGrpSpPr>
            <p:cNvPr id="5" name="Google Shape;147;p18">
              <a:extLst>
                <a:ext uri="{FF2B5EF4-FFF2-40B4-BE49-F238E27FC236}">
                  <a16:creationId xmlns:a16="http://schemas.microsoft.com/office/drawing/2014/main" id="{25503A44-28C6-AD4E-135C-FC0188859847}"/>
                </a:ext>
              </a:extLst>
            </p:cNvPr>
            <p:cNvGrpSpPr/>
            <p:nvPr/>
          </p:nvGrpSpPr>
          <p:grpSpPr>
            <a:xfrm>
              <a:off x="4213068" y="2311036"/>
              <a:ext cx="5681755" cy="1371600"/>
              <a:chOff x="6053975" y="2545658"/>
              <a:chExt cx="5681755" cy="1371600"/>
            </a:xfrm>
          </p:grpSpPr>
          <p:grpSp>
            <p:nvGrpSpPr>
              <p:cNvPr id="11" name="Google Shape;149;p18">
                <a:extLst>
                  <a:ext uri="{FF2B5EF4-FFF2-40B4-BE49-F238E27FC236}">
                    <a16:creationId xmlns:a16="http://schemas.microsoft.com/office/drawing/2014/main" id="{1E7D3879-1835-3A13-7E30-02856C9F6A25}"/>
                  </a:ext>
                </a:extLst>
              </p:cNvPr>
              <p:cNvGrpSpPr/>
              <p:nvPr/>
            </p:nvGrpSpPr>
            <p:grpSpPr>
              <a:xfrm>
                <a:off x="6053975" y="2702925"/>
                <a:ext cx="3175748" cy="943596"/>
                <a:chOff x="9349849" y="1188185"/>
                <a:chExt cx="1141288" cy="176383"/>
              </a:xfrm>
            </p:grpSpPr>
            <p:cxnSp>
              <p:nvCxnSpPr>
                <p:cNvPr id="15" name="Google Shape;150;p18">
                  <a:extLst>
                    <a:ext uri="{FF2B5EF4-FFF2-40B4-BE49-F238E27FC236}">
                      <a16:creationId xmlns:a16="http://schemas.microsoft.com/office/drawing/2014/main" id="{084D2D11-0B64-B0AD-EEC4-120374F3666E}"/>
                    </a:ext>
                  </a:extLst>
                </p:cNvPr>
                <p:cNvCxnSpPr>
                  <a:cxnSpLocks/>
                </p:cNvCxnSpPr>
                <p:nvPr/>
              </p:nvCxnSpPr>
              <p:spPr>
                <a:xfrm>
                  <a:off x="9349849" y="1188212"/>
                  <a:ext cx="1141288" cy="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1;p18">
                  <a:extLst>
                    <a:ext uri="{FF2B5EF4-FFF2-40B4-BE49-F238E27FC236}">
                      <a16:creationId xmlns:a16="http://schemas.microsoft.com/office/drawing/2014/main" id="{0A562CA1-5FA0-9850-0206-7C91D05B2E54}"/>
                    </a:ext>
                  </a:extLst>
                </p:cNvPr>
                <p:cNvCxnSpPr>
                  <a:cxnSpLocks/>
                </p:cNvCxnSpPr>
                <p:nvPr/>
              </p:nvCxnSpPr>
              <p:spPr>
                <a:xfrm>
                  <a:off x="10490846"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52;p18">
                  <a:extLst>
                    <a:ext uri="{FF2B5EF4-FFF2-40B4-BE49-F238E27FC236}">
                      <a16:creationId xmlns:a16="http://schemas.microsoft.com/office/drawing/2014/main" id="{D7902B35-7BAB-7052-E31A-496B4E098DF1}"/>
                    </a:ext>
                  </a:extLst>
                </p:cNvPr>
                <p:cNvCxnSpPr>
                  <a:cxnSpLocks/>
                </p:cNvCxnSpPr>
                <p:nvPr/>
              </p:nvCxnSpPr>
              <p:spPr>
                <a:xfrm flipH="1" flipV="1">
                  <a:off x="9349852" y="1361674"/>
                  <a:ext cx="1140996" cy="2001"/>
                </a:xfrm>
                <a:prstGeom prst="straightConnector1">
                  <a:avLst/>
                </a:prstGeom>
                <a:noFill/>
                <a:ln w="9525" cap="flat" cmpd="sng">
                  <a:solidFill>
                    <a:schemeClr val="dk2"/>
                  </a:solidFill>
                  <a:prstDash val="solid"/>
                  <a:round/>
                  <a:headEnd type="none" w="med" len="med"/>
                  <a:tailEnd type="none" w="med" len="med"/>
                </a:ln>
              </p:spPr>
            </p:cxnSp>
          </p:grpSp>
          <p:pic>
            <p:nvPicPr>
              <p:cNvPr id="12" name="Google Shape;153;p18">
                <a:extLst>
                  <a:ext uri="{FF2B5EF4-FFF2-40B4-BE49-F238E27FC236}">
                    <a16:creationId xmlns:a16="http://schemas.microsoft.com/office/drawing/2014/main" id="{A0FA6308-4F11-E530-6FAC-E5AA36DACEB5}"/>
                  </a:ext>
                </a:extLst>
              </p:cNvPr>
              <p:cNvPicPr preferRelativeResize="0"/>
              <p:nvPr/>
            </p:nvPicPr>
            <p:blipFill>
              <a:blip r:embed="rId4">
                <a:alphaModFix/>
              </a:blip>
              <a:stretch>
                <a:fillRect/>
              </a:stretch>
            </p:blipFill>
            <p:spPr>
              <a:xfrm>
                <a:off x="10364130" y="2545658"/>
                <a:ext cx="1371600" cy="1371600"/>
              </a:xfrm>
              <a:prstGeom prst="rect">
                <a:avLst/>
              </a:prstGeom>
              <a:noFill/>
              <a:ln>
                <a:noFill/>
              </a:ln>
            </p:spPr>
          </p:pic>
        </p:grpSp>
        <p:sp>
          <p:nvSpPr>
            <p:cNvPr id="20" name="Google Shape;161;p18">
              <a:extLst>
                <a:ext uri="{FF2B5EF4-FFF2-40B4-BE49-F238E27FC236}">
                  <a16:creationId xmlns:a16="http://schemas.microsoft.com/office/drawing/2014/main" id="{5466A3E7-1719-50E4-FD47-D5FF811F2D15}"/>
                </a:ext>
              </a:extLst>
            </p:cNvPr>
            <p:cNvSpPr/>
            <p:nvPr/>
          </p:nvSpPr>
          <p:spPr>
            <a:xfrm>
              <a:off x="6721493" y="2754397"/>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173;p18">
              <a:extLst>
                <a:ext uri="{FF2B5EF4-FFF2-40B4-BE49-F238E27FC236}">
                  <a16:creationId xmlns:a16="http://schemas.microsoft.com/office/drawing/2014/main" id="{DA487CC8-CCE3-7594-C306-FB415DC2CA4D}"/>
                </a:ext>
              </a:extLst>
            </p:cNvPr>
            <p:cNvSpPr/>
            <p:nvPr/>
          </p:nvSpPr>
          <p:spPr>
            <a:xfrm>
              <a:off x="6047594"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 name="Google Shape;183;p18">
              <a:extLst>
                <a:ext uri="{FF2B5EF4-FFF2-40B4-BE49-F238E27FC236}">
                  <a16:creationId xmlns:a16="http://schemas.microsoft.com/office/drawing/2014/main" id="{C6BFC5BC-2E79-FD0D-C8EC-C38212C78ED7}"/>
                </a:ext>
              </a:extLst>
            </p:cNvPr>
            <p:cNvSpPr/>
            <p:nvPr/>
          </p:nvSpPr>
          <p:spPr>
            <a:xfrm>
              <a:off x="5355439"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2" name="Group 51">
            <a:extLst>
              <a:ext uri="{FF2B5EF4-FFF2-40B4-BE49-F238E27FC236}">
                <a16:creationId xmlns:a16="http://schemas.microsoft.com/office/drawing/2014/main" id="{64292621-2ED4-16D7-7E4E-60074498243F}"/>
              </a:ext>
            </a:extLst>
          </p:cNvPr>
          <p:cNvGrpSpPr/>
          <p:nvPr/>
        </p:nvGrpSpPr>
        <p:grpSpPr>
          <a:xfrm>
            <a:off x="888392" y="2850712"/>
            <a:ext cx="3859929" cy="589378"/>
            <a:chOff x="440008" y="1824937"/>
            <a:chExt cx="3859929" cy="589378"/>
          </a:xfrm>
        </p:grpSpPr>
        <p:cxnSp>
          <p:nvCxnSpPr>
            <p:cNvPr id="48" name="Straight Arrow Connector 47">
              <a:extLst>
                <a:ext uri="{FF2B5EF4-FFF2-40B4-BE49-F238E27FC236}">
                  <a16:creationId xmlns:a16="http://schemas.microsoft.com/office/drawing/2014/main" id="{8CE1FF8B-3DFE-BC30-FE79-D5CD4B1FDE1E}"/>
                </a:ext>
              </a:extLst>
            </p:cNvPr>
            <p:cNvCxnSpPr>
              <a:cxnSpLocks/>
            </p:cNvCxnSpPr>
            <p:nvPr/>
          </p:nvCxnSpPr>
          <p:spPr>
            <a:xfrm>
              <a:off x="2005513" y="2089226"/>
              <a:ext cx="2294424" cy="3250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Google Shape;183;p18">
                  <a:extLst>
                    <a:ext uri="{FF2B5EF4-FFF2-40B4-BE49-F238E27FC236}">
                      <a16:creationId xmlns:a16="http://schemas.microsoft.com/office/drawing/2014/main" id="{1BD46502-5CB3-4C3F-2049-A278AA4B8B8B}"/>
                    </a:ext>
                  </a:extLst>
                </p:cNvPr>
                <p:cNvSpPr/>
                <p:nvPr/>
              </p:nvSpPr>
              <p:spPr>
                <a:xfrm>
                  <a:off x="1443600" y="1906376"/>
                  <a:ext cx="365700" cy="365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a:solidFill>
                      <a:schemeClr val="bg1"/>
                    </a:solidFill>
                    <a:latin typeface="Cabin"/>
                    <a:ea typeface="Cabin"/>
                    <a:cs typeface="Cabin"/>
                    <a:sym typeface="Cabin"/>
                  </a:endParaRPr>
                </a:p>
              </p:txBody>
            </p:sp>
          </mc:Choice>
          <mc:Fallback xmlns="">
            <p:sp>
              <p:nvSpPr>
                <p:cNvPr id="18" name="Google Shape;183;p18">
                  <a:extLst>
                    <a:ext uri="{FF2B5EF4-FFF2-40B4-BE49-F238E27FC236}">
                      <a16:creationId xmlns:a16="http://schemas.microsoft.com/office/drawing/2014/main" id="{1BD46502-5CB3-4C3F-2049-A278AA4B8B8B}"/>
                    </a:ext>
                  </a:extLst>
                </p:cNvPr>
                <p:cNvSpPr>
                  <a:spLocks noRot="1" noChangeAspect="1" noMove="1" noResize="1" noEditPoints="1" noAdjustHandles="1" noChangeArrowheads="1" noChangeShapeType="1" noTextEdit="1"/>
                </p:cNvSpPr>
                <p:nvPr/>
              </p:nvSpPr>
              <p:spPr>
                <a:xfrm>
                  <a:off x="1443600" y="1906376"/>
                  <a:ext cx="365700" cy="365700"/>
                </a:xfrm>
                <a:prstGeom prst="rect">
                  <a:avLst/>
                </a:prstGeom>
                <a:blipFill>
                  <a:blip r:embed="rId7"/>
                  <a:stretch>
                    <a:fillRect r="-3226" b="-3226"/>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8" name="Google Shape;162;p18">
              <a:extLst>
                <a:ext uri="{FF2B5EF4-FFF2-40B4-BE49-F238E27FC236}">
                  <a16:creationId xmlns:a16="http://schemas.microsoft.com/office/drawing/2014/main" id="{4792F9E9-A42A-5E7B-463F-48E60257FC79}"/>
                </a:ext>
              </a:extLst>
            </p:cNvPr>
            <p:cNvSpPr txBox="1"/>
            <p:nvPr/>
          </p:nvSpPr>
          <p:spPr>
            <a:xfrm>
              <a:off x="440008" y="1867366"/>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4" name="Google Shape;162;p18">
                  <a:extLst>
                    <a:ext uri="{FF2B5EF4-FFF2-40B4-BE49-F238E27FC236}">
                      <a16:creationId xmlns:a16="http://schemas.microsoft.com/office/drawing/2014/main" id="{413E8A84-5614-A8DF-E77A-096F2F20D407}"/>
                    </a:ext>
                  </a:extLst>
                </p:cNvPr>
                <p:cNvSpPr txBox="1"/>
                <p:nvPr/>
              </p:nvSpPr>
              <p:spPr>
                <a:xfrm>
                  <a:off x="2620879" y="1824937"/>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1</m:t>
                          </m:r>
                        </m:sub>
                      </m:sSub>
                    </m:oMath>
                  </a14:m>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mc:Choice>
          <mc:Fallback xmlns="">
            <p:sp>
              <p:nvSpPr>
                <p:cNvPr id="44" name="Google Shape;162;p18">
                  <a:extLst>
                    <a:ext uri="{FF2B5EF4-FFF2-40B4-BE49-F238E27FC236}">
                      <a16:creationId xmlns:a16="http://schemas.microsoft.com/office/drawing/2014/main" id="{E28C3D53-372F-AF54-DFE0-6FFEA3E947C4}"/>
                    </a:ext>
                  </a:extLst>
                </p:cNvPr>
                <p:cNvSpPr txBox="1">
                  <a:spLocks noRot="1" noChangeAspect="1" noMove="1" noResize="1" noEditPoints="1" noAdjustHandles="1" noChangeArrowheads="1" noChangeShapeType="1" noTextEdit="1"/>
                </p:cNvSpPr>
                <p:nvPr/>
              </p:nvSpPr>
              <p:spPr>
                <a:xfrm>
                  <a:off x="2620879" y="1824937"/>
                  <a:ext cx="1203094" cy="430857"/>
                </a:xfrm>
                <a:prstGeom prst="rect">
                  <a:avLst/>
                </a:prstGeom>
                <a:blipFill>
                  <a:blip r:embed="rId8"/>
                  <a:stretch>
                    <a:fillRect l="-1010" r="-505" b="-7143"/>
                  </a:stretch>
                </a:blipFill>
                <a:ln>
                  <a:noFill/>
                </a:ln>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967A3532-59F2-FDC1-FD27-513A18050994}"/>
              </a:ext>
            </a:extLst>
          </p:cNvPr>
          <p:cNvGrpSpPr/>
          <p:nvPr/>
        </p:nvGrpSpPr>
        <p:grpSpPr>
          <a:xfrm>
            <a:off x="918011" y="3545858"/>
            <a:ext cx="3824414" cy="735628"/>
            <a:chOff x="441731" y="2542749"/>
            <a:chExt cx="3824414" cy="735628"/>
          </a:xfrm>
        </p:grpSpPr>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0D636B4D-D6E1-E317-AB7B-8C1C259BCB8F}"/>
                    </a:ext>
                  </a:extLst>
                </p:cNvPr>
                <p:cNvSpPr/>
                <p:nvPr/>
              </p:nvSpPr>
              <p:spPr>
                <a:xfrm>
                  <a:off x="1443600" y="2850714"/>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27" name="Google Shape;161;p18">
                  <a:extLst>
                    <a:ext uri="{FF2B5EF4-FFF2-40B4-BE49-F238E27FC236}">
                      <a16:creationId xmlns:a16="http://schemas.microsoft.com/office/drawing/2014/main" id="{0D636B4D-D6E1-E317-AB7B-8C1C259BCB8F}"/>
                    </a:ext>
                  </a:extLst>
                </p:cNvPr>
                <p:cNvSpPr>
                  <a:spLocks noRot="1" noChangeAspect="1" noMove="1" noResize="1" noEditPoints="1" noAdjustHandles="1" noChangeArrowheads="1" noChangeShapeType="1" noTextEdit="1"/>
                </p:cNvSpPr>
                <p:nvPr/>
              </p:nvSpPr>
              <p:spPr>
                <a:xfrm>
                  <a:off x="1443600" y="2850714"/>
                  <a:ext cx="365760" cy="365760"/>
                </a:xfrm>
                <a:prstGeom prst="rect">
                  <a:avLst/>
                </a:prstGeom>
                <a:blipFill>
                  <a:blip r:embed="rId9"/>
                  <a:stretch>
                    <a:fillRect r="-6452" b="-64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9" name="Google Shape;162;p18">
              <a:extLst>
                <a:ext uri="{FF2B5EF4-FFF2-40B4-BE49-F238E27FC236}">
                  <a16:creationId xmlns:a16="http://schemas.microsoft.com/office/drawing/2014/main" id="{15A26188-AC71-345B-AB6C-1E76844DC323}"/>
                </a:ext>
              </a:extLst>
            </p:cNvPr>
            <p:cNvSpPr txBox="1"/>
            <p:nvPr/>
          </p:nvSpPr>
          <p:spPr>
            <a:xfrm>
              <a:off x="441731" y="278561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Type-2</a:t>
              </a:r>
              <a:endParaRPr sz="1600">
                <a:solidFill>
                  <a:schemeClr val="dk1"/>
                </a:solidFill>
                <a:latin typeface="Cabin"/>
                <a:ea typeface="Cabin"/>
                <a:cs typeface="Cabin"/>
                <a:sym typeface="Cabin"/>
              </a:endParaRPr>
            </a:p>
          </p:txBody>
        </p:sp>
        <p:cxnSp>
          <p:nvCxnSpPr>
            <p:cNvPr id="37" name="Straight Arrow Connector 36">
              <a:extLst>
                <a:ext uri="{FF2B5EF4-FFF2-40B4-BE49-F238E27FC236}">
                  <a16:creationId xmlns:a16="http://schemas.microsoft.com/office/drawing/2014/main" id="{0E81D908-C38B-E87E-AEE4-CEECA35CF25A}"/>
                </a:ext>
              </a:extLst>
            </p:cNvPr>
            <p:cNvCxnSpPr>
              <a:cxnSpLocks/>
            </p:cNvCxnSpPr>
            <p:nvPr/>
          </p:nvCxnSpPr>
          <p:spPr>
            <a:xfrm flipV="1">
              <a:off x="2005513" y="2542749"/>
              <a:ext cx="2260632" cy="4908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Google Shape;162;p18">
                  <a:extLst>
                    <a:ext uri="{FF2B5EF4-FFF2-40B4-BE49-F238E27FC236}">
                      <a16:creationId xmlns:a16="http://schemas.microsoft.com/office/drawing/2014/main" id="{EB326DED-4579-9123-0CC2-AB5E5BE48D8B}"/>
                    </a:ext>
                  </a:extLst>
                </p:cNvPr>
                <p:cNvSpPr txBox="1"/>
                <p:nvPr/>
              </p:nvSpPr>
              <p:spPr>
                <a:xfrm>
                  <a:off x="2467126" y="2847520"/>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2</m:t>
                          </m:r>
                        </m:sub>
                      </m:sSub>
                    </m:oMath>
                  </a14:m>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mc:Choice>
          <mc:Fallback xmlns="">
            <p:sp>
              <p:nvSpPr>
                <p:cNvPr id="45" name="Google Shape;162;p18">
                  <a:extLst>
                    <a:ext uri="{FF2B5EF4-FFF2-40B4-BE49-F238E27FC236}">
                      <a16:creationId xmlns:a16="http://schemas.microsoft.com/office/drawing/2014/main" id="{DA84BF11-9F73-A167-9A40-162F0AD37A70}"/>
                    </a:ext>
                  </a:extLst>
                </p:cNvPr>
                <p:cNvSpPr txBox="1">
                  <a:spLocks noRot="1" noChangeAspect="1" noMove="1" noResize="1" noEditPoints="1" noAdjustHandles="1" noChangeArrowheads="1" noChangeShapeType="1" noTextEdit="1"/>
                </p:cNvSpPr>
                <p:nvPr/>
              </p:nvSpPr>
              <p:spPr>
                <a:xfrm>
                  <a:off x="2467126" y="2847520"/>
                  <a:ext cx="1203094" cy="430857"/>
                </a:xfrm>
                <a:prstGeom prst="rect">
                  <a:avLst/>
                </a:prstGeom>
                <a:blipFill>
                  <a:blip r:embed="rId10"/>
                  <a:stretch>
                    <a:fillRect l="-1523" r="-1015" b="-7143"/>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Google Shape;162;p18">
                <a:extLst>
                  <a:ext uri="{FF2B5EF4-FFF2-40B4-BE49-F238E27FC236}">
                    <a16:creationId xmlns:a16="http://schemas.microsoft.com/office/drawing/2014/main" id="{D8AA7C14-1CAE-8989-C97D-700765E5FF4B}"/>
                  </a:ext>
                </a:extLst>
              </p:cNvPr>
              <p:cNvSpPr txBox="1"/>
              <p:nvPr/>
            </p:nvSpPr>
            <p:spPr>
              <a:xfrm>
                <a:off x="266338" y="4458188"/>
                <a:ext cx="5056240" cy="1107965"/>
              </a:xfrm>
              <a:prstGeom prst="rect">
                <a:avLst/>
              </a:prstGeom>
              <a:noFill/>
              <a:ln>
                <a:noFill/>
              </a:ln>
            </p:spPr>
            <p:txBody>
              <a:bodyPr spcFirstLastPara="1" wrap="square" lIns="91425" tIns="91425" rIns="91425" bIns="91425" anchor="t" anchorCtr="0">
                <a:spAutoFit/>
              </a:bodyPr>
              <a:lstStyle/>
              <a:p>
                <a:pPr lvl="0"/>
                <a:r>
                  <a:rPr lang="en-US" sz="2000" i="1" dirty="0">
                    <a:solidFill>
                      <a:schemeClr val="dk1"/>
                    </a:solidFill>
                    <a:latin typeface="Cabin"/>
                    <a:ea typeface="Cabin"/>
                    <a:cs typeface="Cabin"/>
                    <a:sym typeface="Cabin"/>
                  </a:rPr>
                  <a:t>Service requirement </a:t>
                </a:r>
                <a14:m>
                  <m:oMath xmlns:m="http://schemas.openxmlformats.org/officeDocument/2006/math">
                    <m:sSub>
                      <m:sSubPr>
                        <m:ctrlPr>
                          <a:rPr lang="en-US" sz="2000" i="1">
                            <a:solidFill>
                              <a:schemeClr val="dk1"/>
                            </a:solidFill>
                            <a:latin typeface="Cambria Math" panose="02040503050406030204" pitchFamily="18" charset="0"/>
                            <a:ea typeface="Cabin"/>
                            <a:cs typeface="Cabin"/>
                            <a:sym typeface="Cabin"/>
                          </a:rPr>
                        </m:ctrlPr>
                      </m:sSubPr>
                      <m:e>
                        <m:r>
                          <a:rPr lang="en-US" sz="2000" i="1">
                            <a:solidFill>
                              <a:schemeClr val="dk1"/>
                            </a:solidFill>
                            <a:latin typeface="Cambria Math" panose="02040503050406030204" pitchFamily="18" charset="0"/>
                            <a:ea typeface="Cabin"/>
                            <a:cs typeface="Cabin"/>
                            <a:sym typeface="Cabin"/>
                          </a:rPr>
                          <m:t>𝑆</m:t>
                        </m:r>
                      </m:e>
                      <m:sub>
                        <m:r>
                          <a:rPr lang="en-US" sz="2000" i="1">
                            <a:solidFill>
                              <a:schemeClr val="dk1"/>
                            </a:solidFill>
                            <a:latin typeface="Cambria Math" panose="02040503050406030204" pitchFamily="18" charset="0"/>
                            <a:ea typeface="Cabin"/>
                            <a:cs typeface="Cabin"/>
                            <a:sym typeface="Cabin"/>
                          </a:rPr>
                          <m:t>𝑖</m:t>
                        </m:r>
                      </m:sub>
                    </m:sSub>
                  </m:oMath>
                </a14:m>
                <a:r>
                  <a:rPr lang="en-US" sz="2000" dirty="0">
                    <a:solidFill>
                      <a:schemeClr val="dk1"/>
                    </a:solidFill>
                    <a:latin typeface="Cabin"/>
                    <a:ea typeface="Cabin"/>
                    <a:cs typeface="Cabin"/>
                    <a:sym typeface="Cabin"/>
                  </a:rPr>
                  <a:t>: time a type-</a:t>
                </a:r>
                <a14:m>
                  <m:oMath xmlns:m="http://schemas.openxmlformats.org/officeDocument/2006/math">
                    <m:r>
                      <a:rPr lang="en-US" sz="2000" i="1">
                        <a:solidFill>
                          <a:schemeClr val="dk1"/>
                        </a:solidFill>
                        <a:latin typeface="Cambria Math" panose="02040503050406030204" pitchFamily="18" charset="0"/>
                        <a:ea typeface="Cabin"/>
                        <a:cs typeface="Cabin"/>
                        <a:sym typeface="Cabin"/>
                      </a:rPr>
                      <m:t>𝑖</m:t>
                    </m:r>
                  </m:oMath>
                </a14:m>
                <a:r>
                  <a:rPr lang="en-US" sz="2000" dirty="0">
                    <a:solidFill>
                      <a:schemeClr val="dk1"/>
                    </a:solidFill>
                    <a:latin typeface="Cabin"/>
                    <a:ea typeface="Cabin"/>
                    <a:cs typeface="Cabin"/>
                    <a:sym typeface="Cabin"/>
                  </a:rPr>
                  <a:t> job needs to be run on the server before completion.</a:t>
                </a:r>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𝑖</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exp</m:t>
                          </m:r>
                        </m:fName>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𝑖</m:t>
                              </m:r>
                            </m:sub>
                          </m:sSub>
                          <m:r>
                            <a:rPr lang="en-US" sz="2000" i="1">
                              <a:latin typeface="Cambria Math" panose="02040503050406030204" pitchFamily="18" charset="0"/>
                            </a:rPr>
                            <m:t>)</m:t>
                          </m:r>
                        </m:e>
                      </m:func>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𝑑</m:t>
                      </m:r>
                      <m:r>
                        <a:rPr lang="en-US" sz="2000" i="1">
                          <a:latin typeface="Cambria Math" panose="02040503050406030204" pitchFamily="18" charset="0"/>
                        </a:rPr>
                        <m:t>.</m:t>
                      </m:r>
                    </m:oMath>
                  </m:oMathPara>
                </a14:m>
                <a:endParaRPr lang="en-US" sz="2000" dirty="0"/>
              </a:p>
            </p:txBody>
          </p:sp>
        </mc:Choice>
        <mc:Fallback xmlns="">
          <p:sp>
            <p:nvSpPr>
              <p:cNvPr id="55" name="Google Shape;162;p18">
                <a:extLst>
                  <a:ext uri="{FF2B5EF4-FFF2-40B4-BE49-F238E27FC236}">
                    <a16:creationId xmlns:a16="http://schemas.microsoft.com/office/drawing/2014/main" id="{D8AA7C14-1CAE-8989-C97D-700765E5FF4B}"/>
                  </a:ext>
                </a:extLst>
              </p:cNvPr>
              <p:cNvSpPr txBox="1">
                <a:spLocks noRot="1" noChangeAspect="1" noMove="1" noResize="1" noEditPoints="1" noAdjustHandles="1" noChangeArrowheads="1" noChangeShapeType="1" noTextEdit="1"/>
              </p:cNvSpPr>
              <p:nvPr/>
            </p:nvSpPr>
            <p:spPr>
              <a:xfrm>
                <a:off x="266338" y="4458188"/>
                <a:ext cx="5056240" cy="1107965"/>
              </a:xfrm>
              <a:prstGeom prst="rect">
                <a:avLst/>
              </a:prstGeom>
              <a:blipFill>
                <a:blip r:embed="rId11"/>
                <a:stretch>
                  <a:fillRect l="-1504" r="-22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Google Shape;162;p18">
                <a:extLst>
                  <a:ext uri="{FF2B5EF4-FFF2-40B4-BE49-F238E27FC236}">
                    <a16:creationId xmlns:a16="http://schemas.microsoft.com/office/drawing/2014/main" id="{35803A81-EC46-5B1F-2438-3AF3BDDCF7E3}"/>
                  </a:ext>
                </a:extLst>
              </p:cNvPr>
              <p:cNvSpPr txBox="1"/>
              <p:nvPr/>
            </p:nvSpPr>
            <p:spPr>
              <a:xfrm>
                <a:off x="346093" y="1697835"/>
                <a:ext cx="4566519" cy="492412"/>
              </a:xfrm>
              <a:prstGeom prst="rect">
                <a:avLst/>
              </a:prstGeom>
              <a:noFill/>
              <a:ln>
                <a:noFill/>
              </a:ln>
            </p:spPr>
            <p:txBody>
              <a:bodyPr spcFirstLastPara="1" wrap="square" lIns="91425" tIns="91425" rIns="91425" bIns="91425" anchor="t" anchorCtr="0">
                <a:spAutoFit/>
              </a:bodyPr>
              <a:lstStyle/>
              <a:p>
                <a:pPr lvl="0" algn="ctr"/>
                <a:r>
                  <a:rPr lang="en-US" sz="2000" dirty="0">
                    <a:solidFill>
                      <a:schemeClr val="dk1"/>
                    </a:solidFill>
                    <a:latin typeface="Cabin"/>
                    <a:ea typeface="Cabin"/>
                    <a:cs typeface="Cabin"/>
                    <a:sym typeface="Cabin"/>
                  </a:rPr>
                  <a:t>We assume there are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𝐾</m:t>
                    </m:r>
                  </m:oMath>
                </a14:m>
                <a:r>
                  <a:rPr lang="en-US" sz="2000" dirty="0"/>
                  <a:t> types of jobs.</a:t>
                </a:r>
              </a:p>
            </p:txBody>
          </p:sp>
        </mc:Choice>
        <mc:Fallback xmlns="">
          <p:sp>
            <p:nvSpPr>
              <p:cNvPr id="43" name="Google Shape;162;p18">
                <a:extLst>
                  <a:ext uri="{FF2B5EF4-FFF2-40B4-BE49-F238E27FC236}">
                    <a16:creationId xmlns:a16="http://schemas.microsoft.com/office/drawing/2014/main" id="{35803A81-EC46-5B1F-2438-3AF3BDDCF7E3}"/>
                  </a:ext>
                </a:extLst>
              </p:cNvPr>
              <p:cNvSpPr txBox="1">
                <a:spLocks noRot="1" noChangeAspect="1" noMove="1" noResize="1" noEditPoints="1" noAdjustHandles="1" noChangeArrowheads="1" noChangeShapeType="1" noTextEdit="1"/>
              </p:cNvSpPr>
              <p:nvPr/>
            </p:nvSpPr>
            <p:spPr>
              <a:xfrm>
                <a:off x="346093" y="1697835"/>
                <a:ext cx="4566519" cy="492412"/>
              </a:xfrm>
              <a:prstGeom prst="rect">
                <a:avLst/>
              </a:prstGeom>
              <a:blipFill>
                <a:blip r:embed="rId12"/>
                <a:stretch>
                  <a:fillRect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Google Shape;542;p25">
                <a:extLst>
                  <a:ext uri="{FF2B5EF4-FFF2-40B4-BE49-F238E27FC236}">
                    <a16:creationId xmlns:a16="http://schemas.microsoft.com/office/drawing/2014/main" id="{26CCEFE9-2194-22DF-FD28-02B763EC3E38}"/>
                  </a:ext>
                </a:extLst>
              </p:cNvPr>
              <p:cNvSpPr txBox="1"/>
              <p:nvPr/>
            </p:nvSpPr>
            <p:spPr>
              <a:xfrm>
                <a:off x="346093" y="5495226"/>
                <a:ext cx="437400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Arrival rate vector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𝝀</m:t>
                    </m:r>
                    <m:r>
                      <a:rPr lang="en-US" sz="2000" b="0" i="1" smtClean="0">
                        <a:solidFill>
                          <a:schemeClr val="dk1"/>
                        </a:solidFill>
                        <a:latin typeface="Cambria Math" panose="02040503050406030204" pitchFamily="18" charset="0"/>
                        <a:ea typeface="Cabin"/>
                        <a:cs typeface="Cabin"/>
                        <a:sym typeface="Cabin"/>
                      </a:rPr>
                      <m:t>=</m:t>
                    </m:r>
                    <m:d>
                      <m:dPr>
                        <m:ctrlPr>
                          <a:rPr lang="en-US" sz="2000" b="0" i="1" smtClean="0">
                            <a:solidFill>
                              <a:schemeClr val="dk1"/>
                            </a:solidFill>
                            <a:latin typeface="Cambria Math" panose="02040503050406030204" pitchFamily="18" charset="0"/>
                            <a:ea typeface="Cabin"/>
                            <a:cs typeface="Cabin"/>
                            <a:sym typeface="Cabin"/>
                          </a:rPr>
                        </m:ctrlPr>
                      </m:dPr>
                      <m:e>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𝐾</m:t>
                            </m:r>
                          </m:sub>
                        </m:sSub>
                      </m:e>
                    </m:d>
                  </m:oMath>
                </a14:m>
                <a:r>
                  <a:rPr lang="en-US" sz="2000" b="0" i="1" dirty="0">
                    <a:solidFill>
                      <a:schemeClr val="dk1"/>
                    </a:solidFill>
                    <a:latin typeface="Cabin"/>
                    <a:ea typeface="Cabin"/>
                    <a:cs typeface="Cabin"/>
                    <a:sym typeface="Cabin"/>
                  </a:rPr>
                  <a:t>.</a:t>
                </a:r>
              </a:p>
            </p:txBody>
          </p:sp>
        </mc:Choice>
        <mc:Fallback xmlns="">
          <p:sp>
            <p:nvSpPr>
              <p:cNvPr id="50" name="Google Shape;542;p25">
                <a:extLst>
                  <a:ext uri="{FF2B5EF4-FFF2-40B4-BE49-F238E27FC236}">
                    <a16:creationId xmlns:a16="http://schemas.microsoft.com/office/drawing/2014/main" id="{26CCEFE9-2194-22DF-FD28-02B763EC3E38}"/>
                  </a:ext>
                </a:extLst>
              </p:cNvPr>
              <p:cNvSpPr txBox="1">
                <a:spLocks noRot="1" noChangeAspect="1" noMove="1" noResize="1" noEditPoints="1" noAdjustHandles="1" noChangeArrowheads="1" noChangeShapeType="1" noTextEdit="1"/>
              </p:cNvSpPr>
              <p:nvPr/>
            </p:nvSpPr>
            <p:spPr>
              <a:xfrm>
                <a:off x="346093" y="5495226"/>
                <a:ext cx="4374009" cy="492412"/>
              </a:xfrm>
              <a:prstGeom prst="rect">
                <a:avLst/>
              </a:prstGeom>
              <a:blipFill>
                <a:blip r:embed="rId13"/>
                <a:stretch>
                  <a:fillRect l="-1449" b="-12500"/>
                </a:stretch>
              </a:blipFill>
              <a:ln>
                <a:noFill/>
              </a:ln>
            </p:spPr>
            <p:txBody>
              <a:bodyPr/>
              <a:lstStyle/>
              <a:p>
                <a:r>
                  <a:rPr lang="en-US">
                    <a:noFill/>
                  </a:rPr>
                  <a:t> </a:t>
                </a:r>
              </a:p>
            </p:txBody>
          </p:sp>
        </mc:Fallback>
      </mc:AlternateContent>
      <p:pic>
        <p:nvPicPr>
          <p:cNvPr id="4" name="Picture 2" descr="Cpu - Free electronics icons">
            <a:extLst>
              <a:ext uri="{FF2B5EF4-FFF2-40B4-BE49-F238E27FC236}">
                <a16:creationId xmlns:a16="http://schemas.microsoft.com/office/drawing/2014/main" id="{124249DE-342F-ECEB-1F79-5F1D0857EB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8131"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u - Free electronics icons">
            <a:extLst>
              <a:ext uri="{FF2B5EF4-FFF2-40B4-BE49-F238E27FC236}">
                <a16:creationId xmlns:a16="http://schemas.microsoft.com/office/drawing/2014/main" id="{C9B5D1E0-F76F-3E07-2F4C-297F6639B5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49857"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pu - Free electronics icons">
            <a:extLst>
              <a:ext uri="{FF2B5EF4-FFF2-40B4-BE49-F238E27FC236}">
                <a16:creationId xmlns:a16="http://schemas.microsoft.com/office/drawing/2014/main" id="{6D26431F-5E11-D5DB-163F-E90E50DAB3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71583"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pu - Free electronics icons">
            <a:extLst>
              <a:ext uri="{FF2B5EF4-FFF2-40B4-BE49-F238E27FC236}">
                <a16:creationId xmlns:a16="http://schemas.microsoft.com/office/drawing/2014/main" id="{B5DD1F2C-E291-EA61-C44C-EA6DCFE101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93309"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am Memory icon in SVG, PNG formats">
            <a:extLst>
              <a:ext uri="{FF2B5EF4-FFF2-40B4-BE49-F238E27FC236}">
                <a16:creationId xmlns:a16="http://schemas.microsoft.com/office/drawing/2014/main" id="{85FD5826-77EB-4AC9-6BD5-90231AE2A71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39815" y="478461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Ram Memory icon in SVG, PNG formats">
            <a:extLst>
              <a:ext uri="{FF2B5EF4-FFF2-40B4-BE49-F238E27FC236}">
                <a16:creationId xmlns:a16="http://schemas.microsoft.com/office/drawing/2014/main" id="{2B1ABDAD-EEAB-988C-C691-110BB6BC73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64914" y="478461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Ram Memory icon in SVG, PNG formats">
            <a:extLst>
              <a:ext uri="{FF2B5EF4-FFF2-40B4-BE49-F238E27FC236}">
                <a16:creationId xmlns:a16="http://schemas.microsoft.com/office/drawing/2014/main" id="{BCDD0433-35E2-B237-737E-984BB454B19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90013" y="478461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Ram Memory icon in SVG, PNG formats">
            <a:extLst>
              <a:ext uri="{FF2B5EF4-FFF2-40B4-BE49-F238E27FC236}">
                <a16:creationId xmlns:a16="http://schemas.microsoft.com/office/drawing/2014/main" id="{D58D6AED-413A-96F1-1AB6-80E4E069236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15112" y="4784611"/>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131" name="Group 130">
            <a:extLst>
              <a:ext uri="{FF2B5EF4-FFF2-40B4-BE49-F238E27FC236}">
                <a16:creationId xmlns:a16="http://schemas.microsoft.com/office/drawing/2014/main" id="{B43C9331-ABF7-3B4C-01F3-8BB3D4541914}"/>
              </a:ext>
            </a:extLst>
          </p:cNvPr>
          <p:cNvGrpSpPr/>
          <p:nvPr/>
        </p:nvGrpSpPr>
        <p:grpSpPr>
          <a:xfrm>
            <a:off x="5322578" y="1575577"/>
            <a:ext cx="2601024" cy="864368"/>
            <a:chOff x="5322578" y="1575577"/>
            <a:chExt cx="2601024" cy="864368"/>
          </a:xfrm>
        </p:grpSpPr>
        <p:sp>
          <p:nvSpPr>
            <p:cNvPr id="19" name="Rounded Rectangle 18">
              <a:extLst>
                <a:ext uri="{FF2B5EF4-FFF2-40B4-BE49-F238E27FC236}">
                  <a16:creationId xmlns:a16="http://schemas.microsoft.com/office/drawing/2014/main" id="{5863ECD3-67F3-9673-3304-1611D1785A3A}"/>
                </a:ext>
              </a:extLst>
            </p:cNvPr>
            <p:cNvSpPr/>
            <p:nvPr/>
          </p:nvSpPr>
          <p:spPr>
            <a:xfrm>
              <a:off x="5322578" y="1575577"/>
              <a:ext cx="2601024"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61;p18">
              <a:extLst>
                <a:ext uri="{FF2B5EF4-FFF2-40B4-BE49-F238E27FC236}">
                  <a16:creationId xmlns:a16="http://schemas.microsoft.com/office/drawing/2014/main" id="{57397F67-30F2-21EA-FBCE-48EA9556389C}"/>
                </a:ext>
              </a:extLst>
            </p:cNvPr>
            <p:cNvSpPr/>
            <p:nvPr/>
          </p:nvSpPr>
          <p:spPr>
            <a:xfrm>
              <a:off x="5647892" y="1846499"/>
              <a:ext cx="269282" cy="269282"/>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22" name="Picture 2" descr="Cpu - Free electronics icons">
              <a:extLst>
                <a:ext uri="{FF2B5EF4-FFF2-40B4-BE49-F238E27FC236}">
                  <a16:creationId xmlns:a16="http://schemas.microsoft.com/office/drawing/2014/main" id="{9D5EA480-8606-EEFC-3BD6-5186404328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57448" y="1634144"/>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am Memory icon in SVG, PNG formats">
              <a:extLst>
                <a:ext uri="{FF2B5EF4-FFF2-40B4-BE49-F238E27FC236}">
                  <a16:creationId xmlns:a16="http://schemas.microsoft.com/office/drawing/2014/main" id="{BBCE991A-15F6-ACBF-CA76-2189C9A8DEB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57448" y="2028046"/>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pu - Free electronics icons">
              <a:extLst>
                <a:ext uri="{FF2B5EF4-FFF2-40B4-BE49-F238E27FC236}">
                  <a16:creationId xmlns:a16="http://schemas.microsoft.com/office/drawing/2014/main" id="{EC8DB9FF-6DCE-EB97-5072-E0240844A4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9789" y="1634144"/>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am Memory icon in SVG, PNG formats">
              <a:extLst>
                <a:ext uri="{FF2B5EF4-FFF2-40B4-BE49-F238E27FC236}">
                  <a16:creationId xmlns:a16="http://schemas.microsoft.com/office/drawing/2014/main" id="{96972CA9-7C44-73D4-4A4D-CCD0BC7029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6280" y="2028046"/>
              <a:ext cx="357403" cy="357403"/>
            </a:xfrm>
            <a:prstGeom prst="rect">
              <a:avLst/>
            </a:prstGeom>
            <a:noFill/>
            <a:extLst>
              <a:ext uri="{909E8E84-426E-40DD-AFC4-6F175D3DCCD1}">
                <a14:hiddenFill xmlns:a14="http://schemas.microsoft.com/office/drawing/2010/main">
                  <a:solidFill>
                    <a:srgbClr val="FFFFFF"/>
                  </a:solidFill>
                </a14:hiddenFill>
              </a:ext>
            </a:extLst>
          </p:spPr>
        </p:pic>
        <p:sp>
          <p:nvSpPr>
            <p:cNvPr id="128" name="Google Shape;162;p18">
              <a:extLst>
                <a:ext uri="{FF2B5EF4-FFF2-40B4-BE49-F238E27FC236}">
                  <a16:creationId xmlns:a16="http://schemas.microsoft.com/office/drawing/2014/main" id="{E985C1B1-6B9D-E553-DBCE-49E0DCFDEF8E}"/>
                </a:ext>
              </a:extLst>
            </p:cNvPr>
            <p:cNvSpPr txBox="1"/>
            <p:nvPr/>
          </p:nvSpPr>
          <p:spPr>
            <a:xfrm>
              <a:off x="6788348" y="1759390"/>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grpSp>
      <p:grpSp>
        <p:nvGrpSpPr>
          <p:cNvPr id="130" name="Group 129">
            <a:extLst>
              <a:ext uri="{FF2B5EF4-FFF2-40B4-BE49-F238E27FC236}">
                <a16:creationId xmlns:a16="http://schemas.microsoft.com/office/drawing/2014/main" id="{877C0A15-F47B-4A4E-8FC2-29C0AA29BB22}"/>
              </a:ext>
            </a:extLst>
          </p:cNvPr>
          <p:cNvGrpSpPr/>
          <p:nvPr/>
        </p:nvGrpSpPr>
        <p:grpSpPr>
          <a:xfrm>
            <a:off x="8146699" y="1575145"/>
            <a:ext cx="3388801" cy="864368"/>
            <a:chOff x="8146699" y="1575145"/>
            <a:chExt cx="3388801" cy="864368"/>
          </a:xfrm>
        </p:grpSpPr>
        <p:sp>
          <p:nvSpPr>
            <p:cNvPr id="32" name="Rounded Rectangle 31">
              <a:extLst>
                <a:ext uri="{FF2B5EF4-FFF2-40B4-BE49-F238E27FC236}">
                  <a16:creationId xmlns:a16="http://schemas.microsoft.com/office/drawing/2014/main" id="{53B1169D-CA3D-17D9-FB09-15C15CDB4C9C}"/>
                </a:ext>
              </a:extLst>
            </p:cNvPr>
            <p:cNvSpPr/>
            <p:nvPr/>
          </p:nvSpPr>
          <p:spPr>
            <a:xfrm>
              <a:off x="8146699" y="1575145"/>
              <a:ext cx="3388801"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161;p18">
              <a:extLst>
                <a:ext uri="{FF2B5EF4-FFF2-40B4-BE49-F238E27FC236}">
                  <a16:creationId xmlns:a16="http://schemas.microsoft.com/office/drawing/2014/main" id="{7784C20D-4B81-4D43-BA24-C9759FF60BB4}"/>
                </a:ext>
              </a:extLst>
            </p:cNvPr>
            <p:cNvSpPr/>
            <p:nvPr/>
          </p:nvSpPr>
          <p:spPr>
            <a:xfrm>
              <a:off x="8472014" y="1846067"/>
              <a:ext cx="269282" cy="269282"/>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38" name="Picture 2" descr="Cpu - Free electronics icons">
              <a:extLst>
                <a:ext uri="{FF2B5EF4-FFF2-40B4-BE49-F238E27FC236}">
                  <a16:creationId xmlns:a16="http://schemas.microsoft.com/office/drawing/2014/main" id="{E53AECFF-366D-1747-9FCE-4D63E6E5BE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81570" y="163371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Ram Memory icon in SVG, PNG formats">
              <a:extLst>
                <a:ext uri="{FF2B5EF4-FFF2-40B4-BE49-F238E27FC236}">
                  <a16:creationId xmlns:a16="http://schemas.microsoft.com/office/drawing/2014/main" id="{023D7512-1DF0-6F35-B4C6-C1ED8548C8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81570" y="2027614"/>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pu - Free electronics icons">
              <a:extLst>
                <a:ext uri="{FF2B5EF4-FFF2-40B4-BE49-F238E27FC236}">
                  <a16:creationId xmlns:a16="http://schemas.microsoft.com/office/drawing/2014/main" id="{12DB1FDB-2C5A-B820-A031-2205CCAF2CC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93911" y="163371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pu - Free electronics icons">
              <a:extLst>
                <a:ext uri="{FF2B5EF4-FFF2-40B4-BE49-F238E27FC236}">
                  <a16:creationId xmlns:a16="http://schemas.microsoft.com/office/drawing/2014/main" id="{6E2FCA77-D21C-12C7-AC58-DAA5EC9341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06252" y="1642895"/>
              <a:ext cx="357404" cy="357404"/>
            </a:xfrm>
            <a:prstGeom prst="rect">
              <a:avLst/>
            </a:prstGeom>
            <a:noFill/>
            <a:extLst>
              <a:ext uri="{909E8E84-426E-40DD-AFC4-6F175D3DCCD1}">
                <a14:hiddenFill xmlns:a14="http://schemas.microsoft.com/office/drawing/2010/main">
                  <a:solidFill>
                    <a:srgbClr val="FFFFFF"/>
                  </a:solidFill>
                </a14:hiddenFill>
              </a:ext>
            </a:extLst>
          </p:spPr>
        </p:pic>
        <p:sp>
          <p:nvSpPr>
            <p:cNvPr id="129" name="Google Shape;162;p18">
              <a:extLst>
                <a:ext uri="{FF2B5EF4-FFF2-40B4-BE49-F238E27FC236}">
                  <a16:creationId xmlns:a16="http://schemas.microsoft.com/office/drawing/2014/main" id="{7375BB25-6DDE-B00D-E17A-4239BD8281B8}"/>
                </a:ext>
              </a:extLst>
            </p:cNvPr>
            <p:cNvSpPr txBox="1"/>
            <p:nvPr/>
          </p:nvSpPr>
          <p:spPr>
            <a:xfrm>
              <a:off x="10111820" y="1814271"/>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Type-2</a:t>
              </a:r>
              <a:endParaRPr sz="1600" dirty="0">
                <a:solidFill>
                  <a:schemeClr val="dk1"/>
                </a:solidFill>
                <a:latin typeface="Cabin"/>
                <a:ea typeface="Cabin"/>
                <a:cs typeface="Cabin"/>
                <a:sym typeface="Cabin"/>
              </a:endParaRPr>
            </a:p>
          </p:txBody>
        </p:sp>
      </p:grpSp>
      <p:pic>
        <p:nvPicPr>
          <p:cNvPr id="13" name="Picture 2" descr="Cpu - Free electronics icons">
            <a:extLst>
              <a:ext uri="{FF2B5EF4-FFF2-40B4-BE49-F238E27FC236}">
                <a16:creationId xmlns:a16="http://schemas.microsoft.com/office/drawing/2014/main" id="{E54CD29F-1935-C9BD-03A3-9187D82EDF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06405"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pu - Free electronics icons">
            <a:extLst>
              <a:ext uri="{FF2B5EF4-FFF2-40B4-BE49-F238E27FC236}">
                <a16:creationId xmlns:a16="http://schemas.microsoft.com/office/drawing/2014/main" id="{C293366B-FAE4-AA7A-9E33-0DD71311A6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15035" y="423704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am Memory icon in SVG, PNG formats">
            <a:extLst>
              <a:ext uri="{FF2B5EF4-FFF2-40B4-BE49-F238E27FC236}">
                <a16:creationId xmlns:a16="http://schemas.microsoft.com/office/drawing/2014/main" id="{689D378D-D2AD-3990-DAF2-D7ECCE16EB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14716" y="4784611"/>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am Memory icon in SVG, PNG formats">
            <a:extLst>
              <a:ext uri="{FF2B5EF4-FFF2-40B4-BE49-F238E27FC236}">
                <a16:creationId xmlns:a16="http://schemas.microsoft.com/office/drawing/2014/main" id="{4D3D5573-D355-5669-B365-35D3372ADE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40210" y="4784611"/>
            <a:ext cx="485452" cy="4854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866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3" grpId="0"/>
      <p:bldP spid="5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D84D4B56-724F-730C-5257-0DC5423F580D}"/>
            </a:ext>
          </a:extLst>
        </p:cNvPr>
        <p:cNvGrpSpPr/>
        <p:nvPr/>
      </p:nvGrpSpPr>
      <p:grpSpPr>
        <a:xfrm>
          <a:off x="0" y="0"/>
          <a:ext cx="0" cy="0"/>
          <a:chOff x="0" y="0"/>
          <a:chExt cx="0" cy="0"/>
        </a:xfrm>
      </p:grpSpPr>
      <p:sp>
        <p:nvSpPr>
          <p:cNvPr id="565" name="Google Shape;565;p26">
            <a:extLst>
              <a:ext uri="{FF2B5EF4-FFF2-40B4-BE49-F238E27FC236}">
                <a16:creationId xmlns:a16="http://schemas.microsoft.com/office/drawing/2014/main" id="{9FB307AE-1E1A-A655-5AC5-1717D31407EA}"/>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Our </a:t>
            </a:r>
            <a:r>
              <a:rPr lang="en-US" sz="2800" dirty="0" err="1"/>
              <a:t>Multiresource</a:t>
            </a:r>
            <a:r>
              <a:rPr lang="en-US" sz="2800" dirty="0"/>
              <a:t> Job Model</a:t>
            </a:r>
            <a:endParaRPr sz="2800" dirty="0"/>
          </a:p>
        </p:txBody>
      </p:sp>
      <p:sp>
        <p:nvSpPr>
          <p:cNvPr id="566" name="Google Shape;566;p26">
            <a:extLst>
              <a:ext uri="{FF2B5EF4-FFF2-40B4-BE49-F238E27FC236}">
                <a16:creationId xmlns:a16="http://schemas.microsoft.com/office/drawing/2014/main" id="{2388F096-40D1-9111-9595-C8962253151C}"/>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mc:AlternateContent xmlns:mc="http://schemas.openxmlformats.org/markup-compatibility/2006" xmlns:a14="http://schemas.microsoft.com/office/drawing/2010/main">
        <mc:Choice Requires="a14">
          <p:sp>
            <p:nvSpPr>
              <p:cNvPr id="10" name="Google Shape;542;p25">
                <a:extLst>
                  <a:ext uri="{FF2B5EF4-FFF2-40B4-BE49-F238E27FC236}">
                    <a16:creationId xmlns:a16="http://schemas.microsoft.com/office/drawing/2014/main" id="{4099BB60-3F58-11BB-AAFB-5CB17986BB46}"/>
                  </a:ext>
                </a:extLst>
              </p:cNvPr>
              <p:cNvSpPr txBox="1"/>
              <p:nvPr/>
            </p:nvSpPr>
            <p:spPr>
              <a:xfrm>
                <a:off x="4976367" y="889392"/>
                <a:ext cx="664809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Instantaneous completion rate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𝑪</m:t>
                    </m:r>
                    <m:d>
                      <m:dPr>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𝑡</m:t>
                        </m:r>
                      </m:e>
                    </m:d>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𝐶</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r>
                      <a:rPr lang="en-US" sz="2000" b="0" i="1" smtClean="0">
                        <a:solidFill>
                          <a:schemeClr val="dk1"/>
                        </a:solidFill>
                        <a:latin typeface="Cambria Math" panose="02040503050406030204" pitchFamily="18" charset="0"/>
                        <a:ea typeface="Cabin"/>
                        <a:cs typeface="Cabin"/>
                        <a:sym typeface="Cabin"/>
                      </a:rPr>
                      <m:t>𝑡</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𝐶</m:t>
                        </m:r>
                      </m:e>
                      <m:sub>
                        <m:r>
                          <a:rPr lang="en-US" sz="2000" b="0" i="1" smtClean="0">
                            <a:solidFill>
                              <a:schemeClr val="dk1"/>
                            </a:solidFill>
                            <a:latin typeface="Cambria Math" panose="02040503050406030204" pitchFamily="18" charset="0"/>
                            <a:ea typeface="Cabin"/>
                            <a:cs typeface="Cabin"/>
                            <a:sym typeface="Cabin"/>
                          </a:rPr>
                          <m:t>2</m:t>
                        </m:r>
                      </m:sub>
                    </m:sSub>
                    <m:d>
                      <m:dPr>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𝑡</m:t>
                        </m:r>
                      </m:e>
                    </m:d>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𝐶</m:t>
                        </m:r>
                      </m:e>
                      <m:sub>
                        <m:r>
                          <a:rPr lang="en-US" sz="2000" b="0" i="1" smtClean="0">
                            <a:solidFill>
                              <a:schemeClr val="dk1"/>
                            </a:solidFill>
                            <a:latin typeface="Cambria Math" panose="02040503050406030204" pitchFamily="18" charset="0"/>
                            <a:ea typeface="Cabin"/>
                            <a:cs typeface="Cabin"/>
                            <a:sym typeface="Cabin"/>
                          </a:rPr>
                          <m:t>𝐾</m:t>
                        </m:r>
                      </m:sub>
                    </m:sSub>
                    <m:r>
                      <a:rPr lang="en-US" sz="2000" b="0" i="1" smtClean="0">
                        <a:solidFill>
                          <a:schemeClr val="dk1"/>
                        </a:solidFill>
                        <a:latin typeface="Cambria Math" panose="02040503050406030204" pitchFamily="18" charset="0"/>
                        <a:ea typeface="Cabin"/>
                        <a:cs typeface="Cabin"/>
                        <a:sym typeface="Cabin"/>
                      </a:rPr>
                      <m:t>(</m:t>
                    </m:r>
                    <m:r>
                      <a:rPr lang="en-US" sz="2000" b="0" i="1" smtClean="0">
                        <a:solidFill>
                          <a:schemeClr val="dk1"/>
                        </a:solidFill>
                        <a:latin typeface="Cambria Math" panose="02040503050406030204" pitchFamily="18" charset="0"/>
                        <a:ea typeface="Cabin"/>
                        <a:cs typeface="Cabin"/>
                        <a:sym typeface="Cabin"/>
                      </a:rPr>
                      <m:t>𝑡</m:t>
                    </m:r>
                    <m:r>
                      <a:rPr lang="en-US" sz="2000" b="0" i="1" smtClean="0">
                        <a:solidFill>
                          <a:schemeClr val="dk1"/>
                        </a:solidFill>
                        <a:latin typeface="Cambria Math" panose="02040503050406030204" pitchFamily="18" charset="0"/>
                        <a:ea typeface="Cabin"/>
                        <a:cs typeface="Cabin"/>
                        <a:sym typeface="Cabin"/>
                      </a:rPr>
                      <m:t>))</m:t>
                    </m:r>
                  </m:oMath>
                </a14:m>
                <a:endParaRPr sz="2000" i="1" dirty="0">
                  <a:solidFill>
                    <a:schemeClr val="dk1"/>
                  </a:solidFill>
                  <a:latin typeface="Cabin"/>
                  <a:ea typeface="Cabin"/>
                  <a:cs typeface="Cabin"/>
                  <a:sym typeface="Cabin"/>
                </a:endParaRPr>
              </a:p>
            </p:txBody>
          </p:sp>
        </mc:Choice>
        <mc:Fallback xmlns="">
          <p:sp>
            <p:nvSpPr>
              <p:cNvPr id="10" name="Google Shape;542;p25">
                <a:extLst>
                  <a:ext uri="{FF2B5EF4-FFF2-40B4-BE49-F238E27FC236}">
                    <a16:creationId xmlns:a16="http://schemas.microsoft.com/office/drawing/2014/main" id="{4099BB60-3F58-11BB-AAFB-5CB17986BB46}"/>
                  </a:ext>
                </a:extLst>
              </p:cNvPr>
              <p:cNvSpPr txBox="1">
                <a:spLocks noRot="1" noChangeAspect="1" noMove="1" noResize="1" noEditPoints="1" noAdjustHandles="1" noChangeArrowheads="1" noChangeShapeType="1" noTextEdit="1"/>
              </p:cNvSpPr>
              <p:nvPr/>
            </p:nvSpPr>
            <p:spPr>
              <a:xfrm>
                <a:off x="4976367" y="889392"/>
                <a:ext cx="6648097" cy="492412"/>
              </a:xfrm>
              <a:prstGeom prst="rect">
                <a:avLst/>
              </a:prstGeom>
              <a:blipFill>
                <a:blip r:embed="rId4"/>
                <a:stretch>
                  <a:fillRect l="-952" b="-128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542;p25">
                <a:extLst>
                  <a:ext uri="{FF2B5EF4-FFF2-40B4-BE49-F238E27FC236}">
                    <a16:creationId xmlns:a16="http://schemas.microsoft.com/office/drawing/2014/main" id="{03754E66-9EDC-2A9E-DEB3-480DCC4BAF45}"/>
                  </a:ext>
                </a:extLst>
              </p:cNvPr>
              <p:cNvSpPr txBox="1"/>
              <p:nvPr/>
            </p:nvSpPr>
            <p:spPr>
              <a:xfrm>
                <a:off x="952730" y="3052663"/>
                <a:ext cx="13030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func>
                        <m:funcPr>
                          <m:ctrlPr>
                            <a:rPr lang="en-US" sz="1600" b="0" i="1" smtClean="0">
                              <a:solidFill>
                                <a:schemeClr val="dk1"/>
                              </a:solidFill>
                              <a:latin typeface="Cambria Math" panose="02040503050406030204" pitchFamily="18" charset="0"/>
                              <a:ea typeface="Cabin"/>
                              <a:cs typeface="Cabin"/>
                              <a:sym typeface="Cabin"/>
                            </a:rPr>
                          </m:ctrlPr>
                        </m:funcPr>
                        <m:fName>
                          <m:r>
                            <m:rPr>
                              <m:sty m:val="p"/>
                            </m:rPr>
                            <a:rPr lang="en-US" sz="1600" b="0" i="0" smtClean="0">
                              <a:solidFill>
                                <a:schemeClr val="dk1"/>
                              </a:solidFill>
                              <a:latin typeface="Cambria Math" panose="02040503050406030204" pitchFamily="18" charset="0"/>
                              <a:ea typeface="Cabin"/>
                              <a:cs typeface="Cabin"/>
                              <a:sym typeface="Cabin"/>
                            </a:rPr>
                            <m:t>exp</m:t>
                          </m:r>
                        </m:fName>
                        <m:e>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e>
                          </m:d>
                        </m:e>
                      </m:func>
                    </m:oMath>
                  </m:oMathPara>
                </a14:m>
                <a:endParaRPr lang="en-US" sz="1600" b="0" i="1" dirty="0">
                  <a:solidFill>
                    <a:schemeClr val="dk1"/>
                  </a:solidFill>
                  <a:latin typeface="Cabin"/>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 ~</m:t>
                      </m:r>
                      <m:r>
                        <a:rPr lang="en-US" sz="1600" b="0" i="0" smtClean="0">
                          <a:solidFill>
                            <a:schemeClr val="dk1"/>
                          </a:solidFill>
                          <a:latin typeface="Cambria Math" panose="02040503050406030204" pitchFamily="18" charset="0"/>
                          <a:ea typeface="Cabin"/>
                          <a:cs typeface="Cabin"/>
                          <a:sym typeface="Cabin"/>
                        </a:rPr>
                        <m:t> </m:t>
                      </m:r>
                      <m:r>
                        <m:rPr>
                          <m:sty m:val="p"/>
                        </m:rPr>
                        <a:rPr lang="en-US" sz="1600" b="0" i="0" smtClean="0">
                          <a:solidFill>
                            <a:schemeClr val="dk1"/>
                          </a:solidFill>
                          <a:latin typeface="Cambria Math" panose="02040503050406030204" pitchFamily="18" charset="0"/>
                          <a:ea typeface="Cabin"/>
                          <a:cs typeface="Cabin"/>
                          <a:sym typeface="Cabin"/>
                        </a:rPr>
                        <m:t>exp</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dirty="0">
                  <a:solidFill>
                    <a:schemeClr val="dk1"/>
                  </a:solidFill>
                  <a:latin typeface="Cabin"/>
                  <a:ea typeface="Cabin"/>
                  <a:cs typeface="Cabin"/>
                  <a:sym typeface="Cabin"/>
                </a:endParaRPr>
              </a:p>
            </p:txBody>
          </p:sp>
        </mc:Choice>
        <mc:Fallback xmlns="">
          <p:sp>
            <p:nvSpPr>
              <p:cNvPr id="11" name="Google Shape;542;p25">
                <a:extLst>
                  <a:ext uri="{FF2B5EF4-FFF2-40B4-BE49-F238E27FC236}">
                    <a16:creationId xmlns:a16="http://schemas.microsoft.com/office/drawing/2014/main" id="{03754E66-9EDC-2A9E-DEB3-480DCC4BAF45}"/>
                  </a:ext>
                </a:extLst>
              </p:cNvPr>
              <p:cNvSpPr txBox="1">
                <a:spLocks noRot="1" noChangeAspect="1" noMove="1" noResize="1" noEditPoints="1" noAdjustHandles="1" noChangeArrowheads="1" noChangeShapeType="1" noTextEdit="1"/>
              </p:cNvSpPr>
              <p:nvPr/>
            </p:nvSpPr>
            <p:spPr>
              <a:xfrm>
                <a:off x="952730" y="3052663"/>
                <a:ext cx="1303056" cy="677078"/>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707;p27">
                <a:extLst>
                  <a:ext uri="{FF2B5EF4-FFF2-40B4-BE49-F238E27FC236}">
                    <a16:creationId xmlns:a16="http://schemas.microsoft.com/office/drawing/2014/main" id="{561F7F85-269F-E8A3-A914-6668DDD69271}"/>
                  </a:ext>
                </a:extLst>
              </p:cNvPr>
              <p:cNvSpPr txBox="1"/>
              <p:nvPr/>
            </p:nvSpPr>
            <p:spPr>
              <a:xfrm>
                <a:off x="188125" y="3733341"/>
                <a:ext cx="5743163"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bin"/>
                    <a:ea typeface="Cabin"/>
                    <a:cs typeface="Cabin"/>
                    <a:sym typeface="Cabin"/>
                  </a:rPr>
                  <a:t>WLOG: We set </a:t>
                </a:r>
                <a14:m>
                  <m:oMath xmlns:m="http://schemas.openxmlformats.org/officeDocument/2006/math">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𝜇</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𝜇</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=1</m:t>
                    </m:r>
                  </m:oMath>
                </a14:m>
                <a:r>
                  <a:rPr lang="en-US" sz="2000" dirty="0">
                    <a:solidFill>
                      <a:schemeClr val="dk1"/>
                    </a:solidFill>
                    <a:latin typeface="Cabin"/>
                    <a:ea typeface="Cabin"/>
                    <a:cs typeface="Cabin"/>
                    <a:sym typeface="Cabin"/>
                  </a:rPr>
                  <a:t> to simplify the example</a:t>
                </a:r>
                <a:endParaRPr sz="2000" dirty="0">
                  <a:solidFill>
                    <a:schemeClr val="dk1"/>
                  </a:solidFill>
                  <a:latin typeface="Cabin"/>
                  <a:ea typeface="Cabin"/>
                  <a:cs typeface="Cabin"/>
                  <a:sym typeface="Cabin"/>
                </a:endParaRPr>
              </a:p>
            </p:txBody>
          </p:sp>
        </mc:Choice>
        <mc:Fallback xmlns="">
          <p:sp>
            <p:nvSpPr>
              <p:cNvPr id="13" name="Google Shape;707;p27">
                <a:extLst>
                  <a:ext uri="{FF2B5EF4-FFF2-40B4-BE49-F238E27FC236}">
                    <a16:creationId xmlns:a16="http://schemas.microsoft.com/office/drawing/2014/main" id="{561F7F85-269F-E8A3-A914-6668DDD69271}"/>
                  </a:ext>
                </a:extLst>
              </p:cNvPr>
              <p:cNvSpPr txBox="1">
                <a:spLocks noRot="1" noChangeAspect="1" noMove="1" noResize="1" noEditPoints="1" noAdjustHandles="1" noChangeArrowheads="1" noChangeShapeType="1" noTextEdit="1"/>
              </p:cNvSpPr>
              <p:nvPr/>
            </p:nvSpPr>
            <p:spPr>
              <a:xfrm>
                <a:off x="188125" y="3733341"/>
                <a:ext cx="5743163" cy="492412"/>
              </a:xfrm>
              <a:prstGeom prst="rect">
                <a:avLst/>
              </a:prstGeom>
              <a:blipFill>
                <a:blip r:embed="rId6"/>
                <a:stretch>
                  <a:fillRect l="-1101" r="-661" b="-12500"/>
                </a:stretch>
              </a:blipFill>
              <a:ln>
                <a:noFill/>
              </a:ln>
            </p:spPr>
            <p:txBody>
              <a:bodyPr/>
              <a:lstStyle/>
              <a:p>
                <a:r>
                  <a:rPr lang="en-US">
                    <a:noFill/>
                  </a:rPr>
                  <a:t> </a:t>
                </a:r>
              </a:p>
            </p:txBody>
          </p:sp>
        </mc:Fallback>
      </mc:AlternateContent>
      <p:pic>
        <p:nvPicPr>
          <p:cNvPr id="19" name="Google Shape;644;p26">
            <a:extLst>
              <a:ext uri="{FF2B5EF4-FFF2-40B4-BE49-F238E27FC236}">
                <a16:creationId xmlns:a16="http://schemas.microsoft.com/office/drawing/2014/main" id="{FB22B819-EC5A-A082-5920-2DDCB8ECC345}"/>
              </a:ext>
            </a:extLst>
          </p:cNvPr>
          <p:cNvPicPr preferRelativeResize="0"/>
          <p:nvPr/>
        </p:nvPicPr>
        <p:blipFill>
          <a:blip r:embed="rId7">
            <a:alphaModFix/>
          </a:blip>
          <a:stretch>
            <a:fillRect/>
          </a:stretch>
        </p:blipFill>
        <p:spPr>
          <a:xfrm>
            <a:off x="3837638" y="1303522"/>
            <a:ext cx="620856" cy="620856"/>
          </a:xfrm>
          <a:prstGeom prst="rect">
            <a:avLst/>
          </a:prstGeom>
          <a:noFill/>
          <a:ln>
            <a:noFill/>
          </a:ln>
        </p:spPr>
      </p:pic>
      <p:grpSp>
        <p:nvGrpSpPr>
          <p:cNvPr id="30" name="Group 29">
            <a:extLst>
              <a:ext uri="{FF2B5EF4-FFF2-40B4-BE49-F238E27FC236}">
                <a16:creationId xmlns:a16="http://schemas.microsoft.com/office/drawing/2014/main" id="{B225A4D5-40CA-CB4D-393E-3272BF58B25D}"/>
              </a:ext>
            </a:extLst>
          </p:cNvPr>
          <p:cNvGrpSpPr/>
          <p:nvPr/>
        </p:nvGrpSpPr>
        <p:grpSpPr>
          <a:xfrm>
            <a:off x="6015512" y="1628295"/>
            <a:ext cx="5943126" cy="3251122"/>
            <a:chOff x="5934899" y="3633280"/>
            <a:chExt cx="3719271" cy="2034587"/>
          </a:xfrm>
        </p:grpSpPr>
        <p:cxnSp>
          <p:nvCxnSpPr>
            <p:cNvPr id="25" name="Google Shape;702;p27">
              <a:extLst>
                <a:ext uri="{FF2B5EF4-FFF2-40B4-BE49-F238E27FC236}">
                  <a16:creationId xmlns:a16="http://schemas.microsoft.com/office/drawing/2014/main" id="{643D8882-5A0B-2A25-6ECE-99D2252744CA}"/>
                </a:ext>
              </a:extLst>
            </p:cNvPr>
            <p:cNvCxnSpPr>
              <a:cxnSpLocks/>
            </p:cNvCxnSpPr>
            <p:nvPr/>
          </p:nvCxnSpPr>
          <p:spPr>
            <a:xfrm flipV="1">
              <a:off x="6013804" y="3911012"/>
              <a:ext cx="0" cy="1642178"/>
            </a:xfrm>
            <a:prstGeom prst="straightConnector1">
              <a:avLst/>
            </a:prstGeom>
            <a:noFill/>
            <a:ln w="25400" cap="flat" cmpd="sng">
              <a:solidFill>
                <a:schemeClr val="dk2"/>
              </a:solidFill>
              <a:prstDash val="solid"/>
              <a:round/>
              <a:headEnd type="none" w="med" len="med"/>
              <a:tailEnd type="triangle" w="med" len="med"/>
            </a:ln>
          </p:spPr>
        </p:cxnSp>
        <p:cxnSp>
          <p:nvCxnSpPr>
            <p:cNvPr id="26" name="Google Shape;703;p27">
              <a:extLst>
                <a:ext uri="{FF2B5EF4-FFF2-40B4-BE49-F238E27FC236}">
                  <a16:creationId xmlns:a16="http://schemas.microsoft.com/office/drawing/2014/main" id="{F7EEECD7-1A4E-3190-5D3B-91FD41793A9D}"/>
                </a:ext>
              </a:extLst>
            </p:cNvPr>
            <p:cNvCxnSpPr>
              <a:cxnSpLocks/>
            </p:cNvCxnSpPr>
            <p:nvPr/>
          </p:nvCxnSpPr>
          <p:spPr>
            <a:xfrm>
              <a:off x="6013804" y="5553190"/>
              <a:ext cx="2646575" cy="0"/>
            </a:xfrm>
            <a:prstGeom prst="straightConnector1">
              <a:avLst/>
            </a:prstGeom>
            <a:noFill/>
            <a:ln w="25400"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7" name="Google Shape;704;p27">
                  <a:extLst>
                    <a:ext uri="{FF2B5EF4-FFF2-40B4-BE49-F238E27FC236}">
                      <a16:creationId xmlns:a16="http://schemas.microsoft.com/office/drawing/2014/main" id="{0183F457-6D7D-B3B2-310F-DB6580DD16AC}"/>
                    </a:ext>
                  </a:extLst>
                </p:cNvPr>
                <p:cNvSpPr txBox="1"/>
                <p:nvPr/>
              </p:nvSpPr>
              <p:spPr>
                <a:xfrm>
                  <a:off x="5934899" y="3633280"/>
                  <a:ext cx="1856257" cy="2888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chemeClr val="accent6"/>
                              </a:solidFill>
                              <a:latin typeface="Cambria Math" panose="02040503050406030204" pitchFamily="18" charset="0"/>
                              <a:ea typeface="Cabin"/>
                              <a:cs typeface="Cabin"/>
                              <a:sym typeface="Cabin"/>
                            </a:rPr>
                          </m:ctrlPr>
                        </m:sSubPr>
                        <m:e>
                          <m:r>
                            <a:rPr lang="en-US" sz="1800" b="0" i="1" smtClean="0">
                              <a:solidFill>
                                <a:schemeClr val="accent6"/>
                              </a:solidFill>
                              <a:latin typeface="Cambria Math" panose="02040503050406030204" pitchFamily="18" charset="0"/>
                              <a:ea typeface="Cabin"/>
                              <a:cs typeface="Cabin"/>
                              <a:sym typeface="Cabin"/>
                            </a:rPr>
                            <m:t>𝐶</m:t>
                          </m:r>
                        </m:e>
                        <m:sub>
                          <m:r>
                            <a:rPr lang="en-US" sz="1800" b="0" i="1" smtClean="0">
                              <a:solidFill>
                                <a:schemeClr val="accent6"/>
                              </a:solidFill>
                              <a:latin typeface="Cambria Math" panose="02040503050406030204" pitchFamily="18" charset="0"/>
                              <a:ea typeface="Cabin"/>
                              <a:cs typeface="Cabin"/>
                              <a:sym typeface="Cabin"/>
                            </a:rPr>
                            <m:t>2</m:t>
                          </m:r>
                        </m:sub>
                      </m:sSub>
                    </m:oMath>
                  </a14:m>
                  <a:r>
                    <a:rPr lang="en-US" sz="1800" dirty="0">
                      <a:solidFill>
                        <a:schemeClr val="dk1"/>
                      </a:solidFill>
                      <a:latin typeface="Cabin"/>
                      <a:ea typeface="Cabin"/>
                      <a:cs typeface="Cabin"/>
                      <a:sym typeface="Cabin"/>
                    </a:rPr>
                    <a:t> (jobs/sec)</a:t>
                  </a:r>
                  <a:endParaRPr sz="1800" dirty="0">
                    <a:solidFill>
                      <a:schemeClr val="dk1"/>
                    </a:solidFill>
                    <a:latin typeface="Cabin"/>
                    <a:ea typeface="Cabin"/>
                    <a:cs typeface="Cabin"/>
                    <a:sym typeface="Cabin"/>
                  </a:endParaRPr>
                </a:p>
              </p:txBody>
            </p:sp>
          </mc:Choice>
          <mc:Fallback xmlns="">
            <p:sp>
              <p:nvSpPr>
                <p:cNvPr id="27" name="Google Shape;704;p27">
                  <a:extLst>
                    <a:ext uri="{FF2B5EF4-FFF2-40B4-BE49-F238E27FC236}">
                      <a16:creationId xmlns:a16="http://schemas.microsoft.com/office/drawing/2014/main" id="{1F679FB8-9C40-EDAE-B65E-A5EE86592A34}"/>
                    </a:ext>
                  </a:extLst>
                </p:cNvPr>
                <p:cNvSpPr txBox="1">
                  <a:spLocks noRot="1" noChangeAspect="1" noMove="1" noResize="1" noEditPoints="1" noAdjustHandles="1" noChangeArrowheads="1" noChangeShapeType="1" noTextEdit="1"/>
                </p:cNvSpPr>
                <p:nvPr/>
              </p:nvSpPr>
              <p:spPr>
                <a:xfrm>
                  <a:off x="5934899" y="3633280"/>
                  <a:ext cx="1856257" cy="288896"/>
                </a:xfrm>
                <a:prstGeom prst="rect">
                  <a:avLst/>
                </a:prstGeom>
                <a:blipFill>
                  <a:blip r:embed="rId16"/>
                  <a:stretch>
                    <a:fillRect b="-81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Google Shape;705;p27">
                  <a:extLst>
                    <a:ext uri="{FF2B5EF4-FFF2-40B4-BE49-F238E27FC236}">
                      <a16:creationId xmlns:a16="http://schemas.microsoft.com/office/drawing/2014/main" id="{6791082B-A61F-19E8-0E9C-07FCE4654C40}"/>
                    </a:ext>
                  </a:extLst>
                </p:cNvPr>
                <p:cNvSpPr txBox="1"/>
                <p:nvPr/>
              </p:nvSpPr>
              <p:spPr>
                <a:xfrm>
                  <a:off x="8646186" y="5378971"/>
                  <a:ext cx="1007984" cy="2888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800" b="0" i="1" smtClean="0">
                              <a:solidFill>
                                <a:schemeClr val="accent6"/>
                              </a:solidFill>
                              <a:latin typeface="Cambria Math" panose="02040503050406030204" pitchFamily="18" charset="0"/>
                              <a:ea typeface="Cabin"/>
                              <a:cs typeface="Cabin"/>
                              <a:sym typeface="Cabin"/>
                            </a:rPr>
                          </m:ctrlPr>
                        </m:sSubPr>
                        <m:e>
                          <m:r>
                            <a:rPr lang="en-US" sz="1800" b="0" i="1" smtClean="0">
                              <a:solidFill>
                                <a:schemeClr val="accent6"/>
                              </a:solidFill>
                              <a:latin typeface="Cambria Math" panose="02040503050406030204" pitchFamily="18" charset="0"/>
                              <a:ea typeface="Cabin"/>
                              <a:cs typeface="Cabin"/>
                              <a:sym typeface="Cabin"/>
                            </a:rPr>
                            <m:t>𝐶</m:t>
                          </m:r>
                        </m:e>
                        <m:sub>
                          <m:r>
                            <a:rPr lang="en-US" sz="1800" b="0" i="1" smtClean="0">
                              <a:solidFill>
                                <a:schemeClr val="accent6"/>
                              </a:solidFill>
                              <a:latin typeface="Cambria Math" panose="02040503050406030204" pitchFamily="18" charset="0"/>
                              <a:ea typeface="Cabin"/>
                              <a:cs typeface="Cabin"/>
                              <a:sym typeface="Cabin"/>
                            </a:rPr>
                            <m:t>1</m:t>
                          </m:r>
                        </m:sub>
                      </m:sSub>
                    </m:oMath>
                  </a14:m>
                  <a:r>
                    <a:rPr lang="en-US" sz="1800" dirty="0">
                      <a:solidFill>
                        <a:schemeClr val="dk1"/>
                      </a:solidFill>
                      <a:latin typeface="Cabin"/>
                      <a:ea typeface="Cabin"/>
                      <a:cs typeface="Cabin"/>
                      <a:sym typeface="Cabin"/>
                    </a:rPr>
                    <a:t> (jobs/sec)</a:t>
                  </a:r>
                  <a:endParaRPr sz="1800" dirty="0">
                    <a:solidFill>
                      <a:schemeClr val="dk1"/>
                    </a:solidFill>
                    <a:latin typeface="Cabin"/>
                    <a:ea typeface="Cabin"/>
                    <a:cs typeface="Cabin"/>
                    <a:sym typeface="Cabin"/>
                  </a:endParaRPr>
                </a:p>
              </p:txBody>
            </p:sp>
          </mc:Choice>
          <mc:Fallback xmlns="">
            <p:sp>
              <p:nvSpPr>
                <p:cNvPr id="28" name="Google Shape;705;p27">
                  <a:extLst>
                    <a:ext uri="{FF2B5EF4-FFF2-40B4-BE49-F238E27FC236}">
                      <a16:creationId xmlns:a16="http://schemas.microsoft.com/office/drawing/2014/main" id="{7724D3F7-642E-FFD5-42E4-52C244E2D806}"/>
                    </a:ext>
                  </a:extLst>
                </p:cNvPr>
                <p:cNvSpPr txBox="1">
                  <a:spLocks noRot="1" noChangeAspect="1" noMove="1" noResize="1" noEditPoints="1" noAdjustHandles="1" noChangeArrowheads="1" noChangeShapeType="1" noTextEdit="1"/>
                </p:cNvSpPr>
                <p:nvPr/>
              </p:nvSpPr>
              <p:spPr>
                <a:xfrm>
                  <a:off x="8646186" y="5378971"/>
                  <a:ext cx="1007984" cy="288896"/>
                </a:xfrm>
                <a:prstGeom prst="rect">
                  <a:avLst/>
                </a:prstGeom>
                <a:blipFill>
                  <a:blip r:embed="rId17"/>
                  <a:stretch>
                    <a:fillRect b="-5263"/>
                  </a:stretch>
                </a:blipFill>
                <a:ln>
                  <a:noFill/>
                </a:ln>
              </p:spPr>
              <p:txBody>
                <a:bodyPr/>
                <a:lstStyle/>
                <a:p>
                  <a:r>
                    <a:rPr lang="en-US">
                      <a:noFill/>
                    </a:rPr>
                    <a:t> </a:t>
                  </a:r>
                </a:p>
              </p:txBody>
            </p:sp>
          </mc:Fallback>
        </mc:AlternateContent>
      </p:grpSp>
      <p:sp>
        <p:nvSpPr>
          <p:cNvPr id="31" name="Google Shape;706;p27">
            <a:extLst>
              <a:ext uri="{FF2B5EF4-FFF2-40B4-BE49-F238E27FC236}">
                <a16:creationId xmlns:a16="http://schemas.microsoft.com/office/drawing/2014/main" id="{BB1AC6C9-B6D1-F95C-3A4E-0A3F0651F8BF}"/>
              </a:ext>
            </a:extLst>
          </p:cNvPr>
          <p:cNvSpPr/>
          <p:nvPr/>
        </p:nvSpPr>
        <p:spPr>
          <a:xfrm>
            <a:off x="7051919" y="3723630"/>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2" name="Picture 2" descr="Cpu - Free electronics icons">
            <a:extLst>
              <a:ext uri="{FF2B5EF4-FFF2-40B4-BE49-F238E27FC236}">
                <a16:creationId xmlns:a16="http://schemas.microsoft.com/office/drawing/2014/main" id="{CCDCA9BF-A6B5-3048-7EBA-5C6C6CF28B5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2147"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pu - Free electronics icons">
            <a:extLst>
              <a:ext uri="{FF2B5EF4-FFF2-40B4-BE49-F238E27FC236}">
                <a16:creationId xmlns:a16="http://schemas.microsoft.com/office/drawing/2014/main" id="{3394127E-1B0E-DCE5-730D-E1BF0D2511A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77416"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u - Free electronics icons">
            <a:extLst>
              <a:ext uri="{FF2B5EF4-FFF2-40B4-BE49-F238E27FC236}">
                <a16:creationId xmlns:a16="http://schemas.microsoft.com/office/drawing/2014/main" id="{6F42C522-B84F-4356-675A-2CBAEF3C80A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2685"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u - Free electronics icons">
            <a:extLst>
              <a:ext uri="{FF2B5EF4-FFF2-40B4-BE49-F238E27FC236}">
                <a16:creationId xmlns:a16="http://schemas.microsoft.com/office/drawing/2014/main" id="{1C6A7571-49E0-DEA8-EDA2-0CAB2283396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07954"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am Memory icon in SVG, PNG formats">
            <a:extLst>
              <a:ext uri="{FF2B5EF4-FFF2-40B4-BE49-F238E27FC236}">
                <a16:creationId xmlns:a16="http://schemas.microsoft.com/office/drawing/2014/main" id="{C7F5CD5A-C449-556E-828D-A68117FB70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62149" y="2579230"/>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am Memory icon in SVG, PNG formats">
            <a:extLst>
              <a:ext uri="{FF2B5EF4-FFF2-40B4-BE49-F238E27FC236}">
                <a16:creationId xmlns:a16="http://schemas.microsoft.com/office/drawing/2014/main" id="{43AA567F-5021-4CB6-B10F-16F2C3F3C31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80022" y="2579230"/>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am Memory icon in SVG, PNG formats">
            <a:extLst>
              <a:ext uri="{FF2B5EF4-FFF2-40B4-BE49-F238E27FC236}">
                <a16:creationId xmlns:a16="http://schemas.microsoft.com/office/drawing/2014/main" id="{512E8C05-E9DD-64F6-8815-ABC14A2D9B7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97895" y="2579230"/>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am Memory icon in SVG, PNG formats">
            <a:extLst>
              <a:ext uri="{FF2B5EF4-FFF2-40B4-BE49-F238E27FC236}">
                <a16:creationId xmlns:a16="http://schemas.microsoft.com/office/drawing/2014/main" id="{91DFD5EB-6537-FC7F-2C6C-3E3366879E2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5768" y="2579230"/>
            <a:ext cx="485452" cy="485452"/>
          </a:xfrm>
          <a:prstGeom prst="rect">
            <a:avLst/>
          </a:prstGeom>
          <a:noFill/>
          <a:extLst>
            <a:ext uri="{909E8E84-426E-40DD-AFC4-6F175D3DCCD1}">
              <a14:hiddenFill xmlns:a14="http://schemas.microsoft.com/office/drawing/2010/main">
                <a:solidFill>
                  <a:srgbClr val="FFFFFF"/>
                </a:solidFill>
              </a14:hiddenFill>
            </a:ext>
          </a:extLst>
        </p:spPr>
      </p:pic>
      <p:grpSp>
        <p:nvGrpSpPr>
          <p:cNvPr id="526" name="Group 525">
            <a:extLst>
              <a:ext uri="{FF2B5EF4-FFF2-40B4-BE49-F238E27FC236}">
                <a16:creationId xmlns:a16="http://schemas.microsoft.com/office/drawing/2014/main" id="{F5604273-3212-24D4-A6ED-8CDA119934F2}"/>
              </a:ext>
            </a:extLst>
          </p:cNvPr>
          <p:cNvGrpSpPr/>
          <p:nvPr/>
        </p:nvGrpSpPr>
        <p:grpSpPr>
          <a:xfrm>
            <a:off x="172268" y="4183785"/>
            <a:ext cx="4359964" cy="1164106"/>
            <a:chOff x="566538" y="4987883"/>
            <a:chExt cx="4359964" cy="1164106"/>
          </a:xfrm>
        </p:grpSpPr>
        <mc:AlternateContent xmlns:mc="http://schemas.openxmlformats.org/markup-compatibility/2006" xmlns:a14="http://schemas.microsoft.com/office/drawing/2010/main">
          <mc:Choice Requires="a14">
            <p:sp>
              <p:nvSpPr>
                <p:cNvPr id="15" name="Google Shape;663;p26">
                  <a:extLst>
                    <a:ext uri="{FF2B5EF4-FFF2-40B4-BE49-F238E27FC236}">
                      <a16:creationId xmlns:a16="http://schemas.microsoft.com/office/drawing/2014/main" id="{B3405973-D56A-319C-2DC5-B2D6CD5CE4E5}"/>
                    </a:ext>
                  </a:extLst>
                </p:cNvPr>
                <p:cNvSpPr txBox="1"/>
                <p:nvPr/>
              </p:nvSpPr>
              <p:spPr>
                <a:xfrm>
                  <a:off x="566538" y="5347953"/>
                  <a:ext cx="2311129" cy="8040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r>
                          <a:rPr lang="en-US" sz="1800" b="0" i="1" smtClean="0">
                            <a:solidFill>
                              <a:schemeClr val="dk1"/>
                            </a:solidFill>
                            <a:latin typeface="Cambria Math" panose="02040503050406030204" pitchFamily="18" charset="0"/>
                            <a:ea typeface="Cabin"/>
                            <a:cs typeface="Cabin"/>
                            <a:sym typeface="Cabin"/>
                          </a:rPr>
                          <m:t>=</m:t>
                        </m:r>
                        <m:func>
                          <m:funcPr>
                            <m:ctrlPr>
                              <a:rPr lang="en-US" sz="1800" b="0" i="1" smtClean="0">
                                <a:solidFill>
                                  <a:schemeClr val="dk1"/>
                                </a:solidFill>
                                <a:latin typeface="Cambria Math" panose="02040503050406030204" pitchFamily="18" charset="0"/>
                                <a:ea typeface="Cabin"/>
                                <a:cs typeface="Cabin"/>
                                <a:sym typeface="Cabin"/>
                              </a:rPr>
                            </m:ctrlPr>
                          </m:funcPr>
                          <m:fName>
                            <m:limLow>
                              <m:limLowPr>
                                <m:ctrlPr>
                                  <a:rPr lang="en-US" sz="1800" b="0" i="1" smtClean="0">
                                    <a:solidFill>
                                      <a:schemeClr val="dk1"/>
                                    </a:solidFill>
                                    <a:latin typeface="Cambria Math" panose="02040503050406030204" pitchFamily="18" charset="0"/>
                                    <a:ea typeface="Cabin"/>
                                    <a:cs typeface="Cabin"/>
                                    <a:sym typeface="Cabin"/>
                                  </a:rPr>
                                </m:ctrlPr>
                              </m:limLowPr>
                              <m:e>
                                <m:r>
                                  <m:rPr>
                                    <m:sty m:val="p"/>
                                  </m:rPr>
                                  <a:rPr lang="en-US" sz="1800" b="0" i="0" smtClean="0">
                                    <a:solidFill>
                                      <a:schemeClr val="dk1"/>
                                    </a:solidFill>
                                    <a:latin typeface="Cambria Math" panose="02040503050406030204" pitchFamily="18" charset="0"/>
                                    <a:ea typeface="Cabin"/>
                                    <a:cs typeface="Cabin"/>
                                    <a:sym typeface="Cabin"/>
                                  </a:rPr>
                                  <m:t>lim</m:t>
                                </m:r>
                              </m:e>
                              <m:lim>
                                <m:r>
                                  <a:rPr lang="en-US" sz="1800" b="0" i="1" smtClean="0">
                                    <a:solidFill>
                                      <a:schemeClr val="dk1"/>
                                    </a:solidFill>
                                    <a:latin typeface="Cambria Math" panose="02040503050406030204" pitchFamily="18" charset="0"/>
                                    <a:ea typeface="Cabin"/>
                                    <a:cs typeface="Cabin"/>
                                    <a:sym typeface="Cabin"/>
                                  </a:rPr>
                                  <m:t>𝑡</m:t>
                                </m:r>
                                <m:r>
                                  <a:rPr lang="en-US" sz="1800" b="0" i="1" smtClean="0">
                                    <a:solidFill>
                                      <a:schemeClr val="dk1"/>
                                    </a:solidFill>
                                    <a:latin typeface="Cambria Math" panose="02040503050406030204" pitchFamily="18" charset="0"/>
                                    <a:ea typeface="Cabin"/>
                                    <a:cs typeface="Cabin"/>
                                    <a:sym typeface="Cabin"/>
                                  </a:rPr>
                                  <m:t>→∞</m:t>
                                </m:r>
                              </m:lim>
                            </m:limLow>
                          </m:fName>
                          <m:e>
                            <m:f>
                              <m:fPr>
                                <m:ctrlPr>
                                  <a:rPr lang="en-US" sz="1800" b="0" i="1" smtClean="0">
                                    <a:solidFill>
                                      <a:schemeClr val="dk1"/>
                                    </a:solidFill>
                                    <a:latin typeface="Cambria Math" panose="02040503050406030204" pitchFamily="18" charset="0"/>
                                    <a:sym typeface="Cabin"/>
                                  </a:rPr>
                                </m:ctrlPr>
                              </m:fPr>
                              <m:num>
                                <m:r>
                                  <a:rPr lang="en-US" sz="1800" b="0" i="1" smtClean="0">
                                    <a:solidFill>
                                      <a:schemeClr val="dk1"/>
                                    </a:solidFill>
                                    <a:latin typeface="Cambria Math" panose="02040503050406030204" pitchFamily="18" charset="0"/>
                                    <a:sym typeface="Cabin"/>
                                  </a:rPr>
                                  <m:t>1</m:t>
                                </m:r>
                              </m:num>
                              <m:den>
                                <m:r>
                                  <a:rPr lang="en-US" sz="1800" b="0" i="1" smtClean="0">
                                    <a:solidFill>
                                      <a:schemeClr val="dk1"/>
                                    </a:solidFill>
                                    <a:latin typeface="Cambria Math" panose="02040503050406030204" pitchFamily="18" charset="0"/>
                                    <a:sym typeface="Cabin"/>
                                  </a:rPr>
                                  <m:t>𝑡</m:t>
                                </m:r>
                              </m:den>
                            </m:f>
                            <m:nary>
                              <m:naryPr>
                                <m:ctrlPr>
                                  <a:rPr lang="en-US" sz="1800" b="0" i="1" smtClean="0">
                                    <a:solidFill>
                                      <a:schemeClr val="dk1"/>
                                    </a:solidFill>
                                    <a:latin typeface="Cambria Math" panose="02040503050406030204" pitchFamily="18" charset="0"/>
                                    <a:sym typeface="Cabin"/>
                                  </a:rPr>
                                </m:ctrlPr>
                              </m:naryPr>
                              <m:sub>
                                <m:r>
                                  <m:rPr>
                                    <m:brk m:alnAt="23"/>
                                  </m:rPr>
                                  <a:rPr lang="en-US" sz="1800" b="0" i="1" smtClean="0">
                                    <a:solidFill>
                                      <a:schemeClr val="dk1"/>
                                    </a:solidFill>
                                    <a:latin typeface="Cambria Math" panose="02040503050406030204" pitchFamily="18" charset="0"/>
                                    <a:sym typeface="Cabin"/>
                                  </a:rPr>
                                  <m:t>0</m:t>
                                </m:r>
                              </m:sub>
                              <m:sup>
                                <m:r>
                                  <a:rPr lang="en-US" sz="1800" b="0" i="1" smtClean="0">
                                    <a:solidFill>
                                      <a:schemeClr val="dk1"/>
                                    </a:solidFill>
                                    <a:latin typeface="Cambria Math" panose="02040503050406030204" pitchFamily="18" charset="0"/>
                                    <a:sym typeface="Cabin"/>
                                  </a:rPr>
                                  <m:t>𝑡</m:t>
                                </m:r>
                              </m:sup>
                              <m:e>
                                <m:r>
                                  <a:rPr lang="en-US" sz="1800" b="1" i="1" smtClean="0">
                                    <a:solidFill>
                                      <a:schemeClr val="dk1"/>
                                    </a:solidFill>
                                    <a:latin typeface="Cambria Math" panose="02040503050406030204" pitchFamily="18" charset="0"/>
                                    <a:sym typeface="Cabin"/>
                                  </a:rPr>
                                  <m:t>𝑪</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𝑥</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𝑑𝑥</m:t>
                                </m:r>
                              </m:e>
                            </m:nary>
                          </m:e>
                        </m:func>
                      </m:oMath>
                    </m:oMathPara>
                  </a14:m>
                  <a:endParaRPr sz="1800" dirty="0">
                    <a:solidFill>
                      <a:schemeClr val="dk1"/>
                    </a:solidFill>
                    <a:latin typeface="Cabin"/>
                    <a:ea typeface="Cabin"/>
                    <a:cs typeface="Cabin"/>
                    <a:sym typeface="Cabin"/>
                  </a:endParaRPr>
                </a:p>
              </p:txBody>
            </p:sp>
          </mc:Choice>
          <mc:Fallback xmlns="">
            <p:sp>
              <p:nvSpPr>
                <p:cNvPr id="15" name="Google Shape;663;p26">
                  <a:extLst>
                    <a:ext uri="{FF2B5EF4-FFF2-40B4-BE49-F238E27FC236}">
                      <a16:creationId xmlns:a16="http://schemas.microsoft.com/office/drawing/2014/main" id="{2CC3FE57-0C04-183F-4F76-89B4B01901E3}"/>
                    </a:ext>
                  </a:extLst>
                </p:cNvPr>
                <p:cNvSpPr txBox="1">
                  <a:spLocks noRot="1" noChangeAspect="1" noMove="1" noResize="1" noEditPoints="1" noAdjustHandles="1" noChangeArrowheads="1" noChangeShapeType="1" noTextEdit="1"/>
                </p:cNvSpPr>
                <p:nvPr/>
              </p:nvSpPr>
              <p:spPr>
                <a:xfrm>
                  <a:off x="566538" y="5347953"/>
                  <a:ext cx="2311129" cy="804036"/>
                </a:xfrm>
                <a:prstGeom prst="rect">
                  <a:avLst/>
                </a:prstGeom>
                <a:blipFill>
                  <a:blip r:embed="rId20"/>
                  <a:stretch>
                    <a:fillRect t="-127692" b="-1953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Google Shape;542;p25">
                  <a:extLst>
                    <a:ext uri="{FF2B5EF4-FFF2-40B4-BE49-F238E27FC236}">
                      <a16:creationId xmlns:a16="http://schemas.microsoft.com/office/drawing/2014/main" id="{BAFFD02E-E8A9-F9DB-EA35-6AD5A692A348}"/>
                    </a:ext>
                  </a:extLst>
                </p:cNvPr>
                <p:cNvSpPr txBox="1"/>
                <p:nvPr/>
              </p:nvSpPr>
              <p:spPr>
                <a:xfrm>
                  <a:off x="566538" y="4987883"/>
                  <a:ext cx="4359964"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Long-run average completion rate </a:t>
                  </a:r>
                  <a14:m>
                    <m:oMath xmlns:m="http://schemas.openxmlformats.org/officeDocument/2006/math">
                      <m:sSup>
                        <m:sSupPr>
                          <m:ctrlPr>
                            <a:rPr lang="en-US" sz="2000" b="0" i="1" smtClean="0">
                              <a:solidFill>
                                <a:schemeClr val="dk1"/>
                              </a:solidFill>
                              <a:latin typeface="Cambria Math" panose="02040503050406030204" pitchFamily="18" charset="0"/>
                              <a:ea typeface="Cabin"/>
                              <a:cs typeface="Cabin"/>
                              <a:sym typeface="Cabin"/>
                            </a:rPr>
                          </m:ctrlPr>
                        </m:sSupPr>
                        <m:e>
                          <m:r>
                            <a:rPr lang="en-US" sz="2000" b="1" i="1" smtClean="0">
                              <a:solidFill>
                                <a:schemeClr val="dk1"/>
                              </a:solidFill>
                              <a:latin typeface="Cambria Math" panose="02040503050406030204" pitchFamily="18" charset="0"/>
                              <a:ea typeface="Cabin"/>
                              <a:cs typeface="Cabin"/>
                              <a:sym typeface="Cabin"/>
                            </a:rPr>
                            <m:t>𝝁</m:t>
                          </m:r>
                        </m:e>
                        <m:sup>
                          <m:r>
                            <a:rPr lang="en-US" sz="2000" b="0" i="1" smtClean="0">
                              <a:solidFill>
                                <a:schemeClr val="dk1"/>
                              </a:solidFill>
                              <a:latin typeface="Cambria Math" panose="02040503050406030204" pitchFamily="18" charset="0"/>
                              <a:ea typeface="Cabin"/>
                              <a:cs typeface="Cabin"/>
                              <a:sym typeface="Cabin"/>
                            </a:rPr>
                            <m:t>∗</m:t>
                          </m:r>
                        </m:sup>
                      </m:sSup>
                    </m:oMath>
                  </a14:m>
                  <a:r>
                    <a:rPr lang="en-US" sz="2000" b="0" i="1" dirty="0">
                      <a:solidFill>
                        <a:schemeClr val="dk1"/>
                      </a:solidFill>
                      <a:latin typeface="Cabin"/>
                      <a:ea typeface="Cabin"/>
                      <a:cs typeface="Cabin"/>
                      <a:sym typeface="Cabin"/>
                    </a:rPr>
                    <a:t>.</a:t>
                  </a:r>
                </a:p>
              </p:txBody>
            </p:sp>
          </mc:Choice>
          <mc:Fallback xmlns="">
            <p:sp>
              <p:nvSpPr>
                <p:cNvPr id="16" name="Google Shape;542;p25">
                  <a:extLst>
                    <a:ext uri="{FF2B5EF4-FFF2-40B4-BE49-F238E27FC236}">
                      <a16:creationId xmlns:a16="http://schemas.microsoft.com/office/drawing/2014/main" id="{1DDC1BFF-A7EE-EF68-6280-379C77957128}"/>
                    </a:ext>
                  </a:extLst>
                </p:cNvPr>
                <p:cNvSpPr txBox="1">
                  <a:spLocks noRot="1" noChangeAspect="1" noMove="1" noResize="1" noEditPoints="1" noAdjustHandles="1" noChangeArrowheads="1" noChangeShapeType="1" noTextEdit="1"/>
                </p:cNvSpPr>
                <p:nvPr/>
              </p:nvSpPr>
              <p:spPr>
                <a:xfrm>
                  <a:off x="566538" y="4987883"/>
                  <a:ext cx="4359964" cy="492412"/>
                </a:xfrm>
                <a:prstGeom prst="rect">
                  <a:avLst/>
                </a:prstGeom>
                <a:blipFill>
                  <a:blip r:embed="rId21"/>
                  <a:stretch>
                    <a:fillRect l="-1453" b="-12500"/>
                  </a:stretch>
                </a:blipFill>
                <a:ln>
                  <a:noFill/>
                </a:ln>
              </p:spPr>
              <p:txBody>
                <a:bodyPr/>
                <a:lstStyle/>
                <a:p>
                  <a:r>
                    <a:rPr lang="en-US">
                      <a:noFill/>
                    </a:rPr>
                    <a:t> </a:t>
                  </a:r>
                </a:p>
              </p:txBody>
            </p:sp>
          </mc:Fallback>
        </mc:AlternateContent>
      </p:grpSp>
      <p:grpSp>
        <p:nvGrpSpPr>
          <p:cNvPr id="521" name="Group 520">
            <a:extLst>
              <a:ext uri="{FF2B5EF4-FFF2-40B4-BE49-F238E27FC236}">
                <a16:creationId xmlns:a16="http://schemas.microsoft.com/office/drawing/2014/main" id="{D2ACFCD0-B035-89B7-2C50-CC2D7946A5D7}"/>
              </a:ext>
            </a:extLst>
          </p:cNvPr>
          <p:cNvGrpSpPr/>
          <p:nvPr/>
        </p:nvGrpSpPr>
        <p:grpSpPr>
          <a:xfrm>
            <a:off x="6069448" y="3723630"/>
            <a:ext cx="2112111" cy="1038248"/>
            <a:chOff x="6069448" y="4396424"/>
            <a:chExt cx="2112111" cy="1038248"/>
          </a:xfrm>
        </p:grpSpPr>
        <p:sp>
          <p:nvSpPr>
            <p:cNvPr id="29" name="Google Shape;706;p27">
              <a:extLst>
                <a:ext uri="{FF2B5EF4-FFF2-40B4-BE49-F238E27FC236}">
                  <a16:creationId xmlns:a16="http://schemas.microsoft.com/office/drawing/2014/main" id="{7E37EA5C-D110-7044-687B-CCCF6912BB92}"/>
                </a:ext>
              </a:extLst>
            </p:cNvPr>
            <p:cNvSpPr/>
            <p:nvPr/>
          </p:nvSpPr>
          <p:spPr>
            <a:xfrm>
              <a:off x="6069448" y="4396424"/>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32" name="Google Shape;706;p27">
              <a:extLst>
                <a:ext uri="{FF2B5EF4-FFF2-40B4-BE49-F238E27FC236}">
                  <a16:creationId xmlns:a16="http://schemas.microsoft.com/office/drawing/2014/main" id="{8B8EA1BE-50CB-D81D-8BF1-11521D2BD250}"/>
                </a:ext>
              </a:extLst>
            </p:cNvPr>
            <p:cNvSpPr/>
            <p:nvPr/>
          </p:nvSpPr>
          <p:spPr>
            <a:xfrm>
              <a:off x="7051919" y="528750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 name="Google Shape;706;p27">
              <a:extLst>
                <a:ext uri="{FF2B5EF4-FFF2-40B4-BE49-F238E27FC236}">
                  <a16:creationId xmlns:a16="http://schemas.microsoft.com/office/drawing/2014/main" id="{460EF7B5-11BC-4CAD-5DFF-74B061A04F7C}"/>
                </a:ext>
              </a:extLst>
            </p:cNvPr>
            <p:cNvSpPr/>
            <p:nvPr/>
          </p:nvSpPr>
          <p:spPr>
            <a:xfrm>
              <a:off x="6069448" y="5287503"/>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 name="Google Shape;706;p27">
              <a:extLst>
                <a:ext uri="{FF2B5EF4-FFF2-40B4-BE49-F238E27FC236}">
                  <a16:creationId xmlns:a16="http://schemas.microsoft.com/office/drawing/2014/main" id="{5B62CA19-3121-0AAB-43C4-02BAC2999664}"/>
                </a:ext>
              </a:extLst>
            </p:cNvPr>
            <p:cNvSpPr/>
            <p:nvPr/>
          </p:nvSpPr>
          <p:spPr>
            <a:xfrm>
              <a:off x="8034390" y="5287503"/>
              <a:ext cx="147169" cy="147169"/>
            </a:xfrm>
            <a:prstGeom prst="ellipse">
              <a:avLst/>
            </a:prstGeom>
            <a:solidFill>
              <a:srgbClr val="70AD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8" name="Google Shape;706;p27">
            <a:extLst>
              <a:ext uri="{FF2B5EF4-FFF2-40B4-BE49-F238E27FC236}">
                <a16:creationId xmlns:a16="http://schemas.microsoft.com/office/drawing/2014/main" id="{593F1664-BBFB-EB85-B96D-791AEA9298FD}"/>
              </a:ext>
            </a:extLst>
          </p:cNvPr>
          <p:cNvSpPr/>
          <p:nvPr/>
        </p:nvSpPr>
        <p:spPr>
          <a:xfrm>
            <a:off x="9016860" y="4614709"/>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53" name="Group 52">
            <a:extLst>
              <a:ext uri="{FF2B5EF4-FFF2-40B4-BE49-F238E27FC236}">
                <a16:creationId xmlns:a16="http://schemas.microsoft.com/office/drawing/2014/main" id="{9255970C-FAF3-B9A1-1779-B300B57C60E7}"/>
              </a:ext>
            </a:extLst>
          </p:cNvPr>
          <p:cNvGrpSpPr/>
          <p:nvPr/>
        </p:nvGrpSpPr>
        <p:grpSpPr>
          <a:xfrm>
            <a:off x="227922" y="1208387"/>
            <a:ext cx="2410602" cy="864368"/>
            <a:chOff x="5322578" y="1575577"/>
            <a:chExt cx="2410602" cy="864368"/>
          </a:xfrm>
        </p:grpSpPr>
        <p:sp>
          <p:nvSpPr>
            <p:cNvPr id="54" name="Rounded Rectangle 53">
              <a:extLst>
                <a:ext uri="{FF2B5EF4-FFF2-40B4-BE49-F238E27FC236}">
                  <a16:creationId xmlns:a16="http://schemas.microsoft.com/office/drawing/2014/main" id="{B87C0199-2731-D4C3-FB00-4011553B70BB}"/>
                </a:ext>
              </a:extLst>
            </p:cNvPr>
            <p:cNvSpPr/>
            <p:nvPr/>
          </p:nvSpPr>
          <p:spPr>
            <a:xfrm>
              <a:off x="5322578" y="1575577"/>
              <a:ext cx="2295358"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Google Shape;161;p18">
              <a:extLst>
                <a:ext uri="{FF2B5EF4-FFF2-40B4-BE49-F238E27FC236}">
                  <a16:creationId xmlns:a16="http://schemas.microsoft.com/office/drawing/2014/main" id="{8C1F0576-83DE-B9D9-6F58-B1DB88113D49}"/>
                </a:ext>
              </a:extLst>
            </p:cNvPr>
            <p:cNvSpPr/>
            <p:nvPr/>
          </p:nvSpPr>
          <p:spPr>
            <a:xfrm>
              <a:off x="5647892" y="1846499"/>
              <a:ext cx="269282" cy="269282"/>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57" name="Picture 2" descr="Cpu - Free electronics icons">
              <a:extLst>
                <a:ext uri="{FF2B5EF4-FFF2-40B4-BE49-F238E27FC236}">
                  <a16:creationId xmlns:a16="http://schemas.microsoft.com/office/drawing/2014/main" id="{D75A170E-F95B-E687-573D-4F956660EF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7448" y="1634144"/>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Ram Memory icon in SVG, PNG formats">
              <a:extLst>
                <a:ext uri="{FF2B5EF4-FFF2-40B4-BE49-F238E27FC236}">
                  <a16:creationId xmlns:a16="http://schemas.microsoft.com/office/drawing/2014/main" id="{23369792-F4AF-2EAF-7E09-440BCEB7C24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57448" y="2028046"/>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pu - Free electronics icons">
              <a:extLst>
                <a:ext uri="{FF2B5EF4-FFF2-40B4-BE49-F238E27FC236}">
                  <a16:creationId xmlns:a16="http://schemas.microsoft.com/office/drawing/2014/main" id="{ABCDAB34-F87B-DD17-F787-F58DC478E08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69789" y="1634144"/>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Ram Memory icon in SVG, PNG formats">
              <a:extLst>
                <a:ext uri="{FF2B5EF4-FFF2-40B4-BE49-F238E27FC236}">
                  <a16:creationId xmlns:a16="http://schemas.microsoft.com/office/drawing/2014/main" id="{D06EFB99-FFA5-B6CC-039B-2F30E0D542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6280" y="2028046"/>
              <a:ext cx="357403" cy="357403"/>
            </a:xfrm>
            <a:prstGeom prst="rect">
              <a:avLst/>
            </a:prstGeom>
            <a:noFill/>
            <a:extLst>
              <a:ext uri="{909E8E84-426E-40DD-AFC4-6F175D3DCCD1}">
                <a14:hiddenFill xmlns:a14="http://schemas.microsoft.com/office/drawing/2010/main">
                  <a:solidFill>
                    <a:srgbClr val="FFFFFF"/>
                  </a:solidFill>
                </a14:hiddenFill>
              </a:ext>
            </a:extLst>
          </p:spPr>
        </p:pic>
        <p:sp>
          <p:nvSpPr>
            <p:cNvPr id="61" name="Google Shape;162;p18">
              <a:extLst>
                <a:ext uri="{FF2B5EF4-FFF2-40B4-BE49-F238E27FC236}">
                  <a16:creationId xmlns:a16="http://schemas.microsoft.com/office/drawing/2014/main" id="{D5939898-BBC7-F5EE-723C-FB6F20A9C469}"/>
                </a:ext>
              </a:extLst>
            </p:cNvPr>
            <p:cNvSpPr txBox="1"/>
            <p:nvPr/>
          </p:nvSpPr>
          <p:spPr>
            <a:xfrm>
              <a:off x="6608468" y="1774380"/>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Type-1</a:t>
              </a:r>
              <a:endParaRPr sz="1600" dirty="0">
                <a:solidFill>
                  <a:schemeClr val="dk1"/>
                </a:solidFill>
                <a:latin typeface="Cabin"/>
                <a:ea typeface="Cabin"/>
                <a:cs typeface="Cabin"/>
                <a:sym typeface="Cabin"/>
              </a:endParaRPr>
            </a:p>
          </p:txBody>
        </p:sp>
      </p:grpSp>
      <p:grpSp>
        <p:nvGrpSpPr>
          <p:cNvPr id="62" name="Group 61">
            <a:extLst>
              <a:ext uri="{FF2B5EF4-FFF2-40B4-BE49-F238E27FC236}">
                <a16:creationId xmlns:a16="http://schemas.microsoft.com/office/drawing/2014/main" id="{60A21F79-2EEB-F237-D414-4F7D48661205}"/>
              </a:ext>
            </a:extLst>
          </p:cNvPr>
          <p:cNvGrpSpPr/>
          <p:nvPr/>
        </p:nvGrpSpPr>
        <p:grpSpPr>
          <a:xfrm>
            <a:off x="218873" y="2225874"/>
            <a:ext cx="2295358" cy="864854"/>
            <a:chOff x="8146700" y="1575145"/>
            <a:chExt cx="2295358" cy="864854"/>
          </a:xfrm>
        </p:grpSpPr>
        <p:sp>
          <p:nvSpPr>
            <p:cNvPr id="63" name="Rounded Rectangle 62">
              <a:extLst>
                <a:ext uri="{FF2B5EF4-FFF2-40B4-BE49-F238E27FC236}">
                  <a16:creationId xmlns:a16="http://schemas.microsoft.com/office/drawing/2014/main" id="{E4F3717D-4EDF-D4BC-6B04-3D9C8F008809}"/>
                </a:ext>
              </a:extLst>
            </p:cNvPr>
            <p:cNvSpPr/>
            <p:nvPr/>
          </p:nvSpPr>
          <p:spPr>
            <a:xfrm>
              <a:off x="8146700" y="1575145"/>
              <a:ext cx="2295358" cy="8643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Google Shape;161;p18">
              <a:extLst>
                <a:ext uri="{FF2B5EF4-FFF2-40B4-BE49-F238E27FC236}">
                  <a16:creationId xmlns:a16="http://schemas.microsoft.com/office/drawing/2014/main" id="{A14AEF94-100D-245B-AECD-FEF9962205FD}"/>
                </a:ext>
              </a:extLst>
            </p:cNvPr>
            <p:cNvSpPr/>
            <p:nvPr/>
          </p:nvSpPr>
          <p:spPr>
            <a:xfrm>
              <a:off x="8472014" y="1846067"/>
              <a:ext cx="269282" cy="269282"/>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513" name="Picture 2" descr="Cpu - Free electronics icons">
              <a:extLst>
                <a:ext uri="{FF2B5EF4-FFF2-40B4-BE49-F238E27FC236}">
                  <a16:creationId xmlns:a16="http://schemas.microsoft.com/office/drawing/2014/main" id="{E80A9F76-22A2-335C-1179-959C176480A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81570" y="163371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514" name="Picture 4" descr="Ram Memory icon in SVG, PNG formats">
              <a:extLst>
                <a:ext uri="{FF2B5EF4-FFF2-40B4-BE49-F238E27FC236}">
                  <a16:creationId xmlns:a16="http://schemas.microsoft.com/office/drawing/2014/main" id="{2B041D27-2CEE-9AED-FD6D-B15A20AE7DC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81570" y="2027614"/>
              <a:ext cx="357403" cy="357403"/>
            </a:xfrm>
            <a:prstGeom prst="rect">
              <a:avLst/>
            </a:prstGeom>
            <a:noFill/>
            <a:extLst>
              <a:ext uri="{909E8E84-426E-40DD-AFC4-6F175D3DCCD1}">
                <a14:hiddenFill xmlns:a14="http://schemas.microsoft.com/office/drawing/2010/main">
                  <a:solidFill>
                    <a:srgbClr val="FFFFFF"/>
                  </a:solidFill>
                </a14:hiddenFill>
              </a:ext>
            </a:extLst>
          </p:spPr>
        </p:pic>
        <p:pic>
          <p:nvPicPr>
            <p:cNvPr id="515" name="Picture 2" descr="Cpu - Free electronics icons">
              <a:extLst>
                <a:ext uri="{FF2B5EF4-FFF2-40B4-BE49-F238E27FC236}">
                  <a16:creationId xmlns:a16="http://schemas.microsoft.com/office/drawing/2014/main" id="{9392FDB2-7861-C8DC-BC0D-405A3257D65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93911" y="1633712"/>
              <a:ext cx="357404" cy="357404"/>
            </a:xfrm>
            <a:prstGeom prst="rect">
              <a:avLst/>
            </a:prstGeom>
            <a:noFill/>
            <a:extLst>
              <a:ext uri="{909E8E84-426E-40DD-AFC4-6F175D3DCCD1}">
                <a14:hiddenFill xmlns:a14="http://schemas.microsoft.com/office/drawing/2010/main">
                  <a:solidFill>
                    <a:srgbClr val="FFFFFF"/>
                  </a:solidFill>
                </a14:hiddenFill>
              </a:ext>
            </a:extLst>
          </p:spPr>
        </p:pic>
        <p:pic>
          <p:nvPicPr>
            <p:cNvPr id="516" name="Picture 2" descr="Cpu - Free electronics icons">
              <a:extLst>
                <a:ext uri="{FF2B5EF4-FFF2-40B4-BE49-F238E27FC236}">
                  <a16:creationId xmlns:a16="http://schemas.microsoft.com/office/drawing/2014/main" id="{B8A97B14-37C3-C988-4B7A-2A375BE234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06252" y="1642895"/>
              <a:ext cx="357404" cy="357404"/>
            </a:xfrm>
            <a:prstGeom prst="rect">
              <a:avLst/>
            </a:prstGeom>
            <a:noFill/>
            <a:extLst>
              <a:ext uri="{909E8E84-426E-40DD-AFC4-6F175D3DCCD1}">
                <a14:hiddenFill xmlns:a14="http://schemas.microsoft.com/office/drawing/2010/main">
                  <a:solidFill>
                    <a:srgbClr val="FFFFFF"/>
                  </a:solidFill>
                </a14:hiddenFill>
              </a:ext>
            </a:extLst>
          </p:spPr>
        </p:pic>
        <p:sp>
          <p:nvSpPr>
            <p:cNvPr id="517" name="Google Shape;162;p18">
              <a:extLst>
                <a:ext uri="{FF2B5EF4-FFF2-40B4-BE49-F238E27FC236}">
                  <a16:creationId xmlns:a16="http://schemas.microsoft.com/office/drawing/2014/main" id="{20EC2E6E-C3B7-EE3E-81D0-9A6BE2A49D4D}"/>
                </a:ext>
              </a:extLst>
            </p:cNvPr>
            <p:cNvSpPr txBox="1"/>
            <p:nvPr/>
          </p:nvSpPr>
          <p:spPr>
            <a:xfrm>
              <a:off x="9317346" y="2009142"/>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Type-2</a:t>
              </a:r>
              <a:endParaRPr sz="1600" dirty="0">
                <a:solidFill>
                  <a:schemeClr val="dk1"/>
                </a:solidFill>
                <a:latin typeface="Cabin"/>
                <a:ea typeface="Cabin"/>
                <a:cs typeface="Cabin"/>
                <a:sym typeface="Cabin"/>
              </a:endParaRPr>
            </a:p>
          </p:txBody>
        </p:sp>
      </p:grpSp>
      <p:pic>
        <p:nvPicPr>
          <p:cNvPr id="14" name="Picture 2" descr="Cpu - Free electronics icons">
            <a:extLst>
              <a:ext uri="{FF2B5EF4-FFF2-40B4-BE49-F238E27FC236}">
                <a16:creationId xmlns:a16="http://schemas.microsoft.com/office/drawing/2014/main" id="{EEF749BF-0B84-469F-D742-C943C00AF86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3223"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pu - Free electronics icons">
            <a:extLst>
              <a:ext uri="{FF2B5EF4-FFF2-40B4-BE49-F238E27FC236}">
                <a16:creationId xmlns:a16="http://schemas.microsoft.com/office/drawing/2014/main" id="{084F3034-25F8-2CFF-85F4-E9023F158E3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38490" y="2075320"/>
            <a:ext cx="485454" cy="4854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am Memory icon in SVG, PNG formats">
            <a:extLst>
              <a:ext uri="{FF2B5EF4-FFF2-40B4-BE49-F238E27FC236}">
                <a16:creationId xmlns:a16="http://schemas.microsoft.com/office/drawing/2014/main" id="{5890B244-6F71-01C7-61CC-3F346A7891A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33641" y="2579230"/>
            <a:ext cx="485452" cy="4854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Ram Memory icon in SVG, PNG formats">
            <a:extLst>
              <a:ext uri="{FF2B5EF4-FFF2-40B4-BE49-F238E27FC236}">
                <a16:creationId xmlns:a16="http://schemas.microsoft.com/office/drawing/2014/main" id="{9CB8967C-C0D2-6955-3076-A3730A23C93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1516" y="2579230"/>
            <a:ext cx="485452" cy="485452"/>
          </a:xfrm>
          <a:prstGeom prst="rect">
            <a:avLst/>
          </a:prstGeom>
          <a:noFill/>
          <a:extLst>
            <a:ext uri="{909E8E84-426E-40DD-AFC4-6F175D3DCCD1}">
              <a14:hiddenFill xmlns:a14="http://schemas.microsoft.com/office/drawing/2010/main">
                <a:solidFill>
                  <a:srgbClr val="FFFFFF"/>
                </a:solidFill>
              </a14:hiddenFill>
            </a:ext>
          </a:extLst>
        </p:spPr>
      </p:pic>
      <p:sp>
        <p:nvSpPr>
          <p:cNvPr id="38" name="Google Shape;706;p27">
            <a:extLst>
              <a:ext uri="{FF2B5EF4-FFF2-40B4-BE49-F238E27FC236}">
                <a16:creationId xmlns:a16="http://schemas.microsoft.com/office/drawing/2014/main" id="{5ED22AC6-15C8-4737-834A-79733BFF25B3}"/>
              </a:ext>
            </a:extLst>
          </p:cNvPr>
          <p:cNvSpPr/>
          <p:nvPr/>
        </p:nvSpPr>
        <p:spPr>
          <a:xfrm>
            <a:off x="6069448" y="2859848"/>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grpSp>
        <p:nvGrpSpPr>
          <p:cNvPr id="43" name="Group 42">
            <a:extLst>
              <a:ext uri="{FF2B5EF4-FFF2-40B4-BE49-F238E27FC236}">
                <a16:creationId xmlns:a16="http://schemas.microsoft.com/office/drawing/2014/main" id="{5E8571E8-DD38-D46E-45D9-D1AF99FE6E39}"/>
              </a:ext>
            </a:extLst>
          </p:cNvPr>
          <p:cNvGrpSpPr/>
          <p:nvPr/>
        </p:nvGrpSpPr>
        <p:grpSpPr>
          <a:xfrm>
            <a:off x="2650921" y="2041543"/>
            <a:ext cx="3085606" cy="1017225"/>
            <a:chOff x="2650921" y="3041009"/>
            <a:chExt cx="3085606" cy="1017225"/>
          </a:xfrm>
        </p:grpSpPr>
        <p:sp>
          <p:nvSpPr>
            <p:cNvPr id="41" name="Freeform 40">
              <a:extLst>
                <a:ext uri="{FF2B5EF4-FFF2-40B4-BE49-F238E27FC236}">
                  <a16:creationId xmlns:a16="http://schemas.microsoft.com/office/drawing/2014/main" id="{A108B50C-3A46-0A20-B34B-50124981EEE7}"/>
                </a:ext>
              </a:extLst>
            </p:cNvPr>
            <p:cNvSpPr/>
            <p:nvPr/>
          </p:nvSpPr>
          <p:spPr>
            <a:xfrm>
              <a:off x="2650921" y="3041009"/>
              <a:ext cx="1539380" cy="1015068"/>
            </a:xfrm>
            <a:custGeom>
              <a:avLst/>
              <a:gdLst>
                <a:gd name="connsiteX0" fmla="*/ 0 w 1539380"/>
                <a:gd name="connsiteY0" fmla="*/ 0 h 1015068"/>
                <a:gd name="connsiteX1" fmla="*/ 0 w 1539380"/>
                <a:gd name="connsiteY1" fmla="*/ 1015068 h 1015068"/>
                <a:gd name="connsiteX2" fmla="*/ 515923 w 1539380"/>
                <a:gd name="connsiteY2" fmla="*/ 1015068 h 1015068"/>
                <a:gd name="connsiteX3" fmla="*/ 515923 w 1539380"/>
                <a:gd name="connsiteY3" fmla="*/ 545285 h 1015068"/>
                <a:gd name="connsiteX4" fmla="*/ 1539380 w 1539380"/>
                <a:gd name="connsiteY4" fmla="*/ 545285 h 1015068"/>
                <a:gd name="connsiteX5" fmla="*/ 1539380 w 1539380"/>
                <a:gd name="connsiteY5" fmla="*/ 4195 h 1015068"/>
                <a:gd name="connsiteX6" fmla="*/ 0 w 1539380"/>
                <a:gd name="connsiteY6" fmla="*/ 0 h 101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380" h="1015068">
                  <a:moveTo>
                    <a:pt x="0" y="0"/>
                  </a:moveTo>
                  <a:lnTo>
                    <a:pt x="0" y="1015068"/>
                  </a:lnTo>
                  <a:lnTo>
                    <a:pt x="515923" y="1015068"/>
                  </a:lnTo>
                  <a:lnTo>
                    <a:pt x="515923" y="545285"/>
                  </a:lnTo>
                  <a:lnTo>
                    <a:pt x="1539380" y="545285"/>
                  </a:lnTo>
                  <a:lnTo>
                    <a:pt x="1539380" y="4195"/>
                  </a:lnTo>
                  <a:lnTo>
                    <a:pt x="0" y="0"/>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48782DD5-0D28-DBE6-0B2E-C797B429719B}"/>
                </a:ext>
              </a:extLst>
            </p:cNvPr>
            <p:cNvSpPr/>
            <p:nvPr/>
          </p:nvSpPr>
          <p:spPr>
            <a:xfrm>
              <a:off x="4197147" y="3043166"/>
              <a:ext cx="1539380" cy="1015068"/>
            </a:xfrm>
            <a:custGeom>
              <a:avLst/>
              <a:gdLst>
                <a:gd name="connsiteX0" fmla="*/ 0 w 1539380"/>
                <a:gd name="connsiteY0" fmla="*/ 0 h 1015068"/>
                <a:gd name="connsiteX1" fmla="*/ 0 w 1539380"/>
                <a:gd name="connsiteY1" fmla="*/ 1015068 h 1015068"/>
                <a:gd name="connsiteX2" fmla="*/ 515923 w 1539380"/>
                <a:gd name="connsiteY2" fmla="*/ 1015068 h 1015068"/>
                <a:gd name="connsiteX3" fmla="*/ 515923 w 1539380"/>
                <a:gd name="connsiteY3" fmla="*/ 545285 h 1015068"/>
                <a:gd name="connsiteX4" fmla="*/ 1539380 w 1539380"/>
                <a:gd name="connsiteY4" fmla="*/ 545285 h 1015068"/>
                <a:gd name="connsiteX5" fmla="*/ 1539380 w 1539380"/>
                <a:gd name="connsiteY5" fmla="*/ 4195 h 1015068"/>
                <a:gd name="connsiteX6" fmla="*/ 0 w 1539380"/>
                <a:gd name="connsiteY6" fmla="*/ 0 h 101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380" h="1015068">
                  <a:moveTo>
                    <a:pt x="0" y="0"/>
                  </a:moveTo>
                  <a:lnTo>
                    <a:pt x="0" y="1015068"/>
                  </a:lnTo>
                  <a:lnTo>
                    <a:pt x="515923" y="1015068"/>
                  </a:lnTo>
                  <a:lnTo>
                    <a:pt x="515923" y="545285"/>
                  </a:lnTo>
                  <a:lnTo>
                    <a:pt x="1539380" y="545285"/>
                  </a:lnTo>
                  <a:lnTo>
                    <a:pt x="1539380" y="4195"/>
                  </a:lnTo>
                  <a:lnTo>
                    <a:pt x="0" y="0"/>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5" name="Google Shape;542;p25">
                <a:extLst>
                  <a:ext uri="{FF2B5EF4-FFF2-40B4-BE49-F238E27FC236}">
                    <a16:creationId xmlns:a16="http://schemas.microsoft.com/office/drawing/2014/main" id="{750AED64-A3BF-D066-9310-2292B1572D3E}"/>
                  </a:ext>
                </a:extLst>
              </p:cNvPr>
              <p:cNvSpPr txBox="1"/>
              <p:nvPr/>
            </p:nvSpPr>
            <p:spPr>
              <a:xfrm>
                <a:off x="5944449" y="2463379"/>
                <a:ext cx="13030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0, 2</m:t>
                          </m:r>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dirty="0">
                  <a:solidFill>
                    <a:schemeClr val="dk1"/>
                  </a:solidFill>
                  <a:latin typeface="Cabin"/>
                  <a:ea typeface="Cabin"/>
                  <a:cs typeface="Cabin"/>
                  <a:sym typeface="Cabin"/>
                </a:endParaRPr>
              </a:p>
            </p:txBody>
          </p:sp>
        </mc:Choice>
        <mc:Fallback xmlns="">
          <p:sp>
            <p:nvSpPr>
              <p:cNvPr id="45" name="Google Shape;542;p25">
                <a:extLst>
                  <a:ext uri="{FF2B5EF4-FFF2-40B4-BE49-F238E27FC236}">
                    <a16:creationId xmlns:a16="http://schemas.microsoft.com/office/drawing/2014/main" id="{750AED64-A3BF-D066-9310-2292B1572D3E}"/>
                  </a:ext>
                </a:extLst>
              </p:cNvPr>
              <p:cNvSpPr txBox="1">
                <a:spLocks noRot="1" noChangeAspect="1" noMove="1" noResize="1" noEditPoints="1" noAdjustHandles="1" noChangeArrowheads="1" noChangeShapeType="1" noTextEdit="1"/>
              </p:cNvSpPr>
              <p:nvPr/>
            </p:nvSpPr>
            <p:spPr>
              <a:xfrm>
                <a:off x="5944449" y="2463379"/>
                <a:ext cx="1303056" cy="430857"/>
              </a:xfrm>
              <a:prstGeom prst="rect">
                <a:avLst/>
              </a:prstGeom>
              <a:blipFill>
                <a:blip r:embed="rId22"/>
                <a:stretch>
                  <a:fillRect/>
                </a:stretch>
              </a:blipFill>
              <a:ln>
                <a:noFill/>
              </a:ln>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C6D914A3-DE1F-880B-820E-D9C9EFFC5A97}"/>
              </a:ext>
            </a:extLst>
          </p:cNvPr>
          <p:cNvGrpSpPr/>
          <p:nvPr/>
        </p:nvGrpSpPr>
        <p:grpSpPr>
          <a:xfrm>
            <a:off x="2650921" y="2044718"/>
            <a:ext cx="3099406" cy="1017417"/>
            <a:chOff x="2650921" y="3041009"/>
            <a:chExt cx="3099406" cy="1017417"/>
          </a:xfrm>
        </p:grpSpPr>
        <p:sp>
          <p:nvSpPr>
            <p:cNvPr id="46" name="Rectangle 45">
              <a:extLst>
                <a:ext uri="{FF2B5EF4-FFF2-40B4-BE49-F238E27FC236}">
                  <a16:creationId xmlns:a16="http://schemas.microsoft.com/office/drawing/2014/main" id="{98136C43-9F44-A427-317C-56A235F3C748}"/>
                </a:ext>
              </a:extLst>
            </p:cNvPr>
            <p:cNvSpPr/>
            <p:nvPr/>
          </p:nvSpPr>
          <p:spPr>
            <a:xfrm>
              <a:off x="2650921" y="3041009"/>
              <a:ext cx="1030816" cy="10079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4B719C5-4204-D73F-7839-EB3A96758DC3}"/>
                </a:ext>
              </a:extLst>
            </p:cNvPr>
            <p:cNvSpPr/>
            <p:nvPr/>
          </p:nvSpPr>
          <p:spPr>
            <a:xfrm>
              <a:off x="3689716" y="3041009"/>
              <a:ext cx="1030816" cy="10079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A3D8BA3-C85C-2F4B-2722-80A79020310C}"/>
                </a:ext>
              </a:extLst>
            </p:cNvPr>
            <p:cNvSpPr/>
            <p:nvPr/>
          </p:nvSpPr>
          <p:spPr>
            <a:xfrm>
              <a:off x="4719511" y="3050481"/>
              <a:ext cx="1030816" cy="10079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1" name="Google Shape;542;p25">
                <a:extLst>
                  <a:ext uri="{FF2B5EF4-FFF2-40B4-BE49-F238E27FC236}">
                    <a16:creationId xmlns:a16="http://schemas.microsoft.com/office/drawing/2014/main" id="{C52AFB11-3717-C558-EA4F-A042EB301EAE}"/>
                  </a:ext>
                </a:extLst>
              </p:cNvPr>
              <p:cNvSpPr txBox="1"/>
              <p:nvPr/>
            </p:nvSpPr>
            <p:spPr>
              <a:xfrm>
                <a:off x="8808678" y="4181401"/>
                <a:ext cx="13030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⁡(3</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,0)</m:t>
                      </m:r>
                    </m:oMath>
                  </m:oMathPara>
                </a14:m>
                <a:endParaRPr sz="1600" i="1" dirty="0">
                  <a:solidFill>
                    <a:schemeClr val="dk1"/>
                  </a:solidFill>
                  <a:latin typeface="Cabin"/>
                  <a:ea typeface="Cabin"/>
                  <a:cs typeface="Cabin"/>
                  <a:sym typeface="Cabin"/>
                </a:endParaRPr>
              </a:p>
            </p:txBody>
          </p:sp>
        </mc:Choice>
        <mc:Fallback xmlns="">
          <p:sp>
            <p:nvSpPr>
              <p:cNvPr id="51" name="Google Shape;542;p25">
                <a:extLst>
                  <a:ext uri="{FF2B5EF4-FFF2-40B4-BE49-F238E27FC236}">
                    <a16:creationId xmlns:a16="http://schemas.microsoft.com/office/drawing/2014/main" id="{C52AFB11-3717-C558-EA4F-A042EB301EAE}"/>
                  </a:ext>
                </a:extLst>
              </p:cNvPr>
              <p:cNvSpPr txBox="1">
                <a:spLocks noRot="1" noChangeAspect="1" noMove="1" noResize="1" noEditPoints="1" noAdjustHandles="1" noChangeArrowheads="1" noChangeShapeType="1" noTextEdit="1"/>
              </p:cNvSpPr>
              <p:nvPr/>
            </p:nvSpPr>
            <p:spPr>
              <a:xfrm>
                <a:off x="8808678" y="4181401"/>
                <a:ext cx="1303056" cy="430857"/>
              </a:xfrm>
              <a:prstGeom prst="rect">
                <a:avLst/>
              </a:prstGeom>
              <a:blipFill>
                <a:blip r:embed="rId23"/>
                <a:stretch>
                  <a:fillRect/>
                </a:stretch>
              </a:blipFill>
              <a:ln>
                <a:noFill/>
              </a:ln>
            </p:spPr>
            <p:txBody>
              <a:bodyPr/>
              <a:lstStyle/>
              <a:p>
                <a:r>
                  <a:rPr lang="en-US">
                    <a:noFill/>
                  </a:rPr>
                  <a:t> </a:t>
                </a:r>
              </a:p>
            </p:txBody>
          </p:sp>
        </mc:Fallback>
      </mc:AlternateContent>
      <p:grpSp>
        <p:nvGrpSpPr>
          <p:cNvPr id="519" name="Group 518">
            <a:extLst>
              <a:ext uri="{FF2B5EF4-FFF2-40B4-BE49-F238E27FC236}">
                <a16:creationId xmlns:a16="http://schemas.microsoft.com/office/drawing/2014/main" id="{F1584687-837E-1350-DABD-253BDFED5359}"/>
              </a:ext>
            </a:extLst>
          </p:cNvPr>
          <p:cNvGrpSpPr/>
          <p:nvPr/>
        </p:nvGrpSpPr>
        <p:grpSpPr>
          <a:xfrm>
            <a:off x="2662147" y="2046867"/>
            <a:ext cx="2564681" cy="1020589"/>
            <a:chOff x="2662147" y="3255529"/>
            <a:chExt cx="2564681" cy="1020589"/>
          </a:xfrm>
        </p:grpSpPr>
        <p:sp>
          <p:nvSpPr>
            <p:cNvPr id="518" name="Freeform 517">
              <a:extLst>
                <a:ext uri="{FF2B5EF4-FFF2-40B4-BE49-F238E27FC236}">
                  <a16:creationId xmlns:a16="http://schemas.microsoft.com/office/drawing/2014/main" id="{8EE9AFEF-631A-3DD4-2A4B-94710CB85487}"/>
                </a:ext>
              </a:extLst>
            </p:cNvPr>
            <p:cNvSpPr/>
            <p:nvPr/>
          </p:nvSpPr>
          <p:spPr>
            <a:xfrm>
              <a:off x="3692996" y="3255529"/>
              <a:ext cx="1533832" cy="1020589"/>
            </a:xfrm>
            <a:custGeom>
              <a:avLst/>
              <a:gdLst>
                <a:gd name="connsiteX0" fmla="*/ 0 w 1533832"/>
                <a:gd name="connsiteY0" fmla="*/ 0 h 1020589"/>
                <a:gd name="connsiteX1" fmla="*/ 0 w 1533832"/>
                <a:gd name="connsiteY1" fmla="*/ 1020589 h 1020589"/>
                <a:gd name="connsiteX2" fmla="*/ 507345 w 1533832"/>
                <a:gd name="connsiteY2" fmla="*/ 1020589 h 1020589"/>
                <a:gd name="connsiteX3" fmla="*/ 507345 w 1533832"/>
                <a:gd name="connsiteY3" fmla="*/ 548640 h 1020589"/>
                <a:gd name="connsiteX4" fmla="*/ 1533832 w 1533832"/>
                <a:gd name="connsiteY4" fmla="*/ 548640 h 1020589"/>
                <a:gd name="connsiteX5" fmla="*/ 1533832 w 1533832"/>
                <a:gd name="connsiteY5" fmla="*/ 17698 h 1020589"/>
                <a:gd name="connsiteX6" fmla="*/ 0 w 1533832"/>
                <a:gd name="connsiteY6" fmla="*/ 0 h 102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832" h="1020589">
                  <a:moveTo>
                    <a:pt x="0" y="0"/>
                  </a:moveTo>
                  <a:lnTo>
                    <a:pt x="0" y="1020589"/>
                  </a:lnTo>
                  <a:lnTo>
                    <a:pt x="507345" y="1020589"/>
                  </a:lnTo>
                  <a:lnTo>
                    <a:pt x="507345" y="548640"/>
                  </a:lnTo>
                  <a:lnTo>
                    <a:pt x="1533832" y="548640"/>
                  </a:lnTo>
                  <a:lnTo>
                    <a:pt x="1533832" y="17698"/>
                  </a:lnTo>
                  <a:lnTo>
                    <a:pt x="0" y="0"/>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211FB91-34E0-A75E-31FF-4E5CF586EB54}"/>
                </a:ext>
              </a:extLst>
            </p:cNvPr>
            <p:cNvSpPr/>
            <p:nvPr/>
          </p:nvSpPr>
          <p:spPr>
            <a:xfrm>
              <a:off x="2662147" y="3260258"/>
              <a:ext cx="1019590" cy="10111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20" name="Google Shape;542;p25">
                <a:extLst>
                  <a:ext uri="{FF2B5EF4-FFF2-40B4-BE49-F238E27FC236}">
                    <a16:creationId xmlns:a16="http://schemas.microsoft.com/office/drawing/2014/main" id="{AD6FCC9B-94AA-640F-B104-55D32820ABFE}"/>
                  </a:ext>
                </a:extLst>
              </p:cNvPr>
              <p:cNvSpPr txBox="1"/>
              <p:nvPr/>
            </p:nvSpPr>
            <p:spPr>
              <a:xfrm>
                <a:off x="6915635" y="3347015"/>
                <a:ext cx="13030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dirty="0">
                  <a:solidFill>
                    <a:schemeClr val="dk1"/>
                  </a:solidFill>
                  <a:latin typeface="Cabin"/>
                  <a:ea typeface="Cabin"/>
                  <a:cs typeface="Cabin"/>
                  <a:sym typeface="Cabin"/>
                </a:endParaRPr>
              </a:p>
            </p:txBody>
          </p:sp>
        </mc:Choice>
        <mc:Fallback xmlns="">
          <p:sp>
            <p:nvSpPr>
              <p:cNvPr id="520" name="Google Shape;542;p25">
                <a:extLst>
                  <a:ext uri="{FF2B5EF4-FFF2-40B4-BE49-F238E27FC236}">
                    <a16:creationId xmlns:a16="http://schemas.microsoft.com/office/drawing/2014/main" id="{AD6FCC9B-94AA-640F-B104-55D32820ABFE}"/>
                  </a:ext>
                </a:extLst>
              </p:cNvPr>
              <p:cNvSpPr txBox="1">
                <a:spLocks noRot="1" noChangeAspect="1" noMove="1" noResize="1" noEditPoints="1" noAdjustHandles="1" noChangeArrowheads="1" noChangeShapeType="1" noTextEdit="1"/>
              </p:cNvSpPr>
              <p:nvPr/>
            </p:nvSpPr>
            <p:spPr>
              <a:xfrm>
                <a:off x="6915635" y="3347015"/>
                <a:ext cx="1303056" cy="430857"/>
              </a:xfrm>
              <a:prstGeom prst="rect">
                <a:avLst/>
              </a:prstGeom>
              <a:blipFill>
                <a:blip r:embed="rId24"/>
                <a:stretch>
                  <a:fillRect/>
                </a:stretch>
              </a:blipFill>
              <a:ln>
                <a:noFill/>
              </a:ln>
            </p:spPr>
            <p:txBody>
              <a:bodyPr/>
              <a:lstStyle/>
              <a:p>
                <a:r>
                  <a:rPr lang="en-US">
                    <a:noFill/>
                  </a:rPr>
                  <a:t> </a:t>
                </a:r>
              </a:p>
            </p:txBody>
          </p:sp>
        </mc:Fallback>
      </mc:AlternateContent>
      <p:grpSp>
        <p:nvGrpSpPr>
          <p:cNvPr id="525" name="Group 524">
            <a:extLst>
              <a:ext uri="{FF2B5EF4-FFF2-40B4-BE49-F238E27FC236}">
                <a16:creationId xmlns:a16="http://schemas.microsoft.com/office/drawing/2014/main" id="{E37DE8C0-F628-3E90-2C6F-A0E9C8E2A296}"/>
              </a:ext>
            </a:extLst>
          </p:cNvPr>
          <p:cNvGrpSpPr/>
          <p:nvPr/>
        </p:nvGrpSpPr>
        <p:grpSpPr>
          <a:xfrm>
            <a:off x="6081319" y="2468792"/>
            <a:ext cx="3687643" cy="2139708"/>
            <a:chOff x="6081319" y="3141586"/>
            <a:chExt cx="3687643" cy="2139708"/>
          </a:xfrm>
        </p:grpSpPr>
        <mc:AlternateContent xmlns:mc="http://schemas.openxmlformats.org/markup-compatibility/2006" xmlns:a14="http://schemas.microsoft.com/office/drawing/2010/main">
          <mc:Choice Requires="a14">
            <p:sp>
              <p:nvSpPr>
                <p:cNvPr id="522" name="Google Shape;542;p25">
                  <a:extLst>
                    <a:ext uri="{FF2B5EF4-FFF2-40B4-BE49-F238E27FC236}">
                      <a16:creationId xmlns:a16="http://schemas.microsoft.com/office/drawing/2014/main" id="{CA2BA284-CA6C-E485-3CB0-6DE72049D8D2}"/>
                    </a:ext>
                  </a:extLst>
                </p:cNvPr>
                <p:cNvSpPr txBox="1"/>
                <p:nvPr/>
              </p:nvSpPr>
              <p:spPr>
                <a:xfrm>
                  <a:off x="6081319" y="3141586"/>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⁡(0, 2)</m:t>
                        </m:r>
                      </m:oMath>
                    </m:oMathPara>
                  </a14:m>
                  <a:endParaRPr sz="1600" i="1" dirty="0">
                    <a:solidFill>
                      <a:schemeClr val="dk1"/>
                    </a:solidFill>
                    <a:latin typeface="Cabin"/>
                    <a:ea typeface="Cabin"/>
                    <a:cs typeface="Cabin"/>
                    <a:sym typeface="Cabin"/>
                  </a:endParaRPr>
                </a:p>
              </p:txBody>
            </p:sp>
          </mc:Choice>
          <mc:Fallback xmlns="">
            <p:sp>
              <p:nvSpPr>
                <p:cNvPr id="522" name="Google Shape;542;p25">
                  <a:extLst>
                    <a:ext uri="{FF2B5EF4-FFF2-40B4-BE49-F238E27FC236}">
                      <a16:creationId xmlns:a16="http://schemas.microsoft.com/office/drawing/2014/main" id="{51703F91-9F92-EE12-395A-A77E301B9476}"/>
                    </a:ext>
                  </a:extLst>
                </p:cNvPr>
                <p:cNvSpPr txBox="1">
                  <a:spLocks noRot="1" noChangeAspect="1" noMove="1" noResize="1" noEditPoints="1" noAdjustHandles="1" noChangeArrowheads="1" noChangeShapeType="1" noTextEdit="1"/>
                </p:cNvSpPr>
                <p:nvPr/>
              </p:nvSpPr>
              <p:spPr>
                <a:xfrm>
                  <a:off x="6081319" y="3141586"/>
                  <a:ext cx="770152" cy="430857"/>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3" name="Google Shape;542;p25">
                  <a:extLst>
                    <a:ext uri="{FF2B5EF4-FFF2-40B4-BE49-F238E27FC236}">
                      <a16:creationId xmlns:a16="http://schemas.microsoft.com/office/drawing/2014/main" id="{D5627C19-5EFB-7100-3359-274E8B17CCB5}"/>
                    </a:ext>
                  </a:extLst>
                </p:cNvPr>
                <p:cNvSpPr txBox="1"/>
                <p:nvPr/>
              </p:nvSpPr>
              <p:spPr>
                <a:xfrm>
                  <a:off x="7110562" y="4006975"/>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⁡(1, 1)</m:t>
                        </m:r>
                      </m:oMath>
                    </m:oMathPara>
                  </a14:m>
                  <a:endParaRPr sz="1600" i="1" dirty="0">
                    <a:solidFill>
                      <a:schemeClr val="dk1"/>
                    </a:solidFill>
                    <a:latin typeface="Cabin"/>
                    <a:ea typeface="Cabin"/>
                    <a:cs typeface="Cabin"/>
                    <a:sym typeface="Cabin"/>
                  </a:endParaRPr>
                </a:p>
              </p:txBody>
            </p:sp>
          </mc:Choice>
          <mc:Fallback xmlns="">
            <p:sp>
              <p:nvSpPr>
                <p:cNvPr id="523" name="Google Shape;542;p25">
                  <a:extLst>
                    <a:ext uri="{FF2B5EF4-FFF2-40B4-BE49-F238E27FC236}">
                      <a16:creationId xmlns:a16="http://schemas.microsoft.com/office/drawing/2014/main" id="{2E09643C-B714-35EF-C84A-D5DF211B60F0}"/>
                    </a:ext>
                  </a:extLst>
                </p:cNvPr>
                <p:cNvSpPr txBox="1">
                  <a:spLocks noRot="1" noChangeAspect="1" noMove="1" noResize="1" noEditPoints="1" noAdjustHandles="1" noChangeArrowheads="1" noChangeShapeType="1" noTextEdit="1"/>
                </p:cNvSpPr>
                <p:nvPr/>
              </p:nvSpPr>
              <p:spPr>
                <a:xfrm>
                  <a:off x="7110562" y="4006975"/>
                  <a:ext cx="770152" cy="430857"/>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4" name="Google Shape;542;p25">
                  <a:extLst>
                    <a:ext uri="{FF2B5EF4-FFF2-40B4-BE49-F238E27FC236}">
                      <a16:creationId xmlns:a16="http://schemas.microsoft.com/office/drawing/2014/main" id="{3FFA65BD-2C09-92C5-A76C-F14194A405EE}"/>
                    </a:ext>
                  </a:extLst>
                </p:cNvPr>
                <p:cNvSpPr txBox="1"/>
                <p:nvPr/>
              </p:nvSpPr>
              <p:spPr>
                <a:xfrm>
                  <a:off x="8998810" y="4850437"/>
                  <a:ext cx="770152"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⁡(3, 0)</m:t>
                        </m:r>
                      </m:oMath>
                    </m:oMathPara>
                  </a14:m>
                  <a:endParaRPr sz="1600" i="1" dirty="0">
                    <a:solidFill>
                      <a:schemeClr val="dk1"/>
                    </a:solidFill>
                    <a:latin typeface="Cabin"/>
                    <a:ea typeface="Cabin"/>
                    <a:cs typeface="Cabin"/>
                    <a:sym typeface="Cabin"/>
                  </a:endParaRPr>
                </a:p>
              </p:txBody>
            </p:sp>
          </mc:Choice>
          <mc:Fallback xmlns="">
            <p:sp>
              <p:nvSpPr>
                <p:cNvPr id="524" name="Google Shape;542;p25">
                  <a:extLst>
                    <a:ext uri="{FF2B5EF4-FFF2-40B4-BE49-F238E27FC236}">
                      <a16:creationId xmlns:a16="http://schemas.microsoft.com/office/drawing/2014/main" id="{C7E220F4-3CE6-9810-D3AB-1AFF8C5814F0}"/>
                    </a:ext>
                  </a:extLst>
                </p:cNvPr>
                <p:cNvSpPr txBox="1">
                  <a:spLocks noRot="1" noChangeAspect="1" noMove="1" noResize="1" noEditPoints="1" noAdjustHandles="1" noChangeArrowheads="1" noChangeShapeType="1" noTextEdit="1"/>
                </p:cNvSpPr>
                <p:nvPr/>
              </p:nvSpPr>
              <p:spPr>
                <a:xfrm>
                  <a:off x="8998810" y="4850437"/>
                  <a:ext cx="770152" cy="430857"/>
                </a:xfrm>
                <a:prstGeom prst="rect">
                  <a:avLst/>
                </a:prstGeom>
                <a:blipFill>
                  <a:blip r:embed="rId27"/>
                  <a:stretch>
                    <a:fillRect/>
                  </a:stretch>
                </a:blipFill>
                <a:ln>
                  <a:noFill/>
                </a:ln>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96EB97AD-6271-B90F-77C0-EC135ECEA4EC}"/>
              </a:ext>
            </a:extLst>
          </p:cNvPr>
          <p:cNvGrpSpPr/>
          <p:nvPr/>
        </p:nvGrpSpPr>
        <p:grpSpPr>
          <a:xfrm>
            <a:off x="6639324" y="5105299"/>
            <a:ext cx="3472410" cy="574878"/>
            <a:chOff x="6096000" y="5793197"/>
            <a:chExt cx="3472410" cy="574878"/>
          </a:xfrm>
        </p:grpSpPr>
        <p:sp>
          <p:nvSpPr>
            <p:cNvPr id="23" name="Google Shape;706;p27">
              <a:extLst>
                <a:ext uri="{FF2B5EF4-FFF2-40B4-BE49-F238E27FC236}">
                  <a16:creationId xmlns:a16="http://schemas.microsoft.com/office/drawing/2014/main" id="{ABB08814-E646-AE65-FA92-97B8D24E682D}"/>
                </a:ext>
              </a:extLst>
            </p:cNvPr>
            <p:cNvSpPr/>
            <p:nvPr/>
          </p:nvSpPr>
          <p:spPr>
            <a:xfrm>
              <a:off x="6096000" y="5954912"/>
              <a:ext cx="147169" cy="147169"/>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4" name="Google Shape;358;p21">
              <a:extLst>
                <a:ext uri="{FF2B5EF4-FFF2-40B4-BE49-F238E27FC236}">
                  <a16:creationId xmlns:a16="http://schemas.microsoft.com/office/drawing/2014/main" id="{A2103C9C-CDC1-0670-ADEF-B3156CD0FEFC}"/>
                </a:ext>
              </a:extLst>
            </p:cNvPr>
            <p:cNvSpPr txBox="1">
              <a:spLocks/>
            </p:cNvSpPr>
            <p:nvPr/>
          </p:nvSpPr>
          <p:spPr>
            <a:xfrm>
              <a:off x="6303547" y="5793197"/>
              <a:ext cx="3264863" cy="5748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None/>
              </a:pPr>
              <a:r>
                <a:rPr lang="en-US" sz="2400" i="1" dirty="0"/>
                <a:t>Feasible schedule</a:t>
              </a:r>
            </a:p>
          </p:txBody>
        </p:sp>
      </p:grpSp>
      <p:sp>
        <p:nvSpPr>
          <p:cNvPr id="4" name="Google Shape;542;p25">
            <a:extLst>
              <a:ext uri="{FF2B5EF4-FFF2-40B4-BE49-F238E27FC236}">
                <a16:creationId xmlns:a16="http://schemas.microsoft.com/office/drawing/2014/main" id="{2054DC3F-D055-C56D-CD35-7374C891525E}"/>
              </a:ext>
            </a:extLst>
          </p:cNvPr>
          <p:cNvSpPr txBox="1"/>
          <p:nvPr/>
        </p:nvSpPr>
        <p:spPr>
          <a:xfrm>
            <a:off x="813469" y="5404200"/>
            <a:ext cx="480509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rgbClr val="C00000"/>
                </a:solidFill>
                <a:latin typeface="Cabin"/>
                <a:ea typeface="Cabin"/>
                <a:cs typeface="Cabin"/>
                <a:sym typeface="Cabin"/>
              </a:rPr>
              <a:t>Actual completion rate might be lower!</a:t>
            </a:r>
            <a:endParaRPr sz="2000" b="1" dirty="0">
              <a:solidFill>
                <a:srgbClr val="C00000"/>
              </a:solidFill>
              <a:latin typeface="Cabin"/>
              <a:ea typeface="Cabin"/>
              <a:cs typeface="Cabin"/>
              <a:sym typeface="Cabin"/>
            </a:endParaRPr>
          </a:p>
        </p:txBody>
      </p:sp>
    </p:spTree>
    <p:custDataLst>
      <p:tags r:id="rId1"/>
    </p:custDataLst>
    <p:extLst>
      <p:ext uri="{BB962C8B-B14F-4D97-AF65-F5344CB8AC3E}">
        <p14:creationId xmlns:p14="http://schemas.microsoft.com/office/powerpoint/2010/main" val="7079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mph" presetSubtype="2" fill="hold" nodeType="withEffect">
                                  <p:stCondLst>
                                    <p:cond delay="0"/>
                                  </p:stCondLst>
                                  <p:childTnLst>
                                    <p:animClr clrSpc="rgb" dir="cw">
                                      <p:cBhvr>
                                        <p:cTn id="50" dur="1000" fill="hold"/>
                                        <p:tgtEl>
                                          <p:spTgt spid="2"/>
                                        </p:tgtEl>
                                        <p:attrNameLst>
                                          <p:attrName>fillcolor</p:attrName>
                                        </p:attrNameLst>
                                      </p:cBhvr>
                                      <p:to>
                                        <a:srgbClr val="E8AA8C"/>
                                      </p:to>
                                    </p:animClr>
                                    <p:set>
                                      <p:cBhvr>
                                        <p:cTn id="51" dur="1000" fill="hold"/>
                                        <p:tgtEl>
                                          <p:spTgt spid="2"/>
                                        </p:tgtEl>
                                        <p:attrNameLst>
                                          <p:attrName>fill.type</p:attrName>
                                        </p:attrNameLst>
                                      </p:cBhvr>
                                      <p:to>
                                        <p:strVal val="solid"/>
                                      </p:to>
                                    </p:set>
                                    <p:set>
                                      <p:cBhvr>
                                        <p:cTn id="52" dur="1000" fill="hold"/>
                                        <p:tgtEl>
                                          <p:spTgt spid="2"/>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1000" fill="hold"/>
                                        <p:tgtEl>
                                          <p:spTgt spid="7"/>
                                        </p:tgtEl>
                                        <p:attrNameLst>
                                          <p:attrName>fillcolor</p:attrName>
                                        </p:attrNameLst>
                                      </p:cBhvr>
                                      <p:to>
                                        <a:srgbClr val="E8AA8C"/>
                                      </p:to>
                                    </p:animClr>
                                    <p:set>
                                      <p:cBhvr>
                                        <p:cTn id="55" dur="1000" fill="hold"/>
                                        <p:tgtEl>
                                          <p:spTgt spid="7"/>
                                        </p:tgtEl>
                                        <p:attrNameLst>
                                          <p:attrName>fill.type</p:attrName>
                                        </p:attrNameLst>
                                      </p:cBhvr>
                                      <p:to>
                                        <p:strVal val="solid"/>
                                      </p:to>
                                    </p:set>
                                    <p:set>
                                      <p:cBhvr>
                                        <p:cTn id="56" dur="1000" fill="hold"/>
                                        <p:tgtEl>
                                          <p:spTgt spid="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1000" fill="hold"/>
                                        <p:tgtEl>
                                          <p:spTgt spid="3"/>
                                        </p:tgtEl>
                                        <p:attrNameLst>
                                          <p:attrName>fillcolor</p:attrName>
                                        </p:attrNameLst>
                                      </p:cBhvr>
                                      <p:to>
                                        <a:srgbClr val="E8AA8C"/>
                                      </p:to>
                                    </p:animClr>
                                    <p:set>
                                      <p:cBhvr>
                                        <p:cTn id="59" dur="1000" fill="hold"/>
                                        <p:tgtEl>
                                          <p:spTgt spid="3"/>
                                        </p:tgtEl>
                                        <p:attrNameLst>
                                          <p:attrName>fill.type</p:attrName>
                                        </p:attrNameLst>
                                      </p:cBhvr>
                                      <p:to>
                                        <p:strVal val="solid"/>
                                      </p:to>
                                    </p:set>
                                    <p:set>
                                      <p:cBhvr>
                                        <p:cTn id="60" dur="1000" fill="hold"/>
                                        <p:tgtEl>
                                          <p:spTgt spid="3"/>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5"/>
                                        </p:tgtEl>
                                        <p:attrNameLst>
                                          <p:attrName>fillcolor</p:attrName>
                                        </p:attrNameLst>
                                      </p:cBhvr>
                                      <p:to>
                                        <a:srgbClr val="E8AA8C"/>
                                      </p:to>
                                    </p:animClr>
                                    <p:set>
                                      <p:cBhvr>
                                        <p:cTn id="63" dur="1000" fill="hold"/>
                                        <p:tgtEl>
                                          <p:spTgt spid="5"/>
                                        </p:tgtEl>
                                        <p:attrNameLst>
                                          <p:attrName>fill.type</p:attrName>
                                        </p:attrNameLst>
                                      </p:cBhvr>
                                      <p:to>
                                        <p:strVal val="solid"/>
                                      </p:to>
                                    </p:set>
                                    <p:set>
                                      <p:cBhvr>
                                        <p:cTn id="64" dur="1000" fill="hold"/>
                                        <p:tgtEl>
                                          <p:spTgt spid="5"/>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6"/>
                                        </p:tgtEl>
                                        <p:attrNameLst>
                                          <p:attrName>fillcolor</p:attrName>
                                        </p:attrNameLst>
                                      </p:cBhvr>
                                      <p:to>
                                        <a:srgbClr val="E8AA8C"/>
                                      </p:to>
                                    </p:animClr>
                                    <p:set>
                                      <p:cBhvr>
                                        <p:cTn id="67" dur="1000" fill="hold"/>
                                        <p:tgtEl>
                                          <p:spTgt spid="6"/>
                                        </p:tgtEl>
                                        <p:attrNameLst>
                                          <p:attrName>fill.type</p:attrName>
                                        </p:attrNameLst>
                                      </p:cBhvr>
                                      <p:to>
                                        <p:strVal val="solid"/>
                                      </p:to>
                                    </p:set>
                                    <p:set>
                                      <p:cBhvr>
                                        <p:cTn id="68" dur="1000" fill="hold"/>
                                        <p:tgtEl>
                                          <p:spTgt spid="6"/>
                                        </p:tgtEl>
                                        <p:attrNameLst>
                                          <p:attrName>fill.on</p:attrName>
                                        </p:attrNameLst>
                                      </p:cBhvr>
                                      <p:to>
                                        <p:strVal val="tru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mph" presetSubtype="2" fill="hold" nodeType="withEffect">
                                  <p:stCondLst>
                                    <p:cond delay="0"/>
                                  </p:stCondLst>
                                  <p:childTnLst>
                                    <p:animClr clrSpc="rgb" dir="cw">
                                      <p:cBhvr>
                                        <p:cTn id="72" dur="1000" fill="hold"/>
                                        <p:tgtEl>
                                          <p:spTgt spid="12"/>
                                        </p:tgtEl>
                                        <p:attrNameLst>
                                          <p:attrName>fillcolor</p:attrName>
                                        </p:attrNameLst>
                                      </p:cBhvr>
                                      <p:to>
                                        <a:srgbClr val="E8AA8C"/>
                                      </p:to>
                                    </p:animClr>
                                    <p:set>
                                      <p:cBhvr>
                                        <p:cTn id="73" dur="1000" fill="hold"/>
                                        <p:tgtEl>
                                          <p:spTgt spid="12"/>
                                        </p:tgtEl>
                                        <p:attrNameLst>
                                          <p:attrName>fill.type</p:attrName>
                                        </p:attrNameLst>
                                      </p:cBhvr>
                                      <p:to>
                                        <p:strVal val="solid"/>
                                      </p:to>
                                    </p:set>
                                    <p:set>
                                      <p:cBhvr>
                                        <p:cTn id="74" dur="1000" fill="hold"/>
                                        <p:tgtEl>
                                          <p:spTgt spid="12"/>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1000" fill="hold"/>
                                        <p:tgtEl>
                                          <p:spTgt spid="14"/>
                                        </p:tgtEl>
                                        <p:attrNameLst>
                                          <p:attrName>fillcolor</p:attrName>
                                        </p:attrNameLst>
                                      </p:cBhvr>
                                      <p:to>
                                        <a:srgbClr val="E8AA8C"/>
                                      </p:to>
                                    </p:animClr>
                                    <p:set>
                                      <p:cBhvr>
                                        <p:cTn id="77" dur="1000" fill="hold"/>
                                        <p:tgtEl>
                                          <p:spTgt spid="14"/>
                                        </p:tgtEl>
                                        <p:attrNameLst>
                                          <p:attrName>fill.type</p:attrName>
                                        </p:attrNameLst>
                                      </p:cBhvr>
                                      <p:to>
                                        <p:strVal val="solid"/>
                                      </p:to>
                                    </p:set>
                                    <p:set>
                                      <p:cBhvr>
                                        <p:cTn id="78" dur="1000" fill="hold"/>
                                        <p:tgtEl>
                                          <p:spTgt spid="14"/>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1000" fill="hold"/>
                                        <p:tgtEl>
                                          <p:spTgt spid="20"/>
                                        </p:tgtEl>
                                        <p:attrNameLst>
                                          <p:attrName>fillcolor</p:attrName>
                                        </p:attrNameLst>
                                      </p:cBhvr>
                                      <p:to>
                                        <a:srgbClr val="E8AA8C"/>
                                      </p:to>
                                    </p:animClr>
                                    <p:set>
                                      <p:cBhvr>
                                        <p:cTn id="81" dur="1000" fill="hold"/>
                                        <p:tgtEl>
                                          <p:spTgt spid="20"/>
                                        </p:tgtEl>
                                        <p:attrNameLst>
                                          <p:attrName>fill.type</p:attrName>
                                        </p:attrNameLst>
                                      </p:cBhvr>
                                      <p:to>
                                        <p:strVal val="solid"/>
                                      </p:to>
                                    </p:set>
                                    <p:set>
                                      <p:cBhvr>
                                        <p:cTn id="82" dur="1000" fill="hold"/>
                                        <p:tgtEl>
                                          <p:spTgt spid="20"/>
                                        </p:tgtEl>
                                        <p:attrNameLst>
                                          <p:attrName>fill.on</p:attrName>
                                        </p:attrNameLst>
                                      </p:cBhvr>
                                      <p:to>
                                        <p:strVal val="true"/>
                                      </p:to>
                                    </p:set>
                                  </p:childTnLst>
                                </p:cTn>
                              </p:par>
                              <p:par>
                                <p:cTn id="83" presetID="1"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1000" fill="hold"/>
                                        <p:tgtEl>
                                          <p:spTgt spid="38"/>
                                        </p:tgtEl>
                                        <p:attrNameLst>
                                          <p:attrName>fillcolor</p:attrName>
                                        </p:attrNameLst>
                                      </p:cBhvr>
                                      <p:to>
                                        <a:srgbClr val="AAAAAA"/>
                                      </p:to>
                                    </p:animClr>
                                    <p:set>
                                      <p:cBhvr>
                                        <p:cTn id="89" dur="1000" fill="hold"/>
                                        <p:tgtEl>
                                          <p:spTgt spid="38"/>
                                        </p:tgtEl>
                                        <p:attrNameLst>
                                          <p:attrName>fill.type</p:attrName>
                                        </p:attrNameLst>
                                      </p:cBhvr>
                                      <p:to>
                                        <p:strVal val="solid"/>
                                      </p:to>
                                    </p:set>
                                    <p:set>
                                      <p:cBhvr>
                                        <p:cTn id="90" dur="1000" fill="hold"/>
                                        <p:tgtEl>
                                          <p:spTgt spid="38"/>
                                        </p:tgtEl>
                                        <p:attrNameLst>
                                          <p:attrName>fill.on</p:attrName>
                                        </p:attrNameLst>
                                      </p:cBhvr>
                                      <p:to>
                                        <p:strVal val="true"/>
                                      </p:to>
                                    </p:set>
                                  </p:childTnLst>
                                </p:cTn>
                              </p:par>
                              <p:par>
                                <p:cTn id="91" presetID="1" presetClass="exit" presetSubtype="0" fill="hold" nodeType="withEffect">
                                  <p:stCondLst>
                                    <p:cond delay="0"/>
                                  </p:stCondLst>
                                  <p:childTnLst>
                                    <p:set>
                                      <p:cBhvr>
                                        <p:cTn id="92" dur="1" fill="hold">
                                          <p:stCondLst>
                                            <p:cond delay="0"/>
                                          </p:stCondLst>
                                        </p:cTn>
                                        <p:tgtEl>
                                          <p:spTgt spid="43"/>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par>
                                <p:cTn id="95" presetID="1" presetClass="emph" presetSubtype="2" fill="hold" nodeType="withEffect">
                                  <p:stCondLst>
                                    <p:cond delay="0"/>
                                  </p:stCondLst>
                                  <p:childTnLst>
                                    <p:animClr clrSpc="rgb" dir="cw">
                                      <p:cBhvr>
                                        <p:cTn id="96" dur="1000" fill="hold"/>
                                        <p:tgtEl>
                                          <p:spTgt spid="2"/>
                                        </p:tgtEl>
                                        <p:attrNameLst>
                                          <p:attrName>fillcolor</p:attrName>
                                        </p:attrNameLst>
                                      </p:cBhvr>
                                      <p:to>
                                        <a:srgbClr val="B9D5F5"/>
                                      </p:to>
                                    </p:animClr>
                                    <p:set>
                                      <p:cBhvr>
                                        <p:cTn id="97" dur="1000" fill="hold"/>
                                        <p:tgtEl>
                                          <p:spTgt spid="2"/>
                                        </p:tgtEl>
                                        <p:attrNameLst>
                                          <p:attrName>fill.type</p:attrName>
                                        </p:attrNameLst>
                                      </p:cBhvr>
                                      <p:to>
                                        <p:strVal val="solid"/>
                                      </p:to>
                                    </p:set>
                                    <p:set>
                                      <p:cBhvr>
                                        <p:cTn id="98" dur="1000" fill="hold"/>
                                        <p:tgtEl>
                                          <p:spTgt spid="2"/>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1000" fill="hold"/>
                                        <p:tgtEl>
                                          <p:spTgt spid="3"/>
                                        </p:tgtEl>
                                        <p:attrNameLst>
                                          <p:attrName>fillcolor</p:attrName>
                                        </p:attrNameLst>
                                      </p:cBhvr>
                                      <p:to>
                                        <a:srgbClr val="B9D5F5"/>
                                      </p:to>
                                    </p:animClr>
                                    <p:set>
                                      <p:cBhvr>
                                        <p:cTn id="101" dur="1000" fill="hold"/>
                                        <p:tgtEl>
                                          <p:spTgt spid="3"/>
                                        </p:tgtEl>
                                        <p:attrNameLst>
                                          <p:attrName>fill.type</p:attrName>
                                        </p:attrNameLst>
                                      </p:cBhvr>
                                      <p:to>
                                        <p:strVal val="solid"/>
                                      </p:to>
                                    </p:set>
                                    <p:set>
                                      <p:cBhvr>
                                        <p:cTn id="102" dur="1000" fill="hold"/>
                                        <p:tgtEl>
                                          <p:spTgt spid="3"/>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1000" fill="hold"/>
                                        <p:tgtEl>
                                          <p:spTgt spid="5"/>
                                        </p:tgtEl>
                                        <p:attrNameLst>
                                          <p:attrName>fillcolor</p:attrName>
                                        </p:attrNameLst>
                                      </p:cBhvr>
                                      <p:to>
                                        <a:srgbClr val="B9D5F5"/>
                                      </p:to>
                                    </p:animClr>
                                    <p:set>
                                      <p:cBhvr>
                                        <p:cTn id="105" dur="1000" fill="hold"/>
                                        <p:tgtEl>
                                          <p:spTgt spid="5"/>
                                        </p:tgtEl>
                                        <p:attrNameLst>
                                          <p:attrName>fill.type</p:attrName>
                                        </p:attrNameLst>
                                      </p:cBhvr>
                                      <p:to>
                                        <p:strVal val="solid"/>
                                      </p:to>
                                    </p:set>
                                    <p:set>
                                      <p:cBhvr>
                                        <p:cTn id="106" dur="1000" fill="hold"/>
                                        <p:tgtEl>
                                          <p:spTgt spid="5"/>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1000" fill="hold"/>
                                        <p:tgtEl>
                                          <p:spTgt spid="6"/>
                                        </p:tgtEl>
                                        <p:attrNameLst>
                                          <p:attrName>fillcolor</p:attrName>
                                        </p:attrNameLst>
                                      </p:cBhvr>
                                      <p:to>
                                        <a:srgbClr val="B9D5F5"/>
                                      </p:to>
                                    </p:animClr>
                                    <p:set>
                                      <p:cBhvr>
                                        <p:cTn id="109" dur="1000" fill="hold"/>
                                        <p:tgtEl>
                                          <p:spTgt spid="6"/>
                                        </p:tgtEl>
                                        <p:attrNameLst>
                                          <p:attrName>fill.type</p:attrName>
                                        </p:attrNameLst>
                                      </p:cBhvr>
                                      <p:to>
                                        <p:strVal val="solid"/>
                                      </p:to>
                                    </p:set>
                                    <p:set>
                                      <p:cBhvr>
                                        <p:cTn id="110" dur="1000" fill="hold"/>
                                        <p:tgtEl>
                                          <p:spTgt spid="6"/>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1000" fill="hold"/>
                                        <p:tgtEl>
                                          <p:spTgt spid="14"/>
                                        </p:tgtEl>
                                        <p:attrNameLst>
                                          <p:attrName>fillcolor</p:attrName>
                                        </p:attrNameLst>
                                      </p:cBhvr>
                                      <p:to>
                                        <a:srgbClr val="B9D5F5"/>
                                      </p:to>
                                    </p:animClr>
                                    <p:set>
                                      <p:cBhvr>
                                        <p:cTn id="113" dur="1000" fill="hold"/>
                                        <p:tgtEl>
                                          <p:spTgt spid="14"/>
                                        </p:tgtEl>
                                        <p:attrNameLst>
                                          <p:attrName>fill.type</p:attrName>
                                        </p:attrNameLst>
                                      </p:cBhvr>
                                      <p:to>
                                        <p:strVal val="solid"/>
                                      </p:to>
                                    </p:set>
                                    <p:set>
                                      <p:cBhvr>
                                        <p:cTn id="114" dur="1000" fill="hold"/>
                                        <p:tgtEl>
                                          <p:spTgt spid="14"/>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1000" fill="hold"/>
                                        <p:tgtEl>
                                          <p:spTgt spid="20"/>
                                        </p:tgtEl>
                                        <p:attrNameLst>
                                          <p:attrName>fillcolor</p:attrName>
                                        </p:attrNameLst>
                                      </p:cBhvr>
                                      <p:to>
                                        <a:srgbClr val="B9D5F5"/>
                                      </p:to>
                                    </p:animClr>
                                    <p:set>
                                      <p:cBhvr>
                                        <p:cTn id="117" dur="1000" fill="hold"/>
                                        <p:tgtEl>
                                          <p:spTgt spid="20"/>
                                        </p:tgtEl>
                                        <p:attrNameLst>
                                          <p:attrName>fill.type</p:attrName>
                                        </p:attrNameLst>
                                      </p:cBhvr>
                                      <p:to>
                                        <p:strVal val="solid"/>
                                      </p:to>
                                    </p:set>
                                    <p:set>
                                      <p:cBhvr>
                                        <p:cTn id="118" dur="1000" fill="hold"/>
                                        <p:tgtEl>
                                          <p:spTgt spid="20"/>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1000" fill="hold"/>
                                        <p:tgtEl>
                                          <p:spTgt spid="37"/>
                                        </p:tgtEl>
                                        <p:attrNameLst>
                                          <p:attrName>fillcolor</p:attrName>
                                        </p:attrNameLst>
                                      </p:cBhvr>
                                      <p:to>
                                        <a:srgbClr val="B9D5F5"/>
                                      </p:to>
                                    </p:animClr>
                                    <p:set>
                                      <p:cBhvr>
                                        <p:cTn id="121" dur="1000" fill="hold"/>
                                        <p:tgtEl>
                                          <p:spTgt spid="37"/>
                                        </p:tgtEl>
                                        <p:attrNameLst>
                                          <p:attrName>fill.type</p:attrName>
                                        </p:attrNameLst>
                                      </p:cBhvr>
                                      <p:to>
                                        <p:strVal val="solid"/>
                                      </p:to>
                                    </p:set>
                                    <p:set>
                                      <p:cBhvr>
                                        <p:cTn id="122" dur="1000" fill="hold"/>
                                        <p:tgtEl>
                                          <p:spTgt spid="37"/>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1000" fill="hold"/>
                                        <p:tgtEl>
                                          <p:spTgt spid="36"/>
                                        </p:tgtEl>
                                        <p:attrNameLst>
                                          <p:attrName>fillcolor</p:attrName>
                                        </p:attrNameLst>
                                      </p:cBhvr>
                                      <p:to>
                                        <a:srgbClr val="B9D5F5"/>
                                      </p:to>
                                    </p:animClr>
                                    <p:set>
                                      <p:cBhvr>
                                        <p:cTn id="125" dur="1000" fill="hold"/>
                                        <p:tgtEl>
                                          <p:spTgt spid="36"/>
                                        </p:tgtEl>
                                        <p:attrNameLst>
                                          <p:attrName>fill.type</p:attrName>
                                        </p:attrNameLst>
                                      </p:cBhvr>
                                      <p:to>
                                        <p:strVal val="solid"/>
                                      </p:to>
                                    </p:set>
                                    <p:set>
                                      <p:cBhvr>
                                        <p:cTn id="126" dur="1000" fill="hold"/>
                                        <p:tgtEl>
                                          <p:spTgt spid="36"/>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1000" fill="hold"/>
                                        <p:tgtEl>
                                          <p:spTgt spid="12"/>
                                        </p:tgtEl>
                                        <p:attrNameLst>
                                          <p:attrName>fillcolor</p:attrName>
                                        </p:attrNameLst>
                                      </p:cBhvr>
                                      <p:to>
                                        <a:srgbClr val="B9D5F5"/>
                                      </p:to>
                                    </p:animClr>
                                    <p:set>
                                      <p:cBhvr>
                                        <p:cTn id="129" dur="1000" fill="hold"/>
                                        <p:tgtEl>
                                          <p:spTgt spid="12"/>
                                        </p:tgtEl>
                                        <p:attrNameLst>
                                          <p:attrName>fill.type</p:attrName>
                                        </p:attrNameLst>
                                      </p:cBhvr>
                                      <p:to>
                                        <p:strVal val="solid"/>
                                      </p:to>
                                    </p:set>
                                    <p:set>
                                      <p:cBhvr>
                                        <p:cTn id="130" dur="1000" fill="hold"/>
                                        <p:tgtEl>
                                          <p:spTgt spid="12"/>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1000" fill="hold"/>
                                        <p:tgtEl>
                                          <p:spTgt spid="9"/>
                                        </p:tgtEl>
                                        <p:attrNameLst>
                                          <p:attrName>fillcolor</p:attrName>
                                        </p:attrNameLst>
                                      </p:cBhvr>
                                      <p:to>
                                        <a:srgbClr val="B9D5F5"/>
                                      </p:to>
                                    </p:animClr>
                                    <p:set>
                                      <p:cBhvr>
                                        <p:cTn id="133" dur="1000" fill="hold"/>
                                        <p:tgtEl>
                                          <p:spTgt spid="9"/>
                                        </p:tgtEl>
                                        <p:attrNameLst>
                                          <p:attrName>fill.type</p:attrName>
                                        </p:attrNameLst>
                                      </p:cBhvr>
                                      <p:to>
                                        <p:strVal val="solid"/>
                                      </p:to>
                                    </p:set>
                                    <p:set>
                                      <p:cBhvr>
                                        <p:cTn id="134" dur="1000" fill="hold"/>
                                        <p:tgtEl>
                                          <p:spTgt spid="9"/>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1000" fill="hold"/>
                                        <p:tgtEl>
                                          <p:spTgt spid="8"/>
                                        </p:tgtEl>
                                        <p:attrNameLst>
                                          <p:attrName>fillcolor</p:attrName>
                                        </p:attrNameLst>
                                      </p:cBhvr>
                                      <p:to>
                                        <a:srgbClr val="B9D5F5"/>
                                      </p:to>
                                    </p:animClr>
                                    <p:set>
                                      <p:cBhvr>
                                        <p:cTn id="137" dur="1000" fill="hold"/>
                                        <p:tgtEl>
                                          <p:spTgt spid="8"/>
                                        </p:tgtEl>
                                        <p:attrNameLst>
                                          <p:attrName>fill.type</p:attrName>
                                        </p:attrNameLst>
                                      </p:cBhvr>
                                      <p:to>
                                        <p:strVal val="solid"/>
                                      </p:to>
                                    </p:set>
                                    <p:set>
                                      <p:cBhvr>
                                        <p:cTn id="138" dur="1000" fill="hold"/>
                                        <p:tgtEl>
                                          <p:spTgt spid="8"/>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1000" fill="hold"/>
                                        <p:tgtEl>
                                          <p:spTgt spid="7"/>
                                        </p:tgtEl>
                                        <p:attrNameLst>
                                          <p:attrName>fillcolor</p:attrName>
                                        </p:attrNameLst>
                                      </p:cBhvr>
                                      <p:to>
                                        <a:srgbClr val="B9D5F5"/>
                                      </p:to>
                                    </p:animClr>
                                    <p:set>
                                      <p:cBhvr>
                                        <p:cTn id="141" dur="1000" fill="hold"/>
                                        <p:tgtEl>
                                          <p:spTgt spid="7"/>
                                        </p:tgtEl>
                                        <p:attrNameLst>
                                          <p:attrName>fill.type</p:attrName>
                                        </p:attrNameLst>
                                      </p:cBhvr>
                                      <p:to>
                                        <p:strVal val="solid"/>
                                      </p:to>
                                    </p:set>
                                    <p:set>
                                      <p:cBhvr>
                                        <p:cTn id="142" dur="1000" fill="hold"/>
                                        <p:tgtEl>
                                          <p:spTgt spid="7"/>
                                        </p:tgtEl>
                                        <p:attrNameLst>
                                          <p:attrName>fill.on</p:attrName>
                                        </p:attrNameLst>
                                      </p:cBhvr>
                                      <p:to>
                                        <p:strVal val="true"/>
                                      </p:to>
                                    </p:set>
                                  </p:childTnLst>
                                </p:cTn>
                              </p:par>
                              <p:par>
                                <p:cTn id="143" presetID="1" presetClass="entr" presetSubtype="0" fill="hold" nodeType="withEffect">
                                  <p:stCondLst>
                                    <p:cond delay="0"/>
                                  </p:stCondLst>
                                  <p:childTnLst>
                                    <p:set>
                                      <p:cBhvr>
                                        <p:cTn id="144" dur="1" fill="hold">
                                          <p:stCondLst>
                                            <p:cond delay="0"/>
                                          </p:stCondLst>
                                        </p:cTn>
                                        <p:tgtEl>
                                          <p:spTgt spid="4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mph" presetSubtype="2" fill="hold" nodeType="clickEffect">
                                  <p:stCondLst>
                                    <p:cond delay="0"/>
                                  </p:stCondLst>
                                  <p:childTnLst>
                                    <p:animClr clrSpc="rgb" dir="cw">
                                      <p:cBhvr>
                                        <p:cTn id="150" dur="1000" fill="hold"/>
                                        <p:tgtEl>
                                          <p:spTgt spid="18"/>
                                        </p:tgtEl>
                                        <p:attrNameLst>
                                          <p:attrName>fillcolor</p:attrName>
                                        </p:attrNameLst>
                                      </p:cBhvr>
                                      <p:to>
                                        <a:srgbClr val="AAAAAA"/>
                                      </p:to>
                                    </p:animClr>
                                    <p:set>
                                      <p:cBhvr>
                                        <p:cTn id="151" dur="1000" fill="hold"/>
                                        <p:tgtEl>
                                          <p:spTgt spid="18"/>
                                        </p:tgtEl>
                                        <p:attrNameLst>
                                          <p:attrName>fill.type</p:attrName>
                                        </p:attrNameLst>
                                      </p:cBhvr>
                                      <p:to>
                                        <p:strVal val="solid"/>
                                      </p:to>
                                    </p:set>
                                    <p:set>
                                      <p:cBhvr>
                                        <p:cTn id="152" dur="1000" fill="hold"/>
                                        <p:tgtEl>
                                          <p:spTgt spid="18"/>
                                        </p:tgtEl>
                                        <p:attrNameLst>
                                          <p:attrName>fill.on</p:attrName>
                                        </p:attrNameLst>
                                      </p:cBhvr>
                                      <p:to>
                                        <p:strVal val="true"/>
                                      </p:to>
                                    </p:set>
                                  </p:childTnLst>
                                </p:cTn>
                              </p:par>
                              <p:par>
                                <p:cTn id="153" presetID="1" presetClass="exit" presetSubtype="0" fill="hold" nodeType="withEffect">
                                  <p:stCondLst>
                                    <p:cond delay="0"/>
                                  </p:stCondLst>
                                  <p:childTnLst>
                                    <p:set>
                                      <p:cBhvr>
                                        <p:cTn id="154" dur="1" fill="hold">
                                          <p:stCondLst>
                                            <p:cond delay="0"/>
                                          </p:stCondLst>
                                        </p:cTn>
                                        <p:tgtEl>
                                          <p:spTgt spid="49"/>
                                        </p:tgtEl>
                                        <p:attrNameLst>
                                          <p:attrName>style.visibility</p:attrName>
                                        </p:attrNameLst>
                                      </p:cBhvr>
                                      <p:to>
                                        <p:strVal val="hidden"/>
                                      </p:to>
                                    </p:set>
                                  </p:childTnLst>
                                </p:cTn>
                              </p:par>
                              <p:par>
                                <p:cTn id="155" presetID="1" presetClass="emph" presetSubtype="2" fill="hold" nodeType="withEffect">
                                  <p:stCondLst>
                                    <p:cond delay="0"/>
                                  </p:stCondLst>
                                  <p:childTnLst>
                                    <p:animClr clrSpc="rgb" dir="cw">
                                      <p:cBhvr>
                                        <p:cTn id="156" dur="1000" fill="hold"/>
                                        <p:tgtEl>
                                          <p:spTgt spid="2"/>
                                        </p:tgtEl>
                                        <p:attrNameLst>
                                          <p:attrName>fillcolor</p:attrName>
                                        </p:attrNameLst>
                                      </p:cBhvr>
                                      <p:to>
                                        <a:srgbClr val="B9D5F5"/>
                                      </p:to>
                                    </p:animClr>
                                    <p:set>
                                      <p:cBhvr>
                                        <p:cTn id="157" dur="1000" fill="hold"/>
                                        <p:tgtEl>
                                          <p:spTgt spid="2"/>
                                        </p:tgtEl>
                                        <p:attrNameLst>
                                          <p:attrName>fill.type</p:attrName>
                                        </p:attrNameLst>
                                      </p:cBhvr>
                                      <p:to>
                                        <p:strVal val="solid"/>
                                      </p:to>
                                    </p:set>
                                    <p:set>
                                      <p:cBhvr>
                                        <p:cTn id="158" dur="1000" fill="hold"/>
                                        <p:tgtEl>
                                          <p:spTgt spid="2"/>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1000" fill="hold"/>
                                        <p:tgtEl>
                                          <p:spTgt spid="3"/>
                                        </p:tgtEl>
                                        <p:attrNameLst>
                                          <p:attrName>fillcolor</p:attrName>
                                        </p:attrNameLst>
                                      </p:cBhvr>
                                      <p:to>
                                        <a:srgbClr val="B9D5F5"/>
                                      </p:to>
                                    </p:animClr>
                                    <p:set>
                                      <p:cBhvr>
                                        <p:cTn id="161" dur="1000" fill="hold"/>
                                        <p:tgtEl>
                                          <p:spTgt spid="3"/>
                                        </p:tgtEl>
                                        <p:attrNameLst>
                                          <p:attrName>fill.type</p:attrName>
                                        </p:attrNameLst>
                                      </p:cBhvr>
                                      <p:to>
                                        <p:strVal val="solid"/>
                                      </p:to>
                                    </p:set>
                                    <p:set>
                                      <p:cBhvr>
                                        <p:cTn id="162" dur="1000" fill="hold"/>
                                        <p:tgtEl>
                                          <p:spTgt spid="3"/>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1000" fill="hold"/>
                                        <p:tgtEl>
                                          <p:spTgt spid="8"/>
                                        </p:tgtEl>
                                        <p:attrNameLst>
                                          <p:attrName>fillcolor</p:attrName>
                                        </p:attrNameLst>
                                      </p:cBhvr>
                                      <p:to>
                                        <a:srgbClr val="B9D5F5"/>
                                      </p:to>
                                    </p:animClr>
                                    <p:set>
                                      <p:cBhvr>
                                        <p:cTn id="165" dur="1000" fill="hold"/>
                                        <p:tgtEl>
                                          <p:spTgt spid="8"/>
                                        </p:tgtEl>
                                        <p:attrNameLst>
                                          <p:attrName>fill.type</p:attrName>
                                        </p:attrNameLst>
                                      </p:cBhvr>
                                      <p:to>
                                        <p:strVal val="solid"/>
                                      </p:to>
                                    </p:set>
                                    <p:set>
                                      <p:cBhvr>
                                        <p:cTn id="166" dur="1000" fill="hold"/>
                                        <p:tgtEl>
                                          <p:spTgt spid="8"/>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1000" fill="hold"/>
                                        <p:tgtEl>
                                          <p:spTgt spid="7"/>
                                        </p:tgtEl>
                                        <p:attrNameLst>
                                          <p:attrName>fillcolor</p:attrName>
                                        </p:attrNameLst>
                                      </p:cBhvr>
                                      <p:to>
                                        <a:srgbClr val="B9D5F5"/>
                                      </p:to>
                                    </p:animClr>
                                    <p:set>
                                      <p:cBhvr>
                                        <p:cTn id="169" dur="1000" fill="hold"/>
                                        <p:tgtEl>
                                          <p:spTgt spid="7"/>
                                        </p:tgtEl>
                                        <p:attrNameLst>
                                          <p:attrName>fill.type</p:attrName>
                                        </p:attrNameLst>
                                      </p:cBhvr>
                                      <p:to>
                                        <p:strVal val="solid"/>
                                      </p:to>
                                    </p:set>
                                    <p:set>
                                      <p:cBhvr>
                                        <p:cTn id="170" dur="1000" fill="hold"/>
                                        <p:tgtEl>
                                          <p:spTgt spid="7"/>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1000" fill="hold"/>
                                        <p:tgtEl>
                                          <p:spTgt spid="5"/>
                                        </p:tgtEl>
                                        <p:attrNameLst>
                                          <p:attrName>fillcolor</p:attrName>
                                        </p:attrNameLst>
                                      </p:cBhvr>
                                      <p:to>
                                        <a:srgbClr val="E8AA8C"/>
                                      </p:to>
                                    </p:animClr>
                                    <p:set>
                                      <p:cBhvr>
                                        <p:cTn id="173" dur="1000" fill="hold"/>
                                        <p:tgtEl>
                                          <p:spTgt spid="5"/>
                                        </p:tgtEl>
                                        <p:attrNameLst>
                                          <p:attrName>fill.type</p:attrName>
                                        </p:attrNameLst>
                                      </p:cBhvr>
                                      <p:to>
                                        <p:strVal val="solid"/>
                                      </p:to>
                                    </p:set>
                                    <p:set>
                                      <p:cBhvr>
                                        <p:cTn id="174" dur="1000" fill="hold"/>
                                        <p:tgtEl>
                                          <p:spTgt spid="5"/>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1000" fill="hold"/>
                                        <p:tgtEl>
                                          <p:spTgt spid="6"/>
                                        </p:tgtEl>
                                        <p:attrNameLst>
                                          <p:attrName>fillcolor</p:attrName>
                                        </p:attrNameLst>
                                      </p:cBhvr>
                                      <p:to>
                                        <a:srgbClr val="E8AA8C"/>
                                      </p:to>
                                    </p:animClr>
                                    <p:set>
                                      <p:cBhvr>
                                        <p:cTn id="177" dur="1000" fill="hold"/>
                                        <p:tgtEl>
                                          <p:spTgt spid="6"/>
                                        </p:tgtEl>
                                        <p:attrNameLst>
                                          <p:attrName>fill.type</p:attrName>
                                        </p:attrNameLst>
                                      </p:cBhvr>
                                      <p:to>
                                        <p:strVal val="solid"/>
                                      </p:to>
                                    </p:set>
                                    <p:set>
                                      <p:cBhvr>
                                        <p:cTn id="178" dur="1000" fill="hold"/>
                                        <p:tgtEl>
                                          <p:spTgt spid="6"/>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1000" fill="hold"/>
                                        <p:tgtEl>
                                          <p:spTgt spid="14"/>
                                        </p:tgtEl>
                                        <p:attrNameLst>
                                          <p:attrName>fillcolor</p:attrName>
                                        </p:attrNameLst>
                                      </p:cBhvr>
                                      <p:to>
                                        <a:srgbClr val="E8AA8C"/>
                                      </p:to>
                                    </p:animClr>
                                    <p:set>
                                      <p:cBhvr>
                                        <p:cTn id="181" dur="1000" fill="hold"/>
                                        <p:tgtEl>
                                          <p:spTgt spid="14"/>
                                        </p:tgtEl>
                                        <p:attrNameLst>
                                          <p:attrName>fill.type</p:attrName>
                                        </p:attrNameLst>
                                      </p:cBhvr>
                                      <p:to>
                                        <p:strVal val="solid"/>
                                      </p:to>
                                    </p:set>
                                    <p:set>
                                      <p:cBhvr>
                                        <p:cTn id="182" dur="1000" fill="hold"/>
                                        <p:tgtEl>
                                          <p:spTgt spid="14"/>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1000" fill="hold"/>
                                        <p:tgtEl>
                                          <p:spTgt spid="9"/>
                                        </p:tgtEl>
                                        <p:attrNameLst>
                                          <p:attrName>fillcolor</p:attrName>
                                        </p:attrNameLst>
                                      </p:cBhvr>
                                      <p:to>
                                        <a:srgbClr val="E8AA8C"/>
                                      </p:to>
                                    </p:animClr>
                                    <p:set>
                                      <p:cBhvr>
                                        <p:cTn id="185" dur="1000" fill="hold"/>
                                        <p:tgtEl>
                                          <p:spTgt spid="9"/>
                                        </p:tgtEl>
                                        <p:attrNameLst>
                                          <p:attrName>fill.type</p:attrName>
                                        </p:attrNameLst>
                                      </p:cBhvr>
                                      <p:to>
                                        <p:strVal val="solid"/>
                                      </p:to>
                                    </p:set>
                                    <p:set>
                                      <p:cBhvr>
                                        <p:cTn id="186" dur="1000" fill="hold"/>
                                        <p:tgtEl>
                                          <p:spTgt spid="9"/>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1000" fill="hold"/>
                                        <p:tgtEl>
                                          <p:spTgt spid="12"/>
                                        </p:tgtEl>
                                        <p:attrNameLst>
                                          <p:attrName>fillcolor</p:attrName>
                                        </p:attrNameLst>
                                      </p:cBhvr>
                                      <p:to>
                                        <a:schemeClr val="bg1"/>
                                      </p:to>
                                    </p:animClr>
                                    <p:set>
                                      <p:cBhvr>
                                        <p:cTn id="189" dur="1000" fill="hold"/>
                                        <p:tgtEl>
                                          <p:spTgt spid="12"/>
                                        </p:tgtEl>
                                        <p:attrNameLst>
                                          <p:attrName>fill.type</p:attrName>
                                        </p:attrNameLst>
                                      </p:cBhvr>
                                      <p:to>
                                        <p:strVal val="solid"/>
                                      </p:to>
                                    </p:set>
                                    <p:set>
                                      <p:cBhvr>
                                        <p:cTn id="190" dur="1000" fill="hold"/>
                                        <p:tgtEl>
                                          <p:spTgt spid="12"/>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1000" fill="hold"/>
                                        <p:tgtEl>
                                          <p:spTgt spid="36"/>
                                        </p:tgtEl>
                                        <p:attrNameLst>
                                          <p:attrName>fillcolor</p:attrName>
                                        </p:attrNameLst>
                                      </p:cBhvr>
                                      <p:to>
                                        <a:schemeClr val="bg1"/>
                                      </p:to>
                                    </p:animClr>
                                    <p:set>
                                      <p:cBhvr>
                                        <p:cTn id="193" dur="1000" fill="hold"/>
                                        <p:tgtEl>
                                          <p:spTgt spid="36"/>
                                        </p:tgtEl>
                                        <p:attrNameLst>
                                          <p:attrName>fill.type</p:attrName>
                                        </p:attrNameLst>
                                      </p:cBhvr>
                                      <p:to>
                                        <p:strVal val="solid"/>
                                      </p:to>
                                    </p:set>
                                    <p:set>
                                      <p:cBhvr>
                                        <p:cTn id="194" dur="1000" fill="hold"/>
                                        <p:tgtEl>
                                          <p:spTgt spid="36"/>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1000" fill="hold"/>
                                        <p:tgtEl>
                                          <p:spTgt spid="37"/>
                                        </p:tgtEl>
                                        <p:attrNameLst>
                                          <p:attrName>fillcolor</p:attrName>
                                        </p:attrNameLst>
                                      </p:cBhvr>
                                      <p:to>
                                        <a:schemeClr val="bg1"/>
                                      </p:to>
                                    </p:animClr>
                                    <p:set>
                                      <p:cBhvr>
                                        <p:cTn id="197" dur="1000" fill="hold"/>
                                        <p:tgtEl>
                                          <p:spTgt spid="37"/>
                                        </p:tgtEl>
                                        <p:attrNameLst>
                                          <p:attrName>fill.type</p:attrName>
                                        </p:attrNameLst>
                                      </p:cBhvr>
                                      <p:to>
                                        <p:strVal val="solid"/>
                                      </p:to>
                                    </p:set>
                                    <p:set>
                                      <p:cBhvr>
                                        <p:cTn id="198" dur="1000" fill="hold"/>
                                        <p:tgtEl>
                                          <p:spTgt spid="37"/>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1000" fill="hold"/>
                                        <p:tgtEl>
                                          <p:spTgt spid="20"/>
                                        </p:tgtEl>
                                        <p:attrNameLst>
                                          <p:attrName>fillcolor</p:attrName>
                                        </p:attrNameLst>
                                      </p:cBhvr>
                                      <p:to>
                                        <a:schemeClr val="bg1"/>
                                      </p:to>
                                    </p:animClr>
                                    <p:set>
                                      <p:cBhvr>
                                        <p:cTn id="201" dur="1000" fill="hold"/>
                                        <p:tgtEl>
                                          <p:spTgt spid="20"/>
                                        </p:tgtEl>
                                        <p:attrNameLst>
                                          <p:attrName>fill.type</p:attrName>
                                        </p:attrNameLst>
                                      </p:cBhvr>
                                      <p:to>
                                        <p:strVal val="solid"/>
                                      </p:to>
                                    </p:set>
                                    <p:set>
                                      <p:cBhvr>
                                        <p:cTn id="202" dur="1000" fill="hold"/>
                                        <p:tgtEl>
                                          <p:spTgt spid="20"/>
                                        </p:tgtEl>
                                        <p:attrNameLst>
                                          <p:attrName>fill.on</p:attrName>
                                        </p:attrNameLst>
                                      </p:cBhvr>
                                      <p:to>
                                        <p:strVal val="true"/>
                                      </p:to>
                                    </p:set>
                                  </p:childTnLst>
                                </p:cTn>
                              </p:par>
                              <p:par>
                                <p:cTn id="203" presetID="1" presetClass="entr" presetSubtype="0" fill="hold" nodeType="withEffect">
                                  <p:stCondLst>
                                    <p:cond delay="0"/>
                                  </p:stCondLst>
                                  <p:childTnLst>
                                    <p:set>
                                      <p:cBhvr>
                                        <p:cTn id="204" dur="1" fill="hold">
                                          <p:stCondLst>
                                            <p:cond delay="0"/>
                                          </p:stCondLst>
                                        </p:cTn>
                                        <p:tgtEl>
                                          <p:spTgt spid="51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20"/>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521"/>
                                        </p:tgtEl>
                                        <p:attrNameLst>
                                          <p:attrName>style.visibility</p:attrName>
                                        </p:attrNameLst>
                                      </p:cBhvr>
                                      <p:to>
                                        <p:strVal val="visible"/>
                                      </p:to>
                                    </p:set>
                                  </p:childTnLst>
                                </p:cTn>
                              </p:par>
                              <p:par>
                                <p:cTn id="213" presetID="1" presetClass="emph" presetSubtype="2" fill="hold" nodeType="withEffect">
                                  <p:stCondLst>
                                    <p:cond delay="0"/>
                                  </p:stCondLst>
                                  <p:childTnLst>
                                    <p:animClr clrSpc="rgb" dir="cw">
                                      <p:cBhvr>
                                        <p:cTn id="214" dur="1000" fill="hold"/>
                                        <p:tgtEl>
                                          <p:spTgt spid="18"/>
                                        </p:tgtEl>
                                        <p:attrNameLst>
                                          <p:attrName>fillcolor</p:attrName>
                                        </p:attrNameLst>
                                      </p:cBhvr>
                                      <p:to>
                                        <a:srgbClr val="70AD47"/>
                                      </p:to>
                                    </p:animClr>
                                    <p:set>
                                      <p:cBhvr>
                                        <p:cTn id="215" dur="1000" fill="hold"/>
                                        <p:tgtEl>
                                          <p:spTgt spid="18"/>
                                        </p:tgtEl>
                                        <p:attrNameLst>
                                          <p:attrName>fill.type</p:attrName>
                                        </p:attrNameLst>
                                      </p:cBhvr>
                                      <p:to>
                                        <p:strVal val="solid"/>
                                      </p:to>
                                    </p:set>
                                    <p:set>
                                      <p:cBhvr>
                                        <p:cTn id="216" dur="1000" fill="hold"/>
                                        <p:tgtEl>
                                          <p:spTgt spid="18"/>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1000" fill="hold"/>
                                        <p:tgtEl>
                                          <p:spTgt spid="38"/>
                                        </p:tgtEl>
                                        <p:attrNameLst>
                                          <p:attrName>fillcolor</p:attrName>
                                        </p:attrNameLst>
                                      </p:cBhvr>
                                      <p:to>
                                        <a:srgbClr val="70AD47"/>
                                      </p:to>
                                    </p:animClr>
                                    <p:set>
                                      <p:cBhvr>
                                        <p:cTn id="219" dur="1000" fill="hold"/>
                                        <p:tgtEl>
                                          <p:spTgt spid="38"/>
                                        </p:tgtEl>
                                        <p:attrNameLst>
                                          <p:attrName>fill.type</p:attrName>
                                        </p:attrNameLst>
                                      </p:cBhvr>
                                      <p:to>
                                        <p:strVal val="solid"/>
                                      </p:to>
                                    </p:set>
                                    <p:set>
                                      <p:cBhvr>
                                        <p:cTn id="220" dur="1000" fill="hold"/>
                                        <p:tgtEl>
                                          <p:spTgt spid="38"/>
                                        </p:tgtEl>
                                        <p:attrNameLst>
                                          <p:attrName>fill.on</p:attrName>
                                        </p:attrNameLst>
                                      </p:cBhvr>
                                      <p:to>
                                        <p:strVal val="true"/>
                                      </p:to>
                                    </p:set>
                                  </p:childTnLst>
                                </p:cTn>
                              </p:par>
                              <p:par>
                                <p:cTn id="221" presetID="1" presetClass="entr" presetSubtype="0" fill="hold" nodeType="withEffect">
                                  <p:stCondLst>
                                    <p:cond delay="0"/>
                                  </p:stCondLst>
                                  <p:childTnLst>
                                    <p:set>
                                      <p:cBhvr>
                                        <p:cTn id="222" dur="1" fill="hold">
                                          <p:stCondLst>
                                            <p:cond delay="0"/>
                                          </p:stCondLst>
                                        </p:cTn>
                                        <p:tgtEl>
                                          <p:spTgt spid="3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3"/>
                                        </p:tgtEl>
                                        <p:attrNameLst>
                                          <p:attrName>style.visibility</p:attrName>
                                        </p:attrNameLst>
                                      </p:cBhvr>
                                      <p:to>
                                        <p:strVal val="visible"/>
                                      </p:to>
                                    </p:set>
                                  </p:childTnLst>
                                </p:cTn>
                              </p:par>
                              <p:par>
                                <p:cTn id="227" presetID="1" presetClass="exit" presetSubtype="0" fill="hold" grpId="1" nodeType="withEffect">
                                  <p:stCondLst>
                                    <p:cond delay="0"/>
                                  </p:stCondLst>
                                  <p:childTnLst>
                                    <p:set>
                                      <p:cBhvr>
                                        <p:cTn id="228" dur="1" fill="hold">
                                          <p:stCondLst>
                                            <p:cond delay="0"/>
                                          </p:stCondLst>
                                        </p:cTn>
                                        <p:tgtEl>
                                          <p:spTgt spid="45"/>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520"/>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51"/>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52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526"/>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1" grpId="0" animBg="1"/>
      <p:bldP spid="18" grpId="0" animBg="1"/>
      <p:bldP spid="38" grpId="0" animBg="1"/>
      <p:bldP spid="45" grpId="0"/>
      <p:bldP spid="45" grpId="1"/>
      <p:bldP spid="51" grpId="0"/>
      <p:bldP spid="51" grpId="1"/>
      <p:bldP spid="520" grpId="0"/>
      <p:bldP spid="520" grpId="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5" name="Google Shape;795;p30"/>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Markovian Service Rate (MSR) Policies</a:t>
            </a:r>
            <a:endParaRPr sz="3300" dirty="0"/>
          </a:p>
        </p:txBody>
      </p:sp>
      <p:sp>
        <p:nvSpPr>
          <p:cNvPr id="797" name="Google Shape;797;p3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842" name="Google Shape;842;p30"/>
          <p:cNvSpPr txBox="1"/>
          <p:nvPr/>
        </p:nvSpPr>
        <p:spPr>
          <a:xfrm>
            <a:off x="3367357" y="5057828"/>
            <a:ext cx="5213673"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bin"/>
                <a:ea typeface="Cabin"/>
                <a:cs typeface="Cabin"/>
                <a:sym typeface="Cabin"/>
              </a:rPr>
              <a:t>We call this CTMC the </a:t>
            </a:r>
            <a:r>
              <a:rPr lang="en-US" sz="2200" i="1" dirty="0">
                <a:solidFill>
                  <a:schemeClr val="dk1"/>
                </a:solidFill>
                <a:latin typeface="Cabin"/>
                <a:ea typeface="Cabin"/>
                <a:cs typeface="Cabin"/>
                <a:sym typeface="Cabin"/>
              </a:rPr>
              <a:t>modulating process.</a:t>
            </a:r>
            <a:endParaRPr sz="2200" dirty="0">
              <a:solidFill>
                <a:schemeClr val="dk1"/>
              </a:solidFill>
              <a:latin typeface="Cabin"/>
              <a:ea typeface="Cabin"/>
              <a:cs typeface="Cabin"/>
              <a:sym typeface="Cabin"/>
            </a:endParaRPr>
          </a:p>
        </p:txBody>
      </p:sp>
      <p:sp>
        <p:nvSpPr>
          <p:cNvPr id="18" name="Google Shape;842;p30">
            <a:extLst>
              <a:ext uri="{FF2B5EF4-FFF2-40B4-BE49-F238E27FC236}">
                <a16:creationId xmlns:a16="http://schemas.microsoft.com/office/drawing/2014/main" id="{12A3DD49-A2EF-76F5-508F-A8DF68B071A0}"/>
              </a:ext>
            </a:extLst>
          </p:cNvPr>
          <p:cNvSpPr txBox="1"/>
          <p:nvPr/>
        </p:nvSpPr>
        <p:spPr>
          <a:xfrm>
            <a:off x="4195481" y="4095075"/>
            <a:ext cx="349608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Cabin"/>
                <a:ea typeface="Cabin"/>
                <a:cs typeface="Cabin"/>
                <a:sym typeface="Cabin"/>
              </a:rPr>
              <a:t>Example: Preemptive MSR policy</a:t>
            </a:r>
            <a:endParaRPr sz="1800" dirty="0">
              <a:solidFill>
                <a:schemeClr val="dk1"/>
              </a:solidFill>
              <a:latin typeface="Cabin"/>
              <a:ea typeface="Cabin"/>
              <a:cs typeface="Cabin"/>
              <a:sym typeface="Cabin"/>
            </a:endParaRPr>
          </a:p>
        </p:txBody>
      </p:sp>
      <p:grpSp>
        <p:nvGrpSpPr>
          <p:cNvPr id="4" name="Group 3">
            <a:extLst>
              <a:ext uri="{FF2B5EF4-FFF2-40B4-BE49-F238E27FC236}">
                <a16:creationId xmlns:a16="http://schemas.microsoft.com/office/drawing/2014/main" id="{8E36E15D-33BF-27CD-FC40-A1F52C68D58A}"/>
              </a:ext>
            </a:extLst>
          </p:cNvPr>
          <p:cNvGrpSpPr/>
          <p:nvPr/>
        </p:nvGrpSpPr>
        <p:grpSpPr>
          <a:xfrm>
            <a:off x="1868428" y="2453904"/>
            <a:ext cx="8060503" cy="1122601"/>
            <a:chOff x="2013626" y="4269839"/>
            <a:chExt cx="8060503" cy="1122601"/>
          </a:xfrm>
        </p:grpSpPr>
        <p:sp>
          <p:nvSpPr>
            <p:cNvPr id="5" name="Google Shape;793;p30">
              <a:extLst>
                <a:ext uri="{FF2B5EF4-FFF2-40B4-BE49-F238E27FC236}">
                  <a16:creationId xmlns:a16="http://schemas.microsoft.com/office/drawing/2014/main" id="{9DAFC67E-271F-E690-BCF8-F1E1F6A5EC3B}"/>
                </a:ext>
              </a:extLst>
            </p:cNvPr>
            <p:cNvSpPr/>
            <p:nvPr/>
          </p:nvSpPr>
          <p:spPr>
            <a:xfrm>
              <a:off x="6851720" y="4269839"/>
              <a:ext cx="3222409" cy="110254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 name="Google Shape;794;p30">
              <a:extLst>
                <a:ext uri="{FF2B5EF4-FFF2-40B4-BE49-F238E27FC236}">
                  <a16:creationId xmlns:a16="http://schemas.microsoft.com/office/drawing/2014/main" id="{2B678902-2502-1F75-BC65-6F4CF4166D8A}"/>
                </a:ext>
              </a:extLst>
            </p:cNvPr>
            <p:cNvSpPr/>
            <p:nvPr/>
          </p:nvSpPr>
          <p:spPr>
            <a:xfrm>
              <a:off x="2013626" y="4269840"/>
              <a:ext cx="3291583" cy="110254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 name="Google Shape;836;p30">
              <a:extLst>
                <a:ext uri="{FF2B5EF4-FFF2-40B4-BE49-F238E27FC236}">
                  <a16:creationId xmlns:a16="http://schemas.microsoft.com/office/drawing/2014/main" id="{D556D92A-7BE4-C113-0FAA-F84E8B47B89C}"/>
                </a:ext>
              </a:extLst>
            </p:cNvPr>
            <p:cNvSpPr/>
            <p:nvPr/>
          </p:nvSpPr>
          <p:spPr>
            <a:xfrm>
              <a:off x="5216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 name="Freeform 7">
              <a:extLst>
                <a:ext uri="{FF2B5EF4-FFF2-40B4-BE49-F238E27FC236}">
                  <a16:creationId xmlns:a16="http://schemas.microsoft.com/office/drawing/2014/main" id="{EBC50369-05CC-1702-E9AD-E1DFECD35AA2}"/>
                </a:ext>
              </a:extLst>
            </p:cNvPr>
            <p:cNvSpPr/>
            <p:nvPr/>
          </p:nvSpPr>
          <p:spPr>
            <a:xfrm>
              <a:off x="6888480" y="4280747"/>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837;p30">
              <a:extLst>
                <a:ext uri="{FF2B5EF4-FFF2-40B4-BE49-F238E27FC236}">
                  <a16:creationId xmlns:a16="http://schemas.microsoft.com/office/drawing/2014/main" id="{D2848B14-7AB7-28F8-C851-2982F8D34AC8}"/>
                </a:ext>
              </a:extLst>
            </p:cNvPr>
            <p:cNvSpPr/>
            <p:nvPr/>
          </p:nvSpPr>
          <p:spPr>
            <a:xfrm>
              <a:off x="6740771" y="449973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0" name="Google Shape;838;p30">
              <a:extLst>
                <a:ext uri="{FF2B5EF4-FFF2-40B4-BE49-F238E27FC236}">
                  <a16:creationId xmlns:a16="http://schemas.microsoft.com/office/drawing/2014/main" id="{45C0383D-CD45-E3F1-BE00-0F1844381351}"/>
                </a:ext>
              </a:extLst>
            </p:cNvPr>
            <p:cNvCxnSpPr>
              <a:stCxn id="7" idx="0"/>
              <a:endCxn id="9" idx="0"/>
            </p:cNvCxnSpPr>
            <p:nvPr/>
          </p:nvCxnSpPr>
          <p:spPr>
            <a:xfrm rot="16200000" flipH="1">
              <a:off x="6088421" y="373803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11" name="Google Shape;839;p30">
              <a:extLst>
                <a:ext uri="{FF2B5EF4-FFF2-40B4-BE49-F238E27FC236}">
                  <a16:creationId xmlns:a16="http://schemas.microsoft.com/office/drawing/2014/main" id="{DDBDCF3F-DFAE-1A12-E838-FE8850839897}"/>
                </a:ext>
              </a:extLst>
            </p:cNvPr>
            <p:cNvSpPr/>
            <p:nvPr/>
          </p:nvSpPr>
          <p:spPr>
            <a:xfrm>
              <a:off x="5216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 name="Google Shape;840;p30">
              <a:extLst>
                <a:ext uri="{FF2B5EF4-FFF2-40B4-BE49-F238E27FC236}">
                  <a16:creationId xmlns:a16="http://schemas.microsoft.com/office/drawing/2014/main" id="{3CF5A26D-504D-E039-FD89-134970E59C70}"/>
                </a:ext>
              </a:extLst>
            </p:cNvPr>
            <p:cNvSpPr/>
            <p:nvPr/>
          </p:nvSpPr>
          <p:spPr>
            <a:xfrm>
              <a:off x="6740771" y="484117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3" name="Google Shape;841;p30">
              <a:extLst>
                <a:ext uri="{FF2B5EF4-FFF2-40B4-BE49-F238E27FC236}">
                  <a16:creationId xmlns:a16="http://schemas.microsoft.com/office/drawing/2014/main" id="{927B8FD6-F120-210F-2EF3-D509FAA08048}"/>
                </a:ext>
              </a:extLst>
            </p:cNvPr>
            <p:cNvCxnSpPr>
              <a:stCxn id="12" idx="2"/>
              <a:endCxn id="11" idx="2"/>
            </p:cNvCxnSpPr>
            <p:nvPr/>
          </p:nvCxnSpPr>
          <p:spPr>
            <a:xfrm rot="5400000">
              <a:off x="6088421" y="436867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pic>
          <p:nvPicPr>
            <p:cNvPr id="14" name="Picture 2" descr="Cpu - Free electronics icons">
              <a:extLst>
                <a:ext uri="{FF2B5EF4-FFF2-40B4-BE49-F238E27FC236}">
                  <a16:creationId xmlns:a16="http://schemas.microsoft.com/office/drawing/2014/main" id="{FFC324F5-06A6-FBC2-A825-60F3FA6C0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499" y="4344125"/>
              <a:ext cx="485454" cy="485454"/>
            </a:xfrm>
            <a:prstGeom prst="rect">
              <a:avLst/>
            </a:prstGeom>
            <a:solidFill>
              <a:schemeClr val="accent1">
                <a:alpha val="54240"/>
              </a:schemeClr>
            </a:solidFill>
          </p:spPr>
        </p:pic>
        <p:pic>
          <p:nvPicPr>
            <p:cNvPr id="15" name="Picture 14" descr="Cpu - Free electronics icons">
              <a:extLst>
                <a:ext uri="{FF2B5EF4-FFF2-40B4-BE49-F238E27FC236}">
                  <a16:creationId xmlns:a16="http://schemas.microsoft.com/office/drawing/2014/main" id="{B69895AA-6593-36DC-BBC7-BBBA9BA1A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590" y="4344125"/>
              <a:ext cx="485454" cy="485454"/>
            </a:xfrm>
            <a:prstGeom prst="rect">
              <a:avLst/>
            </a:prstGeom>
            <a:solidFill>
              <a:schemeClr val="accent1">
                <a:alpha val="54240"/>
              </a:schemeClr>
            </a:solidFill>
          </p:spPr>
        </p:pic>
        <p:pic>
          <p:nvPicPr>
            <p:cNvPr id="16" name="Picture 2" descr="Cpu - Free electronics icons">
              <a:extLst>
                <a:ext uri="{FF2B5EF4-FFF2-40B4-BE49-F238E27FC236}">
                  <a16:creationId xmlns:a16="http://schemas.microsoft.com/office/drawing/2014/main" id="{B084F293-21F0-4E00-79B0-423F87DF8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681" y="4344125"/>
              <a:ext cx="485454" cy="485454"/>
            </a:xfrm>
            <a:prstGeom prst="rect">
              <a:avLst/>
            </a:prstGeom>
            <a:solidFill>
              <a:srgbClr val="5B9BD5">
                <a:alpha val="54000"/>
              </a:srgbClr>
            </a:solidFill>
          </p:spPr>
        </p:pic>
        <p:pic>
          <p:nvPicPr>
            <p:cNvPr id="17" name="Picture 2" descr="Cpu - Free electronics icons">
              <a:extLst>
                <a:ext uri="{FF2B5EF4-FFF2-40B4-BE49-F238E27FC236}">
                  <a16:creationId xmlns:a16="http://schemas.microsoft.com/office/drawing/2014/main" id="{7236A44A-A1F9-7A8C-6AA7-B70B6578C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706" y="4344125"/>
              <a:ext cx="485454" cy="485454"/>
            </a:xfrm>
            <a:prstGeom prst="rect">
              <a:avLst/>
            </a:prstGeom>
            <a:solidFill>
              <a:srgbClr val="5B9BD5">
                <a:alpha val="54000"/>
              </a:srgbClr>
            </a:solidFill>
          </p:spPr>
        </p:pic>
        <p:pic>
          <p:nvPicPr>
            <p:cNvPr id="20" name="Picture 4" descr="Ram Memory icon in SVG, PNG formats">
              <a:extLst>
                <a:ext uri="{FF2B5EF4-FFF2-40B4-BE49-F238E27FC236}">
                  <a16:creationId xmlns:a16="http://schemas.microsoft.com/office/drawing/2014/main" id="{9AE06C8E-0C0C-6213-27EA-597818D43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501" y="4891696"/>
              <a:ext cx="485452" cy="485452"/>
            </a:xfrm>
            <a:prstGeom prst="rect">
              <a:avLst/>
            </a:prstGeom>
            <a:solidFill>
              <a:schemeClr val="accent1">
                <a:alpha val="54240"/>
              </a:schemeClr>
            </a:solidFill>
          </p:spPr>
        </p:pic>
        <p:pic>
          <p:nvPicPr>
            <p:cNvPr id="21" name="Picture 4" descr="Ram Memory icon in SVG, PNG formats">
              <a:extLst>
                <a:ext uri="{FF2B5EF4-FFF2-40B4-BE49-F238E27FC236}">
                  <a16:creationId xmlns:a16="http://schemas.microsoft.com/office/drawing/2014/main" id="{33B2A513-C0A2-BEDD-BF38-D3852D241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590" y="4891696"/>
              <a:ext cx="485452" cy="485452"/>
            </a:xfrm>
            <a:prstGeom prst="rect">
              <a:avLst/>
            </a:prstGeom>
            <a:solidFill>
              <a:srgbClr val="5B9BD5">
                <a:alpha val="54118"/>
              </a:srgbClr>
            </a:solidFill>
          </p:spPr>
        </p:pic>
        <p:pic>
          <p:nvPicPr>
            <p:cNvPr id="22" name="Picture 4" descr="Ram Memory icon in SVG, PNG formats">
              <a:extLst>
                <a:ext uri="{FF2B5EF4-FFF2-40B4-BE49-F238E27FC236}">
                  <a16:creationId xmlns:a16="http://schemas.microsoft.com/office/drawing/2014/main" id="{F65B7738-0293-2757-10A4-536E2EC4B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9010" y="4891696"/>
              <a:ext cx="485452" cy="485452"/>
            </a:xfrm>
            <a:prstGeom prst="rect">
              <a:avLst/>
            </a:prstGeom>
            <a:solidFill>
              <a:srgbClr val="5B9BD5">
                <a:alpha val="54000"/>
              </a:srgbClr>
            </a:solidFill>
          </p:spPr>
        </p:pic>
        <p:pic>
          <p:nvPicPr>
            <p:cNvPr id="23" name="Picture 4" descr="Ram Memory icon in SVG, PNG formats">
              <a:extLst>
                <a:ext uri="{FF2B5EF4-FFF2-40B4-BE49-F238E27FC236}">
                  <a16:creationId xmlns:a16="http://schemas.microsoft.com/office/drawing/2014/main" id="{10AE8028-6198-7A11-BCA2-4B1D8D856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458" y="4891696"/>
              <a:ext cx="485452" cy="485452"/>
            </a:xfrm>
            <a:prstGeom prst="rect">
              <a:avLst/>
            </a:prstGeom>
            <a:solidFill>
              <a:srgbClr val="5B9BD5">
                <a:alpha val="54000"/>
              </a:srgbClr>
            </a:solidFill>
          </p:spPr>
        </p:pic>
        <p:pic>
          <p:nvPicPr>
            <p:cNvPr id="24" name="Picture 2" descr="Cpu - Free electronics icons">
              <a:extLst>
                <a:ext uri="{FF2B5EF4-FFF2-40B4-BE49-F238E27FC236}">
                  <a16:creationId xmlns:a16="http://schemas.microsoft.com/office/drawing/2014/main" id="{7137DA15-0812-5517-35C9-A8A90E774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945" y="4332324"/>
              <a:ext cx="485454" cy="485454"/>
            </a:xfrm>
            <a:prstGeom prst="rect">
              <a:avLst/>
            </a:prstGeom>
            <a:solidFill>
              <a:schemeClr val="accent2">
                <a:alpha val="54000"/>
              </a:schemeClr>
            </a:solidFill>
          </p:spPr>
        </p:pic>
        <p:pic>
          <p:nvPicPr>
            <p:cNvPr id="25" name="Picture 24" descr="Cpu - Free electronics icons">
              <a:extLst>
                <a:ext uri="{FF2B5EF4-FFF2-40B4-BE49-F238E27FC236}">
                  <a16:creationId xmlns:a16="http://schemas.microsoft.com/office/drawing/2014/main" id="{5DC66713-8DA9-F97A-73F9-90E8268B4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036" y="4332324"/>
              <a:ext cx="485454" cy="485454"/>
            </a:xfrm>
            <a:prstGeom prst="rect">
              <a:avLst/>
            </a:prstGeom>
            <a:solidFill>
              <a:schemeClr val="accent2">
                <a:alpha val="54000"/>
              </a:schemeClr>
            </a:solidFill>
          </p:spPr>
        </p:pic>
        <p:pic>
          <p:nvPicPr>
            <p:cNvPr id="26" name="Picture 2" descr="Cpu - Free electronics icons">
              <a:extLst>
                <a:ext uri="{FF2B5EF4-FFF2-40B4-BE49-F238E27FC236}">
                  <a16:creationId xmlns:a16="http://schemas.microsoft.com/office/drawing/2014/main" id="{1FEE12A5-B6B0-24F7-6689-F577BB405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127" y="4332324"/>
              <a:ext cx="485454" cy="485454"/>
            </a:xfrm>
            <a:prstGeom prst="rect">
              <a:avLst/>
            </a:prstGeom>
            <a:solidFill>
              <a:schemeClr val="accent2">
                <a:alpha val="54000"/>
              </a:schemeClr>
            </a:solidFill>
          </p:spPr>
        </p:pic>
        <p:pic>
          <p:nvPicPr>
            <p:cNvPr id="27" name="Picture 2" descr="Cpu - Free electronics icons">
              <a:extLst>
                <a:ext uri="{FF2B5EF4-FFF2-40B4-BE49-F238E27FC236}">
                  <a16:creationId xmlns:a16="http://schemas.microsoft.com/office/drawing/2014/main" id="{63D2A5A7-5E19-5645-9F3F-36C876952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52" y="4332324"/>
              <a:ext cx="485454" cy="485454"/>
            </a:xfrm>
            <a:prstGeom prst="rect">
              <a:avLst/>
            </a:prstGeom>
            <a:solidFill>
              <a:schemeClr val="accent2">
                <a:alpha val="54000"/>
              </a:schemeClr>
            </a:solidFill>
          </p:spPr>
        </p:pic>
        <p:pic>
          <p:nvPicPr>
            <p:cNvPr id="28" name="Picture 4" descr="Ram Memory icon in SVG, PNG formats">
              <a:extLst>
                <a:ext uri="{FF2B5EF4-FFF2-40B4-BE49-F238E27FC236}">
                  <a16:creationId xmlns:a16="http://schemas.microsoft.com/office/drawing/2014/main" id="{7FBAF280-0FA3-7C55-6009-EB0CFD96B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947" y="4879895"/>
              <a:ext cx="485452" cy="485452"/>
            </a:xfrm>
            <a:prstGeom prst="rect">
              <a:avLst/>
            </a:prstGeom>
            <a:solidFill>
              <a:schemeClr val="accent2">
                <a:alpha val="54000"/>
              </a:schemeClr>
            </a:solidFill>
          </p:spPr>
        </p:pic>
        <p:pic>
          <p:nvPicPr>
            <p:cNvPr id="29" name="Picture 4" descr="Ram Memory icon in SVG, PNG formats">
              <a:extLst>
                <a:ext uri="{FF2B5EF4-FFF2-40B4-BE49-F238E27FC236}">
                  <a16:creationId xmlns:a16="http://schemas.microsoft.com/office/drawing/2014/main" id="{9E3FF8E9-D1E5-1C37-9765-B9BB08CF3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036" y="4879895"/>
              <a:ext cx="485452" cy="485452"/>
            </a:xfrm>
            <a:prstGeom prst="rect">
              <a:avLst/>
            </a:prstGeom>
            <a:noFill/>
          </p:spPr>
        </p:pic>
        <p:pic>
          <p:nvPicPr>
            <p:cNvPr id="30" name="Picture 4" descr="Ram Memory icon in SVG, PNG formats">
              <a:extLst>
                <a:ext uri="{FF2B5EF4-FFF2-40B4-BE49-F238E27FC236}">
                  <a16:creationId xmlns:a16="http://schemas.microsoft.com/office/drawing/2014/main" id="{8D3D0623-5947-C796-898A-3845CE81DB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456" y="4879895"/>
              <a:ext cx="485452" cy="485452"/>
            </a:xfrm>
            <a:prstGeom prst="rect">
              <a:avLst/>
            </a:prstGeom>
            <a:noFill/>
          </p:spPr>
        </p:pic>
        <p:pic>
          <p:nvPicPr>
            <p:cNvPr id="31" name="Picture 4" descr="Ram Memory icon in SVG, PNG formats">
              <a:extLst>
                <a:ext uri="{FF2B5EF4-FFF2-40B4-BE49-F238E27FC236}">
                  <a16:creationId xmlns:a16="http://schemas.microsoft.com/office/drawing/2014/main" id="{8A1D4381-7B81-CDE0-7589-D40F2DC607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904" y="4879895"/>
              <a:ext cx="485452" cy="485452"/>
            </a:xfrm>
            <a:prstGeom prst="rect">
              <a:avLst/>
            </a:prstGeom>
            <a:solidFill>
              <a:schemeClr val="accent2">
                <a:alpha val="54000"/>
              </a:schemeClr>
            </a:solidFill>
          </p:spPr>
        </p:pic>
        <p:pic>
          <p:nvPicPr>
            <p:cNvPr id="33" name="Picture 2" descr="Cpu - Free electronics icons">
              <a:extLst>
                <a:ext uri="{FF2B5EF4-FFF2-40B4-BE49-F238E27FC236}">
                  <a16:creationId xmlns:a16="http://schemas.microsoft.com/office/drawing/2014/main" id="{68CA818B-01CA-2FB4-38BF-24DC90A58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177" y="4332324"/>
              <a:ext cx="485454" cy="485454"/>
            </a:xfrm>
            <a:prstGeom prst="rect">
              <a:avLst/>
            </a:prstGeom>
            <a:solidFill>
              <a:schemeClr val="accent2">
                <a:alpha val="54000"/>
              </a:schemeClr>
            </a:solidFill>
          </p:spPr>
        </p:pic>
        <p:pic>
          <p:nvPicPr>
            <p:cNvPr id="34" name="Picture 2" descr="Cpu - Free electronics icons">
              <a:extLst>
                <a:ext uri="{FF2B5EF4-FFF2-40B4-BE49-F238E27FC236}">
                  <a16:creationId xmlns:a16="http://schemas.microsoft.com/office/drawing/2014/main" id="{73010432-8438-D3C8-0CAA-174B37AFE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9202" y="4332324"/>
              <a:ext cx="485454" cy="485454"/>
            </a:xfrm>
            <a:prstGeom prst="rect">
              <a:avLst/>
            </a:prstGeom>
            <a:solidFill>
              <a:schemeClr val="accent2">
                <a:alpha val="54000"/>
              </a:schemeClr>
            </a:solidFill>
          </p:spPr>
        </p:pic>
        <p:pic>
          <p:nvPicPr>
            <p:cNvPr id="35" name="Picture 4" descr="Ram Memory icon in SVG, PNG formats">
              <a:extLst>
                <a:ext uri="{FF2B5EF4-FFF2-40B4-BE49-F238E27FC236}">
                  <a16:creationId xmlns:a16="http://schemas.microsoft.com/office/drawing/2014/main" id="{7C132B01-5EDB-DEED-5C13-FF0BB37DE4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6896" y="4879895"/>
              <a:ext cx="485452" cy="485452"/>
            </a:xfrm>
            <a:prstGeom prst="rect">
              <a:avLst/>
            </a:prstGeom>
            <a:noFill/>
          </p:spPr>
        </p:pic>
        <p:pic>
          <p:nvPicPr>
            <p:cNvPr id="36" name="Picture 4" descr="Ram Memory icon in SVG, PNG formats">
              <a:extLst>
                <a:ext uri="{FF2B5EF4-FFF2-40B4-BE49-F238E27FC236}">
                  <a16:creationId xmlns:a16="http://schemas.microsoft.com/office/drawing/2014/main" id="{19F55698-8CE4-CB69-AE10-428B2319E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008" y="4879895"/>
              <a:ext cx="485452" cy="485452"/>
            </a:xfrm>
            <a:prstGeom prst="rect">
              <a:avLst/>
            </a:prstGeom>
            <a:noFill/>
          </p:spPr>
        </p:pic>
        <p:sp>
          <p:nvSpPr>
            <p:cNvPr id="37" name="Rectangle 36">
              <a:extLst>
                <a:ext uri="{FF2B5EF4-FFF2-40B4-BE49-F238E27FC236}">
                  <a16:creationId xmlns:a16="http://schemas.microsoft.com/office/drawing/2014/main" id="{CD152FFA-DC29-0588-274B-E3E195F4B262}"/>
                </a:ext>
              </a:extLst>
            </p:cNvPr>
            <p:cNvSpPr/>
            <p:nvPr/>
          </p:nvSpPr>
          <p:spPr>
            <a:xfrm>
              <a:off x="2036919" y="4276642"/>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Cpu - Free electronics icons">
              <a:extLst>
                <a:ext uri="{FF2B5EF4-FFF2-40B4-BE49-F238E27FC236}">
                  <a16:creationId xmlns:a16="http://schemas.microsoft.com/office/drawing/2014/main" id="{57C8881E-4EB1-F692-3938-8173F9816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1571" y="4344125"/>
              <a:ext cx="485454" cy="485454"/>
            </a:xfrm>
            <a:prstGeom prst="rect">
              <a:avLst/>
            </a:prstGeom>
            <a:solidFill>
              <a:schemeClr val="accent1">
                <a:alpha val="54240"/>
              </a:schemeClr>
            </a:solidFill>
          </p:spPr>
        </p:pic>
        <p:pic>
          <p:nvPicPr>
            <p:cNvPr id="40" name="Picture 2" descr="Cpu - Free electronics icons">
              <a:extLst>
                <a:ext uri="{FF2B5EF4-FFF2-40B4-BE49-F238E27FC236}">
                  <a16:creationId xmlns:a16="http://schemas.microsoft.com/office/drawing/2014/main" id="{2465E8E5-9D76-557A-2E28-6B69E093C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696" y="4342459"/>
              <a:ext cx="485454" cy="485454"/>
            </a:xfrm>
            <a:prstGeom prst="rect">
              <a:avLst/>
            </a:prstGeom>
            <a:solidFill>
              <a:schemeClr val="accent1">
                <a:alpha val="54240"/>
              </a:schemeClr>
            </a:solidFill>
          </p:spPr>
        </p:pic>
        <p:pic>
          <p:nvPicPr>
            <p:cNvPr id="50" name="Picture 4" descr="Ram Memory icon in SVG, PNG formats">
              <a:extLst>
                <a:ext uri="{FF2B5EF4-FFF2-40B4-BE49-F238E27FC236}">
                  <a16:creationId xmlns:a16="http://schemas.microsoft.com/office/drawing/2014/main" id="{7B6FB5C3-9CF7-57FF-89B1-C0B9F6CC7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573" y="4879895"/>
              <a:ext cx="485452" cy="485452"/>
            </a:xfrm>
            <a:prstGeom prst="rect">
              <a:avLst/>
            </a:prstGeom>
            <a:solidFill>
              <a:schemeClr val="accent1">
                <a:alpha val="54240"/>
              </a:schemeClr>
            </a:solidFill>
          </p:spPr>
        </p:pic>
        <p:pic>
          <p:nvPicPr>
            <p:cNvPr id="51" name="Picture 4" descr="Ram Memory icon in SVG, PNG formats">
              <a:extLst>
                <a:ext uri="{FF2B5EF4-FFF2-40B4-BE49-F238E27FC236}">
                  <a16:creationId xmlns:a16="http://schemas.microsoft.com/office/drawing/2014/main" id="{7506833D-A074-1C0D-255A-F2619F342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698" y="4885103"/>
              <a:ext cx="485452" cy="485452"/>
            </a:xfrm>
            <a:prstGeom prst="rect">
              <a:avLst/>
            </a:prstGeom>
            <a:solidFill>
              <a:schemeClr val="accent1">
                <a:alpha val="54240"/>
              </a:schemeClr>
            </a:solidFill>
          </p:spPr>
        </p:pic>
        <p:sp>
          <p:nvSpPr>
            <p:cNvPr id="52" name="Rectangle 51">
              <a:extLst>
                <a:ext uri="{FF2B5EF4-FFF2-40B4-BE49-F238E27FC236}">
                  <a16:creationId xmlns:a16="http://schemas.microsoft.com/office/drawing/2014/main" id="{79C5F4B0-2A37-B4B0-4A6B-37917D405597}"/>
                </a:ext>
              </a:extLst>
            </p:cNvPr>
            <p:cNvSpPr/>
            <p:nvPr/>
          </p:nvSpPr>
          <p:spPr>
            <a:xfrm>
              <a:off x="3112709" y="4281130"/>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F97FA3C-2F07-6B3E-B066-F7BD8237EF8A}"/>
                </a:ext>
              </a:extLst>
            </p:cNvPr>
            <p:cNvSpPr/>
            <p:nvPr/>
          </p:nvSpPr>
          <p:spPr>
            <a:xfrm>
              <a:off x="4188504" y="4289899"/>
              <a:ext cx="1073803" cy="1102541"/>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E15939D6-15EB-9ADB-B511-EBA5DB94D3E5}"/>
                </a:ext>
              </a:extLst>
            </p:cNvPr>
            <p:cNvSpPr/>
            <p:nvPr/>
          </p:nvSpPr>
          <p:spPr>
            <a:xfrm>
              <a:off x="8469940" y="4288084"/>
              <a:ext cx="1598507" cy="1076960"/>
            </a:xfrm>
            <a:custGeom>
              <a:avLst/>
              <a:gdLst>
                <a:gd name="connsiteX0" fmla="*/ 0 w 1598507"/>
                <a:gd name="connsiteY0" fmla="*/ 6773 h 1076960"/>
                <a:gd name="connsiteX1" fmla="*/ 0 w 1598507"/>
                <a:gd name="connsiteY1" fmla="*/ 1076960 h 1076960"/>
                <a:gd name="connsiteX2" fmla="*/ 555413 w 1598507"/>
                <a:gd name="connsiteY2" fmla="*/ 1076960 h 1076960"/>
                <a:gd name="connsiteX3" fmla="*/ 555413 w 1598507"/>
                <a:gd name="connsiteY3" fmla="*/ 589280 h 1076960"/>
                <a:gd name="connsiteX4" fmla="*/ 1598507 w 1598507"/>
                <a:gd name="connsiteY4" fmla="*/ 589280 h 1076960"/>
                <a:gd name="connsiteX5" fmla="*/ 1598507 w 1598507"/>
                <a:gd name="connsiteY5" fmla="*/ 0 h 1076960"/>
                <a:gd name="connsiteX6" fmla="*/ 0 w 1598507"/>
                <a:gd name="connsiteY6" fmla="*/ 6773 h 10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507" h="1076960">
                  <a:moveTo>
                    <a:pt x="0" y="6773"/>
                  </a:moveTo>
                  <a:lnTo>
                    <a:pt x="0" y="1076960"/>
                  </a:lnTo>
                  <a:lnTo>
                    <a:pt x="555413" y="1076960"/>
                  </a:lnTo>
                  <a:lnTo>
                    <a:pt x="555413" y="589280"/>
                  </a:lnTo>
                  <a:lnTo>
                    <a:pt x="1598507" y="589280"/>
                  </a:lnTo>
                  <a:lnTo>
                    <a:pt x="1598507" y="0"/>
                  </a:lnTo>
                  <a:lnTo>
                    <a:pt x="0" y="6773"/>
                  </a:lnTo>
                  <a:close/>
                </a:path>
              </a:pathLst>
            </a:cu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Google Shape;842;p30">
            <a:extLst>
              <a:ext uri="{FF2B5EF4-FFF2-40B4-BE49-F238E27FC236}">
                <a16:creationId xmlns:a16="http://schemas.microsoft.com/office/drawing/2014/main" id="{EE1A4DD2-7F2C-245C-9AAD-15F7BE6B5D9F}"/>
              </a:ext>
            </a:extLst>
          </p:cNvPr>
          <p:cNvSpPr txBox="1"/>
          <p:nvPr/>
        </p:nvSpPr>
        <p:spPr>
          <a:xfrm>
            <a:off x="2299859" y="3684093"/>
            <a:ext cx="229839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dirty="0">
                <a:solidFill>
                  <a:schemeClr val="dk1"/>
                </a:solidFill>
                <a:latin typeface="Cabin"/>
                <a:ea typeface="Cabin"/>
                <a:cs typeface="Cabin"/>
                <a:sym typeface="Cabin"/>
              </a:rPr>
              <a:t>Candidate schedules</a:t>
            </a:r>
            <a:endParaRPr sz="1800" i="1" dirty="0">
              <a:solidFill>
                <a:schemeClr val="dk1"/>
              </a:solidFill>
              <a:latin typeface="Cabin"/>
              <a:ea typeface="Cabin"/>
              <a:cs typeface="Cabin"/>
              <a:sym typeface="Cabin"/>
            </a:endParaRPr>
          </a:p>
        </p:txBody>
      </p:sp>
      <p:sp>
        <p:nvSpPr>
          <p:cNvPr id="39" name="Google Shape;842;p30">
            <a:extLst>
              <a:ext uri="{FF2B5EF4-FFF2-40B4-BE49-F238E27FC236}">
                <a16:creationId xmlns:a16="http://schemas.microsoft.com/office/drawing/2014/main" id="{2D82A3D1-8336-136D-7EF8-182F43E73BD4}"/>
              </a:ext>
            </a:extLst>
          </p:cNvPr>
          <p:cNvSpPr txBox="1"/>
          <p:nvPr/>
        </p:nvSpPr>
        <p:spPr>
          <a:xfrm>
            <a:off x="7306838" y="3676513"/>
            <a:ext cx="229839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dirty="0">
                <a:solidFill>
                  <a:schemeClr val="dk1"/>
                </a:solidFill>
                <a:latin typeface="Cabin"/>
                <a:ea typeface="Cabin"/>
                <a:cs typeface="Cabin"/>
                <a:sym typeface="Cabin"/>
              </a:rPr>
              <a:t>Candidate schedules</a:t>
            </a:r>
            <a:endParaRPr sz="1800" i="1" dirty="0">
              <a:solidFill>
                <a:schemeClr val="dk1"/>
              </a:solidFill>
              <a:latin typeface="Cabin"/>
              <a:ea typeface="Cabin"/>
              <a:cs typeface="Cabin"/>
              <a:sym typeface="Cabin"/>
            </a:endParaRPr>
          </a:p>
        </p:txBody>
      </p:sp>
      <p:grpSp>
        <p:nvGrpSpPr>
          <p:cNvPr id="43" name="Group 42">
            <a:extLst>
              <a:ext uri="{FF2B5EF4-FFF2-40B4-BE49-F238E27FC236}">
                <a16:creationId xmlns:a16="http://schemas.microsoft.com/office/drawing/2014/main" id="{B56F9742-AD26-8E64-BCB7-5FDD5467B1F6}"/>
              </a:ext>
            </a:extLst>
          </p:cNvPr>
          <p:cNvGrpSpPr/>
          <p:nvPr/>
        </p:nvGrpSpPr>
        <p:grpSpPr>
          <a:xfrm>
            <a:off x="5675078" y="2078837"/>
            <a:ext cx="612084" cy="1499621"/>
            <a:chOff x="5675078" y="1443406"/>
            <a:chExt cx="612084" cy="1499621"/>
          </a:xfrm>
        </p:grpSpPr>
        <mc:AlternateContent xmlns:mc="http://schemas.openxmlformats.org/markup-compatibility/2006" xmlns:a14="http://schemas.microsoft.com/office/drawing/2010/main">
          <mc:Choice Requires="a14">
            <p:sp>
              <p:nvSpPr>
                <p:cNvPr id="41" name="Google Shape;900;p32">
                  <a:extLst>
                    <a:ext uri="{FF2B5EF4-FFF2-40B4-BE49-F238E27FC236}">
                      <a16:creationId xmlns:a16="http://schemas.microsoft.com/office/drawing/2014/main" id="{83E8311E-5AAE-2174-7B57-E73AA24CA7BD}"/>
                    </a:ext>
                  </a:extLst>
                </p:cNvPr>
                <p:cNvSpPr txBox="1"/>
                <p:nvPr/>
              </p:nvSpPr>
              <p:spPr>
                <a:xfrm>
                  <a:off x="5675078" y="1443406"/>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41" name="Google Shape;900;p32">
                  <a:extLst>
                    <a:ext uri="{FF2B5EF4-FFF2-40B4-BE49-F238E27FC236}">
                      <a16:creationId xmlns:a16="http://schemas.microsoft.com/office/drawing/2014/main" id="{83E8311E-5AAE-2174-7B57-E73AA24CA7BD}"/>
                    </a:ext>
                  </a:extLst>
                </p:cNvPr>
                <p:cNvSpPr txBox="1">
                  <a:spLocks noRot="1" noChangeAspect="1" noMove="1" noResize="1" noEditPoints="1" noAdjustHandles="1" noChangeArrowheads="1" noChangeShapeType="1" noTextEdit="1"/>
                </p:cNvSpPr>
                <p:nvPr/>
              </p:nvSpPr>
              <p:spPr>
                <a:xfrm>
                  <a:off x="5675078" y="1443406"/>
                  <a:ext cx="598232" cy="400079"/>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Google Shape;900;p32">
                  <a:extLst>
                    <a:ext uri="{FF2B5EF4-FFF2-40B4-BE49-F238E27FC236}">
                      <a16:creationId xmlns:a16="http://schemas.microsoft.com/office/drawing/2014/main" id="{89D4D069-07A8-71C3-7E3D-6CA2E9D3E61B}"/>
                    </a:ext>
                  </a:extLst>
                </p:cNvPr>
                <p:cNvSpPr txBox="1"/>
                <p:nvPr/>
              </p:nvSpPr>
              <p:spPr>
                <a:xfrm>
                  <a:off x="5688930" y="2542948"/>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42" name="Google Shape;900;p32">
                  <a:extLst>
                    <a:ext uri="{FF2B5EF4-FFF2-40B4-BE49-F238E27FC236}">
                      <a16:creationId xmlns:a16="http://schemas.microsoft.com/office/drawing/2014/main" id="{89D4D069-07A8-71C3-7E3D-6CA2E9D3E61B}"/>
                    </a:ext>
                  </a:extLst>
                </p:cNvPr>
                <p:cNvSpPr txBox="1">
                  <a:spLocks noRot="1" noChangeAspect="1" noMove="1" noResize="1" noEditPoints="1" noAdjustHandles="1" noChangeArrowheads="1" noChangeShapeType="1" noTextEdit="1"/>
                </p:cNvSpPr>
                <p:nvPr/>
              </p:nvSpPr>
              <p:spPr>
                <a:xfrm>
                  <a:off x="5688930" y="2542948"/>
                  <a:ext cx="598232" cy="400079"/>
                </a:xfrm>
                <a:prstGeom prst="rect">
                  <a:avLst/>
                </a:prstGeom>
                <a:blipFill>
                  <a:blip r:embed="rId7"/>
                  <a:stretch>
                    <a:fillRect/>
                  </a:stretch>
                </a:blipFill>
                <a:ln>
                  <a:noFill/>
                </a:ln>
              </p:spPr>
              <p:txBody>
                <a:bodyPr/>
                <a:lstStyle/>
                <a:p>
                  <a:r>
                    <a:rPr lang="en-US">
                      <a:noFill/>
                    </a:rPr>
                    <a:t> </a:t>
                  </a:r>
                </a:p>
              </p:txBody>
            </p:sp>
          </mc:Fallback>
        </mc:AlternateContent>
      </p:grpSp>
      <p:sp>
        <p:nvSpPr>
          <p:cNvPr id="2" name="Google Shape;842;p30">
            <a:extLst>
              <a:ext uri="{FF2B5EF4-FFF2-40B4-BE49-F238E27FC236}">
                <a16:creationId xmlns:a16="http://schemas.microsoft.com/office/drawing/2014/main" id="{AFB016A2-67DA-17C5-653B-0836999D2598}"/>
              </a:ext>
            </a:extLst>
          </p:cNvPr>
          <p:cNvSpPr txBox="1"/>
          <p:nvPr/>
        </p:nvSpPr>
        <p:spPr>
          <a:xfrm>
            <a:off x="1750888" y="1239989"/>
            <a:ext cx="8474315"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bin"/>
                <a:ea typeface="Cabin"/>
                <a:cs typeface="Cabin"/>
                <a:sym typeface="Cabin"/>
              </a:rPr>
              <a:t>MSR: Switch schedules according to a Continuous-Time Markov Chain</a:t>
            </a:r>
            <a:endParaRPr sz="2200" dirty="0">
              <a:solidFill>
                <a:schemeClr val="dk1"/>
              </a:solidFill>
              <a:latin typeface="Cabin"/>
              <a:ea typeface="Cabin"/>
              <a:cs typeface="Cabin"/>
              <a:sym typeface="Cabin"/>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1|1.3|1.3|2.9|3.2|1.2|1.1|2.1"/>
</p:tagLst>
</file>

<file path=ppt/tags/tag10.xml><?xml version="1.0" encoding="utf-8"?>
<p:tagLst xmlns:a="http://schemas.openxmlformats.org/drawingml/2006/main" xmlns:r="http://schemas.openxmlformats.org/officeDocument/2006/relationships" xmlns:p="http://schemas.openxmlformats.org/presentationml/2006/main">
  <p:tag name="TIMING" val="|3.5|12.7|1.6|7.5|17.3|5.3|7.9"/>
</p:tagLst>
</file>

<file path=ppt/tags/tag11.xml><?xml version="1.0" encoding="utf-8"?>
<p:tagLst xmlns:a="http://schemas.openxmlformats.org/drawingml/2006/main" xmlns:r="http://schemas.openxmlformats.org/officeDocument/2006/relationships" xmlns:p="http://schemas.openxmlformats.org/presentationml/2006/main">
  <p:tag name="TIMING" val="|3.2|6.7|10.4|3.3|3.8|4.7|11.5"/>
</p:tagLst>
</file>

<file path=ppt/tags/tag12.xml><?xml version="1.0" encoding="utf-8"?>
<p:tagLst xmlns:a="http://schemas.openxmlformats.org/drawingml/2006/main" xmlns:r="http://schemas.openxmlformats.org/officeDocument/2006/relationships" xmlns:p="http://schemas.openxmlformats.org/presentationml/2006/main">
  <p:tag name="TIMING" val="|1.4|8|9.7|19.5|29.3|3.3|18|6.5"/>
</p:tagLst>
</file>

<file path=ppt/tags/tag13.xml><?xml version="1.0" encoding="utf-8"?>
<p:tagLst xmlns:a="http://schemas.openxmlformats.org/drawingml/2006/main" xmlns:r="http://schemas.openxmlformats.org/officeDocument/2006/relationships" xmlns:p="http://schemas.openxmlformats.org/presentationml/2006/main">
  <p:tag name="TIMING" val="|1.4|20.1|3.2|3.4|2.5"/>
</p:tagLst>
</file>

<file path=ppt/tags/tag14.xml><?xml version="1.0" encoding="utf-8"?>
<p:tagLst xmlns:a="http://schemas.openxmlformats.org/drawingml/2006/main" xmlns:r="http://schemas.openxmlformats.org/officeDocument/2006/relationships" xmlns:p="http://schemas.openxmlformats.org/presentationml/2006/main">
  <p:tag name="TIMING" val="|18|17.7|1.7|12|11.1|14.7|5.6|3.8"/>
</p:tagLst>
</file>

<file path=ppt/tags/tag15.xml><?xml version="1.0" encoding="utf-8"?>
<p:tagLst xmlns:a="http://schemas.openxmlformats.org/drawingml/2006/main" xmlns:r="http://schemas.openxmlformats.org/officeDocument/2006/relationships" xmlns:p="http://schemas.openxmlformats.org/presentationml/2006/main">
  <p:tag name="TIMING" val="|10.1|7.8|6.6|27.6|9.9"/>
</p:tagLst>
</file>

<file path=ppt/tags/tag16.xml><?xml version="1.0" encoding="utf-8"?>
<p:tagLst xmlns:a="http://schemas.openxmlformats.org/drawingml/2006/main" xmlns:r="http://schemas.openxmlformats.org/officeDocument/2006/relationships" xmlns:p="http://schemas.openxmlformats.org/presentationml/2006/main">
  <p:tag name="TIMING" val="|5.1|9.2|7.5|3.2|6.1|7.5|3.6|14.7|17.6"/>
</p:tagLst>
</file>

<file path=ppt/tags/tag17.xml><?xml version="1.0" encoding="utf-8"?>
<p:tagLst xmlns:a="http://schemas.openxmlformats.org/drawingml/2006/main" xmlns:r="http://schemas.openxmlformats.org/officeDocument/2006/relationships" xmlns:p="http://schemas.openxmlformats.org/presentationml/2006/main">
  <p:tag name="TIMING" val="|1.6|2.9|6.7|4.7|5.6|2.9|7.2"/>
</p:tagLst>
</file>

<file path=ppt/tags/tag18.xml><?xml version="1.0" encoding="utf-8"?>
<p:tagLst xmlns:a="http://schemas.openxmlformats.org/drawingml/2006/main" xmlns:r="http://schemas.openxmlformats.org/officeDocument/2006/relationships" xmlns:p="http://schemas.openxmlformats.org/presentationml/2006/main">
  <p:tag name="TIMING" val="|1.6|2.9|6.7|4.7|5.6|2.9|7.2"/>
</p:tagLst>
</file>

<file path=ppt/tags/tag2.xml><?xml version="1.0" encoding="utf-8"?>
<p:tagLst xmlns:a="http://schemas.openxmlformats.org/drawingml/2006/main" xmlns:r="http://schemas.openxmlformats.org/officeDocument/2006/relationships" xmlns:p="http://schemas.openxmlformats.org/presentationml/2006/main">
  <p:tag name="TIMING" val="|0.8|4.5|2.5|2.7|3.5|2.6|2.7|1.3|1.5|5.3|10.2"/>
</p:tagLst>
</file>

<file path=ppt/tags/tag3.xml><?xml version="1.0" encoding="utf-8"?>
<p:tagLst xmlns:a="http://schemas.openxmlformats.org/drawingml/2006/main" xmlns:r="http://schemas.openxmlformats.org/officeDocument/2006/relationships" xmlns:p="http://schemas.openxmlformats.org/presentationml/2006/main">
  <p:tag name="TIMING" val="|4.1|3.1|7.2|8.8|12.3|4.8|7.4|1.2|28.2"/>
</p:tagLst>
</file>

<file path=ppt/tags/tag4.xml><?xml version="1.0" encoding="utf-8"?>
<p:tagLst xmlns:a="http://schemas.openxmlformats.org/drawingml/2006/main" xmlns:r="http://schemas.openxmlformats.org/officeDocument/2006/relationships" xmlns:p="http://schemas.openxmlformats.org/presentationml/2006/main">
  <p:tag name="TIMING" val="|4.1|5.5|31.7|18.4"/>
</p:tagLst>
</file>

<file path=ppt/tags/tag5.xml><?xml version="1.0" encoding="utf-8"?>
<p:tagLst xmlns:a="http://schemas.openxmlformats.org/drawingml/2006/main" xmlns:r="http://schemas.openxmlformats.org/officeDocument/2006/relationships" xmlns:p="http://schemas.openxmlformats.org/presentationml/2006/main">
  <p:tag name="TIMING" val="|7.4|14.9|25.3|33.6"/>
</p:tagLst>
</file>

<file path=ppt/tags/tag6.xml><?xml version="1.0" encoding="utf-8"?>
<p:tagLst xmlns:a="http://schemas.openxmlformats.org/drawingml/2006/main" xmlns:r="http://schemas.openxmlformats.org/officeDocument/2006/relationships" xmlns:p="http://schemas.openxmlformats.org/presentationml/2006/main">
  <p:tag name="TIMING" val="|1|7.6|4.8|4|1.5|2.5|13.9"/>
</p:tagLst>
</file>

<file path=ppt/tags/tag7.xml><?xml version="1.0" encoding="utf-8"?>
<p:tagLst xmlns:a="http://schemas.openxmlformats.org/drawingml/2006/main" xmlns:r="http://schemas.openxmlformats.org/officeDocument/2006/relationships" xmlns:p="http://schemas.openxmlformats.org/presentationml/2006/main">
  <p:tag name="TIMING" val="|2.4|8.5|10|5.8|6.4|6.1|11.5|5.9|11.7"/>
</p:tagLst>
</file>

<file path=ppt/tags/tag8.xml><?xml version="1.0" encoding="utf-8"?>
<p:tagLst xmlns:a="http://schemas.openxmlformats.org/drawingml/2006/main" xmlns:r="http://schemas.openxmlformats.org/officeDocument/2006/relationships" xmlns:p="http://schemas.openxmlformats.org/presentationml/2006/main">
  <p:tag name="TIMING" val="|9.5|3.2|21.8|3.2|8.4"/>
</p:tagLst>
</file>

<file path=ppt/tags/tag9.xml><?xml version="1.0" encoding="utf-8"?>
<p:tagLst xmlns:a="http://schemas.openxmlformats.org/drawingml/2006/main" xmlns:r="http://schemas.openxmlformats.org/officeDocument/2006/relationships" xmlns:p="http://schemas.openxmlformats.org/presentationml/2006/main">
  <p:tag name="TIMING" val="|4.4|17.7|15.9|6.6|14.5|6.4|6.3"/>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29497</TotalTime>
  <Words>5060</Words>
  <Application>Microsoft Macintosh PowerPoint</Application>
  <PresentationFormat>Widescreen</PresentationFormat>
  <Paragraphs>559</Paragraphs>
  <Slides>26</Slides>
  <Notes>24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Cambria Math</vt:lpstr>
      <vt:lpstr>Calibri</vt:lpstr>
      <vt:lpstr>Cabin</vt:lpstr>
      <vt:lpstr>Wingdings</vt:lpstr>
      <vt:lpstr>Noto Sans Symbols</vt:lpstr>
      <vt:lpstr>EB Garamond</vt:lpstr>
      <vt:lpstr>Arial</vt:lpstr>
      <vt:lpstr>Office Theme</vt:lpstr>
      <vt:lpstr>A New Class of Policies for Multiresource Job Scheduling</vt:lpstr>
      <vt:lpstr>A Wide Variety of Workloads Run in Data Centers</vt:lpstr>
      <vt:lpstr>An example on multiresource scheduling</vt:lpstr>
      <vt:lpstr>Why is data center scheduling hard?</vt:lpstr>
      <vt:lpstr>Our goals</vt:lpstr>
      <vt:lpstr>Prior Works on Multiresource Scheduling</vt:lpstr>
      <vt:lpstr>Our Multiresource Job Model</vt:lpstr>
      <vt:lpstr>Our Multiresource Job Model</vt:lpstr>
      <vt:lpstr>Markovian Service Rate (MSR) Policies</vt:lpstr>
      <vt:lpstr>Goal 1: Throughput-Optimality</vt:lpstr>
      <vt:lpstr>Stability Condition</vt:lpstr>
      <vt:lpstr>Preemptive MSR is Throughput-optimal</vt:lpstr>
      <vt:lpstr>How to Construct a Stable Preemptive MSR Policy?</vt:lpstr>
      <vt:lpstr>Goal 2: Handling Non-preemptive Jobs</vt:lpstr>
      <vt:lpstr>Non-preemptive MSR is throughput-optimal</vt:lpstr>
      <vt:lpstr>Goal 3: Response Time Analysis</vt:lpstr>
      <vt:lpstr>PowerPoint Presentation</vt:lpstr>
      <vt:lpstr>Multiresource Scheduling</vt:lpstr>
      <vt:lpstr>Is there a better solution?</vt:lpstr>
      <vt:lpstr>Quickswap Policy</vt:lpstr>
      <vt:lpstr>Conclusion</vt:lpstr>
      <vt:lpstr>Questions?</vt:lpstr>
      <vt:lpstr>Backup Slides</vt:lpstr>
      <vt:lpstr>Google Borg Evaluation</vt:lpstr>
      <vt:lpstr>Picking the best pMSR policy</vt:lpstr>
      <vt:lpstr>nMSR: Non-preemptive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Policies for Multiresource Job Scheduling</dc:title>
  <cp:lastModifiedBy>Chen, Zhongrui</cp:lastModifiedBy>
  <cp:revision>29</cp:revision>
  <dcterms:modified xsi:type="dcterms:W3CDTF">2025-07-01T13:40:26Z</dcterms:modified>
</cp:coreProperties>
</file>